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62" r:id="rId10"/>
    <p:sldId id="267" r:id="rId11"/>
    <p:sldId id="268" r:id="rId12"/>
    <p:sldId id="271" r:id="rId13"/>
    <p:sldId id="272" r:id="rId14"/>
    <p:sldId id="269" r:id="rId15"/>
    <p:sldId id="270" r:id="rId16"/>
    <p:sldId id="266" r:id="rId17"/>
    <p:sldId id="258" r:id="rId18"/>
    <p:sldId id="273" r:id="rId19"/>
    <p:sldId id="276" r:id="rId20"/>
    <p:sldId id="275" r:id="rId21"/>
  </p:sldIdLst>
  <p:sldSz cx="9144000" cy="6858000" type="screen4x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Bookman Old Style" pitchFamily="18" charset="0"/>
      <p:regular r:id="rId27"/>
      <p:bold r:id="rId28"/>
      <p:italic r:id="rId29"/>
      <p:boldItalic r:id="rId30"/>
    </p:embeddedFont>
    <p:embeddedFont>
      <p:font typeface="Lucida Sans Unicode" pitchFamily="34" charset="0"/>
      <p:regular r:id="rId31"/>
    </p:embeddedFont>
    <p:embeddedFont>
      <p:font typeface="Comic Sans MS" pitchFamily="66" charset="0"/>
      <p:regular r:id="rId32"/>
      <p:bold r:id="rId33"/>
      <p:italic r:id="rId34"/>
      <p:boldItalic r:id="rId35"/>
    </p:embeddedFont>
    <p:embeddedFont>
      <p:font typeface="Arial Black" pitchFamily="34" charset="0"/>
      <p:bold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40CC4-64E7-49E5-AFA5-27E19001AB31}" type="datetimeFigureOut">
              <a:rPr lang="uk-UA" smtClean="0"/>
              <a:pPr/>
              <a:t>13.03.2023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07847-44F6-4FA1-B9E6-EB0ACFF45D7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7847-44F6-4FA1-B9E6-EB0ACFF45D7E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7847-44F6-4FA1-B9E6-EB0ACFF45D7E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6257" y="1"/>
            <a:ext cx="4807744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29749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5145752" y="0"/>
            <a:ext cx="3994925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51" y="375115"/>
            <a:ext cx="421875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264825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1" y="3699451"/>
            <a:ext cx="4318811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061" y="1314450"/>
            <a:ext cx="421875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69872664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iP-46h8cbwAhVHgf0HHa5OBssQFjAIegQIBBAD&amp;url=https://otppension.com.ua/pension-system-of-ukraine&amp;usg=AOvVaw38OPTpSXwzikqUcWoFROxW" TargetMode="External"/><Relationship Id="rId2" Type="http://schemas.openxmlformats.org/officeDocument/2006/relationships/hyperlink" Target="https://pensia.ua/ua/baza-znan/pensiyna-enciklopedia/item/699-suchasna-pensiina-systema-ukrain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url?sa=t&amp;rct=j&amp;q=&amp;esrc=s&amp;source=web&amp;cd=&amp;cad=rja&amp;uact=8&amp;ved=2ahUKEwiP-46h8cbwAhVHgf0HHa5OBssQFjAQegQIExAD&amp;url=https://www.econa.org.ua/index.php/econa/article/view/1095&amp;usg=AOvVaw0KKhzIqn67r2e_ZtpVIVH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u.gov.ua/pfu/control/uk/index" TargetMode="External"/><Relationship Id="rId2" Type="http://schemas.openxmlformats.org/officeDocument/2006/relationships/hyperlink" Target="https://www.facebook.com/dshmyhal/posts/30357018121019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інімальна пенсія в 2020 році зросте на 131 гривню » Слово і Діл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32156" y="0"/>
            <a:ext cx="5611844" cy="3284984"/>
          </a:xfrm>
          <a:prstGeom prst="rect">
            <a:avLst/>
          </a:prstGeom>
          <a:noFill/>
        </p:spPr>
      </p:pic>
      <p:pic>
        <p:nvPicPr>
          <p:cNvPr id="13" name="Рисунок 12" descr="unnamed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294488"/>
            <a:ext cx="4572000" cy="3563512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758429" y="2573339"/>
            <a:ext cx="4831556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0"/>
            <a:ext cx="69345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611560" y="2132856"/>
            <a:ext cx="5835634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600" b="1" dirty="0" err="1" smtClean="0">
                <a:latin typeface="Bookman Old Style" pitchFamily="18" charset="0"/>
              </a:rPr>
              <a:t>Пенсійна</a:t>
            </a:r>
            <a:r>
              <a:rPr lang="ru-RU" sz="3600" b="1" dirty="0" smtClean="0">
                <a:latin typeface="Bookman Old Style" pitchFamily="18" charset="0"/>
              </a:rPr>
              <a:t> система </a:t>
            </a:r>
            <a:r>
              <a:rPr lang="ru-RU" sz="3600" b="1" dirty="0" err="1" smtClean="0">
                <a:latin typeface="Bookman Old Style" pitchFamily="18" charset="0"/>
              </a:rPr>
              <a:t>України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5156002" y="4686300"/>
            <a:ext cx="433983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6158250" y="1809000"/>
            <a:ext cx="303750" cy="349894"/>
          </a:xfrm>
          <a:prstGeom prst="triangl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468086" y="2227058"/>
            <a:ext cx="5276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12160" y="3284984"/>
            <a:ext cx="31318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1370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0" y="189000"/>
            <a:ext cx="4758750" cy="1665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ІІІ 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рівень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6000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064" y="260648"/>
            <a:ext cx="3995936" cy="230425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ІІІ </a:t>
            </a:r>
            <a:r>
              <a:rPr lang="ru-RU" sz="2400" b="1" dirty="0" err="1" smtClean="0">
                <a:latin typeface="Bookman Old Style" pitchFamily="18" charset="0"/>
              </a:rPr>
              <a:t>рівень</a:t>
            </a:r>
            <a:r>
              <a:rPr lang="ru-RU" sz="2400" b="1" dirty="0" smtClean="0">
                <a:latin typeface="Bookman Old Style" pitchFamily="18" charset="0"/>
              </a:rPr>
              <a:t> – </a:t>
            </a:r>
            <a:r>
              <a:rPr lang="ru-RU" sz="2400" dirty="0" smtClean="0">
                <a:latin typeface="Bookman Old Style" pitchFamily="18" charset="0"/>
              </a:rPr>
              <a:t>система </a:t>
            </a:r>
            <a:r>
              <a:rPr lang="ru-RU" sz="2400" dirty="0" err="1" smtClean="0">
                <a:latin typeface="Bookman Old Style" pitchFamily="18" charset="0"/>
              </a:rPr>
              <a:t>добровільного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недержавного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пенсійного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забезпечення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876256" y="2636912"/>
            <a:ext cx="564494" cy="65704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3441680"/>
            <a:ext cx="3561750" cy="203132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Ця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система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вже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діє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в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Україні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.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Її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учасниками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на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добровільних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засадах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можуть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бути практично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усі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бажаючи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,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які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віповідають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визначеним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законодавством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критеріям</a:t>
            </a:r>
            <a:endParaRPr lang="uk-UA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8674" name="Picture 2" descr="Що робити, якщо бабуся й дідусь балують дитину?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132856"/>
            <a:ext cx="4860032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2795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6"/>
          <p:cNvSpPr txBox="1">
            <a:spLocks/>
          </p:cNvSpPr>
          <p:nvPr/>
        </p:nvSpPr>
        <p:spPr>
          <a:xfrm>
            <a:off x="251520" y="836712"/>
            <a:ext cx="4464496" cy="4680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Основу такої системи становлять недержавні пенсійні фонди, які функціонують за тими ж принципами, що визначені для обов'язкової накопичувальної пенсійної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ситеми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Внески до недержавних пенсійних фондів як з боку працівників, так і їх роботодавців, а також отриманий на них інвестиційний дохід користуються податковими пільгами.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Пенсійні виплати у системі недержавного пенсійного забезпечення здійснюються незалежно від солідарних та накопичувальних пенсійних виплат у загальнообов'язковому державному пенсійному страхуванні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Stick Figure Thinking Png Svg Library - Белые Человечки Для Презентаций -  1080x1571 PNG Download - PNGki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301207"/>
            <a:ext cx="851047" cy="155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Бабусі і дідусі, що піклуються про онуків, живуть довш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628800"/>
            <a:ext cx="4212976" cy="3831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 txBox="1">
            <a:spLocks/>
          </p:cNvSpPr>
          <p:nvPr/>
        </p:nvSpPr>
        <p:spPr>
          <a:xfrm>
            <a:off x="4788024" y="332656"/>
            <a:ext cx="4211960" cy="1089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ІІІ </a:t>
            </a:r>
            <a:r>
              <a:rPr kumimoji="0" lang="ru-RU" sz="60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рівень</a:t>
            </a:r>
            <a:r>
              <a:rPr kumimoji="0" lang="ru-RU" sz="6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916832"/>
            <a:ext cx="4572000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uk-UA" dirty="0" err="1" smtClean="0">
                <a:latin typeface="Bookman Old Style" pitchFamily="18" charset="0"/>
              </a:rPr>
              <a:t>Трирівнева</a:t>
            </a:r>
            <a:r>
              <a:rPr lang="uk-UA" dirty="0" smtClean="0">
                <a:latin typeface="Bookman Old Style" pitchFamily="18" charset="0"/>
              </a:rPr>
              <a:t> пенсійна система дозволить розподілити між трьома її складовими ризики, пов'язані із змінами в демографічній ситуації (до чого більш чутлива солідарна система) та з коливаннями в економіці і на ринку капіталів (що більше відчувається у накопичувальній системі).</a:t>
            </a:r>
          </a:p>
          <a:p>
            <a:pPr algn="just"/>
            <a:r>
              <a:rPr lang="uk-UA" dirty="0" smtClean="0">
                <a:latin typeface="Bookman Old Style" pitchFamily="18" charset="0"/>
              </a:rPr>
              <a:t> Такий розподіл ризиків дозволить </a:t>
            </a:r>
            <a:r>
              <a:rPr lang="uk-UA" b="1" dirty="0" smtClean="0">
                <a:latin typeface="Bookman Old Style" pitchFamily="18" charset="0"/>
              </a:rPr>
              <a:t>зробити пенсійну систему більш фінансово збалансованою та стійкою</a:t>
            </a:r>
            <a:r>
              <a:rPr lang="uk-UA" dirty="0" smtClean="0">
                <a:latin typeface="Bookman Old Style" pitchFamily="18" charset="0"/>
              </a:rPr>
              <a:t>, що застрахує працівників від зниження загального рівня доходів після виходу на пенсію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31746" name="Picture 2" descr="День бабусь і дідусів: що подарувати і як порадувати | То є Львів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88840"/>
            <a:ext cx="4176464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260648"/>
            <a:ext cx="6552728" cy="14778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4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Трирівнева</a:t>
            </a:r>
            <a:r>
              <a:rPr lang="uk-UA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пенсійна система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0" y="189000"/>
            <a:ext cx="4758750" cy="1665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Окремі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пенсійні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програми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000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064" y="260648"/>
            <a:ext cx="3995936" cy="230425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 err="1" smtClean="0">
                <a:latin typeface="Bookman Old Style" pitchFamily="18" charset="0"/>
              </a:rPr>
              <a:t>Окремі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пенсійні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програми</a:t>
            </a:r>
            <a:r>
              <a:rPr lang="ru-RU" sz="1800" b="1" dirty="0" smtClean="0">
                <a:latin typeface="Bookman Old Style" pitchFamily="18" charset="0"/>
              </a:rPr>
              <a:t> – </a:t>
            </a:r>
            <a:r>
              <a:rPr lang="ru-RU" sz="1800" dirty="0" err="1" smtClean="0">
                <a:latin typeface="Bookman Old Style" pitchFamily="18" charset="0"/>
              </a:rPr>
              <a:t>це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встановлені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окремими</a:t>
            </a:r>
            <a:r>
              <a:rPr lang="ru-RU" sz="1800" dirty="0" smtClean="0">
                <a:latin typeface="Bookman Old Style" pitchFamily="18" charset="0"/>
              </a:rPr>
              <a:t> законами для </a:t>
            </a:r>
            <a:r>
              <a:rPr lang="ru-RU" sz="1800" dirty="0" err="1" smtClean="0">
                <a:latin typeface="Bookman Old Style" pitchFamily="18" charset="0"/>
              </a:rPr>
              <a:t>певних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категорій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осіб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умови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пенсійного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забезпечення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відмінні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від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загальнообов'язкового</a:t>
            </a:r>
            <a:r>
              <a:rPr lang="ru-RU" sz="1800" dirty="0" smtClean="0">
                <a:latin typeface="Bookman Old Style" pitchFamily="18" charset="0"/>
              </a:rPr>
              <a:t> державного </a:t>
            </a:r>
            <a:r>
              <a:rPr lang="ru-RU" sz="1800" dirty="0" err="1" smtClean="0">
                <a:latin typeface="Bookman Old Style" pitchFamily="18" charset="0"/>
              </a:rPr>
              <a:t>пенсійного</a:t>
            </a:r>
            <a:r>
              <a:rPr lang="ru-RU" sz="1800" dirty="0" smtClean="0">
                <a:latin typeface="Bookman Old Style" pitchFamily="18" charset="0"/>
              </a:rPr>
              <a:t> </a:t>
            </a:r>
            <a:r>
              <a:rPr lang="ru-RU" sz="1800" dirty="0" err="1" smtClean="0">
                <a:latin typeface="Bookman Old Style" pitchFamily="18" charset="0"/>
              </a:rPr>
              <a:t>страхування</a:t>
            </a: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876256" y="2636912"/>
            <a:ext cx="564494" cy="65704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48064" y="3284984"/>
            <a:ext cx="3995936" cy="3416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Фінансування окремих пенсійних програм здійснюється </a:t>
            </a:r>
            <a:r>
              <a:rPr lang="uk-UA" b="1" dirty="0" smtClean="0">
                <a:solidFill>
                  <a:schemeClr val="bg1"/>
                </a:solidFill>
              </a:rPr>
              <a:t>поза межами коштів</a:t>
            </a:r>
            <a:r>
              <a:rPr lang="uk-UA" dirty="0" smtClean="0">
                <a:solidFill>
                  <a:schemeClr val="bg1"/>
                </a:solidFill>
              </a:rPr>
              <a:t> загальнообов'язкового державного пенсійного страхування, як правило, за рахунок державного бюджету.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Розмір пенсійних виплат за окремими пенсійними програмами залежить в основному не від сплачених страхових внесків, а від спеціальних умов праці і є, зазвичай, дещо вищим, ніж рівень загальних пенсійних виплат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4818" name="Picture 2" descr="Бабуся занадто балує онука! | 4Mama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988840"/>
            <a:ext cx="4608511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2795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88640"/>
            <a:ext cx="6552728" cy="14778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Пенсійна система Німеччини </a:t>
            </a:r>
            <a:r>
              <a:rPr lang="uk-UA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 більшості країн Євросоюзу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08920"/>
            <a:ext cx="2748423" cy="257003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1295712"/>
              </p:ext>
            </p:extLst>
          </p:nvPr>
        </p:nvGraphicFramePr>
        <p:xfrm>
          <a:off x="3347864" y="2492896"/>
          <a:ext cx="2571043" cy="2560715"/>
        </p:xfrm>
        <a:graphic>
          <a:graphicData uri="http://schemas.openxmlformats.org/presentationml/2006/ole">
            <p:oleObj spid="_x0000_s30723" name="Image" r:id="rId4" imgW="5511111" imgH="5231746" progId="">
              <p:embed/>
            </p:oleObj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916832"/>
            <a:ext cx="2840670" cy="25447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1320" y="5322627"/>
            <a:ext cx="2589662" cy="1059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3259210" y="5153175"/>
            <a:ext cx="2589662" cy="1229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6050410" y="4425862"/>
            <a:ext cx="2914078" cy="1958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-85597" y="5342074"/>
            <a:ext cx="3765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Обов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’</a:t>
            </a:r>
            <a:r>
              <a:rPr lang="uk-UA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язкове</a:t>
            </a:r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uk-UA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</a:t>
            </a:r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енсійне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страхування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dirty="0" smtClean="0"/>
              <a:t>          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45729" y="5313977"/>
            <a:ext cx="3765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«Пенсії </a:t>
            </a:r>
            <a:endParaRPr lang="uk-UA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від підприємств»</a:t>
            </a:r>
            <a:endParaRPr lang="en-US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/>
              <a:t>   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4365104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«Приватна пенсія»,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власні накопичення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 недержавних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страхових компаніях</a:t>
            </a:r>
            <a:endParaRPr lang="en-US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/>
              <a:t>   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1476" y="2301200"/>
            <a:ext cx="285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35 років стажу</a:t>
            </a:r>
            <a:endParaRPr lang="ru-RU" sz="24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2627784" y="1772816"/>
            <a:ext cx="376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Від 10-и років роботи </a:t>
            </a:r>
          </a:p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на підприємстві</a:t>
            </a:r>
            <a:endParaRPr lang="ru-RU" sz="2400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6804248" y="0"/>
            <a:ext cx="2339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Можна самостійно </a:t>
            </a:r>
          </a:p>
          <a:p>
            <a:pPr algn="ctr"/>
            <a:r>
              <a:rPr lang="uk-UA" dirty="0" smtClean="0">
                <a:latin typeface="Arial Black" panose="020B0A04020102020204" pitchFamily="34" charset="0"/>
              </a:rPr>
              <a:t>планувати,</a:t>
            </a:r>
          </a:p>
          <a:p>
            <a:pPr algn="ctr"/>
            <a:r>
              <a:rPr lang="uk-UA" dirty="0" smtClean="0">
                <a:latin typeface="Arial Black" panose="020B0A04020102020204" pitchFamily="34" charset="0"/>
              </a:rPr>
              <a:t>коли потрібно</a:t>
            </a:r>
          </a:p>
          <a:p>
            <a:pPr algn="ctr"/>
            <a:r>
              <a:rPr lang="uk-UA" dirty="0" smtClean="0">
                <a:latin typeface="Arial Black" panose="020B0A04020102020204" pitchFamily="34" charset="0"/>
              </a:rPr>
              <a:t> йти на пенсію і скільки отримувати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8080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548680"/>
            <a:ext cx="38884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20%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пенсія</a:t>
            </a:r>
            <a:endParaRPr lang="ru-RU" sz="2800" b="1" dirty="0" smtClean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держави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2328034" y="2495249"/>
            <a:ext cx="3279470" cy="1752483"/>
          </a:xfrm>
          <a:prstGeom prst="trapezoid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Трапеция 9"/>
          <p:cNvSpPr/>
          <p:nvPr/>
        </p:nvSpPr>
        <p:spPr>
          <a:xfrm>
            <a:off x="1907704" y="4581128"/>
            <a:ext cx="4084721" cy="1741452"/>
          </a:xfrm>
          <a:prstGeom prst="trapezoid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4009523" y="2482371"/>
            <a:ext cx="5851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  30%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пенсія</a:t>
            </a:r>
            <a:endParaRPr lang="ru-RU" sz="2800" b="1" dirty="0" smtClean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роботодавця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4677058"/>
            <a:ext cx="3563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50%особиста          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накопичена</a:t>
            </a:r>
            <a:endParaRPr lang="ru-RU" sz="2800" b="1" dirty="0" smtClean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недержавна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пенсія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60648"/>
            <a:ext cx="2664295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Досвід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економічно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розвинутих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країн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780" y="2342708"/>
            <a:ext cx="2160240" cy="20882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739" y="4142908"/>
            <a:ext cx="2736304" cy="2520279"/>
          </a:xfrm>
          <a:prstGeom prst="rect">
            <a:avLst/>
          </a:prstGeom>
        </p:spPr>
      </p:pic>
      <p:sp>
        <p:nvSpPr>
          <p:cNvPr id="8" name="Трапеция 7"/>
          <p:cNvSpPr/>
          <p:nvPr/>
        </p:nvSpPr>
        <p:spPr>
          <a:xfrm>
            <a:off x="2720587" y="495369"/>
            <a:ext cx="2494367" cy="1698625"/>
          </a:xfrm>
          <a:prstGeom prst="trapezoid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715" y="254476"/>
            <a:ext cx="183577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7531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рапеция 14"/>
          <p:cNvSpPr/>
          <p:nvPr/>
        </p:nvSpPr>
        <p:spPr>
          <a:xfrm>
            <a:off x="2343475" y="363910"/>
            <a:ext cx="3325823" cy="1596212"/>
          </a:xfrm>
          <a:prstGeom prst="trapezoid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476672"/>
            <a:ext cx="56468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20%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пенсія</a:t>
            </a:r>
            <a:endParaRPr lang="ru-RU" sz="2800" b="1" dirty="0" smtClean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держави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885" y="180168"/>
            <a:ext cx="2259062" cy="1944216"/>
          </a:xfrm>
          <a:prstGeom prst="rect">
            <a:avLst/>
          </a:prstGeom>
        </p:spPr>
      </p:pic>
      <p:sp>
        <p:nvSpPr>
          <p:cNvPr id="18" name="Трапеция 17"/>
          <p:cNvSpPr/>
          <p:nvPr/>
        </p:nvSpPr>
        <p:spPr>
          <a:xfrm>
            <a:off x="1825115" y="2313019"/>
            <a:ext cx="4372627" cy="1685862"/>
          </a:xfrm>
          <a:prstGeom prst="trapezoid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7058" y="2052376"/>
            <a:ext cx="2362551" cy="2160239"/>
          </a:xfrm>
          <a:prstGeom prst="rect">
            <a:avLst/>
          </a:prstGeom>
        </p:spPr>
      </p:pic>
      <p:sp>
        <p:nvSpPr>
          <p:cNvPr id="20" name="Трапеция 19"/>
          <p:cNvSpPr/>
          <p:nvPr/>
        </p:nvSpPr>
        <p:spPr>
          <a:xfrm>
            <a:off x="1259632" y="4365104"/>
            <a:ext cx="5446294" cy="1864118"/>
          </a:xfrm>
          <a:prstGeom prst="trapezoid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211" y="4212616"/>
            <a:ext cx="2537063" cy="223224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444208" y="2492896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    0 %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пенсія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роботодавця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4509120"/>
            <a:ext cx="5796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  0 %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особиста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накопичена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недержавна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пенсія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789449"/>
            <a:ext cx="295232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Український</a:t>
            </a:r>
            <a:endParaRPr lang="ru-RU" sz="2800" b="1" dirty="0" smtClean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ial" panose="020B0604020202020204" pitchFamily="34" charset="0"/>
              </a:rPr>
              <a:t>досвід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692696"/>
            <a:ext cx="9144000" cy="557192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65789" y="2989084"/>
            <a:ext cx="834867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З 1 </a:t>
            </a:r>
            <a:r>
              <a:rPr lang="ru-RU" b="1" dirty="0" err="1">
                <a:latin typeface="Bookman Old Style" pitchFamily="18" charset="0"/>
              </a:rPr>
              <a:t>січня</a:t>
            </a:r>
            <a:r>
              <a:rPr lang="ru-RU" b="1" dirty="0">
                <a:latin typeface="Bookman Old Style" pitchFamily="18" charset="0"/>
              </a:rPr>
              <a:t> 2004 року </a:t>
            </a:r>
            <a:r>
              <a:rPr lang="ru-RU" dirty="0">
                <a:latin typeface="Bookman Old Style" pitchFamily="18" charset="0"/>
              </a:rPr>
              <a:t>в </a:t>
            </a:r>
            <a:r>
              <a:rPr lang="ru-RU" dirty="0" err="1">
                <a:latin typeface="Bookman Old Style" pitchFamily="18" charset="0"/>
              </a:rPr>
              <a:t>Україні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розпочалася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пенсійна</a:t>
            </a:r>
            <a:r>
              <a:rPr lang="ru-RU" dirty="0">
                <a:latin typeface="Bookman Old Style" pitchFamily="18" charset="0"/>
              </a:rPr>
              <a:t> реформа, </a:t>
            </a:r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dirty="0" err="1" smtClean="0">
                <a:latin typeface="Bookman Old Style" pitchFamily="18" charset="0"/>
              </a:rPr>
              <a:t>що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внесла </a:t>
            </a:r>
            <a:r>
              <a:rPr lang="ru-RU" dirty="0" err="1">
                <a:latin typeface="Bookman Old Style" pitchFamily="18" charset="0"/>
              </a:rPr>
              <a:t>істотні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зміни</a:t>
            </a:r>
            <a:r>
              <a:rPr lang="ru-RU" dirty="0">
                <a:latin typeface="Bookman Old Style" pitchFamily="18" charset="0"/>
              </a:rPr>
              <a:t> в </a:t>
            </a:r>
            <a:r>
              <a:rPr lang="ru-RU" dirty="0" err="1">
                <a:latin typeface="Bookman Old Style" pitchFamily="18" charset="0"/>
              </a:rPr>
              <a:t>пенсійне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законодавство</a:t>
            </a:r>
            <a:r>
              <a:rPr lang="ru-RU" dirty="0">
                <a:latin typeface="Bookman Old Style" pitchFamily="18" charset="0"/>
              </a:rPr>
              <a:t>. </a:t>
            </a:r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b="1" dirty="0" err="1" smtClean="0">
                <a:latin typeface="Bookman Old Style" pitchFamily="18" charset="0"/>
              </a:rPr>
              <a:t>Нову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>
                <a:latin typeface="Bookman Old Style" pitchFamily="18" charset="0"/>
              </a:rPr>
              <a:t>систему </a:t>
            </a:r>
            <a:r>
              <a:rPr lang="ru-RU" b="1" dirty="0" err="1">
                <a:latin typeface="Bookman Old Style" pitchFamily="18" charset="0"/>
              </a:rPr>
              <a:t>регулюють</a:t>
            </a:r>
            <a:r>
              <a:rPr lang="ru-RU" b="1" dirty="0">
                <a:latin typeface="Bookman Old Style" pitchFamily="18" charset="0"/>
              </a:rPr>
              <a:t> два </a:t>
            </a:r>
            <a:r>
              <a:rPr lang="ru-RU" b="1" dirty="0" err="1">
                <a:latin typeface="Bookman Old Style" pitchFamily="18" charset="0"/>
              </a:rPr>
              <a:t>основних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err="1">
                <a:latin typeface="Bookman Old Style" pitchFamily="18" charset="0"/>
              </a:rPr>
              <a:t>Закони</a:t>
            </a:r>
            <a:r>
              <a:rPr lang="ru-RU" b="1" dirty="0">
                <a:latin typeface="Bookman Old Style" pitchFamily="18" charset="0"/>
              </a:rPr>
              <a:t>, </a:t>
            </a:r>
            <a:r>
              <a:rPr lang="ru-RU" b="1" dirty="0" err="1">
                <a:latin typeface="Bookman Old Style" pitchFamily="18" charset="0"/>
              </a:rPr>
              <a:t>прийняті</a:t>
            </a:r>
            <a:r>
              <a:rPr lang="ru-RU" b="1" dirty="0">
                <a:latin typeface="Bookman Old Style" pitchFamily="18" charset="0"/>
              </a:rPr>
              <a:t> в 2003 р</a:t>
            </a:r>
            <a:r>
              <a:rPr lang="ru-RU" b="1" dirty="0" smtClean="0">
                <a:latin typeface="Bookman Old Style" pitchFamily="18" charset="0"/>
              </a:rPr>
              <a:t>.:</a:t>
            </a:r>
          </a:p>
          <a:p>
            <a:pPr algn="ctr"/>
            <a:endParaRPr lang="ru-RU" sz="2300" dirty="0" smtClean="0"/>
          </a:p>
          <a:p>
            <a:endParaRPr lang="ru-RU" sz="23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908720"/>
            <a:ext cx="5496950" cy="1992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79512" y="1196752"/>
            <a:ext cx="223224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Bookman Old Style" pitchFamily="18" charset="0"/>
              </a:rPr>
              <a:t>ОСНОВНІ </a:t>
            </a:r>
          </a:p>
          <a:p>
            <a:pPr marL="0" indent="0" algn="ctr">
              <a:buNone/>
            </a:pPr>
            <a:r>
              <a:rPr lang="ru-RU" b="1" dirty="0" smtClean="0">
                <a:latin typeface="Bookman Old Style" pitchFamily="18" charset="0"/>
              </a:rPr>
              <a:t>ЗАКОНИ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221088"/>
            <a:ext cx="8458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№ 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1057-IV «Про </a:t>
            </a:r>
            <a:r>
              <a:rPr lang="ru-RU" sz="2000" b="1" dirty="0" err="1">
                <a:solidFill>
                  <a:schemeClr val="bg1"/>
                </a:solidFill>
                <a:latin typeface="Bookman Old Style" pitchFamily="18" charset="0"/>
              </a:rPr>
              <a:t>недержавне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Bookman Old Style" pitchFamily="18" charset="0"/>
              </a:rPr>
              <a:t>пенсійне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Bookman Old Style" pitchFamily="18" charset="0"/>
              </a:rPr>
              <a:t>забезпечення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» - 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третій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рівень</a:t>
            </a:r>
            <a:endParaRPr lang="ru-RU" sz="20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№ 1058-IV «Про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загальнообов'язкове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державне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пенсійне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страхування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» - перший та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другий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рівні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endParaRPr lang="uk-UA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971600" y="2348880"/>
            <a:ext cx="576064" cy="64807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386" name="Picture 2" descr="Во сне обниматься с умершим дедушкой. Покойный дедушка во сн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980728"/>
            <a:ext cx="3754388" cy="1877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4967996"/>
          </a:xfrm>
          <a:prstGeom prst="rect">
            <a:avLst/>
          </a:prstGeom>
        </p:spPr>
      </p:pic>
      <p:pic>
        <p:nvPicPr>
          <p:cNvPr id="3" name="Picture 2" descr="Stick Figure Thinking Png Svg Library - Белые Человечки Для Презентаций -  1080x1571 PNG Download - PNGki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301207"/>
            <a:ext cx="851047" cy="155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3896770"/>
            <a:ext cx="3126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За 2-ий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рівень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пенсійної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реформи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відповідає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РОБОТОДАВЕЦЬ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933056"/>
            <a:ext cx="3190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За 1-ий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рівень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пенсійної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реформи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відповідає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ДЕРЖАВА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5" y="4118184"/>
            <a:ext cx="3087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За 3-ій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рівень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пенсійної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реформи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відповідаєте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ВИ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6868" name="Picture 4" descr="Україна – соціальна держава. Для кого? | LexInform - Правові новини,  юридична практика, коментарі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92696"/>
            <a:ext cx="3023273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870" name="Picture 6" descr="Проблемні питання роботодавця при оформленні найманого працівника -  Инвестгазе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692696"/>
            <a:ext cx="2664296" cy="2159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872" name="AutoShape 8" descr="А ти голосував? (фотка) - Д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74" name="AutoShape 10" descr="А ти голосував? (фотка) - Д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76" name="AutoShape 12" descr="А ти голосував? (фотка) - Д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78" name="AutoShape 14" descr="А ти голосував? (фотка) - Д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6880" name="Picture 16" descr="А ти голосував?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476672"/>
            <a:ext cx="2915816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79622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Пенсійне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Пенсійне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страхування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Пенсія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2.Пенсійна система.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пенсійної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пенсійні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розвинутих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5. Концепція пенсійної реформи в Україні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6.Джерела інформації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План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Джерела інформації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280920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https://pensia.ua/ua/baza-znan/pensiyna-enciklopedia/item/699-suchasna-pensiina-systema-ukrainy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https://www.google.com/url?sa=t&amp;rct=j&amp;q=&amp;esrc=s&amp;source=web&amp;cd=&amp;cad=rja&amp;uact=8&amp;ved=2ahUKEwiP-46h8cbwAhVHgf0HHa5OBssQFjAIegQIBBAD&amp;url=https%3A%2F%2Fotppension.com.ua%2Fpension-system-of-ukraine&amp;usg=AOvVaw38OPTpSXwzikqUcWoFROxW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s://www.google.com/url?sa=t&amp;rct=j&amp;q=&amp;esrc=s&amp;source=web&amp;cd=&amp;cad=rja&amp;uact=8&amp;ved=2ahUKEwiP-46h8cbwAhVHgf0HHa5OBssQFjANegQIFBAD&amp;url=https%3A%2F%2Fwww.ukrinform.ua%2Frubric-society%2F3186628-pensia-dla-molodih-abo-akou-bude-pensijna-sistema-i-so-robiti-tim-hto-do-nei-ne-dozive.html&amp;usg=AOvVaw26d355zNd1db_XbxzKhVFS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https://www.google.com/url?sa=t&amp;rct=j&amp;q=&amp;esrc=s&amp;source=web&amp;cd=&amp;cad=rja&amp;uact=8&amp;ved=2ahUKEwiP-46h8cbwAhVHgf0HHa5OBssQFjAQegQIExAD&amp;url=https%3A%2F%2Fwww.econa.org.ua%2Findex.php%2Fecona%2Farticle%2Fview%2F1095&amp;usg=AOvVaw0KKhzIqn67r2e_ZtpVIVH9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endParaRPr lang="uk-U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rgbClr val="94B6D2">
                  <a:tint val="62000"/>
                  <a:satMod val="180000"/>
                </a:srgbClr>
              </a:gs>
              <a:gs pos="65000">
                <a:srgbClr val="94B6D2">
                  <a:tint val="32000"/>
                  <a:satMod val="250000"/>
                </a:srgbClr>
              </a:gs>
              <a:gs pos="100000">
                <a:srgbClr val="94B6D2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94B6D2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glow rad="139700">
                    <a:srgbClr val="94B6D2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Поняття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39700">
                  <a:srgbClr val="94B6D2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348880"/>
            <a:ext cx="4000528" cy="4093428"/>
          </a:xfrm>
          <a:prstGeom prst="rect">
            <a:avLst/>
          </a:prstGeom>
          <a:solidFill>
            <a:srgbClr val="94B6D2">
              <a:lumMod val="40000"/>
              <a:lumOff val="60000"/>
            </a:srgbClr>
          </a:solidFill>
          <a:ln w="55000" cap="flat" cmpd="thickThin" algn="ctr">
            <a:solidFill>
              <a:srgbClr val="7BA79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Пенсійне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гарантоване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грошове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застрахованих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страхових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особою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пенсійного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годувальника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договорі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чинним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фізичними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юридичними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особами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страхових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платежів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339752" y="1556792"/>
            <a:ext cx="504056" cy="648072"/>
          </a:xfrm>
          <a:prstGeom prst="downArrow">
            <a:avLst/>
          </a:prstGeom>
          <a:solidFill>
            <a:srgbClr val="94B6D2"/>
          </a:solidFill>
          <a:ln w="55000" cap="flat" cmpd="thickThin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300192" y="1556792"/>
            <a:ext cx="504056" cy="648072"/>
          </a:xfrm>
          <a:prstGeom prst="downArrow">
            <a:avLst/>
          </a:prstGeom>
          <a:solidFill>
            <a:srgbClr val="94B6D2"/>
          </a:solidFill>
          <a:ln w="55000" cap="flat" cmpd="thickThin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348880"/>
            <a:ext cx="4000528" cy="4093428"/>
          </a:xfrm>
          <a:prstGeom prst="rect">
            <a:avLst/>
          </a:prstGeom>
          <a:solidFill>
            <a:srgbClr val="94B6D2">
              <a:lumMod val="40000"/>
              <a:lumOff val="60000"/>
            </a:srgbClr>
          </a:solidFill>
          <a:ln w="55000" cap="flat" cmpd="thickThin" algn="ctr">
            <a:solidFill>
              <a:srgbClr val="7BA79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Пенсійне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мінімальне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трудовими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годувальника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вислугу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соціальними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пенсіями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непрацездатних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асигнувань</a:t>
            </a:r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2" descr="Внимание! человек 3d указывает палец вверх Иллюстрация штока - иллюстрации  насчитывающей : 351247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13641" y="1340768"/>
            <a:ext cx="1234423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ли буде підвищення пенсій: в уряді склали графік на 2021 рі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4823"/>
            <a:ext cx="9144000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 35"/>
          <p:cNvSpPr>
            <a:spLocks noChangeArrowheads="1"/>
          </p:cNvSpPr>
          <p:nvPr/>
        </p:nvSpPr>
        <p:spPr bwMode="auto">
          <a:xfrm>
            <a:off x="323528" y="2276873"/>
            <a:ext cx="8532440" cy="2016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</a:rPr>
              <a:t> Пенсія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</a:rPr>
              <a:t>– регулярна грошова виплата, яка призначається у встановленому державою порядку як захід матеріального забезпечення за принципами загальнолюдської солідарності та субсидування у зв’язку із інвалідністю, втратою годувальника або досягненням пенсійного віку</a:t>
            </a:r>
          </a:p>
          <a:p>
            <a:pPr algn="ctr"/>
            <a:endParaRPr lang="uk-UA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71600" y="188640"/>
            <a:ext cx="7620000" cy="1031453"/>
          </a:xfrm>
          <a:prstGeom prst="roundRect">
            <a:avLst>
              <a:gd name="adj" fmla="val 16667"/>
            </a:avLst>
          </a:prstGeom>
          <a:solidFill>
            <a:srgbClr val="0070C0">
              <a:alpha val="1921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ПОНЯТТЯ</a:t>
            </a:r>
            <a:endParaRPr lang="uk-UA" sz="30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72000" y="1268760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99592" y="260648"/>
            <a:ext cx="7620000" cy="1031453"/>
          </a:xfrm>
          <a:prstGeom prst="roundRect">
            <a:avLst>
              <a:gd name="adj" fmla="val 16667"/>
            </a:avLst>
          </a:prstGeom>
          <a:solidFill>
            <a:srgbClr val="0070C0">
              <a:alpha val="1921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Система </a:t>
            </a:r>
            <a:r>
              <a:rPr lang="ru-RU" sz="30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пенсійного</a:t>
            </a:r>
            <a:r>
              <a:rPr lang="ru-RU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забезпечення</a:t>
            </a:r>
            <a:r>
              <a:rPr lang="ru-RU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в </a:t>
            </a:r>
            <a:r>
              <a:rPr lang="ru-RU" sz="30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Україні</a:t>
            </a:r>
            <a:r>
              <a:rPr lang="ru-RU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ru-RU" sz="30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складається</a:t>
            </a:r>
            <a:r>
              <a:rPr lang="ru-RU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з</a:t>
            </a:r>
            <a:r>
              <a:rPr lang="ru-RU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трьох</a:t>
            </a:r>
            <a:r>
              <a:rPr lang="ru-RU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рівнів</a:t>
            </a:r>
            <a:r>
              <a:rPr lang="ru-RU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:</a:t>
            </a:r>
            <a:endParaRPr lang="uk-UA" sz="30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</a:endParaRPr>
          </a:p>
        </p:txBody>
      </p:sp>
      <p:sp>
        <p:nvSpPr>
          <p:cNvPr id="3" name="Rectangle 77"/>
          <p:cNvSpPr>
            <a:spLocks noChangeArrowheads="1"/>
          </p:cNvSpPr>
          <p:nvPr/>
        </p:nvSpPr>
        <p:spPr bwMode="auto">
          <a:xfrm>
            <a:off x="390128" y="1405136"/>
            <a:ext cx="36576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200" b="1" dirty="0">
                <a:latin typeface="Bookman Old Style" pitchFamily="18" charset="0"/>
              </a:rPr>
              <a:t>Загальнообов'язкове</a:t>
            </a:r>
          </a:p>
          <a:p>
            <a:pPr algn="ctr"/>
            <a:r>
              <a:rPr lang="uk-UA" sz="2200" b="1" dirty="0">
                <a:latin typeface="Bookman Old Style" pitchFamily="18" charset="0"/>
              </a:rPr>
              <a:t>державне</a:t>
            </a:r>
          </a:p>
          <a:p>
            <a:pPr algn="ctr"/>
            <a:r>
              <a:rPr lang="uk-UA" sz="2200" b="1" dirty="0">
                <a:latin typeface="Bookman Old Style" pitchFamily="18" charset="0"/>
              </a:rPr>
              <a:t>пенсійне страхування</a:t>
            </a:r>
            <a:endParaRPr lang="ru-RU" sz="2200" b="1" dirty="0">
              <a:latin typeface="Bookman Old Style" pitchFamily="18" charset="0"/>
            </a:endParaRP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4733528" y="1405136"/>
            <a:ext cx="4191000" cy="990600"/>
          </a:xfrm>
          <a:prstGeom prst="rect">
            <a:avLst/>
          </a:prstGeom>
          <a:solidFill>
            <a:srgbClr val="FFFF0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200" b="1" dirty="0">
                <a:latin typeface="Bookman Old Style" pitchFamily="18" charset="0"/>
              </a:rPr>
              <a:t>Добровільне недержавне</a:t>
            </a:r>
          </a:p>
          <a:p>
            <a:pPr algn="ctr"/>
            <a:r>
              <a:rPr lang="uk-UA" sz="2200" b="1" dirty="0">
                <a:latin typeface="Bookman Old Style" pitchFamily="18" charset="0"/>
              </a:rPr>
              <a:t>пенсійне забезпечення</a:t>
            </a:r>
          </a:p>
          <a:p>
            <a:pPr algn="ctr"/>
            <a:r>
              <a:rPr lang="uk-UA" sz="2200" b="1" dirty="0">
                <a:latin typeface="Bookman Old Style" pitchFamily="18" charset="0"/>
              </a:rPr>
              <a:t>(ІІІ рівень)</a:t>
            </a:r>
            <a:endParaRPr lang="ru-RU" sz="2200" b="1" dirty="0">
              <a:latin typeface="Bookman Old Style" pitchFamily="18" charset="0"/>
            </a:endParaRPr>
          </a:p>
        </p:txBody>
      </p:sp>
      <p:sp>
        <p:nvSpPr>
          <p:cNvPr id="5" name="Rectangle 81"/>
          <p:cNvSpPr>
            <a:spLocks noChangeArrowheads="1"/>
          </p:cNvSpPr>
          <p:nvPr/>
        </p:nvSpPr>
        <p:spPr bwMode="auto">
          <a:xfrm>
            <a:off x="237728" y="2852936"/>
            <a:ext cx="2590800" cy="360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 smtClean="0">
                <a:latin typeface="Bookman Old Style" pitchFamily="18" charset="0"/>
              </a:rPr>
              <a:t>Солідарна</a:t>
            </a:r>
          </a:p>
          <a:p>
            <a:pPr algn="ctr"/>
            <a:r>
              <a:rPr lang="uk-UA" sz="2000" b="1" dirty="0" smtClean="0">
                <a:latin typeface="Bookman Old Style" pitchFamily="18" charset="0"/>
              </a:rPr>
              <a:t> </a:t>
            </a:r>
            <a:r>
              <a:rPr lang="uk-UA" sz="2000" b="1" dirty="0">
                <a:latin typeface="Bookman Old Style" pitchFamily="18" charset="0"/>
              </a:rPr>
              <a:t>система</a:t>
            </a:r>
          </a:p>
          <a:p>
            <a:pPr algn="ctr"/>
            <a:r>
              <a:rPr lang="uk-UA" sz="2000" b="1" dirty="0">
                <a:latin typeface="Bookman Old Style" pitchFamily="18" charset="0"/>
              </a:rPr>
              <a:t>(І рівень)</a:t>
            </a:r>
          </a:p>
          <a:p>
            <a:endParaRPr lang="uk-UA" sz="2000" b="1" dirty="0"/>
          </a:p>
          <a:p>
            <a:pPr algn="ctr"/>
            <a:r>
              <a:rPr lang="uk-UA" b="1" dirty="0" smtClean="0"/>
              <a:t>Базується на засадах</a:t>
            </a:r>
          </a:p>
          <a:p>
            <a:pPr algn="ctr"/>
            <a:r>
              <a:rPr lang="uk-UA" b="1" dirty="0" smtClean="0"/>
              <a:t>солідарності</a:t>
            </a:r>
          </a:p>
          <a:p>
            <a:pPr algn="ctr"/>
            <a:r>
              <a:rPr lang="uk-UA" b="1" dirty="0" smtClean="0"/>
              <a:t>та субсидування і</a:t>
            </a:r>
          </a:p>
          <a:p>
            <a:pPr algn="ctr"/>
            <a:r>
              <a:rPr lang="uk-UA" b="1" dirty="0" smtClean="0"/>
              <a:t>здійснення виплати</a:t>
            </a:r>
          </a:p>
          <a:p>
            <a:pPr algn="ctr"/>
            <a:r>
              <a:rPr lang="uk-UA" b="1" dirty="0" smtClean="0"/>
              <a:t>пенсій та надання</a:t>
            </a:r>
          </a:p>
          <a:p>
            <a:pPr algn="ctr"/>
            <a:r>
              <a:rPr lang="uk-UA" b="1" dirty="0" smtClean="0"/>
              <a:t>соціальних послуг </a:t>
            </a:r>
          </a:p>
          <a:p>
            <a:pPr algn="ctr"/>
            <a:r>
              <a:rPr lang="uk-UA" b="1" dirty="0" smtClean="0"/>
              <a:t>за рахунок </a:t>
            </a:r>
          </a:p>
          <a:p>
            <a:pPr algn="ctr"/>
            <a:r>
              <a:rPr lang="uk-UA" b="1" dirty="0" smtClean="0"/>
              <a:t>Пенсійного фонду</a:t>
            </a:r>
          </a:p>
          <a:p>
            <a:pPr algn="ctr"/>
            <a:r>
              <a:rPr lang="uk-UA" b="1" dirty="0" smtClean="0"/>
              <a:t>України</a:t>
            </a:r>
            <a:endParaRPr lang="ru-RU" b="1" dirty="0"/>
          </a:p>
        </p:txBody>
      </p:sp>
      <p:sp>
        <p:nvSpPr>
          <p:cNvPr id="6" name="Rectangle 82"/>
          <p:cNvSpPr>
            <a:spLocks noChangeArrowheads="1"/>
          </p:cNvSpPr>
          <p:nvPr/>
        </p:nvSpPr>
        <p:spPr bwMode="auto">
          <a:xfrm>
            <a:off x="2980928" y="2852936"/>
            <a:ext cx="2438400" cy="3581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>
                <a:latin typeface="Bookman Old Style" pitchFamily="18" charset="0"/>
              </a:rPr>
              <a:t>Накопичувальна</a:t>
            </a:r>
          </a:p>
          <a:p>
            <a:pPr algn="ctr"/>
            <a:r>
              <a:rPr lang="uk-UA" sz="2000" b="1" dirty="0">
                <a:latin typeface="Bookman Old Style" pitchFamily="18" charset="0"/>
              </a:rPr>
              <a:t>система </a:t>
            </a:r>
            <a:endParaRPr lang="uk-UA" sz="2000" b="1" dirty="0" smtClean="0">
              <a:latin typeface="Bookman Old Style" pitchFamily="18" charset="0"/>
            </a:endParaRPr>
          </a:p>
          <a:p>
            <a:pPr algn="ctr"/>
            <a:r>
              <a:rPr lang="uk-UA" sz="2000" b="1" dirty="0" smtClean="0">
                <a:latin typeface="Bookman Old Style" pitchFamily="18" charset="0"/>
              </a:rPr>
              <a:t>(</a:t>
            </a:r>
            <a:r>
              <a:rPr lang="uk-UA" sz="2000" b="1" dirty="0">
                <a:latin typeface="Bookman Old Style" pitchFamily="18" charset="0"/>
              </a:rPr>
              <a:t>ІІ рівень)</a:t>
            </a:r>
          </a:p>
          <a:p>
            <a:endParaRPr lang="uk-UA" b="1" dirty="0"/>
          </a:p>
          <a:p>
            <a:pPr algn="ctr"/>
            <a:r>
              <a:rPr lang="uk-UA" b="1" dirty="0"/>
              <a:t>Базується на </a:t>
            </a:r>
            <a:r>
              <a:rPr lang="uk-UA" b="1" dirty="0" smtClean="0"/>
              <a:t>засадах</a:t>
            </a:r>
          </a:p>
          <a:p>
            <a:pPr algn="ctr"/>
            <a:r>
              <a:rPr lang="uk-UA" b="1" dirty="0" smtClean="0"/>
              <a:t> </a:t>
            </a:r>
            <a:r>
              <a:rPr lang="uk-UA" b="1" dirty="0"/>
              <a:t>накопичення</a:t>
            </a:r>
          </a:p>
          <a:p>
            <a:pPr algn="ctr"/>
            <a:r>
              <a:rPr lang="uk-UA" b="1" dirty="0"/>
              <a:t>коштів </a:t>
            </a:r>
            <a:r>
              <a:rPr lang="uk-UA" b="1" dirty="0" err="1"/>
              <a:t>застрахова-</a:t>
            </a:r>
            <a:endParaRPr lang="uk-UA" b="1" dirty="0"/>
          </a:p>
          <a:p>
            <a:pPr algn="ctr"/>
            <a:r>
              <a:rPr lang="uk-UA" b="1" dirty="0"/>
              <a:t>них осіб на основі</a:t>
            </a:r>
          </a:p>
          <a:p>
            <a:pPr algn="ctr"/>
            <a:r>
              <a:rPr lang="uk-UA" b="1" dirty="0"/>
              <a:t>договорів довічних</a:t>
            </a:r>
          </a:p>
          <a:p>
            <a:pPr algn="ctr"/>
            <a:r>
              <a:rPr lang="uk-UA" b="1" dirty="0"/>
              <a:t>пенсій з </a:t>
            </a:r>
            <a:r>
              <a:rPr lang="uk-UA" b="1" dirty="0" err="1"/>
              <a:t>державно-</a:t>
            </a:r>
            <a:endParaRPr lang="uk-UA" b="1" dirty="0"/>
          </a:p>
          <a:p>
            <a:pPr algn="ctr"/>
            <a:r>
              <a:rPr lang="uk-UA" b="1" dirty="0" err="1"/>
              <a:t>го</a:t>
            </a:r>
            <a:r>
              <a:rPr lang="uk-UA" b="1" dirty="0"/>
              <a:t> </a:t>
            </a:r>
            <a:r>
              <a:rPr lang="uk-UA" b="1" dirty="0" err="1"/>
              <a:t>Накопичувально-</a:t>
            </a:r>
            <a:endParaRPr lang="uk-UA" b="1" dirty="0"/>
          </a:p>
          <a:p>
            <a:pPr algn="ctr"/>
            <a:r>
              <a:rPr lang="uk-UA" b="1" dirty="0" err="1"/>
              <a:t>го</a:t>
            </a:r>
            <a:r>
              <a:rPr lang="uk-UA" b="1" dirty="0"/>
              <a:t> фонду</a:t>
            </a:r>
          </a:p>
          <a:p>
            <a:endParaRPr lang="ru-RU" b="1" dirty="0"/>
          </a:p>
        </p:txBody>
      </p: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5652120" y="2852936"/>
            <a:ext cx="2971800" cy="3581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 smtClean="0"/>
              <a:t>Базується </a:t>
            </a:r>
            <a:r>
              <a:rPr lang="uk-UA" b="1" dirty="0"/>
              <a:t>на засадах</a:t>
            </a:r>
          </a:p>
          <a:p>
            <a:pPr algn="ctr"/>
            <a:r>
              <a:rPr lang="uk-UA" b="1" dirty="0" smtClean="0"/>
              <a:t>добровільності </a:t>
            </a:r>
            <a:r>
              <a:rPr lang="uk-UA" b="1" dirty="0"/>
              <a:t>участі</a:t>
            </a:r>
          </a:p>
          <a:p>
            <a:pPr algn="ctr"/>
            <a:r>
              <a:rPr lang="uk-UA" b="1" dirty="0"/>
              <a:t>громадян, роботодавців</a:t>
            </a:r>
          </a:p>
          <a:p>
            <a:pPr algn="ctr"/>
            <a:r>
              <a:rPr lang="uk-UA" b="1" dirty="0"/>
              <a:t>та їхніх об’єднань у</a:t>
            </a:r>
          </a:p>
          <a:p>
            <a:pPr algn="ctr"/>
            <a:r>
              <a:rPr lang="uk-UA" b="1" dirty="0"/>
              <a:t>формуванні пенсійних</a:t>
            </a:r>
          </a:p>
          <a:p>
            <a:pPr algn="ctr"/>
            <a:r>
              <a:rPr lang="uk-UA" b="1" dirty="0"/>
              <a:t>накопичень із метою</a:t>
            </a:r>
          </a:p>
          <a:p>
            <a:pPr algn="ctr"/>
            <a:r>
              <a:rPr lang="uk-UA" b="1" dirty="0"/>
              <a:t>отримання в </a:t>
            </a:r>
            <a:r>
              <a:rPr lang="uk-UA" b="1" dirty="0" err="1"/>
              <a:t>майбут-</a:t>
            </a:r>
            <a:endParaRPr lang="uk-UA" b="1" dirty="0"/>
          </a:p>
          <a:p>
            <a:pPr algn="ctr"/>
            <a:r>
              <a:rPr lang="uk-UA" b="1" dirty="0"/>
              <a:t>ньому пенсійних виплат</a:t>
            </a:r>
            <a:r>
              <a:rPr lang="ru-RU" b="1" dirty="0"/>
              <a:t> </a:t>
            </a:r>
          </a:p>
        </p:txBody>
      </p:sp>
      <p:sp>
        <p:nvSpPr>
          <p:cNvPr id="8" name="Line 91"/>
          <p:cNvSpPr>
            <a:spLocks noChangeShapeType="1"/>
          </p:cNvSpPr>
          <p:nvPr/>
        </p:nvSpPr>
        <p:spPr bwMode="auto">
          <a:xfrm>
            <a:off x="2142728" y="2395736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9" name="Line 92"/>
          <p:cNvSpPr>
            <a:spLocks noChangeShapeType="1"/>
          </p:cNvSpPr>
          <p:nvPr/>
        </p:nvSpPr>
        <p:spPr bwMode="auto">
          <a:xfrm flipH="1">
            <a:off x="771128" y="2395736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6829028" y="2395736"/>
            <a:ext cx="4722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164288" y="5733256"/>
            <a:ext cx="19797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b="1" dirty="0" smtClean="0">
              <a:latin typeface="Comic Sans MS" pitchFamily="66" charset="0"/>
            </a:endParaRPr>
          </a:p>
          <a:p>
            <a:pPr algn="ctr"/>
            <a:r>
              <a:rPr lang="uk-UA" sz="1400" b="1" dirty="0" smtClean="0">
                <a:latin typeface="Comic Sans MS" pitchFamily="66" charset="0"/>
              </a:rPr>
              <a:t> </a:t>
            </a:r>
            <a:r>
              <a:rPr lang="uk-UA" sz="1000" b="1" dirty="0" smtClean="0">
                <a:latin typeface="Comic Sans MS" pitchFamily="66" charset="0"/>
              </a:rPr>
              <a:t>Ст.2 ЗУ</a:t>
            </a:r>
            <a:r>
              <a:rPr lang="ru-RU" sz="1000" b="1" dirty="0" smtClean="0">
                <a:latin typeface="Comic Sans MS" pitchFamily="66" charset="0"/>
              </a:rPr>
              <a:t> «Про </a:t>
            </a:r>
            <a:r>
              <a:rPr lang="ru-RU" sz="1000" b="1" dirty="0" err="1" smtClean="0">
                <a:latin typeface="Comic Sans MS" pitchFamily="66" charset="0"/>
              </a:rPr>
              <a:t>загальнообов'язкове</a:t>
            </a:r>
            <a:r>
              <a:rPr lang="ru-RU" sz="1000" b="1" dirty="0" smtClean="0">
                <a:latin typeface="Comic Sans MS" pitchFamily="66" charset="0"/>
              </a:rPr>
              <a:t> </a:t>
            </a:r>
            <a:r>
              <a:rPr lang="ru-RU" sz="1000" b="1" dirty="0" err="1" smtClean="0">
                <a:latin typeface="Comic Sans MS" pitchFamily="66" charset="0"/>
              </a:rPr>
              <a:t>державне</a:t>
            </a:r>
            <a:r>
              <a:rPr lang="ru-RU" sz="1000" b="1" dirty="0" smtClean="0">
                <a:latin typeface="Comic Sans MS" pitchFamily="66" charset="0"/>
              </a:rPr>
              <a:t> </a:t>
            </a:r>
            <a:r>
              <a:rPr lang="ru-RU" sz="1000" b="1" dirty="0" err="1" smtClean="0">
                <a:latin typeface="Comic Sans MS" pitchFamily="66" charset="0"/>
              </a:rPr>
              <a:t>пенсійне</a:t>
            </a:r>
            <a:r>
              <a:rPr lang="ru-RU" sz="1000" b="1" dirty="0" smtClean="0">
                <a:latin typeface="Comic Sans MS" pitchFamily="66" charset="0"/>
              </a:rPr>
              <a:t> </a:t>
            </a:r>
            <a:r>
              <a:rPr lang="ru-RU" sz="1000" b="1" dirty="0" err="1" smtClean="0">
                <a:latin typeface="Comic Sans MS" pitchFamily="66" charset="0"/>
              </a:rPr>
              <a:t>страхування</a:t>
            </a:r>
            <a:r>
              <a:rPr lang="ru-RU" sz="1000" b="1" dirty="0" smtClean="0">
                <a:latin typeface="Comic Sans MS" pitchFamily="66" charset="0"/>
              </a:rPr>
              <a:t>»</a:t>
            </a:r>
            <a:r>
              <a:rPr lang="uk-UA" sz="1000" b="1" dirty="0" smtClean="0">
                <a:latin typeface="Comic Sans MS" pitchFamily="66" charset="0"/>
              </a:rPr>
              <a:t> </a:t>
            </a:r>
          </a:p>
          <a:p>
            <a:pPr algn="ctr"/>
            <a:endParaRPr lang="uk-UA" sz="1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0" y="189000"/>
            <a:ext cx="4758750" cy="1665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І 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рівень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6000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064" y="260648"/>
            <a:ext cx="3995936" cy="208823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І </a:t>
            </a:r>
            <a:r>
              <a:rPr lang="ru-RU" sz="2400" b="1" dirty="0" err="1" smtClean="0">
                <a:latin typeface="Bookman Old Style" pitchFamily="18" charset="0"/>
              </a:rPr>
              <a:t>рівень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– </a:t>
            </a:r>
            <a:r>
              <a:rPr lang="ru-RU" sz="2400" dirty="0" err="1" smtClean="0">
                <a:latin typeface="Bookman Old Style" pitchFamily="18" charset="0"/>
              </a:rPr>
              <a:t>реформована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солідарна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пенсійна</a:t>
            </a:r>
            <a:r>
              <a:rPr lang="ru-RU" sz="2400" dirty="0" smtClean="0">
                <a:latin typeface="Bookman Old Style" pitchFamily="18" charset="0"/>
              </a:rPr>
              <a:t> система, </a:t>
            </a:r>
            <a:r>
              <a:rPr lang="ru-RU" sz="2400" dirty="0" err="1" smtClean="0">
                <a:latin typeface="Bookman Old Style" pitchFamily="18" charset="0"/>
              </a:rPr>
              <a:t>побудована</a:t>
            </a:r>
            <a:r>
              <a:rPr lang="ru-RU" sz="2400" dirty="0" smtClean="0">
                <a:latin typeface="Bookman Old Style" pitchFamily="18" charset="0"/>
              </a:rPr>
              <a:t> на засадах </a:t>
            </a:r>
            <a:r>
              <a:rPr lang="ru-RU" sz="2400" dirty="0" err="1" smtClean="0">
                <a:latin typeface="Bookman Old Style" pitchFamily="18" charset="0"/>
              </a:rPr>
              <a:t>соціального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страхування</a:t>
            </a:r>
            <a:endParaRPr lang="ru-RU" sz="2400" dirty="0" smtClean="0">
              <a:latin typeface="Bookman Old Style" pitchFamily="18" charset="0"/>
            </a:endParaRPr>
          </a:p>
          <a:p>
            <a:pPr algn="ctr"/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7020272" y="2420888"/>
            <a:ext cx="564494" cy="65704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3140968"/>
            <a:ext cx="3561750" cy="34163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prstClr val="white"/>
                </a:solidFill>
                <a:latin typeface="Bookman Old Style" pitchFamily="18" charset="0"/>
              </a:rPr>
              <a:t>Учасниками цієї системи є всі застраховані особи, тобто громадяни які та за </a:t>
            </a:r>
            <a:r>
              <a:rPr lang="uk-UA" dirty="0" err="1" smtClean="0">
                <a:solidFill>
                  <a:prstClr val="white"/>
                </a:solidFill>
                <a:latin typeface="Bookman Old Style" pitchFamily="18" charset="0"/>
              </a:rPr>
              <a:t>якіх</a:t>
            </a:r>
            <a:r>
              <a:rPr lang="uk-UA" dirty="0" smtClean="0">
                <a:solidFill>
                  <a:prstClr val="white"/>
                </a:solidFill>
                <a:latin typeface="Bookman Old Style" pitchFamily="18" charset="0"/>
              </a:rPr>
              <a:t> сплачуються внески на загальнообов'язкове державне соціальне страхування (це, насамперед, працюючі за наймом, а також індивідуальні підприємці, </a:t>
            </a:r>
            <a:r>
              <a:rPr lang="uk-UA" dirty="0" err="1" smtClean="0">
                <a:solidFill>
                  <a:prstClr val="white"/>
                </a:solidFill>
                <a:latin typeface="Bookman Old Style" pitchFamily="18" charset="0"/>
              </a:rPr>
              <a:t>самозайняті</a:t>
            </a:r>
            <a:r>
              <a:rPr lang="uk-UA" dirty="0" smtClean="0">
                <a:solidFill>
                  <a:prstClr val="white"/>
                </a:solidFill>
                <a:latin typeface="Bookman Old Style" pitchFamily="18" charset="0"/>
              </a:rPr>
              <a:t> та деякі інші особи)</a:t>
            </a:r>
            <a:endParaRPr lang="uk-UA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9458" name="Picture 2" descr="З 1 жовтня скасовано обмеження на виплату пенсій працюючим пенсіонерам |  «Дебет-Кредит» - Бухгалтерські новин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276872"/>
            <a:ext cx="4683403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2795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6"/>
          <p:cNvSpPr txBox="1">
            <a:spLocks/>
          </p:cNvSpPr>
          <p:nvPr/>
        </p:nvSpPr>
        <p:spPr>
          <a:xfrm>
            <a:off x="251520" y="692696"/>
            <a:ext cx="4464496" cy="4680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солідарній пенсійній системі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здійснюються страхові пенсійні виплати: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пенсії за віком, по інвалідності, по втраті годувальника, певні надбавки та доплати до цих виплат, а також допомога на поховання пенсіонерів.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Пенсійні виплати у солідарній пенсійній системі здійснюються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Пенсійним фондом України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за рахунок коштів цього Фонду та інших джерел, визначених законодавством.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Розмір пенсійних виплат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солідарній пенсійній системі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залежить від тривалості страхового стажу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(періоду, протягом якого сплачувалися страхові внески) та розміру заробітку (доходу), з якого сплачено внески.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Stick Figure Thinking Png Svg Library - Белые Человечки Для Презентаций -  1080x1571 PNG Download - PNGki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301207"/>
            <a:ext cx="851047" cy="155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Привітання з Днем народження бабусі та дідуся у віршах та прозі.  Поздоровлення з Днем народження для дідуся та бабусі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3" y="1628800"/>
            <a:ext cx="4176465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 txBox="1">
            <a:spLocks/>
          </p:cNvSpPr>
          <p:nvPr/>
        </p:nvSpPr>
        <p:spPr>
          <a:xfrm>
            <a:off x="4788024" y="476672"/>
            <a:ext cx="4176464" cy="1017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І </a:t>
            </a:r>
            <a:r>
              <a:rPr kumimoji="0" lang="ru-RU" sz="60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рівень</a:t>
            </a:r>
            <a:r>
              <a:rPr kumimoji="0" lang="ru-RU" sz="6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50" y="189000"/>
            <a:ext cx="4758750" cy="1665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ІІ 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рівень</a:t>
            </a:r>
            <a:endParaRPr lang="ru-RU" sz="6000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064" y="260648"/>
            <a:ext cx="3995936" cy="230425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ІІ </a:t>
            </a:r>
            <a:r>
              <a:rPr lang="ru-RU" sz="2400" b="1" dirty="0" err="1" smtClean="0">
                <a:latin typeface="Bookman Old Style" pitchFamily="18" charset="0"/>
              </a:rPr>
              <a:t>рівень</a:t>
            </a:r>
            <a:r>
              <a:rPr lang="ru-RU" sz="2400" b="1" dirty="0" smtClean="0">
                <a:latin typeface="Bookman Old Style" pitchFamily="18" charset="0"/>
              </a:rPr>
              <a:t> – </a:t>
            </a:r>
            <a:r>
              <a:rPr lang="ru-RU" sz="2000" dirty="0" err="1" smtClean="0">
                <a:latin typeface="Bookman Old Style" pitchFamily="18" charset="0"/>
              </a:rPr>
              <a:t>обов'язкова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накопичувальна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пенсійна</a:t>
            </a:r>
            <a:r>
              <a:rPr lang="ru-RU" sz="2000" dirty="0" smtClean="0">
                <a:latin typeface="Bookman Old Style" pitchFamily="18" charset="0"/>
              </a:rPr>
              <a:t> система. </a:t>
            </a:r>
            <a:r>
              <a:rPr lang="ru-RU" sz="2000" dirty="0" err="1" smtClean="0">
                <a:latin typeface="Bookman Old Style" pitchFamily="18" charset="0"/>
              </a:rPr>
              <a:t>Ця</a:t>
            </a:r>
            <a:r>
              <a:rPr lang="ru-RU" sz="2000" dirty="0" smtClean="0">
                <a:latin typeface="Bookman Old Style" pitchFamily="18" charset="0"/>
              </a:rPr>
              <a:t> система </a:t>
            </a:r>
            <a:r>
              <a:rPr lang="ru-RU" sz="2000" dirty="0" err="1" smtClean="0">
                <a:latin typeface="Bookman Old Style" pitchFamily="18" charset="0"/>
              </a:rPr>
              <a:t>ще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b="1" dirty="0" smtClean="0">
                <a:latin typeface="Bookman Old Style" pitchFamily="18" charset="0"/>
              </a:rPr>
              <a:t>не </a:t>
            </a:r>
            <a:r>
              <a:rPr lang="ru-RU" sz="2000" b="1" dirty="0" err="1" smtClean="0">
                <a:latin typeface="Bookman Old Style" pitchFamily="18" charset="0"/>
              </a:rPr>
              <a:t>функціонує</a:t>
            </a:r>
            <a:r>
              <a:rPr lang="ru-RU" sz="2000" dirty="0" smtClean="0">
                <a:latin typeface="Bookman Old Style" pitchFamily="18" charset="0"/>
              </a:rPr>
              <a:t>. Вона </a:t>
            </a:r>
            <a:r>
              <a:rPr lang="ru-RU" sz="2000" dirty="0" err="1" smtClean="0">
                <a:latin typeface="Bookman Old Style" pitchFamily="18" charset="0"/>
              </a:rPr>
              <a:t>має</a:t>
            </a:r>
            <a:r>
              <a:rPr lang="ru-RU" sz="2000" dirty="0" smtClean="0">
                <a:latin typeface="Bookman Old Style" pitchFamily="18" charset="0"/>
              </a:rPr>
              <a:t> бути </a:t>
            </a:r>
            <a:r>
              <a:rPr lang="ru-RU" sz="2000" dirty="0" err="1" smtClean="0">
                <a:latin typeface="Bookman Old Style" pitchFamily="18" charset="0"/>
              </a:rPr>
              <a:t>впроваджена</a:t>
            </a:r>
            <a:r>
              <a:rPr lang="ru-RU" sz="2000" dirty="0" smtClean="0">
                <a:latin typeface="Bookman Old Style" pitchFamily="18" charset="0"/>
              </a:rPr>
              <a:t> за </a:t>
            </a:r>
            <a:r>
              <a:rPr lang="ru-RU" sz="2000" dirty="0" err="1" smtClean="0">
                <a:latin typeface="Bookman Old Style" pitchFamily="18" charset="0"/>
              </a:rPr>
              <a:t>певних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соціально-економічних</a:t>
            </a:r>
            <a:r>
              <a:rPr lang="ru-RU" sz="2000" dirty="0" smtClean="0">
                <a:latin typeface="Bookman Old Style" pitchFamily="18" charset="0"/>
              </a:rPr>
              <a:t> умов, </a:t>
            </a:r>
            <a:r>
              <a:rPr lang="ru-RU" sz="2000" dirty="0" err="1" smtClean="0">
                <a:latin typeface="Bookman Old Style" pitchFamily="18" charset="0"/>
              </a:rPr>
              <a:t>визначених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законодавством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876256" y="2636912"/>
            <a:ext cx="564494" cy="65704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3441680"/>
            <a:ext cx="3561750" cy="203132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Учасниками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цієї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системи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будуть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усі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застраховані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особи (на початку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функціонування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лише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ті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,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які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ще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не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досягли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певного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,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визначеного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законодавством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Bookman Old Style" pitchFamily="18" charset="0"/>
              </a:rPr>
              <a:t>віку</a:t>
            </a:r>
            <a:r>
              <a:rPr lang="ru-RU" dirty="0" smtClean="0">
                <a:solidFill>
                  <a:prstClr val="white"/>
                </a:solidFill>
                <a:latin typeface="Bookman Old Style" pitchFamily="18" charset="0"/>
              </a:rPr>
              <a:t>)</a:t>
            </a:r>
            <a:endParaRPr lang="uk-UA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3554" name="Picture 2" descr="Головна проблема пенсійної реформи - відсутність надійних механізмів  накопичення коштів - Главк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060848"/>
            <a:ext cx="4608512" cy="4092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2795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9512" y="188640"/>
            <a:ext cx="457200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Bookman Old Style" pitchFamily="18" charset="0"/>
              </a:rPr>
              <a:t>Суть такої системи полягатиме у тому, що частина обов'язкових страхових внесків до пенсійної системи) накопичуватиметься обліковуватиметься на </a:t>
            </a:r>
            <a:r>
              <a:rPr lang="uk-UA" b="1" dirty="0" smtClean="0">
                <a:latin typeface="Bookman Old Style" pitchFamily="18" charset="0"/>
              </a:rPr>
              <a:t>індивідуальних накопичувальних пенсійних рахунках</a:t>
            </a:r>
            <a:r>
              <a:rPr lang="uk-UA" dirty="0" smtClean="0">
                <a:latin typeface="Bookman Old Style" pitchFamily="18" charset="0"/>
              </a:rPr>
              <a:t> громадян які (та на користь яких) сплачуватимуть такі внески. Ці кошти інвестуватимуться з метою отримання інвестиційного доходу і захисту їх від інфляційних процесів. Управління пенсійними коштами здійснюватимуть компанії з управління активами (для яких ця діяльність є професійною і буде ліцензуватись</a:t>
            </a:r>
            <a:r>
              <a:rPr lang="uk-UA" dirty="0" smtClean="0"/>
              <a:t>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6021288"/>
            <a:ext cx="793999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600" dirty="0" smtClean="0">
                <a:latin typeface="Bookman Old Style" pitchFamily="18" charset="0"/>
              </a:rPr>
              <a:t>6 квітня 2021 року , у </a:t>
            </a:r>
            <a:r>
              <a:rPr lang="en-US" sz="1600" dirty="0" err="1" smtClean="0">
                <a:latin typeface="Bookman Old Style" pitchFamily="18" charset="0"/>
                <a:hlinkClick r:id="rId2"/>
              </a:rPr>
              <a:t>Facebook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uk-UA" sz="1600" dirty="0" smtClean="0">
                <a:latin typeface="Bookman Old Style" pitchFamily="18" charset="0"/>
              </a:rPr>
              <a:t>прем’єр-міністр України - Денис </a:t>
            </a:r>
            <a:r>
              <a:rPr lang="uk-UA" sz="1600" dirty="0" err="1" smtClean="0">
                <a:latin typeface="Bookman Old Style" pitchFamily="18" charset="0"/>
              </a:rPr>
              <a:t>Шмигаль</a:t>
            </a:r>
            <a:r>
              <a:rPr lang="uk-UA" sz="1600" dirty="0" smtClean="0">
                <a:latin typeface="Bookman Old Style" pitchFamily="18" charset="0"/>
              </a:rPr>
              <a:t>,</a:t>
            </a:r>
          </a:p>
          <a:p>
            <a:r>
              <a:rPr lang="uk-UA" sz="1600" dirty="0" smtClean="0">
                <a:latin typeface="Bookman Old Style" pitchFamily="18" charset="0"/>
              </a:rPr>
              <a:t> повідомив про запровадження накопичувальної системи </a:t>
            </a:r>
            <a:r>
              <a:rPr lang="uk-UA" sz="1600" dirty="0" err="1" smtClean="0">
                <a:latin typeface="Bookman Old Style" pitchFamily="18" charset="0"/>
              </a:rPr>
              <a:t>цьогоріч</a:t>
            </a:r>
            <a:r>
              <a:rPr lang="uk-UA" sz="1600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077072"/>
            <a:ext cx="410445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Bookman Old Style" pitchFamily="18" charset="0"/>
              </a:rPr>
              <a:t>Адміністративне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обслуговування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цієї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системи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здійснюватиметься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  <a:hlinkClick r:id="rId3"/>
              </a:rPr>
              <a:t>Пенсійним</a:t>
            </a:r>
            <a:r>
              <a:rPr lang="ru-RU" dirty="0" smtClean="0">
                <a:latin typeface="Bookman Old Style" pitchFamily="18" charset="0"/>
                <a:hlinkClick r:id="rId3"/>
              </a:rPr>
              <a:t> фондом </a:t>
            </a:r>
            <a:r>
              <a:rPr lang="ru-RU" dirty="0" err="1" smtClean="0">
                <a:latin typeface="Bookman Old Style" pitchFamily="18" charset="0"/>
                <a:hlinkClick r:id="rId3"/>
              </a:rPr>
              <a:t>України</a:t>
            </a:r>
            <a:endParaRPr lang="uk-UA" dirty="0">
              <a:latin typeface="Bookman Old Style" pitchFamily="18" charset="0"/>
            </a:endParaRPr>
          </a:p>
        </p:txBody>
      </p:sp>
      <p:pic>
        <p:nvPicPr>
          <p:cNvPr id="21517" name="Picture 13" descr="Пенсія для молодих, або Якою буде пенсійна система і що робити тим, хто до  неї н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88640"/>
            <a:ext cx="4017476" cy="3717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79512" y="501317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Розмір пенсії в такій системі залежатиме від розміру страхових внесків та терміну, протягом якого ці внески накопичувались і розміру отриманого на них інвестиційного доходу</a:t>
            </a:r>
            <a:endParaRPr lang="uk-UA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Экран (4:3)</PresentationFormat>
  <Paragraphs>167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Bookman Old Style</vt:lpstr>
      <vt:lpstr>Times New Roman</vt:lpstr>
      <vt:lpstr>Wingdings</vt:lpstr>
      <vt:lpstr>Lucida Sans Unicode</vt:lpstr>
      <vt:lpstr>Comic Sans MS</vt:lpstr>
      <vt:lpstr>Arial Black</vt:lpstr>
      <vt:lpstr>Тема Office</vt:lpstr>
      <vt:lpstr>Image</vt:lpstr>
      <vt:lpstr>Слайд 1</vt:lpstr>
      <vt:lpstr>План</vt:lpstr>
      <vt:lpstr>Слайд 3</vt:lpstr>
      <vt:lpstr>Слайд 4</vt:lpstr>
      <vt:lpstr>Слайд 5</vt:lpstr>
      <vt:lpstr> І рівень </vt:lpstr>
      <vt:lpstr>Слайд 7</vt:lpstr>
      <vt:lpstr>  ІІ рівень</vt:lpstr>
      <vt:lpstr>Слайд 9</vt:lpstr>
      <vt:lpstr>  ІІІ рівень </vt:lpstr>
      <vt:lpstr>Слайд 11</vt:lpstr>
      <vt:lpstr>Слайд 12</vt:lpstr>
      <vt:lpstr>Окремі пенсійні програми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Богдан</cp:lastModifiedBy>
  <cp:revision>5</cp:revision>
  <dcterms:created xsi:type="dcterms:W3CDTF">2021-05-13T14:20:19Z</dcterms:created>
  <dcterms:modified xsi:type="dcterms:W3CDTF">2023-03-13T00:22:20Z</dcterms:modified>
</cp:coreProperties>
</file>