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692907" y="3525011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709" y="0"/>
                </a:lnTo>
              </a:path>
            </a:pathLst>
          </a:custGeom>
          <a:ln w="15875">
            <a:solidFill>
              <a:srgbClr val="E8D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7249" y="2509469"/>
            <a:ext cx="5397500" cy="144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24301" y="3973144"/>
            <a:ext cx="5343397" cy="1105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3850" y="687070"/>
            <a:ext cx="138430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588" y="1493266"/>
            <a:ext cx="9894823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test_form.php/%22%3e%3cscript%3ealert('hacked')%3c/script%3e" TargetMode="External"/><Relationship Id="rId2" Type="http://schemas.openxmlformats.org/officeDocument/2006/relationships/hyperlink" Target="http://www.example.com/test_form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78765" marR="5080" indent="45720">
              <a:lnSpc>
                <a:spcPts val="4180"/>
              </a:lnSpc>
              <a:spcBef>
                <a:spcPts val="340"/>
              </a:spcBef>
            </a:pPr>
            <a:r>
              <a:rPr spc="-10" dirty="0"/>
              <a:t>Лекція. </a:t>
            </a:r>
            <a:r>
              <a:rPr dirty="0"/>
              <a:t>PHP Форми </a:t>
            </a:r>
            <a:r>
              <a:rPr spc="-65" dirty="0"/>
              <a:t>та </a:t>
            </a:r>
            <a:r>
              <a:rPr spc="-990" dirty="0"/>
              <a:t> </a:t>
            </a:r>
            <a:r>
              <a:rPr spc="-10" dirty="0"/>
              <a:t>додаткові</a:t>
            </a:r>
            <a:r>
              <a:rPr spc="-15" dirty="0"/>
              <a:t> </a:t>
            </a:r>
            <a:r>
              <a:rPr spc="-10" dirty="0"/>
              <a:t>можливості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68181" y="6286601"/>
            <a:ext cx="242252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uk-UA" sz="1600" dirty="0" smtClean="0">
                <a:latin typeface="Times New Roman"/>
                <a:cs typeface="Times New Roman"/>
              </a:rPr>
              <a:t>Калюжняк А.В.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7809" y="706373"/>
            <a:ext cx="159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Дата</a:t>
            </a:r>
            <a:r>
              <a:rPr sz="1800" spc="-5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й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час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PHP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8588" y="1493266"/>
            <a:ext cx="5904865" cy="1968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90"/>
              </a:spcBef>
              <a:tabLst>
                <a:tab pos="2997200" algn="l"/>
              </a:tabLst>
            </a:pPr>
            <a:r>
              <a:rPr sz="1400" spc="-10" dirty="0">
                <a:latin typeface="Segoe UI"/>
                <a:cs typeface="Segoe UI"/>
              </a:rPr>
              <a:t>Функція</a:t>
            </a:r>
            <a:r>
              <a:rPr sz="1400" spc="5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PHP</a:t>
            </a:r>
            <a:r>
              <a:rPr sz="1400" spc="5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Date()	</a:t>
            </a:r>
            <a:r>
              <a:rPr sz="2100" baseline="1984" dirty="0">
                <a:latin typeface="Consolas"/>
                <a:cs typeface="Consolas"/>
              </a:rPr>
              <a:t>date(</a:t>
            </a:r>
            <a:r>
              <a:rPr sz="2100" i="1" baseline="1984" dirty="0">
                <a:latin typeface="Consolas"/>
                <a:cs typeface="Consolas"/>
              </a:rPr>
              <a:t>format</a:t>
            </a:r>
            <a:r>
              <a:rPr sz="2100" baseline="1984" dirty="0">
                <a:latin typeface="Consolas"/>
                <a:cs typeface="Consolas"/>
              </a:rPr>
              <a:t>,</a:t>
            </a:r>
            <a:r>
              <a:rPr sz="2100" i="1" baseline="1984" dirty="0">
                <a:latin typeface="Consolas"/>
                <a:cs typeface="Consolas"/>
              </a:rPr>
              <a:t>timestamp</a:t>
            </a:r>
            <a:r>
              <a:rPr sz="2100" baseline="1984" dirty="0">
                <a:latin typeface="Consolas"/>
                <a:cs typeface="Consolas"/>
              </a:rPr>
              <a:t>)</a:t>
            </a:r>
            <a:endParaRPr sz="2100" baseline="1984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Ось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деякі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символи,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які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зазвичай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використовуються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для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дат:</a:t>
            </a:r>
            <a:endParaRPr sz="1400">
              <a:latin typeface="Verdana"/>
              <a:cs typeface="Verdana"/>
            </a:endParaRPr>
          </a:p>
          <a:p>
            <a:pPr marL="74930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75565" algn="l"/>
              </a:tabLst>
            </a:pPr>
            <a:r>
              <a:rPr sz="1400" spc="-5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 </a:t>
            </a:r>
            <a:r>
              <a:rPr sz="1400" spc="-10" dirty="0">
                <a:latin typeface="Verdana"/>
                <a:cs typeface="Verdana"/>
              </a:rPr>
              <a:t>Позначає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день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місяця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(від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01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 31)</a:t>
            </a:r>
            <a:endParaRPr sz="1400">
              <a:latin typeface="Verdana"/>
              <a:cs typeface="Verdana"/>
            </a:endParaRPr>
          </a:p>
          <a:p>
            <a:pPr marL="74930" indent="-62865">
              <a:lnSpc>
                <a:spcPct val="100000"/>
              </a:lnSpc>
              <a:spcBef>
                <a:spcPts val="5"/>
              </a:spcBef>
              <a:buSzPct val="92857"/>
              <a:buFont typeface="Arial MT"/>
              <a:buChar char="•"/>
              <a:tabLst>
                <a:tab pos="75565" algn="l"/>
              </a:tabLst>
            </a:pPr>
            <a:r>
              <a:rPr sz="1400" spc="-10" dirty="0">
                <a:latin typeface="Verdana"/>
                <a:cs typeface="Verdana"/>
              </a:rPr>
              <a:t>m</a:t>
            </a:r>
            <a:r>
              <a:rPr sz="1400" spc="-5" dirty="0">
                <a:latin typeface="Verdana"/>
                <a:cs typeface="Verdana"/>
              </a:rPr>
              <a:t> -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означає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місяць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(від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01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12)</a:t>
            </a:r>
            <a:endParaRPr sz="1400">
              <a:latin typeface="Verdana"/>
              <a:cs typeface="Verdana"/>
            </a:endParaRPr>
          </a:p>
          <a:p>
            <a:pPr marL="74930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75565" algn="l"/>
              </a:tabLst>
            </a:pPr>
            <a:r>
              <a:rPr sz="1400" spc="-5" dirty="0">
                <a:latin typeface="Verdana"/>
                <a:cs typeface="Verdana"/>
              </a:rPr>
              <a:t>Y </a:t>
            </a:r>
            <a:r>
              <a:rPr sz="1400" spc="-10" dirty="0">
                <a:latin typeface="Verdana"/>
                <a:cs typeface="Verdana"/>
              </a:rPr>
              <a:t>–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означає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рік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(чотирма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цифрами)</a:t>
            </a:r>
            <a:endParaRPr sz="1400">
              <a:latin typeface="Verdana"/>
              <a:cs typeface="Verdana"/>
            </a:endParaRPr>
          </a:p>
          <a:p>
            <a:pPr marL="74930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75565" algn="l"/>
              </a:tabLst>
            </a:pPr>
            <a:r>
              <a:rPr sz="1400" spc="-5" dirty="0">
                <a:latin typeface="Verdana"/>
                <a:cs typeface="Verdana"/>
              </a:rPr>
              <a:t>l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(малий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регістр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'L')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 представляє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день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тижня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Інші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символи,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як-от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"/",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"."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або</a:t>
            </a:r>
            <a:r>
              <a:rPr sz="1400" dirty="0">
                <a:latin typeface="Verdana"/>
                <a:cs typeface="Verdana"/>
              </a:rPr>
              <a:t> "-",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також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можна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вставляти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між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символами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для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додаткового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форматування.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8477" y="3924045"/>
            <a:ext cx="297815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"Y/m/d"</a:t>
            </a:r>
            <a:r>
              <a:rPr sz="1400" dirty="0">
                <a:latin typeface="Consolas"/>
                <a:cs typeface="Consolas"/>
              </a:rPr>
              <a:t>)</a:t>
            </a:r>
            <a:r>
              <a:rPr sz="1400" spc="-5" dirty="0">
                <a:latin typeface="Consolas"/>
                <a:cs typeface="Consolas"/>
              </a:rPr>
              <a:t> .</a:t>
            </a:r>
            <a:r>
              <a:rPr sz="140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"&lt;br&gt;"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"Y.m.d"</a:t>
            </a:r>
            <a:r>
              <a:rPr sz="1400" dirty="0">
                <a:latin typeface="Consolas"/>
                <a:cs typeface="Consolas"/>
              </a:rPr>
              <a:t>)</a:t>
            </a:r>
            <a:r>
              <a:rPr sz="1400" spc="-5" dirty="0">
                <a:latin typeface="Consolas"/>
                <a:cs typeface="Consolas"/>
              </a:rPr>
              <a:t> .</a:t>
            </a:r>
            <a:r>
              <a:rPr sz="140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"&lt;br&gt;"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"Y-m-d"</a:t>
            </a:r>
            <a:r>
              <a:rPr sz="1400" dirty="0">
                <a:latin typeface="Consolas"/>
                <a:cs typeface="Consolas"/>
              </a:rPr>
              <a:t>)</a:t>
            </a:r>
            <a:r>
              <a:rPr sz="1400" spc="-5" dirty="0">
                <a:latin typeface="Consolas"/>
                <a:cs typeface="Consolas"/>
              </a:rPr>
              <a:t> .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"&lt;br&gt;"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spc="-75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"l"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0060" y="3710127"/>
            <a:ext cx="11036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"Today </a:t>
            </a:r>
            <a:r>
              <a:rPr sz="1400" spc="-75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"Today </a:t>
            </a:r>
            <a:r>
              <a:rPr sz="1400" spc="-75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"Today </a:t>
            </a:r>
            <a:r>
              <a:rPr sz="1400" spc="-75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"Today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7809" y="706373"/>
            <a:ext cx="159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Дата</a:t>
            </a:r>
            <a:r>
              <a:rPr sz="1800" spc="-5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й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час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PHP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0611" y="1362278"/>
            <a:ext cx="7506334" cy="4803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Segoe UI"/>
                <a:cs typeface="Segoe UI"/>
              </a:rPr>
              <a:t>Отримати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час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Segoe UI"/>
              <a:cs typeface="Segoe UI"/>
            </a:endParaRPr>
          </a:p>
          <a:p>
            <a:pPr marL="404495" marR="179451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Ось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кілька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символів,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які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зазвичай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використовуються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для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позначення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часу:</a:t>
            </a:r>
            <a:endParaRPr sz="1400">
              <a:latin typeface="Verdana"/>
              <a:cs typeface="Verdana"/>
            </a:endParaRPr>
          </a:p>
          <a:p>
            <a:pPr marL="466725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467359" algn="l"/>
              </a:tabLst>
            </a:pPr>
            <a:r>
              <a:rPr sz="1400" spc="-10" dirty="0">
                <a:latin typeface="Verdana"/>
                <a:cs typeface="Verdana"/>
              </a:rPr>
              <a:t>H </a:t>
            </a:r>
            <a:r>
              <a:rPr sz="1400" spc="-5" dirty="0">
                <a:latin typeface="Verdana"/>
                <a:cs typeface="Verdana"/>
              </a:rPr>
              <a:t>- </a:t>
            </a:r>
            <a:r>
              <a:rPr sz="1400" spc="-10" dirty="0">
                <a:latin typeface="Verdana"/>
                <a:cs typeface="Verdana"/>
              </a:rPr>
              <a:t>24-годинний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формат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години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(з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00 </a:t>
            </a:r>
            <a:r>
              <a:rPr sz="1400" spc="-5" dirty="0">
                <a:latin typeface="Verdana"/>
                <a:cs typeface="Verdana"/>
              </a:rPr>
              <a:t>до 23)</a:t>
            </a:r>
            <a:endParaRPr sz="1400">
              <a:latin typeface="Verdana"/>
              <a:cs typeface="Verdana"/>
            </a:endParaRPr>
          </a:p>
          <a:p>
            <a:pPr marL="466725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467359" algn="l"/>
              </a:tabLst>
            </a:pPr>
            <a:r>
              <a:rPr sz="1400" spc="-10" dirty="0">
                <a:latin typeface="Verdana"/>
                <a:cs typeface="Verdana"/>
              </a:rPr>
              <a:t>h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12-годинний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формат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години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нулями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 початку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(від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01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</a:t>
            </a:r>
            <a:endParaRPr sz="1400">
              <a:latin typeface="Verdana"/>
              <a:cs typeface="Verdana"/>
            </a:endParaRPr>
          </a:p>
          <a:p>
            <a:pPr marL="40449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12)</a:t>
            </a:r>
            <a:endParaRPr sz="1400">
              <a:latin typeface="Verdana"/>
              <a:cs typeface="Verdana"/>
            </a:endParaRPr>
          </a:p>
          <a:p>
            <a:pPr marL="466725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467359" algn="l"/>
              </a:tabLst>
            </a:pPr>
            <a:r>
              <a:rPr sz="1400" spc="-5" dirty="0">
                <a:latin typeface="Verdana"/>
                <a:cs typeface="Verdana"/>
              </a:rPr>
              <a:t>i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 </a:t>
            </a:r>
            <a:r>
              <a:rPr sz="1400" spc="-10" dirty="0">
                <a:latin typeface="Verdana"/>
                <a:cs typeface="Verdana"/>
              </a:rPr>
              <a:t>хвилини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нулями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початку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(від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00 </a:t>
            </a:r>
            <a:r>
              <a:rPr sz="1400" spc="-5" dirty="0">
                <a:latin typeface="Verdana"/>
                <a:cs typeface="Verdana"/>
              </a:rPr>
              <a:t>до 59)</a:t>
            </a:r>
            <a:endParaRPr sz="1400">
              <a:latin typeface="Verdana"/>
              <a:cs typeface="Verdana"/>
            </a:endParaRPr>
          </a:p>
          <a:p>
            <a:pPr marL="466725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467359" algn="l"/>
              </a:tabLst>
            </a:pPr>
            <a:r>
              <a:rPr sz="1400" spc="-5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секунди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 </a:t>
            </a:r>
            <a:r>
              <a:rPr sz="1400" spc="-10" dirty="0">
                <a:latin typeface="Verdana"/>
                <a:cs typeface="Verdana"/>
              </a:rPr>
              <a:t>нулями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початку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(від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00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 59)</a:t>
            </a:r>
            <a:endParaRPr sz="1400">
              <a:latin typeface="Verdana"/>
              <a:cs typeface="Verdana"/>
            </a:endParaRPr>
          </a:p>
          <a:p>
            <a:pPr marL="466725" indent="-62865">
              <a:lnSpc>
                <a:spcPct val="100000"/>
              </a:lnSpc>
              <a:buSzPct val="92857"/>
              <a:buFont typeface="Arial MT"/>
              <a:buChar char="•"/>
              <a:tabLst>
                <a:tab pos="467359" algn="l"/>
              </a:tabLst>
            </a:pPr>
            <a:r>
              <a:rPr sz="1400" spc="-5" dirty="0">
                <a:latin typeface="Verdana"/>
                <a:cs typeface="Verdana"/>
              </a:rPr>
              <a:t>a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–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нижній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регістр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Ante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meridiem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і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Post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meridiem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(до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полудня</a:t>
            </a:r>
            <a:endParaRPr sz="1400">
              <a:latin typeface="Verdana"/>
              <a:cs typeface="Verdana"/>
            </a:endParaRPr>
          </a:p>
          <a:p>
            <a:pPr marL="404495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або</a:t>
            </a:r>
            <a:r>
              <a:rPr sz="1400" spc="-15" dirty="0">
                <a:latin typeface="Verdana"/>
                <a:cs typeface="Verdana"/>
              </a:rPr>
              <a:t> після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полудня)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00">
              <a:latin typeface="Verdana"/>
              <a:cs typeface="Verdana"/>
            </a:endParaRPr>
          </a:p>
          <a:p>
            <a:pPr marL="1547495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54749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"The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time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"h:i:sa"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547495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404495">
              <a:lnSpc>
                <a:spcPct val="100000"/>
              </a:lnSpc>
              <a:spcBef>
                <a:spcPts val="825"/>
              </a:spcBef>
            </a:pPr>
            <a:r>
              <a:rPr sz="1400" spc="-5" dirty="0">
                <a:latin typeface="Segoe UI"/>
                <a:cs typeface="Segoe UI"/>
              </a:rPr>
              <a:t>Отримайте</a:t>
            </a:r>
            <a:r>
              <a:rPr sz="1400" spc="-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свій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часовий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пояс</a:t>
            </a:r>
            <a:endParaRPr sz="1400">
              <a:latin typeface="Segoe UI"/>
              <a:cs typeface="Segoe UI"/>
            </a:endParaRPr>
          </a:p>
          <a:p>
            <a:pPr marL="2968625" marR="5080">
              <a:lnSpc>
                <a:spcPct val="100000"/>
              </a:lnSpc>
              <a:spcBef>
                <a:spcPts val="9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date_default_timezone_set(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"America/New_York"</a:t>
            </a:r>
            <a:r>
              <a:rPr sz="1400" dirty="0">
                <a:latin typeface="Consolas"/>
                <a:cs typeface="Consolas"/>
              </a:rPr>
              <a:t>); </a:t>
            </a:r>
            <a:r>
              <a:rPr sz="1400" spc="-75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2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"The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time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"h:i:sa"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296862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1165" y="641096"/>
            <a:ext cx="1598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Дата</a:t>
            </a:r>
            <a:r>
              <a:rPr spc="-50" dirty="0"/>
              <a:t> </a:t>
            </a:r>
            <a:r>
              <a:rPr dirty="0"/>
              <a:t>й</a:t>
            </a:r>
            <a:r>
              <a:rPr spc="-30" dirty="0"/>
              <a:t> </a:t>
            </a:r>
            <a:r>
              <a:rPr spc="-5" dirty="0"/>
              <a:t>час</a:t>
            </a:r>
            <a:r>
              <a:rPr spc="-10" dirty="0"/>
              <a:t> </a:t>
            </a:r>
            <a:r>
              <a:rPr spc="-5" dirty="0"/>
              <a:t>PHP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8082" y="1509775"/>
            <a:ext cx="8729345" cy="1186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"/>
                <a:cs typeface="Segoe UI"/>
              </a:rPr>
              <a:t>Створення</a:t>
            </a:r>
            <a:r>
              <a:rPr sz="1400" spc="6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дати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за</a:t>
            </a:r>
            <a:r>
              <a:rPr sz="1400" spc="-10" dirty="0">
                <a:latin typeface="Segoe UI"/>
                <a:cs typeface="Segoe UI"/>
              </a:rPr>
              <a:t> допомогою</a:t>
            </a:r>
            <a:r>
              <a:rPr sz="1400" spc="9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mktime()</a:t>
            </a:r>
            <a:endParaRPr sz="1400">
              <a:latin typeface="Segoe UI"/>
              <a:cs typeface="Segoe UI"/>
            </a:endParaRPr>
          </a:p>
          <a:p>
            <a:pPr marL="297815" marR="5080">
              <a:lnSpc>
                <a:spcPts val="1660"/>
              </a:lnSpc>
              <a:spcBef>
                <a:spcPts val="1325"/>
              </a:spcBef>
            </a:pPr>
            <a:r>
              <a:rPr sz="1400" spc="-10" dirty="0">
                <a:latin typeface="Verdana"/>
                <a:cs typeface="Verdana"/>
              </a:rPr>
              <a:t>Додатковий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параметр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timestamp</a:t>
            </a:r>
            <a:r>
              <a:rPr sz="1400" i="1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у</a:t>
            </a:r>
            <a:r>
              <a:rPr sz="1400" spc="-15" dirty="0">
                <a:latin typeface="Verdana"/>
                <a:cs typeface="Verdana"/>
              </a:rPr>
              <a:t> функції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date()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визначає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позначку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часу.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Якщо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опущено,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використовуватимуться</a:t>
            </a:r>
            <a:r>
              <a:rPr sz="1400" spc="1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поточні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дата</a:t>
            </a:r>
            <a:r>
              <a:rPr sz="1400" spc="-10" dirty="0">
                <a:latin typeface="Verdana"/>
                <a:cs typeface="Verdana"/>
              </a:rPr>
              <a:t> й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час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(як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у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наведених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вище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прикладах).</a:t>
            </a:r>
            <a:endParaRPr sz="1400">
              <a:latin typeface="Verdana"/>
              <a:cs typeface="Verdana"/>
            </a:endParaRPr>
          </a:p>
          <a:p>
            <a:pPr marL="74930" algn="ctr">
              <a:lnSpc>
                <a:spcPct val="100000"/>
              </a:lnSpc>
              <a:spcBef>
                <a:spcPts val="1140"/>
              </a:spcBef>
            </a:pPr>
            <a:r>
              <a:rPr sz="1400" dirty="0">
                <a:latin typeface="Consolas"/>
                <a:cs typeface="Consolas"/>
              </a:rPr>
              <a:t>mktime(</a:t>
            </a:r>
            <a:r>
              <a:rPr sz="1400" i="1" dirty="0">
                <a:latin typeface="Consolas"/>
                <a:cs typeface="Consolas"/>
              </a:rPr>
              <a:t>hour,</a:t>
            </a:r>
            <a:r>
              <a:rPr sz="1400" i="1" spc="-5" dirty="0">
                <a:latin typeface="Consolas"/>
                <a:cs typeface="Consolas"/>
              </a:rPr>
              <a:t> </a:t>
            </a:r>
            <a:r>
              <a:rPr sz="1400" i="1" dirty="0">
                <a:latin typeface="Consolas"/>
                <a:cs typeface="Consolas"/>
              </a:rPr>
              <a:t>minute, second,</a:t>
            </a:r>
            <a:r>
              <a:rPr sz="1400" i="1" spc="25" dirty="0">
                <a:latin typeface="Consolas"/>
                <a:cs typeface="Consolas"/>
              </a:rPr>
              <a:t> </a:t>
            </a:r>
            <a:r>
              <a:rPr sz="1400" i="1" spc="-5" dirty="0">
                <a:latin typeface="Consolas"/>
                <a:cs typeface="Consolas"/>
              </a:rPr>
              <a:t>month,</a:t>
            </a:r>
            <a:r>
              <a:rPr sz="1400" i="1" spc="25" dirty="0">
                <a:latin typeface="Consolas"/>
                <a:cs typeface="Consolas"/>
              </a:rPr>
              <a:t> </a:t>
            </a:r>
            <a:r>
              <a:rPr sz="1400" i="1" dirty="0">
                <a:latin typeface="Consolas"/>
                <a:cs typeface="Consolas"/>
              </a:rPr>
              <a:t>day, </a:t>
            </a:r>
            <a:r>
              <a:rPr sz="1400" i="1" spc="5" dirty="0">
                <a:latin typeface="Consolas"/>
                <a:cs typeface="Consolas"/>
              </a:rPr>
              <a:t>year</a:t>
            </a:r>
            <a:r>
              <a:rPr sz="1400" spc="5" dirty="0"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9276" y="3264153"/>
            <a:ext cx="4184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$</a:t>
            </a:r>
            <a:r>
              <a:rPr sz="1400" spc="20" dirty="0">
                <a:latin typeface="Consolas"/>
                <a:cs typeface="Consolas"/>
              </a:rPr>
              <a:t>d</a:t>
            </a:r>
            <a:r>
              <a:rPr sz="1400" spc="-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8082" y="2837180"/>
            <a:ext cx="4596765" cy="1188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59055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$d=mktime(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11</a:t>
            </a:r>
            <a:r>
              <a:rPr sz="1400" dirty="0">
                <a:latin typeface="Consolas"/>
                <a:cs typeface="Consolas"/>
              </a:rPr>
              <a:t>,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Consolas"/>
                <a:cs typeface="Consolas"/>
              </a:rPr>
              <a:t>14</a:t>
            </a:r>
            <a:r>
              <a:rPr sz="1400" spc="5" dirty="0">
                <a:latin typeface="Consolas"/>
                <a:cs typeface="Consolas"/>
              </a:rPr>
              <a:t>,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54</a:t>
            </a:r>
            <a:r>
              <a:rPr sz="1400" spc="-5" dirty="0">
                <a:latin typeface="Consolas"/>
                <a:cs typeface="Consolas"/>
              </a:rPr>
              <a:t>,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8</a:t>
            </a:r>
            <a:r>
              <a:rPr sz="1400" spc="-5" dirty="0">
                <a:latin typeface="Consolas"/>
                <a:cs typeface="Consolas"/>
              </a:rPr>
              <a:t>,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12</a:t>
            </a:r>
            <a:r>
              <a:rPr sz="1400" spc="-5" dirty="0">
                <a:latin typeface="Consolas"/>
                <a:cs typeface="Consolas"/>
              </a:rPr>
              <a:t>,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2014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59055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"Created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date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"Y-m-d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h:i:sa"</a:t>
            </a:r>
            <a:r>
              <a:rPr sz="1400" dirty="0">
                <a:latin typeface="Consolas"/>
                <a:cs typeface="Consolas"/>
              </a:rPr>
              <a:t>,</a:t>
            </a:r>
            <a:endParaRPr sz="1400">
              <a:latin typeface="Consolas"/>
              <a:cs typeface="Consolas"/>
            </a:endParaRPr>
          </a:p>
          <a:p>
            <a:pPr marL="59055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spc="-10" dirty="0">
                <a:latin typeface="Segoe UI"/>
                <a:cs typeface="Segoe UI"/>
              </a:rPr>
              <a:t>Створення</a:t>
            </a:r>
            <a:r>
              <a:rPr sz="1400" spc="65" dirty="0">
                <a:latin typeface="Segoe UI"/>
                <a:cs typeface="Segoe UI"/>
              </a:rPr>
              <a:t> </a:t>
            </a:r>
            <a:r>
              <a:rPr sz="1400" dirty="0">
                <a:latin typeface="Segoe UI"/>
                <a:cs typeface="Segoe UI"/>
              </a:rPr>
              <a:t>дати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з </a:t>
            </a:r>
            <a:r>
              <a:rPr sz="1400" spc="-10" dirty="0">
                <a:latin typeface="Segoe UI"/>
                <a:cs typeface="Segoe UI"/>
              </a:rPr>
              <a:t>рядка</a:t>
            </a:r>
            <a:r>
              <a:rPr sz="1400" spc="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за</a:t>
            </a:r>
            <a:r>
              <a:rPr sz="1400" spc="2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допомогою</a:t>
            </a:r>
            <a:r>
              <a:rPr sz="1400" spc="6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strtotime()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6691" y="4289805"/>
            <a:ext cx="19913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onsolas"/>
                <a:cs typeface="Consolas"/>
              </a:rPr>
              <a:t>strtotime(</a:t>
            </a:r>
            <a:r>
              <a:rPr sz="1400" i="1" dirty="0">
                <a:latin typeface="Consolas"/>
                <a:cs typeface="Consolas"/>
              </a:rPr>
              <a:t>time,</a:t>
            </a:r>
            <a:r>
              <a:rPr sz="1400" i="1" spc="-35" dirty="0">
                <a:latin typeface="Consolas"/>
                <a:cs typeface="Consolas"/>
              </a:rPr>
              <a:t> </a:t>
            </a:r>
            <a:r>
              <a:rPr sz="1400" i="1" dirty="0">
                <a:latin typeface="Consolas"/>
                <a:cs typeface="Consolas"/>
              </a:rPr>
              <a:t>now</a:t>
            </a:r>
            <a:r>
              <a:rPr sz="1400" dirty="0">
                <a:latin typeface="Consolas"/>
                <a:cs typeface="Consolas"/>
              </a:rPr>
              <a:t>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0135" y="4949697"/>
            <a:ext cx="28803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April</a:t>
            </a:r>
            <a:r>
              <a:rPr sz="1400" spc="-3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15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2014"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"Y-m-d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h:i:sa"</a:t>
            </a:r>
            <a:r>
              <a:rPr sz="1400" dirty="0">
                <a:latin typeface="Consolas"/>
                <a:cs typeface="Consolas"/>
              </a:rPr>
              <a:t>,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$d);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8082" y="4736083"/>
            <a:ext cx="2088514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onsolas"/>
                <a:cs typeface="Consolas"/>
              </a:rPr>
              <a:t>$d=s</a:t>
            </a:r>
            <a:r>
              <a:rPr sz="1400" spc="20" dirty="0">
                <a:latin typeface="Consolas"/>
                <a:cs typeface="Consolas"/>
              </a:rPr>
              <a:t>t</a:t>
            </a:r>
            <a:r>
              <a:rPr sz="1400" spc="-5" dirty="0">
                <a:latin typeface="Consolas"/>
                <a:cs typeface="Consolas"/>
              </a:rPr>
              <a:t>rt</a:t>
            </a:r>
            <a:r>
              <a:rPr sz="1400" spc="20" dirty="0">
                <a:latin typeface="Consolas"/>
                <a:cs typeface="Consolas"/>
              </a:rPr>
              <a:t>o</a:t>
            </a:r>
            <a:r>
              <a:rPr sz="1400" spc="-5" dirty="0">
                <a:latin typeface="Consolas"/>
                <a:cs typeface="Consolas"/>
              </a:rPr>
              <a:t>ti</a:t>
            </a:r>
            <a:r>
              <a:rPr sz="1400" spc="20" dirty="0">
                <a:latin typeface="Consolas"/>
                <a:cs typeface="Consolas"/>
              </a:rPr>
              <a:t>m</a:t>
            </a:r>
            <a:r>
              <a:rPr sz="1400" spc="5" dirty="0">
                <a:latin typeface="Consolas"/>
                <a:cs typeface="Consolas"/>
              </a:rPr>
              <a:t>e</a:t>
            </a:r>
            <a:r>
              <a:rPr sz="1400" spc="-5" dirty="0">
                <a:latin typeface="Consolas"/>
                <a:cs typeface="Consolas"/>
              </a:rPr>
              <a:t>(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1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0: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3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0pm 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"Created</a:t>
            </a:r>
            <a:r>
              <a:rPr sz="1400" spc="-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date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is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6326" y="2981706"/>
            <a:ext cx="3035300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PHP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досить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розумно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перетворює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рядок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дату,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тому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можете </a:t>
            </a:r>
            <a:r>
              <a:rPr sz="1400" spc="-5" dirty="0">
                <a:latin typeface="Verdana"/>
                <a:cs typeface="Verdana"/>
              </a:rPr>
              <a:t> вводити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різні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значення: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6326" y="3834206"/>
            <a:ext cx="3073400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$d=strtotime(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"tomorrow"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"Y-m-d</a:t>
            </a:r>
            <a:r>
              <a:rPr sz="14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h:i:sa"</a:t>
            </a:r>
            <a:r>
              <a:rPr sz="1400" dirty="0">
                <a:latin typeface="Consolas"/>
                <a:cs typeface="Consolas"/>
              </a:rPr>
              <a:t>,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$d)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75544" y="4261484"/>
            <a:ext cx="7118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"&lt;br&gt;"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6326" y="4688585"/>
            <a:ext cx="38608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onsolas"/>
                <a:cs typeface="Consolas"/>
              </a:rPr>
              <a:t>$d=strtotime(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"next</a:t>
            </a:r>
            <a:r>
              <a:rPr sz="14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Saturday"</a:t>
            </a:r>
            <a:r>
              <a:rPr sz="1400" spc="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"Y-m-d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h:i:sa"</a:t>
            </a:r>
            <a:r>
              <a:rPr sz="1400" dirty="0">
                <a:latin typeface="Consolas"/>
                <a:cs typeface="Consolas"/>
              </a:rPr>
              <a:t>,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$d)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3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"&lt;br&gt;"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75544" y="5542279"/>
            <a:ext cx="7118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"&lt;br&gt;"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6326" y="5328920"/>
            <a:ext cx="307340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onsolas"/>
                <a:cs typeface="Consolas"/>
              </a:rPr>
              <a:t>$d=strtotime(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"+3</a:t>
            </a:r>
            <a:r>
              <a:rPr sz="1400" spc="89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Months"</a:t>
            </a:r>
            <a:r>
              <a:rPr sz="1400" spc="5" dirty="0">
                <a:latin typeface="Consolas"/>
                <a:cs typeface="Consolas"/>
              </a:rPr>
              <a:t>); 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date(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"Y-m-d</a:t>
            </a:r>
            <a:r>
              <a:rPr sz="14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h:i:sa"</a:t>
            </a:r>
            <a:r>
              <a:rPr sz="1400" dirty="0">
                <a:latin typeface="Consolas"/>
                <a:cs typeface="Consolas"/>
              </a:rPr>
              <a:t>,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$d)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0634" y="730122"/>
            <a:ext cx="1900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Файли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cookie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PHP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563" y="1148333"/>
            <a:ext cx="62299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onsolas"/>
                <a:cs typeface="Consolas"/>
              </a:rPr>
              <a:t>setcookie(</a:t>
            </a:r>
            <a:r>
              <a:rPr sz="1400" i="1" dirty="0">
                <a:latin typeface="Consolas"/>
                <a:cs typeface="Consolas"/>
              </a:rPr>
              <a:t>name,</a:t>
            </a:r>
            <a:r>
              <a:rPr sz="1400" i="1" spc="20" dirty="0">
                <a:latin typeface="Consolas"/>
                <a:cs typeface="Consolas"/>
              </a:rPr>
              <a:t> </a:t>
            </a:r>
            <a:r>
              <a:rPr sz="1400" i="1" spc="-5" dirty="0">
                <a:latin typeface="Consolas"/>
                <a:cs typeface="Consolas"/>
              </a:rPr>
              <a:t>value,</a:t>
            </a:r>
            <a:r>
              <a:rPr sz="1400" i="1" spc="25" dirty="0">
                <a:latin typeface="Consolas"/>
                <a:cs typeface="Consolas"/>
              </a:rPr>
              <a:t> </a:t>
            </a:r>
            <a:r>
              <a:rPr sz="1400" i="1" dirty="0">
                <a:latin typeface="Consolas"/>
                <a:cs typeface="Consolas"/>
              </a:rPr>
              <a:t>expire,</a:t>
            </a:r>
            <a:r>
              <a:rPr sz="1400" i="1" spc="20" dirty="0">
                <a:latin typeface="Consolas"/>
                <a:cs typeface="Consolas"/>
              </a:rPr>
              <a:t> </a:t>
            </a:r>
            <a:r>
              <a:rPr sz="1400" i="1" spc="-5" dirty="0">
                <a:latin typeface="Consolas"/>
                <a:cs typeface="Consolas"/>
              </a:rPr>
              <a:t>path,</a:t>
            </a:r>
            <a:r>
              <a:rPr sz="1400" i="1" spc="25" dirty="0">
                <a:latin typeface="Consolas"/>
                <a:cs typeface="Consolas"/>
              </a:rPr>
              <a:t> </a:t>
            </a:r>
            <a:r>
              <a:rPr sz="1400" i="1" dirty="0">
                <a:latin typeface="Consolas"/>
                <a:cs typeface="Consolas"/>
              </a:rPr>
              <a:t>domain, secure,</a:t>
            </a:r>
            <a:r>
              <a:rPr sz="1400" i="1" spc="70" dirty="0">
                <a:latin typeface="Consolas"/>
                <a:cs typeface="Consolas"/>
              </a:rPr>
              <a:t> </a:t>
            </a:r>
            <a:r>
              <a:rPr sz="1400" i="1" spc="5" dirty="0">
                <a:latin typeface="Consolas"/>
                <a:cs typeface="Consolas"/>
              </a:rPr>
              <a:t>httponly</a:t>
            </a:r>
            <a:r>
              <a:rPr sz="1400" spc="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563" y="1501851"/>
            <a:ext cx="37630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$cookie_name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"user"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$cookie_value</a:t>
            </a:r>
            <a:r>
              <a:rPr sz="1400" spc="-5" dirty="0">
                <a:latin typeface="Consolas"/>
                <a:cs typeface="Consolas"/>
              </a:rPr>
              <a:t> =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"John Doe"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setcookie($cookie_name,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$cookie_value,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4784" y="2142185"/>
            <a:ext cx="8115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onsolas"/>
                <a:cs typeface="Consolas"/>
              </a:rPr>
              <a:t>time()</a:t>
            </a:r>
            <a:r>
              <a:rPr sz="1400" spc="-6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+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0738" y="2356231"/>
            <a:ext cx="26790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30</a:t>
            </a:r>
            <a:r>
              <a:rPr sz="1400" dirty="0">
                <a:latin typeface="Consolas"/>
                <a:cs typeface="Consolas"/>
              </a:rPr>
              <a:t>),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"/"</a:t>
            </a:r>
            <a:r>
              <a:rPr sz="1400" spc="5" dirty="0">
                <a:latin typeface="Consolas"/>
                <a:cs typeface="Consolas"/>
              </a:rPr>
              <a:t>);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400" spc="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86400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=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1</a:t>
            </a:r>
            <a:r>
              <a:rPr sz="14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day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6563" y="2356231"/>
            <a:ext cx="80899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(</a:t>
            </a: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86400</a:t>
            </a:r>
            <a:r>
              <a:rPr sz="1400" spc="-6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*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6563" y="3422980"/>
            <a:ext cx="356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400" dirty="0">
                <a:latin typeface="Consolas"/>
                <a:cs typeface="Consolas"/>
              </a:rPr>
              <a:t>(!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isset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$_COOKIE</a:t>
            </a:r>
            <a:r>
              <a:rPr sz="1400" dirty="0">
                <a:latin typeface="Consolas"/>
                <a:cs typeface="Consolas"/>
              </a:rPr>
              <a:t>[$cookie_name]))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1109" y="3850385"/>
            <a:ext cx="3074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named</a:t>
            </a:r>
            <a:r>
              <a:rPr sz="14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'"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$cookie_name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"'</a:t>
            </a:r>
            <a:r>
              <a:rPr sz="14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563" y="3850385"/>
            <a:ext cx="139954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7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"Cookie </a:t>
            </a:r>
            <a:r>
              <a:rPr sz="1400" spc="-75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not</a:t>
            </a:r>
            <a:r>
              <a:rPr sz="1400" spc="-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set!"</a:t>
            </a:r>
            <a:r>
              <a:rPr sz="1400" spc="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}</a:t>
            </a:r>
            <a:r>
              <a:rPr sz="1400" spc="-4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4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2700" marR="5080" indent="194945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7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"Cookie </a:t>
            </a:r>
            <a:r>
              <a:rPr sz="1400" spc="-75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set!&lt;br&gt;"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636" y="4917694"/>
            <a:ext cx="14998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"Value</a:t>
            </a:r>
            <a:r>
              <a:rPr sz="1400" spc="-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is: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1109" y="4490720"/>
            <a:ext cx="297815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'"</a:t>
            </a:r>
            <a:r>
              <a:rPr sz="14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 </a:t>
            </a:r>
            <a:r>
              <a:rPr sz="1400" dirty="0">
                <a:latin typeface="Consolas"/>
                <a:cs typeface="Consolas"/>
              </a:rPr>
              <a:t>$cookie_name </a:t>
            </a:r>
            <a:r>
              <a:rPr sz="1400" spc="-5" dirty="0">
                <a:latin typeface="Consolas"/>
                <a:cs typeface="Consolas"/>
              </a:rPr>
              <a:t>.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"'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onsolas"/>
              <a:cs typeface="Consolas"/>
            </a:endParaRPr>
          </a:p>
          <a:p>
            <a:pPr marL="30734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$_COOKIE</a:t>
            </a:r>
            <a:r>
              <a:rPr sz="1400" dirty="0">
                <a:latin typeface="Consolas"/>
                <a:cs typeface="Consolas"/>
              </a:rPr>
              <a:t>[$cookie_name];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6563" y="5131053"/>
            <a:ext cx="71183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/b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o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d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9671" y="1475232"/>
            <a:ext cx="3962400" cy="600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00"/>
              </a:spcBef>
            </a:pPr>
            <a:r>
              <a:rPr sz="1100" dirty="0">
                <a:latin typeface="Verdana"/>
                <a:cs typeface="Verdana"/>
              </a:rPr>
              <a:t>Щоб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змінити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файл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cookie,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просто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встановіть</a:t>
            </a:r>
            <a:endParaRPr sz="1100">
              <a:latin typeface="Verdana"/>
              <a:cs typeface="Verdana"/>
            </a:endParaRPr>
          </a:p>
          <a:p>
            <a:pPr marL="92710">
              <a:lnSpc>
                <a:spcPts val="1295"/>
              </a:lnSpc>
            </a:pPr>
            <a:r>
              <a:rPr sz="1100" spc="-5" dirty="0">
                <a:latin typeface="Verdana"/>
                <a:cs typeface="Verdana"/>
              </a:rPr>
              <a:t>(знову)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файл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cookie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за</a:t>
            </a:r>
            <a:endParaRPr sz="1100">
              <a:latin typeface="Verdana"/>
              <a:cs typeface="Verdana"/>
            </a:endParaRPr>
          </a:p>
          <a:p>
            <a:pPr marL="92710">
              <a:lnSpc>
                <a:spcPts val="1295"/>
              </a:lnSpc>
            </a:pPr>
            <a:r>
              <a:rPr sz="1100" dirty="0">
                <a:latin typeface="Verdana"/>
                <a:cs typeface="Verdana"/>
              </a:rPr>
              <a:t>допомогою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DC133B"/>
                </a:solidFill>
                <a:latin typeface="Consolas"/>
                <a:cs typeface="Consolas"/>
              </a:rPr>
              <a:t>setcookie()</a:t>
            </a:r>
            <a:r>
              <a:rPr sz="1100" spc="-10" dirty="0">
                <a:latin typeface="Verdana"/>
                <a:cs typeface="Verdana"/>
              </a:rPr>
              <a:t>функції: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6185" y="2025777"/>
            <a:ext cx="39770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nsolas"/>
                <a:cs typeface="Consolas"/>
              </a:rPr>
              <a:t>$cookie_name </a:t>
            </a:r>
            <a:r>
              <a:rPr sz="1200" dirty="0">
                <a:latin typeface="Consolas"/>
                <a:cs typeface="Consolas"/>
              </a:rPr>
              <a:t>=</a:t>
            </a:r>
            <a:r>
              <a:rPr sz="1200" spc="10" dirty="0"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"user"</a:t>
            </a:r>
            <a:r>
              <a:rPr sz="1200" spc="-5" dirty="0">
                <a:latin typeface="Consolas"/>
                <a:cs typeface="Consolas"/>
              </a:rPr>
              <a:t>;</a:t>
            </a:r>
            <a:endParaRPr sz="120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onsolas"/>
                <a:cs typeface="Consolas"/>
              </a:rPr>
              <a:t>$cookie_value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= 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"Alex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Porter"</a:t>
            </a:r>
            <a:r>
              <a:rPr sz="1200" dirty="0">
                <a:latin typeface="Consolas"/>
                <a:cs typeface="Consolas"/>
              </a:rPr>
              <a:t>; 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setcookie($cookie_name, $cookie_value, time() + </a:t>
            </a:r>
            <a:r>
              <a:rPr sz="1200" spc="-64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(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86400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*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30</a:t>
            </a:r>
            <a:r>
              <a:rPr sz="1200" dirty="0">
                <a:latin typeface="Consolas"/>
                <a:cs typeface="Consolas"/>
              </a:rPr>
              <a:t>),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"/"</a:t>
            </a:r>
            <a:r>
              <a:rPr sz="1200" spc="-5" dirty="0">
                <a:latin typeface="Consolas"/>
                <a:cs typeface="Consolas"/>
              </a:rPr>
              <a:t>);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6185" y="3672332"/>
            <a:ext cx="48196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200" spc="-5" dirty="0">
                <a:latin typeface="Consolas"/>
                <a:cs typeface="Consolas"/>
              </a:rPr>
              <a:t>(!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isset</a:t>
            </a:r>
            <a:r>
              <a:rPr sz="1200" spc="-5" dirty="0">
                <a:latin typeface="Consolas"/>
                <a:cs typeface="Consolas"/>
              </a:rPr>
              <a:t>(</a:t>
            </a:r>
            <a:r>
              <a:rPr sz="1200" spc="-5" dirty="0">
                <a:solidFill>
                  <a:srgbClr val="DAA41F"/>
                </a:solidFill>
                <a:latin typeface="Consolas"/>
                <a:cs typeface="Consolas"/>
              </a:rPr>
              <a:t>$_COOKIE</a:t>
            </a:r>
            <a:r>
              <a:rPr sz="1200" spc="-5" dirty="0">
                <a:latin typeface="Consolas"/>
                <a:cs typeface="Consolas"/>
              </a:rPr>
              <a:t>[$cookie_name]))</a:t>
            </a:r>
            <a:r>
              <a:rPr sz="1200" spc="3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179705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"Cookie</a:t>
            </a:r>
            <a:r>
              <a:rPr sz="12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named </a:t>
            </a:r>
            <a:r>
              <a:rPr sz="1200" spc="5" dirty="0">
                <a:solidFill>
                  <a:srgbClr val="A42A2A"/>
                </a:solidFill>
                <a:latin typeface="Consolas"/>
                <a:cs typeface="Consolas"/>
              </a:rPr>
              <a:t>'"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.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$cookie_name</a:t>
            </a:r>
            <a:r>
              <a:rPr sz="1200" spc="-20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. </a:t>
            </a:r>
            <a:r>
              <a:rPr sz="1200" spc="5" dirty="0">
                <a:solidFill>
                  <a:srgbClr val="A42A2A"/>
                </a:solidFill>
                <a:latin typeface="Consolas"/>
                <a:cs typeface="Consolas"/>
              </a:rPr>
              <a:t>"'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2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not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set!"</a:t>
            </a:r>
            <a:r>
              <a:rPr sz="1200" spc="-5" dirty="0">
                <a:latin typeface="Consolas"/>
                <a:cs typeface="Consolas"/>
              </a:rPr>
              <a:t>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nsolas"/>
                <a:cs typeface="Consolas"/>
              </a:rPr>
              <a:t>}</a:t>
            </a:r>
            <a:r>
              <a:rPr sz="1200" spc="-40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2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{</a:t>
            </a:r>
            <a:endParaRPr sz="1200">
              <a:latin typeface="Consolas"/>
              <a:cs typeface="Consolas"/>
            </a:endParaRPr>
          </a:p>
          <a:p>
            <a:pPr marL="179705" marR="511175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"Cookie</a:t>
            </a:r>
            <a:r>
              <a:rPr sz="1200" spc="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'"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.</a:t>
            </a:r>
            <a:r>
              <a:rPr sz="1200" spc="20" dirty="0"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$cookie_name</a:t>
            </a:r>
            <a:r>
              <a:rPr sz="1200" spc="25" dirty="0"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. 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"' </a:t>
            </a:r>
            <a:r>
              <a:rPr sz="1200" spc="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set!&lt;br&gt;"</a:t>
            </a:r>
            <a:r>
              <a:rPr sz="1200" dirty="0">
                <a:latin typeface="Consolas"/>
                <a:cs typeface="Consolas"/>
              </a:rPr>
              <a:t>; </a:t>
            </a:r>
            <a:r>
              <a:rPr sz="1200" spc="-64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-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"Value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is: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2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.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DAA41F"/>
                </a:solidFill>
                <a:latin typeface="Consolas"/>
                <a:cs typeface="Consolas"/>
              </a:rPr>
              <a:t>$_COOKIE</a:t>
            </a:r>
            <a:r>
              <a:rPr sz="1200" dirty="0">
                <a:latin typeface="Consolas"/>
                <a:cs typeface="Consolas"/>
              </a:rPr>
              <a:t>[$cookie_name];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onsolas"/>
                <a:cs typeface="Consolas"/>
              </a:rPr>
              <a:t>}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6185" y="5319141"/>
            <a:ext cx="612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/</a:t>
            </a:r>
            <a:r>
              <a:rPr sz="1200" spc="-15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od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y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/</a:t>
            </a:r>
            <a:r>
              <a:rPr sz="1200" spc="-15" dirty="0">
                <a:solidFill>
                  <a:srgbClr val="A42A2A"/>
                </a:solidFill>
                <a:latin typeface="Consolas"/>
                <a:cs typeface="Consolas"/>
              </a:rPr>
              <a:t>h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tm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l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84219" y="5904077"/>
            <a:ext cx="18129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Segoe UI"/>
                <a:cs typeface="Segoe UI"/>
              </a:rPr>
              <a:t>Видалити</a:t>
            </a:r>
            <a:r>
              <a:rPr sz="1400" spc="-2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файл</a:t>
            </a:r>
            <a:r>
              <a:rPr sz="140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cookie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4378" y="5856833"/>
            <a:ext cx="366902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onsolas"/>
                <a:cs typeface="Consolas"/>
              </a:rPr>
              <a:t>setcookie(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"user"</a:t>
            </a:r>
            <a:r>
              <a:rPr sz="1400" dirty="0">
                <a:latin typeface="Consolas"/>
                <a:cs typeface="Consolas"/>
              </a:rPr>
              <a:t>,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1400" spc="-5" dirty="0">
                <a:latin typeface="Consolas"/>
                <a:cs typeface="Consolas"/>
              </a:rPr>
              <a:t>,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time()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-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Consolas"/>
                <a:cs typeface="Consolas"/>
              </a:rPr>
              <a:t>3600</a:t>
            </a:r>
            <a:r>
              <a:rPr sz="1400" spc="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2278" y="737108"/>
            <a:ext cx="125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egoe UI"/>
                <a:cs typeface="Segoe UI"/>
              </a:rPr>
              <a:t>Сеанси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PHP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082" y="1369313"/>
            <a:ext cx="97212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Сеанс </a:t>
            </a:r>
            <a:r>
              <a:rPr sz="1400" spc="-10" dirty="0">
                <a:latin typeface="Verdana"/>
                <a:cs typeface="Verdana"/>
              </a:rPr>
              <a:t>—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це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спосіб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зберігання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інформації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(у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змінних),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яка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буде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використовуватися</a:t>
            </a:r>
            <a:r>
              <a:rPr sz="1400" spc="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кількох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сторінках.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952" y="1905000"/>
            <a:ext cx="528256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Verdana"/>
                <a:cs typeface="Verdana"/>
              </a:rPr>
              <a:t>Сеанс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починається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DC133B"/>
                </a:solidFill>
                <a:latin typeface="Consolas"/>
                <a:cs typeface="Consolas"/>
              </a:rPr>
              <a:t>session_start()</a:t>
            </a:r>
            <a:r>
              <a:rPr sz="1600" spc="-5" dirty="0">
                <a:latin typeface="Verdana"/>
                <a:cs typeface="Verdana"/>
              </a:rPr>
              <a:t>функцією.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8082" y="2538475"/>
            <a:ext cx="3303904" cy="661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Verdana"/>
                <a:cs typeface="Verdana"/>
              </a:rPr>
              <a:t>Змінні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сеансу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встановлюються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за 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допомогою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глобальної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змінної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PHP: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latin typeface="Verdana"/>
                <a:cs typeface="Verdana"/>
              </a:rPr>
              <a:t>$_SESSION.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8082" y="3692474"/>
            <a:ext cx="3302635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Файл </a:t>
            </a:r>
            <a:r>
              <a:rPr sz="1400" spc="-10" dirty="0">
                <a:latin typeface="Verdana"/>
                <a:cs typeface="Verdana"/>
              </a:rPr>
              <a:t>demo_session1.php.</a:t>
            </a:r>
            <a:r>
              <a:rPr sz="1400" spc="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На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цій </a:t>
            </a:r>
            <a:r>
              <a:rPr sz="1400" spc="-15" dirty="0">
                <a:latin typeface="Verdana"/>
                <a:cs typeface="Verdana"/>
              </a:rPr>
              <a:t> сторінці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ми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починаємо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новий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сеанс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PHP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і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встановлюємо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деякі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змінні 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сеансу: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8281" y="2100199"/>
            <a:ext cx="1990725" cy="151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4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Start 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the</a:t>
            </a:r>
            <a:r>
              <a:rPr sz="14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session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session_start();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!DOCTYPE</a:t>
            </a:r>
            <a:r>
              <a:rPr sz="1400" spc="-5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html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8281" y="3807967"/>
            <a:ext cx="3369945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400" spc="-2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14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session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variables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$_SESSION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"favcolor"</a:t>
            </a:r>
            <a:r>
              <a:rPr sz="1400" dirty="0">
                <a:latin typeface="Consolas"/>
                <a:cs typeface="Consolas"/>
              </a:rPr>
              <a:t>]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-15" dirty="0"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"green"</a:t>
            </a:r>
            <a:r>
              <a:rPr sz="1400" spc="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$_SESSION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"favanimal"</a:t>
            </a:r>
            <a:r>
              <a:rPr sz="1400" dirty="0">
                <a:latin typeface="Consolas"/>
                <a:cs typeface="Consolas"/>
              </a:rPr>
              <a:t>]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"cat"</a:t>
            </a:r>
            <a:r>
              <a:rPr sz="1400" dirty="0">
                <a:latin typeface="Consolas"/>
                <a:cs typeface="Consolas"/>
              </a:rPr>
              <a:t>; 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2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"Session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variables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are</a:t>
            </a:r>
            <a:r>
              <a:rPr sz="14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set."</a:t>
            </a:r>
            <a:r>
              <a:rPr sz="1400" spc="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8281" y="5302122"/>
            <a:ext cx="7112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Сеанси</a:t>
            </a:r>
            <a:r>
              <a:rPr spc="-40" dirty="0"/>
              <a:t> </a:t>
            </a:r>
            <a:r>
              <a:rPr spc="-5" dirty="0"/>
              <a:t>PHP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8082" y="1411300"/>
            <a:ext cx="34080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Segoe UI"/>
                <a:cs typeface="Segoe UI"/>
              </a:rPr>
              <a:t>Отримання</a:t>
            </a:r>
            <a:r>
              <a:rPr sz="1400" spc="5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значення</a:t>
            </a:r>
            <a:r>
              <a:rPr sz="1400" spc="6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змінних</a:t>
            </a:r>
            <a:r>
              <a:rPr sz="1400" spc="4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сеансу</a:t>
            </a:r>
            <a:r>
              <a:rPr sz="1400" spc="50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PHP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6741" y="2024887"/>
            <a:ext cx="3715385" cy="875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95"/>
              </a:spcBef>
            </a:pPr>
            <a:r>
              <a:rPr sz="1400" spc="-10" dirty="0">
                <a:latin typeface="Verdana"/>
                <a:cs typeface="Verdana"/>
              </a:rPr>
              <a:t>"demo_session2.php".</a:t>
            </a:r>
            <a:r>
              <a:rPr sz="1400" spc="114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цієї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сторінки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ми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отримаємо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доступ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інформації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про </a:t>
            </a:r>
            <a:r>
              <a:rPr sz="1400" spc="-5" dirty="0">
                <a:latin typeface="Verdana"/>
                <a:cs typeface="Verdana"/>
              </a:rPr>
              <a:t> сеанс,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яку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ми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встановили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 першій 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сторінці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("demo_session1.php").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741" y="3281552"/>
            <a:ext cx="3133725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Також </a:t>
            </a:r>
            <a:r>
              <a:rPr sz="1400" spc="-5" dirty="0">
                <a:latin typeface="Verdana"/>
                <a:cs typeface="Verdana"/>
              </a:rPr>
              <a:t>зауважте,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що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всі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значення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змінних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сеансу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зберігаються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глобальній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змінній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$_SESSION: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8492" y="1170812"/>
            <a:ext cx="147574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0000"/>
                </a:solidFill>
                <a:latin typeface="Consolas"/>
                <a:cs typeface="Consolas"/>
              </a:rPr>
              <a:t>&lt;?php </a:t>
            </a:r>
            <a:r>
              <a:rPr sz="13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300" dirty="0">
                <a:latin typeface="Consolas"/>
                <a:cs typeface="Consolas"/>
              </a:rPr>
              <a:t>ses</a:t>
            </a:r>
            <a:r>
              <a:rPr sz="1300" spc="-25" dirty="0">
                <a:latin typeface="Consolas"/>
                <a:cs typeface="Consolas"/>
              </a:rPr>
              <a:t>s</a:t>
            </a:r>
            <a:r>
              <a:rPr sz="1300" dirty="0">
                <a:latin typeface="Consolas"/>
                <a:cs typeface="Consolas"/>
              </a:rPr>
              <a:t>ion</a:t>
            </a:r>
            <a:r>
              <a:rPr sz="1300" spc="-25" dirty="0">
                <a:latin typeface="Consolas"/>
                <a:cs typeface="Consolas"/>
              </a:rPr>
              <a:t>_</a:t>
            </a:r>
            <a:r>
              <a:rPr sz="1300" dirty="0">
                <a:latin typeface="Consolas"/>
                <a:cs typeface="Consolas"/>
              </a:rPr>
              <a:t>st</a:t>
            </a:r>
            <a:r>
              <a:rPr sz="1300" spc="-25" dirty="0">
                <a:latin typeface="Consolas"/>
                <a:cs typeface="Consolas"/>
              </a:rPr>
              <a:t>a</a:t>
            </a:r>
            <a:r>
              <a:rPr sz="1300" dirty="0">
                <a:latin typeface="Consolas"/>
                <a:cs typeface="Consolas"/>
              </a:rPr>
              <a:t>r</a:t>
            </a:r>
            <a:r>
              <a:rPr sz="1300" spc="10" dirty="0">
                <a:latin typeface="Consolas"/>
                <a:cs typeface="Consolas"/>
              </a:rPr>
              <a:t>t</a:t>
            </a:r>
            <a:r>
              <a:rPr sz="1300" spc="-25" dirty="0">
                <a:latin typeface="Consolas"/>
                <a:cs typeface="Consolas"/>
              </a:rPr>
              <a:t>(</a:t>
            </a:r>
            <a:r>
              <a:rPr sz="1300" dirty="0">
                <a:latin typeface="Consolas"/>
                <a:cs typeface="Consolas"/>
              </a:rPr>
              <a:t>)</a:t>
            </a:r>
            <a:r>
              <a:rPr sz="1300" spc="-5" dirty="0">
                <a:latin typeface="Consolas"/>
                <a:cs typeface="Consolas"/>
              </a:rPr>
              <a:t>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!DOCTYPE</a:t>
            </a:r>
            <a:r>
              <a:rPr sz="1300" spc="-3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onsolas"/>
                <a:cs typeface="Consolas"/>
              </a:rPr>
              <a:t>html</a:t>
            </a:r>
            <a:r>
              <a:rPr sz="13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3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8492" y="2558287"/>
            <a:ext cx="545782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300">
              <a:latin typeface="Consolas"/>
              <a:cs typeface="Consolas"/>
            </a:endParaRPr>
          </a:p>
          <a:p>
            <a:pPr marL="12700" marR="5080">
              <a:lnSpc>
                <a:spcPct val="100000"/>
              </a:lnSpc>
            </a:pPr>
            <a:r>
              <a:rPr sz="1300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300" spc="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008000"/>
                </a:solidFill>
                <a:latin typeface="Consolas"/>
                <a:cs typeface="Consolas"/>
              </a:rPr>
              <a:t>Echo</a:t>
            </a:r>
            <a:r>
              <a:rPr sz="1300" spc="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008000"/>
                </a:solidFill>
                <a:latin typeface="Consolas"/>
                <a:cs typeface="Consolas"/>
              </a:rPr>
              <a:t>session</a:t>
            </a:r>
            <a:r>
              <a:rPr sz="1300" spc="4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008000"/>
                </a:solidFill>
                <a:latin typeface="Consolas"/>
                <a:cs typeface="Consolas"/>
              </a:rPr>
              <a:t>variables</a:t>
            </a:r>
            <a:r>
              <a:rPr sz="1300" spc="4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008000"/>
                </a:solidFill>
                <a:latin typeface="Consolas"/>
                <a:cs typeface="Consolas"/>
              </a:rPr>
              <a:t>that</a:t>
            </a:r>
            <a:r>
              <a:rPr sz="1300" spc="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15" dirty="0">
                <a:solidFill>
                  <a:srgbClr val="008000"/>
                </a:solidFill>
                <a:latin typeface="Consolas"/>
                <a:cs typeface="Consolas"/>
              </a:rPr>
              <a:t>were</a:t>
            </a:r>
            <a:r>
              <a:rPr sz="1300" spc="4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1300" spc="4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008000"/>
                </a:solidFill>
                <a:latin typeface="Consolas"/>
                <a:cs typeface="Consolas"/>
              </a:rPr>
              <a:t>on</a:t>
            </a:r>
            <a:r>
              <a:rPr sz="1300" spc="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008000"/>
                </a:solidFill>
                <a:latin typeface="Consolas"/>
                <a:cs typeface="Consolas"/>
              </a:rPr>
              <a:t>previous</a:t>
            </a:r>
            <a:r>
              <a:rPr sz="1300" spc="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008000"/>
                </a:solidFill>
                <a:latin typeface="Consolas"/>
                <a:cs typeface="Consolas"/>
              </a:rPr>
              <a:t>page </a:t>
            </a:r>
            <a:r>
              <a:rPr sz="13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"Favorite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color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300" spc="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.</a:t>
            </a:r>
            <a:r>
              <a:rPr sz="1300" spc="-10" dirty="0"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DAA41F"/>
                </a:solidFill>
                <a:latin typeface="Consolas"/>
                <a:cs typeface="Consolas"/>
              </a:rPr>
              <a:t>$_SESSION</a:t>
            </a:r>
            <a:r>
              <a:rPr sz="1300" spc="-10" dirty="0">
                <a:latin typeface="Consolas"/>
                <a:cs typeface="Consolas"/>
              </a:rPr>
              <a:t>[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"favcolor"</a:t>
            </a:r>
            <a:r>
              <a:rPr sz="1300" spc="-10" dirty="0">
                <a:latin typeface="Consolas"/>
                <a:cs typeface="Consolas"/>
              </a:rPr>
              <a:t>]</a:t>
            </a:r>
            <a:r>
              <a:rPr sz="1300" spc="15" dirty="0"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.</a:t>
            </a:r>
            <a:r>
              <a:rPr sz="1300" spc="-10" dirty="0"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".&lt;br&gt;"</a:t>
            </a:r>
            <a:r>
              <a:rPr sz="1300" spc="-5" dirty="0">
                <a:latin typeface="Consolas"/>
                <a:cs typeface="Consolas"/>
              </a:rPr>
              <a:t>; </a:t>
            </a:r>
            <a:r>
              <a:rPr sz="1300" spc="-700" dirty="0"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300" spc="-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"Favorite</a:t>
            </a:r>
            <a:r>
              <a:rPr sz="13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animal</a:t>
            </a:r>
            <a:r>
              <a:rPr sz="13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3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.</a:t>
            </a:r>
            <a:r>
              <a:rPr sz="1300" spc="5" dirty="0"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DAA41F"/>
                </a:solidFill>
                <a:latin typeface="Consolas"/>
                <a:cs typeface="Consolas"/>
              </a:rPr>
              <a:t>$_SESSION</a:t>
            </a:r>
            <a:r>
              <a:rPr sz="1300" spc="-5" dirty="0">
                <a:latin typeface="Consolas"/>
                <a:cs typeface="Consolas"/>
              </a:rPr>
              <a:t>[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"favanimal"</a:t>
            </a:r>
            <a:r>
              <a:rPr sz="1300" spc="-5" dirty="0">
                <a:latin typeface="Consolas"/>
                <a:cs typeface="Consolas"/>
              </a:rPr>
              <a:t>]</a:t>
            </a:r>
            <a:r>
              <a:rPr sz="1300" spc="-20" dirty="0"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.</a:t>
            </a:r>
            <a:r>
              <a:rPr sz="1300" spc="-20" dirty="0"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"."</a:t>
            </a:r>
            <a:r>
              <a:rPr sz="1300" dirty="0">
                <a:latin typeface="Consolas"/>
                <a:cs typeface="Consolas"/>
              </a:rPr>
              <a:t>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8492" y="3747642"/>
            <a:ext cx="6623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/h</a:t>
            </a:r>
            <a:r>
              <a:rPr sz="1300" spc="-25" dirty="0">
                <a:solidFill>
                  <a:srgbClr val="A42A2A"/>
                </a:solidFill>
                <a:latin typeface="Consolas"/>
                <a:cs typeface="Consolas"/>
              </a:rPr>
              <a:t>t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m</a:t>
            </a:r>
            <a:r>
              <a:rPr sz="1300" spc="5" dirty="0">
                <a:solidFill>
                  <a:srgbClr val="A42A2A"/>
                </a:solidFill>
                <a:latin typeface="Consolas"/>
                <a:cs typeface="Consolas"/>
              </a:rPr>
              <a:t>l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354" y="3641852"/>
            <a:ext cx="147574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onsolas"/>
                <a:cs typeface="Consolas"/>
              </a:rPr>
              <a:t>session_start();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!DOCTYPE</a:t>
            </a:r>
            <a:r>
              <a:rPr sz="1300" spc="-3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Consolas"/>
                <a:cs typeface="Consolas"/>
              </a:rPr>
              <a:t>html</a:t>
            </a:r>
            <a:r>
              <a:rPr sz="1300" spc="-1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7354" y="5029327"/>
            <a:ext cx="174815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onsolas"/>
                <a:cs typeface="Consolas"/>
              </a:rPr>
              <a:t>print_r(</a:t>
            </a:r>
            <a:r>
              <a:rPr sz="1300" spc="-5" dirty="0">
                <a:solidFill>
                  <a:srgbClr val="DAA41F"/>
                </a:solidFill>
                <a:latin typeface="Consolas"/>
                <a:cs typeface="Consolas"/>
              </a:rPr>
              <a:t>$_SESSION</a:t>
            </a:r>
            <a:r>
              <a:rPr sz="1300" spc="-5" dirty="0">
                <a:latin typeface="Consolas"/>
                <a:cs typeface="Consolas"/>
              </a:rPr>
              <a:t>);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3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3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Сеанси</a:t>
            </a:r>
            <a:r>
              <a:rPr spc="-40" dirty="0"/>
              <a:t> </a:t>
            </a:r>
            <a:r>
              <a:rPr spc="-5" dirty="0"/>
              <a:t>PHP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8082" y="1464310"/>
            <a:ext cx="4942840" cy="2452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Verdana"/>
                <a:cs typeface="Verdana"/>
              </a:rPr>
              <a:t>Щоб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змінити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змінну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сеансу,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просто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перезапишіть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її: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Verdana"/>
              <a:cs typeface="Verdana"/>
            </a:endParaRPr>
          </a:p>
          <a:p>
            <a:pPr marL="12700" marR="334899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sess</a:t>
            </a:r>
            <a:r>
              <a:rPr sz="1400" spc="20" dirty="0">
                <a:latin typeface="Consolas"/>
                <a:cs typeface="Consolas"/>
              </a:rPr>
              <a:t>i</a:t>
            </a:r>
            <a:r>
              <a:rPr sz="1400" spc="-5" dirty="0">
                <a:latin typeface="Consolas"/>
                <a:cs typeface="Consolas"/>
              </a:rPr>
              <a:t>on</a:t>
            </a:r>
            <a:r>
              <a:rPr sz="1400" spc="20" dirty="0">
                <a:latin typeface="Consolas"/>
                <a:cs typeface="Consolas"/>
              </a:rPr>
              <a:t>_</a:t>
            </a:r>
            <a:r>
              <a:rPr sz="1400" spc="-5" dirty="0">
                <a:latin typeface="Consolas"/>
                <a:cs typeface="Consolas"/>
              </a:rPr>
              <a:t>st</a:t>
            </a:r>
            <a:r>
              <a:rPr sz="1400" spc="20" dirty="0">
                <a:latin typeface="Consolas"/>
                <a:cs typeface="Consolas"/>
              </a:rPr>
              <a:t>a</a:t>
            </a:r>
            <a:r>
              <a:rPr sz="1400" spc="-5" dirty="0">
                <a:latin typeface="Consolas"/>
                <a:cs typeface="Consolas"/>
              </a:rPr>
              <a:t>r</a:t>
            </a:r>
            <a:r>
              <a:rPr sz="1400" spc="15" dirty="0">
                <a:latin typeface="Consolas"/>
                <a:cs typeface="Consolas"/>
              </a:rPr>
              <a:t>t</a:t>
            </a:r>
            <a:r>
              <a:rPr sz="1400" spc="-5" dirty="0">
                <a:latin typeface="Consolas"/>
                <a:cs typeface="Consolas"/>
              </a:rPr>
              <a:t>(</a:t>
            </a:r>
            <a:r>
              <a:rPr sz="1400" spc="20" dirty="0">
                <a:latin typeface="Consolas"/>
                <a:cs typeface="Consolas"/>
              </a:rPr>
              <a:t>)</a:t>
            </a:r>
            <a:r>
              <a:rPr sz="1400" spc="-5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!DOCTYPE</a:t>
            </a:r>
            <a:r>
              <a:rPr sz="1400" spc="-5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html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4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to</a:t>
            </a:r>
            <a:r>
              <a:rPr sz="1400" spc="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change</a:t>
            </a:r>
            <a:r>
              <a:rPr sz="14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a</a:t>
            </a:r>
            <a:r>
              <a:rPr sz="1400" spc="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session</a:t>
            </a:r>
            <a:r>
              <a:rPr sz="1400" spc="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variable,</a:t>
            </a:r>
            <a:r>
              <a:rPr sz="14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just</a:t>
            </a:r>
            <a:r>
              <a:rPr sz="14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overwrite</a:t>
            </a:r>
            <a:r>
              <a:rPr sz="14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it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2430" y="3892676"/>
            <a:ext cx="11074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-5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"yellow"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8082" y="3892676"/>
            <a:ext cx="208915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DAA41F"/>
                </a:solidFill>
                <a:latin typeface="Consolas"/>
                <a:cs typeface="Consolas"/>
              </a:rPr>
              <a:t>$_SE</a:t>
            </a:r>
            <a:r>
              <a:rPr sz="1400" spc="20" dirty="0">
                <a:solidFill>
                  <a:srgbClr val="DAA41F"/>
                </a:solidFill>
                <a:latin typeface="Consolas"/>
                <a:cs typeface="Consolas"/>
              </a:rPr>
              <a:t>S</a:t>
            </a:r>
            <a:r>
              <a:rPr sz="1400" spc="-5" dirty="0">
                <a:solidFill>
                  <a:srgbClr val="DAA41F"/>
                </a:solidFill>
                <a:latin typeface="Consolas"/>
                <a:cs typeface="Consolas"/>
              </a:rPr>
              <a:t>SI</a:t>
            </a:r>
            <a:r>
              <a:rPr sz="1400" spc="20" dirty="0">
                <a:solidFill>
                  <a:srgbClr val="DAA41F"/>
                </a:solidFill>
                <a:latin typeface="Consolas"/>
                <a:cs typeface="Consolas"/>
              </a:rPr>
              <a:t>O</a:t>
            </a:r>
            <a:r>
              <a:rPr sz="1400" spc="5" dirty="0">
                <a:solidFill>
                  <a:srgbClr val="DAA41F"/>
                </a:solidFill>
                <a:latin typeface="Consolas"/>
                <a:cs typeface="Consolas"/>
              </a:rPr>
              <a:t>N</a:t>
            </a:r>
            <a:r>
              <a:rPr sz="1400" spc="-5" dirty="0">
                <a:latin typeface="Consolas"/>
                <a:cs typeface="Consolas"/>
              </a:rPr>
              <a:t>[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fav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c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ol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o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"</a:t>
            </a:r>
            <a:r>
              <a:rPr sz="1400" spc="-5" dirty="0">
                <a:latin typeface="Consolas"/>
                <a:cs typeface="Consolas"/>
              </a:rPr>
              <a:t>]  </a:t>
            </a:r>
            <a:r>
              <a:rPr sz="1400" dirty="0">
                <a:latin typeface="Consolas"/>
                <a:cs typeface="Consolas"/>
              </a:rPr>
              <a:t>print_r(</a:t>
            </a: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$_SESSION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8082" y="4746497"/>
            <a:ext cx="7112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/ht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m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9735" y="1947672"/>
            <a:ext cx="5434965" cy="4603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7625" rIns="0" bIns="0" rtlCol="0">
            <a:spAutoFit/>
          </a:bodyPr>
          <a:lstStyle/>
          <a:p>
            <a:pPr marL="93345">
              <a:lnSpc>
                <a:spcPts val="1415"/>
              </a:lnSpc>
              <a:spcBef>
                <a:spcPts val="375"/>
              </a:spcBef>
            </a:pPr>
            <a:r>
              <a:rPr sz="1200" spc="-10" dirty="0">
                <a:latin typeface="Verdana"/>
                <a:cs typeface="Verdana"/>
              </a:rPr>
              <a:t>Щоб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видалити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всі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глобальні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змінні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сеансу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та </a:t>
            </a:r>
            <a:r>
              <a:rPr sz="1200" spc="-5" dirty="0">
                <a:latin typeface="Verdana"/>
                <a:cs typeface="Verdana"/>
              </a:rPr>
              <a:t>знищити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сеанс,</a:t>
            </a:r>
            <a:endParaRPr sz="1200">
              <a:latin typeface="Verdana"/>
              <a:cs typeface="Verdana"/>
            </a:endParaRPr>
          </a:p>
          <a:p>
            <a:pPr marL="93345">
              <a:lnSpc>
                <a:spcPts val="1415"/>
              </a:lnSpc>
            </a:pPr>
            <a:r>
              <a:rPr sz="1200" spc="-5" dirty="0">
                <a:latin typeface="Verdana"/>
                <a:cs typeface="Verdana"/>
              </a:rPr>
              <a:t>використовуйте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DC133B"/>
                </a:solidFill>
                <a:latin typeface="Consolas"/>
                <a:cs typeface="Consolas"/>
              </a:rPr>
              <a:t>session_unset()</a:t>
            </a:r>
            <a:r>
              <a:rPr sz="1200" spc="-120" dirty="0">
                <a:solidFill>
                  <a:srgbClr val="DC133B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Verdana"/>
                <a:cs typeface="Verdana"/>
              </a:rPr>
              <a:t>та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DC133B"/>
                </a:solidFill>
                <a:latin typeface="Consolas"/>
                <a:cs typeface="Consolas"/>
              </a:rPr>
              <a:t>session_destroy()</a:t>
            </a:r>
            <a:r>
              <a:rPr sz="1200" spc="-10" dirty="0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8375" y="2596972"/>
            <a:ext cx="15982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session_start();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!DOCTYPE</a:t>
            </a:r>
            <a:r>
              <a:rPr sz="1400" spc="-4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html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79805" y="4305045"/>
            <a:ext cx="9080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va</a:t>
            </a:r>
            <a:r>
              <a:rPr sz="1400" spc="20" dirty="0">
                <a:solidFill>
                  <a:srgbClr val="008000"/>
                </a:solidFill>
                <a:latin typeface="Consolas"/>
                <a:cs typeface="Consolas"/>
              </a:rPr>
              <a:t>r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iab</a:t>
            </a:r>
            <a:r>
              <a:rPr sz="1400" spc="20" dirty="0">
                <a:solidFill>
                  <a:srgbClr val="008000"/>
                </a:solidFill>
                <a:latin typeface="Consolas"/>
                <a:cs typeface="Consolas"/>
              </a:rPr>
              <a:t>l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es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8375" y="4091685"/>
            <a:ext cx="208661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4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remove</a:t>
            </a:r>
            <a:r>
              <a:rPr sz="14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sz="14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session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session_unset();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8375" y="4945507"/>
            <a:ext cx="218376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4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8000"/>
                </a:solidFill>
                <a:latin typeface="Consolas"/>
                <a:cs typeface="Consolas"/>
              </a:rPr>
              <a:t>destroy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the</a:t>
            </a:r>
            <a:r>
              <a:rPr sz="1400" spc="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8000"/>
                </a:solidFill>
                <a:latin typeface="Consolas"/>
                <a:cs typeface="Consolas"/>
              </a:rPr>
              <a:t>session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session_destroy();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8375" y="5799226"/>
            <a:ext cx="7112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634" y="706373"/>
            <a:ext cx="132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Фільтри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PHP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3250" y="1525905"/>
            <a:ext cx="696468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Verdana"/>
                <a:cs typeface="Verdana"/>
              </a:rPr>
              <a:t>Перевірка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даних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=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Визначте,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чи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дані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належної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форми.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Verdana"/>
                <a:cs typeface="Verdana"/>
              </a:rPr>
              <a:t>Очищення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даних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=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видалення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будь-яких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недозволених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символів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із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даних.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936" y="2429255"/>
            <a:ext cx="5934710" cy="4298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 marR="781050">
              <a:lnSpc>
                <a:spcPct val="103899"/>
              </a:lnSpc>
              <a:spcBef>
                <a:spcPts val="280"/>
              </a:spcBef>
            </a:pPr>
            <a:r>
              <a:rPr sz="1100" spc="-10" dirty="0">
                <a:solidFill>
                  <a:srgbClr val="DC133B"/>
                </a:solidFill>
                <a:latin typeface="Consolas"/>
                <a:cs typeface="Consolas"/>
              </a:rPr>
              <a:t>filter_list()</a:t>
            </a:r>
            <a:r>
              <a:rPr sz="1100" spc="-10" dirty="0">
                <a:latin typeface="Verdana"/>
                <a:cs typeface="Verdana"/>
              </a:rPr>
              <a:t>функцію </a:t>
            </a:r>
            <a:r>
              <a:rPr sz="1100" spc="-5" dirty="0">
                <a:latin typeface="Verdana"/>
                <a:cs typeface="Verdana"/>
              </a:rPr>
              <a:t>можна використовувати </a:t>
            </a:r>
            <a:r>
              <a:rPr sz="1100" spc="5" dirty="0">
                <a:latin typeface="Verdana"/>
                <a:cs typeface="Verdana"/>
              </a:rPr>
              <a:t>для </a:t>
            </a:r>
            <a:r>
              <a:rPr sz="1100" spc="-5" dirty="0">
                <a:latin typeface="Verdana"/>
                <a:cs typeface="Verdana"/>
              </a:rPr>
              <a:t>переліку </a:t>
            </a:r>
            <a:r>
              <a:rPr sz="1100" dirty="0">
                <a:latin typeface="Verdana"/>
                <a:cs typeface="Verdana"/>
              </a:rPr>
              <a:t>того, що </a:t>
            </a:r>
            <a:r>
              <a:rPr sz="1100" spc="-37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пропонує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розширення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фільтра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PHP: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1285" y="3082544"/>
            <a:ext cx="4451985" cy="258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table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tr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40259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td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r>
              <a:rPr sz="1400" dirty="0">
                <a:latin typeface="Consolas"/>
                <a:cs typeface="Consolas"/>
              </a:rPr>
              <a:t>Filter 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/td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40259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td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r>
              <a:rPr sz="1400" dirty="0">
                <a:latin typeface="Consolas"/>
                <a:cs typeface="Consolas"/>
              </a:rPr>
              <a:t>Filter</a:t>
            </a:r>
            <a:r>
              <a:rPr sz="1400" spc="-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ID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/td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/tr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402590" marR="5080" indent="-1955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foreach </a:t>
            </a:r>
            <a:r>
              <a:rPr sz="1400" dirty="0">
                <a:latin typeface="Consolas"/>
                <a:cs typeface="Consolas"/>
              </a:rPr>
              <a:t>(filter_list()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as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$id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=&gt;$filter)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 </a:t>
            </a:r>
            <a:r>
              <a:rPr sz="140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2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'&lt;tr&gt;&lt;td&gt;'</a:t>
            </a:r>
            <a:r>
              <a:rPr sz="14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$filter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3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'&lt;/td&gt;&lt;td&gt;'</a:t>
            </a:r>
            <a:r>
              <a:rPr sz="14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filter_id($filter)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.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'&lt;/td&gt;&lt;/tr&gt;'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/table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3290" y="2801569"/>
            <a:ext cx="3275329" cy="194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Verdana"/>
                <a:cs typeface="Verdana"/>
              </a:rPr>
              <a:t>Ви</a:t>
            </a:r>
            <a:r>
              <a:rPr sz="1400" b="1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завжди</a:t>
            </a:r>
            <a:r>
              <a:rPr sz="1400" b="1" spc="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повинні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перевіряти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Verdana"/>
                <a:cs typeface="Verdana"/>
              </a:rPr>
              <a:t>зовнішні</a:t>
            </a:r>
            <a:r>
              <a:rPr sz="1400" b="1" spc="-5" dirty="0">
                <a:latin typeface="Verdana"/>
                <a:cs typeface="Verdana"/>
              </a:rPr>
              <a:t> дані!</a:t>
            </a:r>
            <a:endParaRPr sz="1400">
              <a:latin typeface="Verdana"/>
              <a:cs typeface="Verdana"/>
            </a:endParaRPr>
          </a:p>
          <a:p>
            <a:pPr marL="12700" marR="34290">
              <a:lnSpc>
                <a:spcPct val="99300"/>
              </a:lnSpc>
              <a:spcBef>
                <a:spcPts val="10"/>
              </a:spcBef>
            </a:pPr>
            <a:r>
              <a:rPr sz="1400" spc="-10" dirty="0">
                <a:latin typeface="Verdana"/>
                <a:cs typeface="Verdana"/>
              </a:rPr>
              <a:t>Недійсні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подані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дані</a:t>
            </a:r>
            <a:r>
              <a:rPr sz="1400" spc="-15" dirty="0">
                <a:latin typeface="Verdana"/>
                <a:cs typeface="Verdana"/>
              </a:rPr>
              <a:t> можуть </a:t>
            </a:r>
            <a:r>
              <a:rPr sz="1400" spc="-10" dirty="0">
                <a:latin typeface="Verdana"/>
                <a:cs typeface="Verdana"/>
              </a:rPr>
              <a:t> призвести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 </a:t>
            </a:r>
            <a:r>
              <a:rPr sz="1400" spc="-10" dirty="0">
                <a:latin typeface="Verdana"/>
                <a:cs typeface="Verdana"/>
              </a:rPr>
              <a:t>проблем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із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безпекою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та</a:t>
            </a:r>
            <a:r>
              <a:rPr sz="1400" spc="-10" dirty="0">
                <a:latin typeface="Verdana"/>
                <a:cs typeface="Verdana"/>
              </a:rPr>
              <a:t> зламати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вашу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веб-сторінку!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99600"/>
              </a:lnSpc>
              <a:spcBef>
                <a:spcPts val="30"/>
              </a:spcBef>
            </a:pPr>
            <a:r>
              <a:rPr sz="1400" spc="-10" dirty="0">
                <a:latin typeface="Verdana"/>
                <a:cs typeface="Verdana"/>
              </a:rPr>
              <a:t>Використовуючи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PHP-фільтри,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ви 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можете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бути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впевнені,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що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ваша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програма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отримує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правильні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вхідні </a:t>
            </a:r>
            <a:r>
              <a:rPr sz="1400" spc="-4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дані!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0634" y="706373"/>
            <a:ext cx="1327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Фільтри</a:t>
            </a:r>
            <a:r>
              <a:rPr sz="1800" spc="-4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PHP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349757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Розширені</a:t>
            </a:r>
            <a:r>
              <a:rPr sz="2000" b="1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можливості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9952" y="1783079"/>
            <a:ext cx="9522460" cy="878205"/>
          </a:xfrm>
          <a:custGeom>
            <a:avLst/>
            <a:gdLst/>
            <a:ahLst/>
            <a:cxnLst/>
            <a:rect l="l" t="t" r="r" b="b"/>
            <a:pathLst>
              <a:path w="9522460" h="878205">
                <a:moveTo>
                  <a:pt x="9521952" y="0"/>
                </a:moveTo>
                <a:lnTo>
                  <a:pt x="0" y="0"/>
                </a:lnTo>
                <a:lnTo>
                  <a:pt x="0" y="877824"/>
                </a:lnTo>
                <a:lnTo>
                  <a:pt x="9521952" y="877824"/>
                </a:lnTo>
                <a:lnTo>
                  <a:pt x="9521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952" y="1783079"/>
            <a:ext cx="9522460" cy="7835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0"/>
              </a:spcBef>
            </a:pPr>
            <a:r>
              <a:rPr sz="1100" spc="-5" dirty="0">
                <a:latin typeface="Verdana"/>
                <a:cs typeface="Verdana"/>
              </a:rPr>
              <a:t>Функція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DC133B"/>
                </a:solidFill>
                <a:latin typeface="Consolas"/>
                <a:cs typeface="Consolas"/>
              </a:rPr>
              <a:t>filter_var()</a:t>
            </a:r>
            <a:r>
              <a:rPr sz="1100" spc="-5" dirty="0">
                <a:latin typeface="Verdana"/>
                <a:cs typeface="Verdana"/>
              </a:rPr>
              <a:t>фільтрує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одну </a:t>
            </a:r>
            <a:r>
              <a:rPr sz="1100" spc="-10" dirty="0">
                <a:latin typeface="Verdana"/>
                <a:cs typeface="Verdana"/>
              </a:rPr>
              <a:t>змінну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за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допомогою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вказаного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фільтра.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Для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цього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потрібні </a:t>
            </a:r>
            <a:r>
              <a:rPr sz="1100" dirty="0">
                <a:latin typeface="Verdana"/>
                <a:cs typeface="Verdana"/>
              </a:rPr>
              <a:t>дві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частини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даних:</a:t>
            </a:r>
            <a:endParaRPr sz="1100">
              <a:latin typeface="Verdana"/>
              <a:cs typeface="Verdana"/>
            </a:endParaRPr>
          </a:p>
          <a:p>
            <a:pPr marL="167640" indent="-77470">
              <a:lnSpc>
                <a:spcPct val="100000"/>
              </a:lnSpc>
              <a:spcBef>
                <a:spcPts val="50"/>
              </a:spcBef>
              <a:buSzPct val="90909"/>
              <a:buChar char="•"/>
              <a:tabLst>
                <a:tab pos="168275" algn="l"/>
              </a:tabLst>
            </a:pPr>
            <a:r>
              <a:rPr sz="1100" spc="-5" dirty="0">
                <a:latin typeface="Verdana"/>
                <a:cs typeface="Verdana"/>
              </a:rPr>
              <a:t>Змінна,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яку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ви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хочете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перевірити</a:t>
            </a:r>
            <a:endParaRPr sz="1100">
              <a:latin typeface="Verdana"/>
              <a:cs typeface="Verdana"/>
            </a:endParaRPr>
          </a:p>
          <a:p>
            <a:pPr marL="167640" indent="-77470">
              <a:lnSpc>
                <a:spcPct val="100000"/>
              </a:lnSpc>
              <a:buSzPct val="90909"/>
              <a:buChar char="•"/>
              <a:tabLst>
                <a:tab pos="168275" algn="l"/>
              </a:tabLst>
            </a:pPr>
            <a:r>
              <a:rPr sz="1100" spc="-10" dirty="0">
                <a:latin typeface="Verdana"/>
                <a:cs typeface="Verdana"/>
              </a:rPr>
              <a:t>Тип</a:t>
            </a:r>
            <a:r>
              <a:rPr sz="1100" spc="-5" dirty="0">
                <a:latin typeface="Verdana"/>
                <a:cs typeface="Verdana"/>
              </a:rPr>
              <a:t> перевірки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5" dirty="0">
                <a:latin typeface="Verdana"/>
                <a:cs typeface="Verdana"/>
              </a:rPr>
              <a:t>для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використання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8402" y="2513456"/>
            <a:ext cx="336422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видалення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всіх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тегів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HTML </a:t>
            </a:r>
            <a:r>
              <a:rPr sz="1400" spc="-20" dirty="0">
                <a:latin typeface="Verdana"/>
                <a:cs typeface="Verdana"/>
              </a:rPr>
              <a:t>із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рядка: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8082" y="2947543"/>
            <a:ext cx="307403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$str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"&lt;h1&gt;Hello</a:t>
            </a:r>
            <a:r>
              <a:rPr sz="14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World!&lt;/h1&gt;"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9735" y="2566416"/>
            <a:ext cx="5133340" cy="771525"/>
          </a:xfrm>
          <a:custGeom>
            <a:avLst/>
            <a:gdLst/>
            <a:ahLst/>
            <a:cxnLst/>
            <a:rect l="l" t="t" r="r" b="b"/>
            <a:pathLst>
              <a:path w="5133340" h="771525">
                <a:moveTo>
                  <a:pt x="5132832" y="0"/>
                </a:moveTo>
                <a:lnTo>
                  <a:pt x="0" y="0"/>
                </a:lnTo>
                <a:lnTo>
                  <a:pt x="0" y="771143"/>
                </a:lnTo>
                <a:lnTo>
                  <a:pt x="5132832" y="771143"/>
                </a:lnTo>
                <a:lnTo>
                  <a:pt x="5132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69735" y="2660904"/>
            <a:ext cx="5133340" cy="6769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ts val="940"/>
              </a:lnSpc>
            </a:pPr>
            <a:r>
              <a:rPr sz="1100" spc="-5" dirty="0">
                <a:solidFill>
                  <a:srgbClr val="DC133B"/>
                </a:solidFill>
                <a:latin typeface="Consolas"/>
                <a:cs typeface="Consolas"/>
              </a:rPr>
              <a:t>ilter_var()</a:t>
            </a:r>
            <a:r>
              <a:rPr sz="1100" spc="-5" dirty="0">
                <a:latin typeface="Verdana"/>
                <a:cs typeface="Verdana"/>
              </a:rPr>
              <a:t>функція </a:t>
            </a:r>
            <a:r>
              <a:rPr sz="1100" spc="5" dirty="0">
                <a:latin typeface="Verdana"/>
                <a:cs typeface="Verdana"/>
              </a:rPr>
              <a:t>для</a:t>
            </a:r>
            <a:r>
              <a:rPr sz="1100" spc="-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перевірки, </a:t>
            </a:r>
            <a:r>
              <a:rPr sz="1100" spc="5" dirty="0">
                <a:latin typeface="Verdana"/>
                <a:cs typeface="Verdana"/>
              </a:rPr>
              <a:t>чи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є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змінна</a:t>
            </a:r>
            <a:r>
              <a:rPr sz="1100" spc="2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$int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цілим</a:t>
            </a:r>
            <a:endParaRPr sz="1100">
              <a:latin typeface="Verdana"/>
              <a:cs typeface="Verdana"/>
            </a:endParaRPr>
          </a:p>
          <a:p>
            <a:pPr marL="93345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latin typeface="Verdana"/>
                <a:cs typeface="Verdana"/>
              </a:rPr>
              <a:t>числом.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Якщо</a:t>
            </a:r>
            <a:r>
              <a:rPr sz="1100" spc="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$int</a:t>
            </a:r>
            <a:r>
              <a:rPr sz="1100" spc="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є</a:t>
            </a:r>
            <a:r>
              <a:rPr sz="1100" spc="-5" dirty="0">
                <a:latin typeface="Verdana"/>
                <a:cs typeface="Verdana"/>
              </a:rPr>
              <a:t> цілим </a:t>
            </a:r>
            <a:r>
              <a:rPr sz="1100" dirty="0">
                <a:latin typeface="Verdana"/>
                <a:cs typeface="Verdana"/>
              </a:rPr>
              <a:t>числом,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вихід</a:t>
            </a:r>
            <a:r>
              <a:rPr sz="1100" spc="3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коду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нижче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буде:</a:t>
            </a:r>
            <a:r>
              <a:rPr sz="1100" dirty="0">
                <a:latin typeface="Verdana"/>
                <a:cs typeface="Verdana"/>
              </a:rPr>
              <a:t> «Ціле</a:t>
            </a:r>
            <a:endParaRPr sz="1100">
              <a:latin typeface="Verdana"/>
              <a:cs typeface="Verdana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Verdana"/>
                <a:cs typeface="Verdana"/>
              </a:rPr>
              <a:t>число</a:t>
            </a:r>
            <a:r>
              <a:rPr sz="1100" spc="-3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дійсне».</a:t>
            </a:r>
            <a:r>
              <a:rPr sz="1100" spc="-1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Якщо</a:t>
            </a:r>
            <a:r>
              <a:rPr sz="110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$int</a:t>
            </a:r>
            <a:r>
              <a:rPr sz="1100" spc="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не</a:t>
            </a:r>
            <a:r>
              <a:rPr sz="1100" spc="1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є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цілим </a:t>
            </a:r>
            <a:r>
              <a:rPr sz="1100" dirty="0">
                <a:latin typeface="Verdana"/>
                <a:cs typeface="Verdana"/>
              </a:rPr>
              <a:t>числом,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результатом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буде:</a:t>
            </a:r>
            <a:endParaRPr sz="1100">
              <a:latin typeface="Verdana"/>
              <a:cs typeface="Verdana"/>
            </a:endParaRPr>
          </a:p>
          <a:p>
            <a:pPr marL="93345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«Ціле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число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5" dirty="0">
                <a:latin typeface="Verdana"/>
                <a:cs typeface="Verdana"/>
              </a:rPr>
              <a:t>недійсне»: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9681" y="3731767"/>
            <a:ext cx="11049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$int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-3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100</a:t>
            </a:r>
            <a:r>
              <a:rPr sz="1400" dirty="0">
                <a:latin typeface="Consolas"/>
                <a:cs typeface="Consolas"/>
              </a:rPr>
              <a:t>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9681" y="4372101"/>
            <a:ext cx="4545330" cy="151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if </a:t>
            </a:r>
            <a:r>
              <a:rPr sz="1400" dirty="0">
                <a:latin typeface="Consolas"/>
                <a:cs typeface="Consolas"/>
              </a:rPr>
              <a:t>(!filter_var($int,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FILTER_VALIDATE_INT)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=== </a:t>
            </a:r>
            <a:r>
              <a:rPr sz="1400" spc="-75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false)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"Integer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4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valid"</a:t>
            </a:r>
            <a:r>
              <a:rPr sz="1400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onsolas"/>
                <a:cs typeface="Consolas"/>
              </a:rPr>
              <a:t>}</a:t>
            </a:r>
            <a:r>
              <a:rPr sz="1400" spc="-3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4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dirty="0">
                <a:latin typeface="Consolas"/>
                <a:cs typeface="Consolas"/>
              </a:rPr>
              <a:t>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"Integer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 is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not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valid"</a:t>
            </a:r>
            <a:r>
              <a:rPr sz="1400" spc="5" dirty="0">
                <a:latin typeface="Consolas"/>
                <a:cs typeface="Consolas"/>
              </a:rPr>
              <a:t>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493" y="3373958"/>
            <a:ext cx="5408930" cy="987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onsolas"/>
                <a:cs typeface="Consolas"/>
              </a:rPr>
              <a:t>$newstr</a:t>
            </a:r>
            <a:r>
              <a:rPr sz="1400" spc="4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filter_var($str,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FILTER_SANITIZE_STRING);</a:t>
            </a:r>
            <a:endParaRPr sz="1400">
              <a:latin typeface="Consolas"/>
              <a:cs typeface="Consolas"/>
            </a:endParaRPr>
          </a:p>
          <a:p>
            <a:pPr marL="37973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$newstr;</a:t>
            </a:r>
            <a:endParaRPr sz="1400">
              <a:latin typeface="Consolas"/>
              <a:cs typeface="Consolas"/>
            </a:endParaRPr>
          </a:p>
          <a:p>
            <a:pPr marL="37973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400" spc="-10" dirty="0">
                <a:latin typeface="Verdana"/>
                <a:cs typeface="Verdana"/>
              </a:rPr>
              <a:t>чи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є</a:t>
            </a:r>
            <a:r>
              <a:rPr sz="1400" spc="-15" dirty="0">
                <a:latin typeface="Verdana"/>
                <a:cs typeface="Verdana"/>
              </a:rPr>
              <a:t> змінна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$ip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дійсною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IP-адресою: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9211" y="4506848"/>
            <a:ext cx="16554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onsolas"/>
                <a:cs typeface="Consolas"/>
              </a:rPr>
              <a:t>$ip</a:t>
            </a:r>
            <a:r>
              <a:rPr sz="1300" spc="-35" dirty="0"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= 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"127.0.0.1"</a:t>
            </a:r>
            <a:r>
              <a:rPr sz="1300" spc="-10" dirty="0">
                <a:latin typeface="Consolas"/>
                <a:cs typeface="Consolas"/>
              </a:rPr>
              <a:t>;</a:t>
            </a:r>
            <a:endParaRPr sz="13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9211" y="5101590"/>
            <a:ext cx="482028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300" spc="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(!filter_var($ip,</a:t>
            </a:r>
            <a:r>
              <a:rPr sz="1300" spc="-10" dirty="0">
                <a:latin typeface="Consolas"/>
                <a:cs typeface="Consolas"/>
              </a:rPr>
              <a:t> FILTER_VALIDATE_IP)</a:t>
            </a:r>
            <a:r>
              <a:rPr sz="1300" spc="15" dirty="0">
                <a:latin typeface="Consolas"/>
                <a:cs typeface="Consolas"/>
              </a:rPr>
              <a:t> </a:t>
            </a:r>
            <a:r>
              <a:rPr sz="1300" spc="-10" dirty="0">
                <a:latin typeface="Consolas"/>
                <a:cs typeface="Consolas"/>
              </a:rPr>
              <a:t>=== </a:t>
            </a:r>
            <a:r>
              <a:rPr sz="1300" spc="-5" dirty="0">
                <a:latin typeface="Consolas"/>
                <a:cs typeface="Consolas"/>
              </a:rPr>
              <a:t>false)</a:t>
            </a:r>
            <a:r>
              <a:rPr sz="1300" spc="-10" dirty="0"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{ </a:t>
            </a:r>
            <a:r>
              <a:rPr sz="1300" spc="-700" dirty="0"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300" spc="-5" dirty="0">
                <a:latin typeface="Consolas"/>
                <a:cs typeface="Consolas"/>
              </a:rPr>
              <a:t>(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"$ip</a:t>
            </a:r>
            <a:r>
              <a:rPr sz="13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3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a</a:t>
            </a:r>
            <a:r>
              <a:rPr sz="13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valid</a:t>
            </a:r>
            <a:r>
              <a:rPr sz="13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15" dirty="0">
                <a:solidFill>
                  <a:srgbClr val="A42A2A"/>
                </a:solidFill>
                <a:latin typeface="Consolas"/>
                <a:cs typeface="Consolas"/>
              </a:rPr>
              <a:t>IP</a:t>
            </a:r>
            <a:r>
              <a:rPr sz="13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address"</a:t>
            </a:r>
            <a:r>
              <a:rPr sz="1300" spc="-10" dirty="0">
                <a:latin typeface="Consolas"/>
                <a:cs typeface="Consolas"/>
              </a:rPr>
              <a:t>);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onsolas"/>
                <a:cs typeface="Consolas"/>
              </a:rPr>
              <a:t>}</a:t>
            </a:r>
            <a:r>
              <a:rPr sz="1300" spc="-25" dirty="0"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300" spc="-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latin typeface="Consolas"/>
                <a:cs typeface="Consolas"/>
              </a:rPr>
              <a:t>{</a:t>
            </a:r>
            <a:endParaRPr sz="1300">
              <a:latin typeface="Consolas"/>
              <a:cs typeface="Consolas"/>
            </a:endParaRPr>
          </a:p>
          <a:p>
            <a:pPr marL="195580">
              <a:lnSpc>
                <a:spcPct val="100000"/>
              </a:lnSpc>
            </a:pPr>
            <a:r>
              <a:rPr sz="13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300" spc="-5" dirty="0">
                <a:latin typeface="Consolas"/>
                <a:cs typeface="Consolas"/>
              </a:rPr>
              <a:t>(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"$ip</a:t>
            </a:r>
            <a:r>
              <a:rPr sz="13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3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10" dirty="0">
                <a:solidFill>
                  <a:srgbClr val="A42A2A"/>
                </a:solidFill>
                <a:latin typeface="Consolas"/>
                <a:cs typeface="Consolas"/>
              </a:rPr>
              <a:t>not</a:t>
            </a:r>
            <a:r>
              <a:rPr sz="13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a</a:t>
            </a:r>
            <a:r>
              <a:rPr sz="13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valid</a:t>
            </a:r>
            <a:r>
              <a:rPr sz="1300" spc="-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dirty="0">
                <a:solidFill>
                  <a:srgbClr val="A42A2A"/>
                </a:solidFill>
                <a:latin typeface="Consolas"/>
                <a:cs typeface="Consolas"/>
              </a:rPr>
              <a:t>IP</a:t>
            </a:r>
            <a:r>
              <a:rPr sz="13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300" spc="-5" dirty="0">
                <a:solidFill>
                  <a:srgbClr val="A42A2A"/>
                </a:solidFill>
                <a:latin typeface="Consolas"/>
                <a:cs typeface="Consolas"/>
              </a:rPr>
              <a:t>address"</a:t>
            </a:r>
            <a:r>
              <a:rPr sz="1300" spc="-5" dirty="0">
                <a:latin typeface="Consolas"/>
                <a:cs typeface="Consolas"/>
              </a:rPr>
              <a:t>);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onsolas"/>
                <a:cs typeface="Consolas"/>
              </a:rPr>
              <a:t>}</a:t>
            </a:r>
            <a:endParaRPr sz="13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3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1334" y="2703016"/>
            <a:ext cx="2867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0" dirty="0">
                <a:latin typeface="Times New Roman"/>
                <a:cs typeface="Times New Roman"/>
              </a:rPr>
              <a:t>Дякую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90" dirty="0">
                <a:latin typeface="Times New Roman"/>
                <a:cs typeface="Times New Roman"/>
              </a:rPr>
              <a:t>за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spc="-260" dirty="0">
                <a:latin typeface="Times New Roman"/>
                <a:cs typeface="Times New Roman"/>
              </a:rPr>
              <a:t>увагу!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317" y="798321"/>
            <a:ext cx="1188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План: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28317" y="2081606"/>
            <a:ext cx="4208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Segoe UI"/>
                <a:cs typeface="Segoe UI"/>
              </a:rPr>
              <a:t>Обробка</a:t>
            </a:r>
            <a:r>
              <a:rPr sz="2400" spc="-2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форм</a:t>
            </a:r>
            <a:r>
              <a:rPr sz="2400" spc="-2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PHP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egoe UI"/>
              <a:buAutoNum type="arabicPeriod"/>
            </a:pPr>
            <a:endParaRPr sz="2150">
              <a:latin typeface="Segoe UI"/>
              <a:cs typeface="Segoe UI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30200" algn="l"/>
              </a:tabLst>
            </a:pPr>
            <a:r>
              <a:rPr sz="2400" spc="-5" dirty="0">
                <a:latin typeface="Segoe UI"/>
                <a:cs typeface="Segoe UI"/>
              </a:rPr>
              <a:t>Розширені </a:t>
            </a:r>
            <a:r>
              <a:rPr sz="2400" dirty="0">
                <a:latin typeface="Segoe UI"/>
                <a:cs typeface="Segoe UI"/>
              </a:rPr>
              <a:t>можливості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5" dirty="0">
                <a:latin typeface="Segoe UI"/>
                <a:cs typeface="Segoe UI"/>
              </a:rPr>
              <a:t>PHP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3625" y="686562"/>
            <a:ext cx="26549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" dirty="0"/>
              <a:t>PHP</a:t>
            </a:r>
            <a:r>
              <a:rPr sz="1600" spc="-25" dirty="0"/>
              <a:t> </a:t>
            </a:r>
            <a:r>
              <a:rPr sz="1600" dirty="0"/>
              <a:t>-</a:t>
            </a:r>
            <a:r>
              <a:rPr sz="1600" spc="-35" dirty="0"/>
              <a:t> </a:t>
            </a:r>
            <a:r>
              <a:rPr sz="2000" spc="-5" dirty="0"/>
              <a:t>проста</a:t>
            </a:r>
            <a:r>
              <a:rPr sz="2000" spc="-95" dirty="0"/>
              <a:t> </a:t>
            </a:r>
            <a:r>
              <a:rPr sz="1600" spc="-5" dirty="0"/>
              <a:t>форма</a:t>
            </a:r>
            <a:r>
              <a:rPr sz="1600" spc="-15" dirty="0"/>
              <a:t> </a:t>
            </a:r>
            <a:r>
              <a:rPr sz="1600" dirty="0"/>
              <a:t>HTML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7727" y="1252804"/>
            <a:ext cx="630555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Verdana"/>
                <a:cs typeface="Verdana"/>
              </a:rPr>
              <a:t>$_GET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і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$_POST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використовуються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для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збору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даних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форми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8082" y="1983105"/>
            <a:ext cx="6134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8082" y="2623566"/>
            <a:ext cx="435419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00355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="welcome.php"</a:t>
            </a:r>
            <a:r>
              <a:rPr sz="14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="post"&gt; </a:t>
            </a:r>
            <a:r>
              <a:rPr sz="1400" spc="-75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Name: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="name"&gt;&lt;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E-mail:</a:t>
            </a:r>
            <a:r>
              <a:rPr sz="1400" spc="4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5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="email"&gt;&lt;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="submit"&gt;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/form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8082" y="3903675"/>
            <a:ext cx="71120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/bo</a:t>
            </a:r>
            <a:r>
              <a:rPr sz="1400" spc="20" dirty="0">
                <a:solidFill>
                  <a:srgbClr val="A42A2A"/>
                </a:solidFill>
                <a:latin typeface="Consolas"/>
                <a:cs typeface="Consolas"/>
              </a:rPr>
              <a:t>d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4773" y="2126361"/>
            <a:ext cx="3785870" cy="661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Verdana"/>
                <a:cs typeface="Verdana"/>
              </a:rPr>
              <a:t>Щоб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відобразити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подані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дані,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ви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можете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просто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повторити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всі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55"/>
              </a:lnSpc>
            </a:pPr>
            <a:r>
              <a:rPr sz="1400" spc="-20" dirty="0">
                <a:latin typeface="Verdana"/>
                <a:cs typeface="Verdana"/>
              </a:rPr>
              <a:t>змінні.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"welcome.php"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виглядає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625" y="3214877"/>
            <a:ext cx="61277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&lt;html&gt;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&lt;body&gt;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625" y="3854653"/>
            <a:ext cx="523494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onsolas"/>
                <a:cs typeface="Consolas"/>
              </a:rPr>
              <a:t>Welcome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&lt;?php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echo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$_POST["name"]; </a:t>
            </a:r>
            <a:r>
              <a:rPr sz="1400" spc="5" dirty="0">
                <a:latin typeface="Consolas"/>
                <a:cs typeface="Consolas"/>
              </a:rPr>
              <a:t>?&gt;&lt;br&gt;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Your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email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address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is: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5" dirty="0">
                <a:latin typeface="Consolas"/>
                <a:cs typeface="Consolas"/>
              </a:rPr>
              <a:t>&lt;?php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echo</a:t>
            </a:r>
            <a:r>
              <a:rPr sz="1400" spc="-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$_POST["email"];</a:t>
            </a:r>
            <a:r>
              <a:rPr sz="1400" spc="-5" dirty="0">
                <a:latin typeface="Consolas"/>
                <a:cs typeface="Consolas"/>
              </a:rPr>
              <a:t> 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3625" y="4494987"/>
            <a:ext cx="71056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onsolas"/>
                <a:cs typeface="Consolas"/>
              </a:rPr>
              <a:t>&lt;/body&gt;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&lt;/html&gt;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4757" y="5204917"/>
            <a:ext cx="21583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Segoe UI"/>
                <a:cs typeface="Segoe UI"/>
              </a:rPr>
              <a:t>Метод</a:t>
            </a:r>
            <a:r>
              <a:rPr sz="2800" b="1" spc="-85" dirty="0">
                <a:latin typeface="Segoe UI"/>
                <a:cs typeface="Segoe UI"/>
              </a:rPr>
              <a:t> </a:t>
            </a:r>
            <a:r>
              <a:rPr sz="2800" b="1" spc="5" dirty="0">
                <a:latin typeface="Segoe UI"/>
                <a:cs typeface="Segoe UI"/>
              </a:rPr>
              <a:t>POST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4884" y="693801"/>
            <a:ext cx="2343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Segoe UI"/>
                <a:cs typeface="Segoe UI"/>
              </a:rPr>
              <a:t>P</a:t>
            </a:r>
            <a:r>
              <a:rPr sz="1400" spc="-15" dirty="0">
                <a:latin typeface="Segoe UI"/>
                <a:cs typeface="Segoe UI"/>
              </a:rPr>
              <a:t>H</a:t>
            </a:r>
            <a:r>
              <a:rPr sz="1400" spc="-5" dirty="0">
                <a:latin typeface="Segoe UI"/>
                <a:cs typeface="Segoe UI"/>
              </a:rPr>
              <a:t>P</a:t>
            </a:r>
            <a:r>
              <a:rPr sz="1400" spc="35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-</a:t>
            </a:r>
            <a:r>
              <a:rPr sz="1400" spc="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п</a:t>
            </a:r>
            <a:r>
              <a:rPr sz="1800" dirty="0">
                <a:latin typeface="Segoe UI"/>
                <a:cs typeface="Segoe UI"/>
              </a:rPr>
              <a:t>ро</a:t>
            </a:r>
            <a:r>
              <a:rPr sz="1800" spc="5" dirty="0">
                <a:latin typeface="Segoe UI"/>
                <a:cs typeface="Segoe UI"/>
              </a:rPr>
              <a:t>с</a:t>
            </a:r>
            <a:r>
              <a:rPr sz="1800" dirty="0">
                <a:latin typeface="Segoe UI"/>
                <a:cs typeface="Segoe UI"/>
              </a:rPr>
              <a:t>та</a:t>
            </a:r>
            <a:r>
              <a:rPr sz="1800" spc="-110" dirty="0">
                <a:latin typeface="Segoe UI"/>
                <a:cs typeface="Segoe UI"/>
              </a:rPr>
              <a:t> </a:t>
            </a:r>
            <a:r>
              <a:rPr sz="1400" spc="-5" dirty="0">
                <a:latin typeface="Segoe UI"/>
                <a:cs typeface="Segoe UI"/>
              </a:rPr>
              <a:t>форма</a:t>
            </a:r>
            <a:r>
              <a:rPr sz="1400" spc="35" dirty="0">
                <a:latin typeface="Segoe UI"/>
                <a:cs typeface="Segoe UI"/>
              </a:rPr>
              <a:t> </a:t>
            </a:r>
            <a:r>
              <a:rPr sz="1400" spc="-15" dirty="0">
                <a:latin typeface="Segoe UI"/>
                <a:cs typeface="Segoe UI"/>
              </a:rPr>
              <a:t>HT</a:t>
            </a:r>
            <a:r>
              <a:rPr sz="1400" spc="-10" dirty="0">
                <a:latin typeface="Segoe UI"/>
                <a:cs typeface="Segoe UI"/>
              </a:rPr>
              <a:t>ML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4757" y="5204917"/>
            <a:ext cx="190817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Segoe UI"/>
                <a:cs typeface="Segoe UI"/>
              </a:rPr>
              <a:t>Метод</a:t>
            </a:r>
            <a:r>
              <a:rPr sz="2800" b="1" spc="-90" dirty="0">
                <a:latin typeface="Segoe UI"/>
                <a:cs typeface="Segoe UI"/>
              </a:rPr>
              <a:t> </a:t>
            </a:r>
            <a:r>
              <a:rPr sz="2800" b="1" spc="-5" dirty="0">
                <a:latin typeface="Segoe UI"/>
                <a:cs typeface="Segoe UI"/>
              </a:rPr>
              <a:t>GET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4757" y="2223007"/>
            <a:ext cx="4354195" cy="2372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body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onsolas"/>
              <a:cs typeface="Consolas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="welcome_get.php"</a:t>
            </a:r>
            <a:r>
              <a:rPr sz="14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="get"&gt; </a:t>
            </a:r>
            <a:r>
              <a:rPr sz="1400" spc="-75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Name: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="name"&gt;&lt;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E-mail:</a:t>
            </a:r>
            <a:r>
              <a:rPr sz="1400" spc="4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4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="email"&gt;&lt;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-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="submit"&gt;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/form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/body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/html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4282" y="2229104"/>
            <a:ext cx="31089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Verdana"/>
                <a:cs typeface="Verdana"/>
              </a:rPr>
              <a:t>"welcome_get.php"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виглядає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5361" y="3298316"/>
            <a:ext cx="6134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&lt;html&gt;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&lt;bod</a:t>
            </a:r>
            <a:r>
              <a:rPr sz="1400" spc="15" dirty="0">
                <a:latin typeface="Consolas"/>
                <a:cs typeface="Consolas"/>
              </a:rPr>
              <a:t>y</a:t>
            </a:r>
            <a:r>
              <a:rPr sz="1400" spc="-5" dirty="0"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5361" y="3938777"/>
            <a:ext cx="513969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Welcome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&lt;?php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echo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$_GET["name"]; </a:t>
            </a:r>
            <a:r>
              <a:rPr sz="1400" spc="5" dirty="0">
                <a:latin typeface="Consolas"/>
                <a:cs typeface="Consolas"/>
              </a:rPr>
              <a:t>?&gt;&lt;br&gt;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Your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email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address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is: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&lt;?php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echo</a:t>
            </a:r>
            <a:r>
              <a:rPr sz="1400" spc="-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$_GET["email"];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?&gt;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5361" y="4579111"/>
            <a:ext cx="71056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&lt;/body&gt;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&lt;/html&gt;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4353" y="737107"/>
            <a:ext cx="21088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Перевірка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форми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PHP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1277111"/>
            <a:ext cx="4599432" cy="4800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76065" y="1307719"/>
            <a:ext cx="7938770" cy="4989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9456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"/>
                <a:cs typeface="Segoe UI"/>
              </a:rPr>
              <a:t>Текстові</a:t>
            </a:r>
            <a:r>
              <a:rPr sz="1400" spc="2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поля</a:t>
            </a:r>
            <a:endParaRPr sz="1400">
              <a:latin typeface="Segoe UI"/>
              <a:cs typeface="Segoe UI"/>
            </a:endParaRPr>
          </a:p>
          <a:p>
            <a:pPr marL="1627505">
              <a:lnSpc>
                <a:spcPct val="100000"/>
              </a:lnSpc>
              <a:spcBef>
                <a:spcPts val="1110"/>
              </a:spcBef>
            </a:pPr>
            <a:r>
              <a:rPr sz="1400" spc="-5" dirty="0">
                <a:latin typeface="Consolas"/>
                <a:cs typeface="Consolas"/>
              </a:rPr>
              <a:t>Name: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input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="name"&gt;</a:t>
            </a:r>
            <a:endParaRPr sz="1400">
              <a:latin typeface="Consolas"/>
              <a:cs typeface="Consolas"/>
            </a:endParaRPr>
          </a:p>
          <a:p>
            <a:pPr marL="1627505" marR="2073275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E-mail:</a:t>
            </a:r>
            <a:r>
              <a:rPr sz="1400" spc="30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="email"&gt; </a:t>
            </a:r>
            <a:r>
              <a:rPr sz="1400" spc="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Website:</a:t>
            </a:r>
            <a:r>
              <a:rPr sz="1400" spc="45" dirty="0">
                <a:latin typeface="Consolas"/>
                <a:cs typeface="Consolas"/>
              </a:rPr>
              <a:t> </a:t>
            </a: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5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400" spc="2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="website"&gt;</a:t>
            </a:r>
            <a:endParaRPr sz="1400">
              <a:latin typeface="Consolas"/>
              <a:cs typeface="Consolas"/>
            </a:endParaRPr>
          </a:p>
          <a:p>
            <a:pPr marL="162750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onsolas"/>
                <a:cs typeface="Consolas"/>
              </a:rPr>
              <a:t>Comment:</a:t>
            </a:r>
            <a:r>
              <a:rPr sz="1400" spc="45" dirty="0"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textarea</a:t>
            </a:r>
            <a:r>
              <a:rPr sz="1400" spc="5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="comment"</a:t>
            </a:r>
            <a:r>
              <a:rPr sz="1400" spc="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rows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="5"</a:t>
            </a:r>
            <a:r>
              <a:rPr sz="1400" spc="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cols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="40"&gt;&lt;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/textarea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2303780">
              <a:lnSpc>
                <a:spcPct val="100000"/>
              </a:lnSpc>
              <a:spcBef>
                <a:spcPts val="1255"/>
              </a:spcBef>
            </a:pPr>
            <a:r>
              <a:rPr sz="1400" spc="-10" dirty="0">
                <a:latin typeface="Segoe UI"/>
                <a:cs typeface="Segoe UI"/>
              </a:rPr>
              <a:t>Радіо</a:t>
            </a:r>
            <a:r>
              <a:rPr sz="1400" spc="-2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кнопки</a:t>
            </a:r>
            <a:endParaRPr sz="1400">
              <a:latin typeface="Segoe UI"/>
              <a:cs typeface="Segoe UI"/>
            </a:endParaRPr>
          </a:p>
          <a:p>
            <a:pPr marL="1627505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latin typeface="Consolas"/>
                <a:cs typeface="Consolas"/>
              </a:rPr>
              <a:t>Gender:</a:t>
            </a:r>
            <a:endParaRPr sz="1400">
              <a:latin typeface="Consolas"/>
              <a:cs typeface="Consolas"/>
            </a:endParaRPr>
          </a:p>
          <a:p>
            <a:pPr marL="1627505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="radio"</a:t>
            </a:r>
            <a:r>
              <a:rPr sz="1400" spc="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="gender"</a:t>
            </a:r>
            <a:r>
              <a:rPr sz="1400" spc="4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="female"&gt;</a:t>
            </a:r>
            <a:r>
              <a:rPr sz="1400" dirty="0">
                <a:latin typeface="Consolas"/>
                <a:cs typeface="Consolas"/>
              </a:rPr>
              <a:t>Female</a:t>
            </a:r>
            <a:endParaRPr sz="1400">
              <a:latin typeface="Consolas"/>
              <a:cs typeface="Consolas"/>
            </a:endParaRPr>
          </a:p>
          <a:p>
            <a:pPr marL="1627505">
              <a:lnSpc>
                <a:spcPct val="100000"/>
              </a:lnSpc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="radio"</a:t>
            </a:r>
            <a:r>
              <a:rPr sz="1400" spc="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="gender"</a:t>
            </a:r>
            <a:r>
              <a:rPr sz="1400" spc="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="male"&gt;</a:t>
            </a:r>
            <a:r>
              <a:rPr sz="1400" dirty="0">
                <a:latin typeface="Consolas"/>
                <a:cs typeface="Consolas"/>
              </a:rPr>
              <a:t>Male</a:t>
            </a:r>
            <a:endParaRPr sz="1400">
              <a:latin typeface="Consolas"/>
              <a:cs typeface="Consolas"/>
            </a:endParaRPr>
          </a:p>
          <a:p>
            <a:pPr marL="162750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4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="radio"</a:t>
            </a:r>
            <a:r>
              <a:rPr sz="14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="gender"</a:t>
            </a:r>
            <a:r>
              <a:rPr sz="1400" spc="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="other"&gt;</a:t>
            </a:r>
            <a:r>
              <a:rPr sz="1400" dirty="0">
                <a:latin typeface="Consolas"/>
                <a:cs typeface="Consolas"/>
              </a:rPr>
              <a:t>Other</a:t>
            </a:r>
            <a:endParaRPr sz="1400">
              <a:latin typeface="Consolas"/>
              <a:cs typeface="Consolas"/>
            </a:endParaRPr>
          </a:p>
          <a:p>
            <a:pPr marL="2194560">
              <a:lnSpc>
                <a:spcPct val="100000"/>
              </a:lnSpc>
              <a:spcBef>
                <a:spcPts val="1255"/>
              </a:spcBef>
            </a:pPr>
            <a:r>
              <a:rPr sz="1400" spc="-10" dirty="0">
                <a:latin typeface="Verdana"/>
                <a:cs typeface="Verdana"/>
              </a:rPr>
              <a:t>HTML-код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форми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виглядає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так:</a:t>
            </a:r>
            <a:endParaRPr sz="1400">
              <a:latin typeface="Verdana"/>
              <a:cs typeface="Verdana"/>
            </a:endParaRPr>
          </a:p>
          <a:p>
            <a:pPr marL="1627505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4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400" spc="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400" spc="2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htmlspecialchars(</a:t>
            </a: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$_SE</a:t>
            </a:r>
            <a:endParaRPr sz="1400">
              <a:latin typeface="Consolas"/>
              <a:cs typeface="Consolas"/>
            </a:endParaRPr>
          </a:p>
          <a:p>
            <a:pPr marL="1627505">
              <a:lnSpc>
                <a:spcPct val="100000"/>
              </a:lnSpc>
            </a:pP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RVER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"PHP_SELF"</a:t>
            </a:r>
            <a:r>
              <a:rPr sz="1400" dirty="0">
                <a:latin typeface="Consolas"/>
                <a:cs typeface="Consolas"/>
              </a:rPr>
              <a:t>]);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"&gt;</a:t>
            </a:r>
            <a:endParaRPr sz="1400">
              <a:latin typeface="Consolas"/>
              <a:cs typeface="Consolas"/>
            </a:endParaRPr>
          </a:p>
          <a:p>
            <a:pPr marL="1541780">
              <a:lnSpc>
                <a:spcPts val="1670"/>
              </a:lnSpc>
              <a:spcBef>
                <a:spcPts val="580"/>
              </a:spcBef>
            </a:pPr>
            <a:r>
              <a:rPr sz="1400" spc="-10" dirty="0">
                <a:latin typeface="Verdana"/>
                <a:cs typeface="Verdana"/>
              </a:rPr>
              <a:t>$_SERVER["PHP_SELF"]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—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це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надглобальна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змінна,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яка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повертає</a:t>
            </a:r>
            <a:endParaRPr sz="1400">
              <a:latin typeface="Verdana"/>
              <a:cs typeface="Verdana"/>
            </a:endParaRPr>
          </a:p>
          <a:p>
            <a:pPr marL="1541780">
              <a:lnSpc>
                <a:spcPts val="1670"/>
              </a:lnSpc>
            </a:pPr>
            <a:r>
              <a:rPr sz="1400" spc="-15" dirty="0">
                <a:latin typeface="Verdana"/>
                <a:cs typeface="Verdana"/>
              </a:rPr>
              <a:t>ім’я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файлу</a:t>
            </a:r>
            <a:r>
              <a:rPr sz="1400" spc="-10" dirty="0">
                <a:latin typeface="Verdana"/>
                <a:cs typeface="Verdana"/>
              </a:rPr>
              <a:t> поточного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сценарію,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що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виконується.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Verdana"/>
              <a:cs typeface="Verdana"/>
            </a:endParaRPr>
          </a:p>
          <a:p>
            <a:pPr marL="12700" marR="286385">
              <a:lnSpc>
                <a:spcPct val="99600"/>
              </a:lnSpc>
            </a:pPr>
            <a:r>
              <a:rPr sz="1400" spc="-15" dirty="0">
                <a:latin typeface="Verdana"/>
                <a:cs typeface="Verdana"/>
              </a:rPr>
              <a:t>Функція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htmlspecialchars()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перетворює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спеціальні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символи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сутності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HTML.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Це </a:t>
            </a:r>
            <a:r>
              <a:rPr sz="1400" spc="-10" dirty="0">
                <a:latin typeface="Verdana"/>
                <a:cs typeface="Verdana"/>
              </a:rPr>
              <a:t> означає,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що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він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замінить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символи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HTML,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такі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як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&lt;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і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&gt;,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&lt;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і</a:t>
            </a:r>
            <a:r>
              <a:rPr sz="1400" spc="-15" dirty="0">
                <a:latin typeface="Verdana"/>
                <a:cs typeface="Verdana"/>
              </a:rPr>
              <a:t> &gt;.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Це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запобігає </a:t>
            </a:r>
            <a:r>
              <a:rPr sz="1400" spc="-10" dirty="0">
                <a:latin typeface="Verdana"/>
                <a:cs typeface="Verdana"/>
              </a:rPr>
              <a:t> зловмисникам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від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використання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коду,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вставляючи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код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HTML</a:t>
            </a:r>
            <a:r>
              <a:rPr sz="1400" spc="-1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або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Javascript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(атаки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міжсайтового</a:t>
            </a:r>
            <a:r>
              <a:rPr sz="1400" spc="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сценарію)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у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форми.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4353" y="737107"/>
            <a:ext cx="21088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Перевірка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форми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PHP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6007" y="1616456"/>
            <a:ext cx="9556115" cy="4680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Verdana"/>
                <a:cs typeface="Verdana"/>
              </a:rPr>
              <a:t>Змінна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$_SERVER["PHP_SELF"]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може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бути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використана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хакерами!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86360" marR="87630">
              <a:lnSpc>
                <a:spcPct val="100000"/>
              </a:lnSpc>
            </a:pPr>
            <a:r>
              <a:rPr sz="1400" spc="-15" dirty="0">
                <a:latin typeface="Verdana"/>
                <a:cs typeface="Verdana"/>
              </a:rPr>
              <a:t>Якщо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вашій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сторінці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використовується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PHP_SELF,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користувач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може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ввести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косу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риску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(/),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а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потім </a:t>
            </a:r>
            <a:r>
              <a:rPr sz="1400" spc="-48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виконати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деякі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команди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міжсайтового</a:t>
            </a:r>
            <a:r>
              <a:rPr sz="1400" spc="10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сценарію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(XSS).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400" spc="-15" dirty="0">
                <a:latin typeface="Verdana"/>
                <a:cs typeface="Verdana"/>
              </a:rPr>
              <a:t>Припустімо,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що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у</a:t>
            </a:r>
            <a:r>
              <a:rPr sz="1400" spc="-10" dirty="0">
                <a:latin typeface="Verdana"/>
                <a:cs typeface="Verdana"/>
              </a:rPr>
              <a:t> нас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є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така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форма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сторінці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під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назвою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"test_form.php":</a:t>
            </a:r>
            <a:endParaRPr sz="1400">
              <a:latin typeface="Verdana"/>
              <a:cs typeface="Verdana"/>
            </a:endParaRPr>
          </a:p>
          <a:p>
            <a:pPr marL="1098550">
              <a:lnSpc>
                <a:spcPct val="100000"/>
              </a:lnSpc>
              <a:spcBef>
                <a:spcPts val="101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4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400" spc="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400" spc="2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4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$_SERVER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"PHP_SELF"</a:t>
            </a:r>
            <a:r>
              <a:rPr sz="1400" dirty="0">
                <a:latin typeface="Consolas"/>
                <a:cs typeface="Consolas"/>
              </a:rPr>
              <a:t>];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"&gt;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onsolas"/>
              <a:cs typeface="Consolas"/>
            </a:endParaRPr>
          </a:p>
          <a:p>
            <a:pPr marL="86360">
              <a:lnSpc>
                <a:spcPts val="167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Тепер,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якщо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користувач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вводить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звичайну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URL-адресу</a:t>
            </a:r>
            <a:r>
              <a:rPr sz="1400" spc="8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адресний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рядок,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як-от</a:t>
            </a:r>
            <a:endParaRPr sz="1400">
              <a:latin typeface="Verdana"/>
              <a:cs typeface="Verdana"/>
            </a:endParaRPr>
          </a:p>
          <a:p>
            <a:pPr marL="86360">
              <a:lnSpc>
                <a:spcPts val="1670"/>
              </a:lnSpc>
            </a:pPr>
            <a:r>
              <a:rPr sz="1400" spc="-10" dirty="0">
                <a:latin typeface="Verdana"/>
                <a:cs typeface="Verdana"/>
              </a:rPr>
              <a:t>«</a:t>
            </a:r>
            <a:r>
              <a:rPr sz="1400" spc="-10" dirty="0">
                <a:latin typeface="Verdana"/>
                <a:cs typeface="Verdana"/>
                <a:hlinkClick r:id="rId2"/>
              </a:rPr>
              <a:t>http://www.example.com/test_form.php»</a:t>
            </a:r>
            <a:r>
              <a:rPr sz="1400" spc="-10" dirty="0">
                <a:latin typeface="Verdana"/>
                <a:cs typeface="Verdana"/>
              </a:rPr>
              <a:t>,</a:t>
            </a:r>
            <a:r>
              <a:rPr sz="1400" spc="1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наведений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вище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код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буде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перекладено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на:</a:t>
            </a:r>
            <a:endParaRPr sz="1400">
              <a:latin typeface="Verdana"/>
              <a:cs typeface="Verdana"/>
            </a:endParaRPr>
          </a:p>
          <a:p>
            <a:pPr marL="1751964">
              <a:lnSpc>
                <a:spcPct val="100000"/>
              </a:lnSpc>
              <a:spcBef>
                <a:spcPts val="129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400" spc="-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spc="5" dirty="0">
                <a:solidFill>
                  <a:srgbClr val="0000CD"/>
                </a:solidFill>
                <a:latin typeface="Consolas"/>
                <a:cs typeface="Consolas"/>
              </a:rPr>
              <a:t>="test_form.php"&gt;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Consolas"/>
              <a:cs typeface="Consolas"/>
            </a:endParaRPr>
          </a:p>
          <a:p>
            <a:pPr marL="600710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latin typeface="Verdana"/>
                <a:cs typeface="Verdana"/>
              </a:rPr>
              <a:t>Якщо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користувач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вводить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таку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URL-адресу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адресний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рядок: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Verdana"/>
              <a:cs typeface="Verdana"/>
            </a:endParaRPr>
          </a:p>
          <a:p>
            <a:pPr marL="13462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  <a:hlinkClick r:id="rId3"/>
              </a:rPr>
              <a:t>http://www.example.com/test_form.php/%22%3E%3Cscript%3Ealert('hacked')%3C/script%3E</a:t>
            </a:r>
            <a:endParaRPr sz="1400">
              <a:latin typeface="Consolas"/>
              <a:cs typeface="Consolas"/>
            </a:endParaRPr>
          </a:p>
          <a:p>
            <a:pPr marL="134620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Verdana"/>
                <a:cs typeface="Verdana"/>
              </a:rPr>
              <a:t>У </a:t>
            </a:r>
            <a:r>
              <a:rPr sz="1400" spc="-10" dirty="0">
                <a:latin typeface="Verdana"/>
                <a:cs typeface="Verdana"/>
              </a:rPr>
              <a:t>цьому</a:t>
            </a:r>
            <a:r>
              <a:rPr sz="1400" spc="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випадку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наведений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вище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код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буде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перекладено</a:t>
            </a:r>
            <a:r>
              <a:rPr sz="1400" spc="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на:</a:t>
            </a:r>
            <a:endParaRPr sz="1400">
              <a:latin typeface="Verdana"/>
              <a:cs typeface="Verdana"/>
            </a:endParaRPr>
          </a:p>
          <a:p>
            <a:pPr marL="1247775">
              <a:lnSpc>
                <a:spcPct val="100000"/>
              </a:lnSpc>
              <a:spcBef>
                <a:spcPts val="1000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8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400" spc="6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="test_form.php/"&gt;&lt;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script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r>
              <a:rPr sz="1400" dirty="0">
                <a:latin typeface="Consolas"/>
                <a:cs typeface="Consolas"/>
              </a:rPr>
              <a:t>alert(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'hacked'</a:t>
            </a:r>
            <a:r>
              <a:rPr sz="1400" dirty="0">
                <a:latin typeface="Consolas"/>
                <a:cs typeface="Consolas"/>
              </a:rPr>
              <a:t>)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/script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ts val="1670"/>
              </a:lnSpc>
              <a:spcBef>
                <a:spcPts val="1220"/>
              </a:spcBef>
            </a:pPr>
            <a:r>
              <a:rPr sz="1400" spc="-5" dirty="0">
                <a:latin typeface="Verdana"/>
                <a:cs typeface="Verdana"/>
              </a:rPr>
              <a:t>Цей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код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додає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тег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сценарію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та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команду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сповіщення.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Коли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сторінка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завантажиться,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буде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виконано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код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70"/>
              </a:lnSpc>
            </a:pPr>
            <a:r>
              <a:rPr sz="1400" spc="-10" dirty="0">
                <a:latin typeface="Verdana"/>
                <a:cs typeface="Verdana"/>
              </a:rPr>
              <a:t>JavaScript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(користувач</a:t>
            </a:r>
            <a:r>
              <a:rPr sz="1400" spc="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побачить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вікно</a:t>
            </a:r>
            <a:r>
              <a:rPr sz="1400" spc="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сповіщення).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4353" y="737107"/>
            <a:ext cx="21088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Перевірка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форми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PHP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6007" y="1378966"/>
            <a:ext cx="9317355" cy="3023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21055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"/>
                <a:cs typeface="Segoe UI"/>
              </a:rPr>
              <a:t>Як</a:t>
            </a:r>
            <a:r>
              <a:rPr sz="1400" spc="3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уникнути</a:t>
            </a:r>
            <a:r>
              <a:rPr sz="1400" spc="7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експлойтів</a:t>
            </a:r>
            <a:r>
              <a:rPr sz="1400" spc="4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$_SERVER["PHP_SELF"]?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Експлойтів</a:t>
            </a:r>
            <a:r>
              <a:rPr sz="1400" spc="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$_SERVER["PHP_SELF"]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можна</a:t>
            </a:r>
            <a:r>
              <a:rPr sz="1400" spc="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уникнути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за</a:t>
            </a:r>
            <a:r>
              <a:rPr sz="1400" spc="2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допомогою</a:t>
            </a:r>
            <a:r>
              <a:rPr sz="1400" spc="7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функції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htmlspecialchars().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Код </a:t>
            </a:r>
            <a:r>
              <a:rPr sz="1400" spc="-15" dirty="0">
                <a:latin typeface="Verdana"/>
                <a:cs typeface="Verdana"/>
              </a:rPr>
              <a:t>форми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Verdana"/>
              <a:cs typeface="Verdana"/>
            </a:endParaRPr>
          </a:p>
          <a:p>
            <a:pPr marL="85344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6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400" spc="4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400" spc="3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400" spc="6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htmlspecialchars(</a:t>
            </a:r>
            <a:r>
              <a:rPr sz="1400" dirty="0">
                <a:solidFill>
                  <a:srgbClr val="DAA41F"/>
                </a:solidFill>
                <a:latin typeface="Consolas"/>
                <a:cs typeface="Consolas"/>
              </a:rPr>
              <a:t>$_SERVER</a:t>
            </a:r>
            <a:r>
              <a:rPr sz="1400" dirty="0">
                <a:latin typeface="Consolas"/>
                <a:cs typeface="Consolas"/>
              </a:rPr>
              <a:t>[</a:t>
            </a:r>
            <a:r>
              <a:rPr sz="1400" dirty="0">
                <a:solidFill>
                  <a:srgbClr val="A42A2A"/>
                </a:solidFill>
                <a:latin typeface="Consolas"/>
                <a:cs typeface="Consolas"/>
              </a:rPr>
              <a:t>"PHP_SELF"</a:t>
            </a:r>
            <a:r>
              <a:rPr sz="1400" dirty="0">
                <a:latin typeface="Consolas"/>
                <a:cs typeface="Consolas"/>
              </a:rPr>
              <a:t>]);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"&gt;</a:t>
            </a:r>
            <a:endParaRPr sz="1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onsolas"/>
              <a:cs typeface="Consolas"/>
            </a:endParaRPr>
          </a:p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Тепер,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якщо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користувач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спробує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використати</a:t>
            </a:r>
            <a:r>
              <a:rPr sz="1400" spc="7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змінну</a:t>
            </a:r>
            <a:r>
              <a:rPr sz="1400" spc="8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PHP_SELF,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це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призведе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до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такого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результату:</a:t>
            </a:r>
            <a:endParaRPr sz="1400">
              <a:latin typeface="Verdana"/>
              <a:cs typeface="Verdana"/>
            </a:endParaRPr>
          </a:p>
          <a:p>
            <a:pPr marL="1533525" marR="1874520">
              <a:lnSpc>
                <a:spcPct val="100000"/>
              </a:lnSpc>
              <a:spcBef>
                <a:spcPts val="965"/>
              </a:spcBef>
            </a:pPr>
            <a:r>
              <a:rPr sz="14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4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400" spc="5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400" spc="4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="test_form.php/&amp;quot;&amp;gt;&amp;lt;scri </a:t>
            </a:r>
            <a:r>
              <a:rPr sz="1400" spc="-75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400" dirty="0">
                <a:solidFill>
                  <a:srgbClr val="0000CD"/>
                </a:solidFill>
                <a:latin typeface="Consolas"/>
                <a:cs typeface="Consolas"/>
              </a:rPr>
              <a:t>pt&amp;gt;alert('hacked')&amp;lt;/script&amp;gt;"&gt;</a:t>
            </a:r>
            <a:endParaRPr sz="1400">
              <a:latin typeface="Consolas"/>
              <a:cs typeface="Consolas"/>
            </a:endParaRPr>
          </a:p>
          <a:p>
            <a:pPr marR="509270" algn="ctr">
              <a:lnSpc>
                <a:spcPct val="100000"/>
              </a:lnSpc>
              <a:spcBef>
                <a:spcPts val="1235"/>
              </a:spcBef>
            </a:pPr>
            <a:r>
              <a:rPr sz="1400" spc="-10" dirty="0">
                <a:latin typeface="Verdana"/>
                <a:cs typeface="Verdana"/>
              </a:rPr>
              <a:t>шкоди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не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завдано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0973" y="5084826"/>
            <a:ext cx="53759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Verdana"/>
                <a:cs typeface="Verdana"/>
              </a:rPr>
              <a:t>передамо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всі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змінні</a:t>
            </a:r>
            <a:r>
              <a:rPr sz="1400" spc="3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через</a:t>
            </a:r>
            <a:r>
              <a:rPr sz="1400" spc="30" dirty="0">
                <a:latin typeface="Verdana"/>
                <a:cs typeface="Verdana"/>
              </a:rPr>
              <a:t> </a:t>
            </a:r>
            <a:r>
              <a:rPr sz="1400" spc="-15" dirty="0">
                <a:latin typeface="Verdana"/>
                <a:cs typeface="Verdana"/>
              </a:rPr>
              <a:t>функцію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PHP</a:t>
            </a:r>
            <a:r>
              <a:rPr sz="1400" spc="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htmlspecialchars()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4353" y="737107"/>
            <a:ext cx="35909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Segoe UI"/>
                <a:cs typeface="Segoe UI"/>
              </a:rPr>
              <a:t>Форми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PHP</a:t>
            </a:r>
            <a:r>
              <a:rPr sz="2000" spc="3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-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обов'язкові</a:t>
            </a:r>
            <a:r>
              <a:rPr sz="2000" spc="4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поля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809" y="926718"/>
            <a:ext cx="3759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809" y="1076324"/>
            <a:ext cx="3729990" cy="5518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10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8000"/>
                </a:solidFill>
                <a:latin typeface="Consolas"/>
                <a:cs typeface="Consolas"/>
              </a:rPr>
              <a:t>define</a:t>
            </a:r>
            <a:r>
              <a:rPr sz="1000" spc="-5" dirty="0">
                <a:solidFill>
                  <a:srgbClr val="008000"/>
                </a:solidFill>
                <a:latin typeface="Consolas"/>
                <a:cs typeface="Consolas"/>
              </a:rPr>
              <a:t> variables</a:t>
            </a:r>
            <a:r>
              <a:rPr sz="10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8000"/>
                </a:solidFill>
                <a:latin typeface="Consolas"/>
                <a:cs typeface="Consolas"/>
              </a:rPr>
              <a:t>and</a:t>
            </a:r>
            <a:r>
              <a:rPr sz="1000" spc="-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10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8000"/>
                </a:solidFill>
                <a:latin typeface="Consolas"/>
                <a:cs typeface="Consolas"/>
              </a:rPr>
              <a:t>to</a:t>
            </a:r>
            <a:r>
              <a:rPr sz="1000" spc="-3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8000"/>
                </a:solidFill>
                <a:latin typeface="Consolas"/>
                <a:cs typeface="Consolas"/>
              </a:rPr>
              <a:t>empty</a:t>
            </a:r>
            <a:r>
              <a:rPr sz="10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dirty="0">
                <a:latin typeface="Consolas"/>
                <a:cs typeface="Consolas"/>
              </a:rPr>
              <a:t>$nameErr =</a:t>
            </a:r>
            <a:r>
              <a:rPr sz="1000" spc="5" dirty="0"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$emailErr</a:t>
            </a:r>
            <a:r>
              <a:rPr sz="1000" spc="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 </a:t>
            </a:r>
            <a:r>
              <a:rPr sz="1000" spc="-5" dirty="0">
                <a:latin typeface="Consolas"/>
                <a:cs typeface="Consolas"/>
              </a:rPr>
              <a:t>$genderErr</a:t>
            </a:r>
            <a:r>
              <a:rPr sz="1000" spc="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</a:t>
            </a:r>
            <a:r>
              <a:rPr sz="1000" spc="5" dirty="0"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$websiteErr</a:t>
            </a:r>
            <a:r>
              <a:rPr sz="1000" dirty="0">
                <a:latin typeface="Consolas"/>
                <a:cs typeface="Consolas"/>
              </a:rPr>
              <a:t> =</a:t>
            </a:r>
            <a:r>
              <a:rPr sz="1000" spc="5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1000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$name</a:t>
            </a:r>
            <a:r>
              <a:rPr sz="1000" spc="-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 $email =</a:t>
            </a:r>
            <a:r>
              <a:rPr sz="1000" spc="-5" dirty="0">
                <a:latin typeface="Consolas"/>
                <a:cs typeface="Consolas"/>
              </a:rPr>
              <a:t> $gender</a:t>
            </a:r>
            <a:r>
              <a:rPr sz="1000" dirty="0">
                <a:latin typeface="Consolas"/>
                <a:cs typeface="Consolas"/>
              </a:rPr>
              <a:t> = </a:t>
            </a:r>
            <a:r>
              <a:rPr sz="1000" spc="-5" dirty="0">
                <a:latin typeface="Consolas"/>
                <a:cs typeface="Consolas"/>
              </a:rPr>
              <a:t>$comment </a:t>
            </a:r>
            <a:r>
              <a:rPr sz="1000" dirty="0">
                <a:latin typeface="Consolas"/>
                <a:cs typeface="Consolas"/>
              </a:rPr>
              <a:t>= </a:t>
            </a:r>
            <a:r>
              <a:rPr sz="1000" spc="-10" dirty="0">
                <a:latin typeface="Consolas"/>
                <a:cs typeface="Consolas"/>
              </a:rPr>
              <a:t>$website</a:t>
            </a:r>
            <a:r>
              <a:rPr sz="1000" dirty="0">
                <a:latin typeface="Consolas"/>
                <a:cs typeface="Consolas"/>
              </a:rPr>
              <a:t> =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1000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000" spc="-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(</a:t>
            </a:r>
            <a:r>
              <a:rPr sz="1000" dirty="0">
                <a:solidFill>
                  <a:srgbClr val="DAA41F"/>
                </a:solidFill>
                <a:latin typeface="Consolas"/>
                <a:cs typeface="Consolas"/>
              </a:rPr>
              <a:t>$_SERVER</a:t>
            </a:r>
            <a:r>
              <a:rPr sz="1000" dirty="0">
                <a:latin typeface="Consolas"/>
                <a:cs typeface="Consolas"/>
              </a:rPr>
              <a:t>[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"REQUEST_METHOD"</a:t>
            </a:r>
            <a:r>
              <a:rPr sz="1000" dirty="0">
                <a:latin typeface="Consolas"/>
                <a:cs typeface="Consolas"/>
              </a:rPr>
              <a:t>]</a:t>
            </a:r>
            <a:r>
              <a:rPr sz="1000" spc="-4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==</a:t>
            </a:r>
            <a:r>
              <a:rPr sz="1000" spc="-15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"POST"</a:t>
            </a:r>
            <a:r>
              <a:rPr sz="1000" dirty="0">
                <a:latin typeface="Consolas"/>
                <a:cs typeface="Consolas"/>
              </a:rPr>
              <a:t>)</a:t>
            </a:r>
            <a:r>
              <a:rPr sz="1000" spc="-45" dirty="0">
                <a:latin typeface="Consolas"/>
                <a:cs typeface="Consolas"/>
              </a:rPr>
              <a:t> </a:t>
            </a:r>
            <a:r>
              <a:rPr sz="1000" spc="5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"name"</a:t>
            </a:r>
            <a:r>
              <a:rPr sz="1000" spc="-5" dirty="0">
                <a:latin typeface="Consolas"/>
                <a:cs typeface="Consolas"/>
              </a:rPr>
              <a:t>]))</a:t>
            </a:r>
            <a:r>
              <a:rPr sz="1000" dirty="0">
                <a:latin typeface="Consolas"/>
                <a:cs typeface="Consolas"/>
              </a:rPr>
              <a:t> 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$nameErr</a:t>
            </a:r>
            <a:r>
              <a:rPr sz="1000" spc="-10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</a:t>
            </a:r>
            <a:r>
              <a:rPr sz="1000" spc="-5" dirty="0">
                <a:latin typeface="Consolas"/>
                <a:cs typeface="Consolas"/>
              </a:rPr>
              <a:t> 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"Name</a:t>
            </a:r>
            <a:r>
              <a:rPr sz="10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0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required"</a:t>
            </a:r>
            <a:r>
              <a:rPr sz="1000" spc="-5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r>
              <a:rPr sz="1000" spc="-35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0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$name </a:t>
            </a:r>
            <a:r>
              <a:rPr sz="1000" spc="5" dirty="0">
                <a:latin typeface="Consolas"/>
                <a:cs typeface="Consolas"/>
              </a:rPr>
              <a:t>=</a:t>
            </a:r>
            <a:r>
              <a:rPr sz="1000" dirty="0"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test_input(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"name"</a:t>
            </a:r>
            <a:r>
              <a:rPr sz="1000" spc="-5" dirty="0">
                <a:latin typeface="Consolas"/>
                <a:cs typeface="Consolas"/>
              </a:rPr>
              <a:t>]);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endParaRPr sz="1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"email"</a:t>
            </a:r>
            <a:r>
              <a:rPr sz="1000" spc="-5" dirty="0">
                <a:latin typeface="Consolas"/>
                <a:cs typeface="Consolas"/>
              </a:rPr>
              <a:t>]))</a:t>
            </a:r>
            <a:r>
              <a:rPr sz="1000" spc="-2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$emailErr</a:t>
            </a:r>
            <a:r>
              <a:rPr sz="1000" spc="-1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</a:t>
            </a:r>
            <a:r>
              <a:rPr sz="1000" spc="-15" dirty="0">
                <a:latin typeface="Consolas"/>
                <a:cs typeface="Consolas"/>
              </a:rPr>
              <a:t> 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"Email</a:t>
            </a:r>
            <a:r>
              <a:rPr sz="10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0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required"</a:t>
            </a:r>
            <a:r>
              <a:rPr sz="1000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spc="5" dirty="0">
                <a:latin typeface="Consolas"/>
                <a:cs typeface="Consolas"/>
              </a:rPr>
              <a:t>}</a:t>
            </a:r>
            <a:r>
              <a:rPr sz="1000" spc="-40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000" spc="-4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spc="5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$email = </a:t>
            </a:r>
            <a:r>
              <a:rPr sz="1000" spc="-5" dirty="0">
                <a:latin typeface="Consolas"/>
                <a:cs typeface="Consolas"/>
              </a:rPr>
              <a:t>test_input(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"email"</a:t>
            </a:r>
            <a:r>
              <a:rPr sz="1000" spc="-5" dirty="0">
                <a:latin typeface="Consolas"/>
                <a:cs typeface="Consolas"/>
              </a:rPr>
              <a:t>]);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endParaRPr sz="1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"website"</a:t>
            </a:r>
            <a:r>
              <a:rPr sz="1000" spc="-5" dirty="0">
                <a:latin typeface="Consolas"/>
                <a:cs typeface="Consolas"/>
              </a:rPr>
              <a:t>]))</a:t>
            </a:r>
            <a:r>
              <a:rPr sz="1000" dirty="0">
                <a:latin typeface="Consolas"/>
                <a:cs typeface="Consolas"/>
              </a:rPr>
              <a:t> </a:t>
            </a:r>
            <a:r>
              <a:rPr sz="1000" spc="5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Consolas"/>
                <a:cs typeface="Consolas"/>
              </a:rPr>
              <a:t>$website</a:t>
            </a:r>
            <a:r>
              <a:rPr sz="1000" spc="-40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</a:t>
            </a:r>
            <a:r>
              <a:rPr sz="1000" spc="-40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1000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r>
              <a:rPr sz="1000" spc="-35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0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$website</a:t>
            </a:r>
            <a:r>
              <a:rPr sz="1000" spc="-5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</a:t>
            </a:r>
            <a:r>
              <a:rPr sz="1000" spc="-10" dirty="0"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test_input(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"website"</a:t>
            </a:r>
            <a:r>
              <a:rPr sz="1000" spc="-5" dirty="0">
                <a:latin typeface="Consolas"/>
                <a:cs typeface="Consolas"/>
              </a:rPr>
              <a:t>]);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endParaRPr sz="1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"comment"</a:t>
            </a:r>
            <a:r>
              <a:rPr sz="1000" spc="-5" dirty="0">
                <a:latin typeface="Consolas"/>
                <a:cs typeface="Consolas"/>
              </a:rPr>
              <a:t>]))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$comment</a:t>
            </a:r>
            <a:r>
              <a:rPr sz="1000" spc="-40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=</a:t>
            </a:r>
            <a:r>
              <a:rPr sz="1000" spc="-40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1000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r>
              <a:rPr sz="1000" spc="-35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0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$comment</a:t>
            </a:r>
            <a:r>
              <a:rPr sz="1000" spc="-10" dirty="0">
                <a:latin typeface="Consolas"/>
                <a:cs typeface="Consolas"/>
              </a:rPr>
              <a:t> </a:t>
            </a:r>
            <a:r>
              <a:rPr sz="1000" spc="5" dirty="0">
                <a:latin typeface="Consolas"/>
                <a:cs typeface="Consolas"/>
              </a:rPr>
              <a:t>=</a:t>
            </a:r>
            <a:r>
              <a:rPr sz="1000" spc="-5" dirty="0">
                <a:latin typeface="Consolas"/>
                <a:cs typeface="Consolas"/>
              </a:rPr>
              <a:t> test_input(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"comment"</a:t>
            </a:r>
            <a:r>
              <a:rPr sz="1000" spc="-5" dirty="0">
                <a:latin typeface="Consolas"/>
                <a:cs typeface="Consolas"/>
              </a:rPr>
              <a:t>]);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endParaRPr sz="10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if 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1000" spc="-5" dirty="0">
                <a:latin typeface="Consolas"/>
                <a:cs typeface="Consolas"/>
              </a:rPr>
              <a:t>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"gender"</a:t>
            </a:r>
            <a:r>
              <a:rPr sz="1000" spc="-5" dirty="0">
                <a:latin typeface="Consolas"/>
                <a:cs typeface="Consolas"/>
              </a:rPr>
              <a:t>]))</a:t>
            </a:r>
            <a:r>
              <a:rPr sz="1000" spc="-20" dirty="0"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$genderErr</a:t>
            </a:r>
            <a:r>
              <a:rPr sz="1000" spc="-10" dirty="0">
                <a:latin typeface="Consolas"/>
                <a:cs typeface="Consolas"/>
              </a:rPr>
              <a:t> </a:t>
            </a:r>
            <a:r>
              <a:rPr sz="1000" spc="5" dirty="0">
                <a:latin typeface="Consolas"/>
                <a:cs typeface="Consolas"/>
              </a:rPr>
              <a:t>=</a:t>
            </a:r>
            <a:r>
              <a:rPr sz="1000" spc="-5" dirty="0">
                <a:latin typeface="Consolas"/>
                <a:cs typeface="Consolas"/>
              </a:rPr>
              <a:t> 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"Gender</a:t>
            </a:r>
            <a:r>
              <a:rPr sz="10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10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required"</a:t>
            </a:r>
            <a:r>
              <a:rPr sz="1000" spc="-5" dirty="0">
                <a:latin typeface="Consolas"/>
                <a:cs typeface="Consolas"/>
              </a:rPr>
              <a:t>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Consolas"/>
                <a:cs typeface="Consolas"/>
              </a:rPr>
              <a:t>}</a:t>
            </a:r>
            <a:r>
              <a:rPr sz="1000" spc="-35" dirty="0">
                <a:latin typeface="Consolas"/>
                <a:cs typeface="Consolas"/>
              </a:rPr>
              <a:t> </a:t>
            </a:r>
            <a:r>
              <a:rPr sz="10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1000" spc="-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000" dirty="0">
                <a:latin typeface="Consolas"/>
                <a:cs typeface="Consolas"/>
              </a:rPr>
              <a:t>{</a:t>
            </a:r>
            <a:endParaRPr sz="1000">
              <a:latin typeface="Consolas"/>
              <a:cs typeface="Consolas"/>
            </a:endParaRPr>
          </a:p>
          <a:p>
            <a:pPr marL="292735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$gender = </a:t>
            </a:r>
            <a:r>
              <a:rPr sz="1000" spc="-5" dirty="0">
                <a:latin typeface="Consolas"/>
                <a:cs typeface="Consolas"/>
              </a:rPr>
              <a:t>test_input(</a:t>
            </a:r>
            <a:r>
              <a:rPr sz="10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1000" spc="-5" dirty="0">
                <a:latin typeface="Consolas"/>
                <a:cs typeface="Consolas"/>
              </a:rPr>
              <a:t>[</a:t>
            </a:r>
            <a:r>
              <a:rPr sz="1000" spc="-5" dirty="0">
                <a:solidFill>
                  <a:srgbClr val="A42A2A"/>
                </a:solidFill>
                <a:latin typeface="Consolas"/>
                <a:cs typeface="Consolas"/>
              </a:rPr>
              <a:t>"gender"</a:t>
            </a:r>
            <a:r>
              <a:rPr sz="1000" spc="-5" dirty="0">
                <a:latin typeface="Consolas"/>
                <a:cs typeface="Consolas"/>
              </a:rPr>
              <a:t>]);</a:t>
            </a:r>
            <a:endParaRPr sz="10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onsolas"/>
                <a:cs typeface="Consolas"/>
              </a:rPr>
              <a:t>}</a:t>
            </a:r>
            <a:endParaRPr sz="10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10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9209" y="1462532"/>
            <a:ext cx="5914390" cy="423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form</a:t>
            </a:r>
            <a:r>
              <a:rPr sz="12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method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="post"</a:t>
            </a:r>
            <a:r>
              <a:rPr sz="12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action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200" spc="-1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-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latin typeface="Consolas"/>
                <a:cs typeface="Consolas"/>
              </a:rPr>
              <a:t>htmlspecialchars(</a:t>
            </a:r>
            <a:r>
              <a:rPr sz="1200" dirty="0">
                <a:solidFill>
                  <a:srgbClr val="DAA41F"/>
                </a:solidFill>
                <a:latin typeface="Consolas"/>
                <a:cs typeface="Consolas"/>
              </a:rPr>
              <a:t>$_SERVER</a:t>
            </a:r>
            <a:r>
              <a:rPr sz="1200" dirty="0">
                <a:latin typeface="Consolas"/>
                <a:cs typeface="Consolas"/>
              </a:rPr>
              <a:t>[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"PHP_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SELF"</a:t>
            </a:r>
            <a:r>
              <a:rPr sz="1200" spc="-5" dirty="0">
                <a:latin typeface="Consolas"/>
                <a:cs typeface="Consolas"/>
              </a:rPr>
              <a:t>]);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"&gt;</a:t>
            </a:r>
            <a:endParaRPr sz="12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nsolas"/>
                <a:cs typeface="Consolas"/>
              </a:rPr>
              <a:t>Name:</a:t>
            </a:r>
            <a:r>
              <a:rPr sz="1200" dirty="0"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input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200" spc="-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="name"&gt;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span</a:t>
            </a:r>
            <a:r>
              <a:rPr sz="1200" spc="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class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="error"&gt;</a:t>
            </a:r>
            <a:r>
              <a:rPr sz="1200" dirty="0">
                <a:latin typeface="Consolas"/>
                <a:cs typeface="Consolas"/>
              </a:rPr>
              <a:t>*</a:t>
            </a:r>
            <a:r>
              <a:rPr sz="1200" spc="5" dirty="0"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200" spc="3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$nameErr;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/span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 marR="522097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200" spc="10" dirty="0">
                <a:solidFill>
                  <a:srgbClr val="0000CD"/>
                </a:solidFill>
                <a:latin typeface="Consolas"/>
                <a:cs typeface="Consolas"/>
              </a:rPr>
              <a:t>&gt;&lt;</a:t>
            </a:r>
            <a:r>
              <a:rPr sz="1200" spc="-15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  </a:t>
            </a:r>
            <a:r>
              <a:rPr sz="1200" spc="-5" dirty="0">
                <a:latin typeface="Consolas"/>
                <a:cs typeface="Consolas"/>
              </a:rPr>
              <a:t>E-mail: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200" spc="-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="email"&gt;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span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class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="error"&gt;</a:t>
            </a:r>
            <a:r>
              <a:rPr sz="1200" dirty="0">
                <a:latin typeface="Consolas"/>
                <a:cs typeface="Consolas"/>
              </a:rPr>
              <a:t>*</a:t>
            </a:r>
            <a:r>
              <a:rPr sz="1200" spc="-5" dirty="0"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200" spc="2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$emailErr;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/span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 marR="5220970">
              <a:lnSpc>
                <a:spcPct val="100000"/>
              </a:lnSpc>
            </a:pPr>
            <a:r>
              <a:rPr sz="1200" spc="-1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200" spc="10" dirty="0">
                <a:solidFill>
                  <a:srgbClr val="0000CD"/>
                </a:solidFill>
                <a:latin typeface="Consolas"/>
                <a:cs typeface="Consolas"/>
              </a:rPr>
              <a:t>&gt;&lt;</a:t>
            </a:r>
            <a:r>
              <a:rPr sz="1200" spc="-15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  </a:t>
            </a:r>
            <a:r>
              <a:rPr sz="1200" spc="-15" dirty="0">
                <a:latin typeface="Consolas"/>
                <a:cs typeface="Consolas"/>
              </a:rPr>
              <a:t>W</a:t>
            </a:r>
            <a:r>
              <a:rPr sz="1200" spc="10" dirty="0">
                <a:latin typeface="Consolas"/>
                <a:cs typeface="Consolas"/>
              </a:rPr>
              <a:t>e</a:t>
            </a:r>
            <a:r>
              <a:rPr sz="1200" spc="-15" dirty="0">
                <a:latin typeface="Consolas"/>
                <a:cs typeface="Consolas"/>
              </a:rPr>
              <a:t>b</a:t>
            </a:r>
            <a:r>
              <a:rPr sz="1200" spc="10" dirty="0">
                <a:latin typeface="Consolas"/>
                <a:cs typeface="Consolas"/>
              </a:rPr>
              <a:t>si</a:t>
            </a:r>
            <a:r>
              <a:rPr sz="1200" spc="-15" dirty="0">
                <a:latin typeface="Consolas"/>
                <a:cs typeface="Consolas"/>
              </a:rPr>
              <a:t>t</a:t>
            </a:r>
            <a:r>
              <a:rPr sz="1200" spc="10" dirty="0">
                <a:latin typeface="Consolas"/>
                <a:cs typeface="Consolas"/>
              </a:rPr>
              <a:t>e</a:t>
            </a:r>
            <a:r>
              <a:rPr sz="1200" dirty="0">
                <a:latin typeface="Consolas"/>
                <a:cs typeface="Consolas"/>
              </a:rPr>
              <a:t>: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200" spc="-3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="text"</a:t>
            </a:r>
            <a:r>
              <a:rPr sz="1200" spc="-2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="website"&gt;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span</a:t>
            </a:r>
            <a:r>
              <a:rPr sz="12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class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="error"&gt;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200" spc="3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$websiteErr;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/span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onsolas"/>
                <a:cs typeface="Consolas"/>
              </a:rPr>
              <a:t>Comment: 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textarea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="comment"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rows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="5"</a:t>
            </a:r>
            <a:r>
              <a:rPr sz="1200" spc="-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cols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="40"&gt;&lt;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/textarea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 marR="5220970">
              <a:lnSpc>
                <a:spcPct val="100000"/>
              </a:lnSpc>
            </a:pPr>
            <a:r>
              <a:rPr sz="1200" spc="-1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200" spc="10" dirty="0">
                <a:solidFill>
                  <a:srgbClr val="0000CD"/>
                </a:solidFill>
                <a:latin typeface="Consolas"/>
                <a:cs typeface="Consolas"/>
              </a:rPr>
              <a:t>&gt;&lt;</a:t>
            </a:r>
            <a:r>
              <a:rPr sz="1200" spc="-15" dirty="0">
                <a:solidFill>
                  <a:srgbClr val="A42A2A"/>
                </a:solidFill>
                <a:latin typeface="Consolas"/>
                <a:cs typeface="Consolas"/>
              </a:rPr>
              <a:t>b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  </a:t>
            </a:r>
            <a:r>
              <a:rPr sz="1200" spc="-5" dirty="0">
                <a:latin typeface="Consolas"/>
                <a:cs typeface="Consolas"/>
              </a:rPr>
              <a:t>Gender: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2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="radio"</a:t>
            </a:r>
            <a:r>
              <a:rPr sz="1200" spc="2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="gender"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="female"&gt;</a:t>
            </a:r>
            <a:r>
              <a:rPr sz="1200" dirty="0">
                <a:latin typeface="Consolas"/>
                <a:cs typeface="Consolas"/>
              </a:rPr>
              <a:t>Female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="radio"</a:t>
            </a:r>
            <a:r>
              <a:rPr sz="1200" spc="3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="gender"</a:t>
            </a:r>
            <a:r>
              <a:rPr sz="1200" spc="1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="male"&gt;</a:t>
            </a:r>
            <a:r>
              <a:rPr sz="1200" spc="-5" dirty="0">
                <a:latin typeface="Consolas"/>
                <a:cs typeface="Consolas"/>
              </a:rPr>
              <a:t>Male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input</a:t>
            </a:r>
            <a:r>
              <a:rPr sz="1200" spc="2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="radio"</a:t>
            </a:r>
            <a:r>
              <a:rPr sz="1200" spc="5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="gender"</a:t>
            </a:r>
            <a:r>
              <a:rPr sz="1200" spc="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="other"&gt;</a:t>
            </a:r>
            <a:r>
              <a:rPr sz="1200" spc="-5" dirty="0">
                <a:latin typeface="Consolas"/>
                <a:cs typeface="Consolas"/>
              </a:rPr>
              <a:t>Other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span</a:t>
            </a:r>
            <a:r>
              <a:rPr sz="1200" spc="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class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="error"&gt;</a:t>
            </a:r>
            <a:r>
              <a:rPr sz="1200" dirty="0">
                <a:latin typeface="Consolas"/>
                <a:cs typeface="Consolas"/>
              </a:rPr>
              <a:t>*</a:t>
            </a:r>
            <a:r>
              <a:rPr sz="1200" spc="15" dirty="0"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r>
              <a:rPr sz="1200" spc="40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echo</a:t>
            </a:r>
            <a:r>
              <a:rPr sz="1200" spc="4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$genderErr;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/span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br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dirty="0">
                <a:solidFill>
                  <a:srgbClr val="A42A2A"/>
                </a:solidFill>
                <a:latin typeface="Consolas"/>
                <a:cs typeface="Consolas"/>
              </a:rPr>
              <a:t>input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type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="submit" </a:t>
            </a:r>
            <a:r>
              <a:rPr sz="1200" dirty="0">
                <a:solidFill>
                  <a:srgbClr val="FF0000"/>
                </a:solidFill>
                <a:latin typeface="Consolas"/>
                <a:cs typeface="Consolas"/>
              </a:rPr>
              <a:t>name</a:t>
            </a:r>
            <a:r>
              <a:rPr sz="1200" dirty="0">
                <a:solidFill>
                  <a:srgbClr val="0000CD"/>
                </a:solidFill>
                <a:latin typeface="Consolas"/>
                <a:cs typeface="Consolas"/>
              </a:rPr>
              <a:t>="submit"</a:t>
            </a:r>
            <a:r>
              <a:rPr sz="1200" spc="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onsolas"/>
                <a:cs typeface="Consolas"/>
              </a:rPr>
              <a:t>value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="Submit"&gt;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9209" y="5853785"/>
            <a:ext cx="612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&lt;</a:t>
            </a:r>
            <a:r>
              <a:rPr sz="1200" spc="-5" dirty="0">
                <a:solidFill>
                  <a:srgbClr val="A42A2A"/>
                </a:solidFill>
                <a:latin typeface="Consolas"/>
                <a:cs typeface="Consolas"/>
              </a:rPr>
              <a:t>/form</a:t>
            </a:r>
            <a:r>
              <a:rPr sz="1200" spc="-5" dirty="0">
                <a:solidFill>
                  <a:srgbClr val="0000CD"/>
                </a:solidFill>
                <a:latin typeface="Consolas"/>
                <a:cs typeface="Consolas"/>
              </a:rPr>
              <a:t>&gt;</a:t>
            </a:r>
            <a:endParaRPr sz="1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706374"/>
            <a:ext cx="24701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Segoe UI"/>
                <a:cs typeface="Segoe UI"/>
              </a:rPr>
              <a:t>Обробка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форм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PHP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4353" y="737107"/>
            <a:ext cx="52762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Segoe UI"/>
                <a:cs typeface="Segoe UI"/>
              </a:rPr>
              <a:t>Перевірка</a:t>
            </a:r>
            <a:r>
              <a:rPr sz="2000" spc="6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електронної</a:t>
            </a:r>
            <a:r>
              <a:rPr sz="2000" spc="6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пошти</a:t>
            </a:r>
            <a:r>
              <a:rPr sz="2000" spc="5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та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URL-адреси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177" y="1443939"/>
            <a:ext cx="13182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Segoe UI"/>
                <a:cs typeface="Segoe UI"/>
              </a:rPr>
              <a:t>Перевірка</a:t>
            </a:r>
            <a:r>
              <a:rPr sz="1400" spc="1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імені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177" y="1915413"/>
            <a:ext cx="4154804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$name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test_input($_POST["name"]);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if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(!preg_match("/^[a-zA-Z-'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]*$/",$name))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4554" y="2128774"/>
            <a:ext cx="494030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4622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onsolas"/>
                <a:cs typeface="Consolas"/>
              </a:rPr>
              <a:t>$nameErr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"Only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letters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and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white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space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allowed";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1933" y="1766391"/>
            <a:ext cx="4786630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Функція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preg_match()</a:t>
            </a:r>
            <a:r>
              <a:rPr sz="1200" b="1" spc="-1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шукає</a:t>
            </a:r>
            <a:r>
              <a:rPr sz="1200" b="1" spc="-3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в рядку</a:t>
            </a:r>
            <a:r>
              <a:rPr sz="1200" b="1" spc="-45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шаблон,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ts val="1420"/>
              </a:lnSpc>
              <a:spcBef>
                <a:spcPts val="70"/>
              </a:spcBef>
            </a:pPr>
            <a:r>
              <a:rPr sz="1200" b="1" spc="-5" dirty="0">
                <a:latin typeface="Verdana"/>
                <a:cs typeface="Verdana"/>
              </a:rPr>
              <a:t>повертаючи </a:t>
            </a:r>
            <a:r>
              <a:rPr sz="1200" b="1" dirty="0">
                <a:latin typeface="Verdana"/>
                <a:cs typeface="Verdana"/>
              </a:rPr>
              <a:t>true,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якщо</a:t>
            </a:r>
            <a:r>
              <a:rPr sz="1200" b="1" spc="-10" dirty="0">
                <a:latin typeface="Verdana"/>
                <a:cs typeface="Verdana"/>
              </a:rPr>
              <a:t> шаблон</a:t>
            </a:r>
            <a:r>
              <a:rPr sz="1200" b="1" spc="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існує,</a:t>
            </a:r>
            <a:r>
              <a:rPr sz="1200" b="1" spc="-1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і</a:t>
            </a:r>
            <a:r>
              <a:rPr sz="1200" b="1" spc="-5" dirty="0">
                <a:latin typeface="Verdana"/>
                <a:cs typeface="Verdana"/>
              </a:rPr>
              <a:t> false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в </a:t>
            </a:r>
            <a:r>
              <a:rPr sz="1200" b="1" spc="-5" dirty="0">
                <a:latin typeface="Verdana"/>
                <a:cs typeface="Verdana"/>
              </a:rPr>
              <a:t>іншому </a:t>
            </a:r>
            <a:r>
              <a:rPr sz="1200" b="1" spc="-39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випадку.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9177" y="2436295"/>
            <a:ext cx="5704840" cy="126619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400" spc="-5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0" dirty="0">
                <a:latin typeface="Segoe UI"/>
                <a:cs typeface="Segoe UI"/>
              </a:rPr>
              <a:t>перевірка</a:t>
            </a:r>
            <a:r>
              <a:rPr sz="1400" spc="5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електронної</a:t>
            </a:r>
            <a:r>
              <a:rPr sz="1400" spc="85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пошти</a:t>
            </a:r>
            <a:endParaRPr sz="1400">
              <a:latin typeface="Segoe UI"/>
              <a:cs typeface="Segoe UI"/>
            </a:endParaRPr>
          </a:p>
          <a:p>
            <a:pPr marL="874394">
              <a:lnSpc>
                <a:spcPct val="100000"/>
              </a:lnSpc>
              <a:spcBef>
                <a:spcPts val="1175"/>
              </a:spcBef>
            </a:pPr>
            <a:r>
              <a:rPr sz="1400" spc="-5" dirty="0">
                <a:latin typeface="Consolas"/>
                <a:cs typeface="Consolas"/>
              </a:rPr>
              <a:t>$email</a:t>
            </a:r>
            <a:r>
              <a:rPr sz="140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3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test_input($_POST["email"]);</a:t>
            </a:r>
            <a:endParaRPr sz="1400">
              <a:latin typeface="Consolas"/>
              <a:cs typeface="Consolas"/>
            </a:endParaRPr>
          </a:p>
          <a:p>
            <a:pPr marL="874394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if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(!filter_var($email,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FILTER_VALIDATE_EMAIL))</a:t>
            </a:r>
            <a:r>
              <a:rPr sz="1400" spc="2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5970" y="3678173"/>
            <a:ext cx="34671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Consolas"/>
                <a:cs typeface="Consolas"/>
              </a:rPr>
              <a:t>$emailErr</a:t>
            </a:r>
            <a:r>
              <a:rPr sz="1400" spc="15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-2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"Invalid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email</a:t>
            </a:r>
            <a:r>
              <a:rPr sz="1400" spc="1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format";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0898" y="3891533"/>
            <a:ext cx="12318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9177" y="4284979"/>
            <a:ext cx="1841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Segoe UI"/>
                <a:cs typeface="Segoe UI"/>
              </a:rPr>
              <a:t>перевірка</a:t>
            </a:r>
            <a:r>
              <a:rPr sz="1400" spc="40" dirty="0">
                <a:latin typeface="Segoe UI"/>
                <a:cs typeface="Segoe UI"/>
              </a:rPr>
              <a:t> </a:t>
            </a:r>
            <a:r>
              <a:rPr sz="1400" spc="-10" dirty="0">
                <a:latin typeface="Segoe UI"/>
                <a:cs typeface="Segoe UI"/>
              </a:rPr>
              <a:t>URL-адреси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0228" y="4709540"/>
            <a:ext cx="5534660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nsolas"/>
                <a:cs typeface="Consolas"/>
              </a:rPr>
              <a:t>$website</a:t>
            </a:r>
            <a:r>
              <a:rPr sz="1400" spc="2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40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test_input($_POST["website"]);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if</a:t>
            </a:r>
            <a:r>
              <a:rPr sz="1400" spc="7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(!preg_match("/\b(?:(?:https?|ftp):\/\/|www\.)[-a-z0-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onsolas"/>
                <a:cs typeface="Consolas"/>
              </a:rPr>
              <a:t>9+&amp;@#\/%?=~_|!:,.;]*[-a-z0-9+&amp;@#\/%=~_|]/i",$website))</a:t>
            </a:r>
            <a:r>
              <a:rPr sz="1400" spc="1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{</a:t>
            </a:r>
            <a:endParaRPr sz="1400">
              <a:latin typeface="Consolas"/>
              <a:cs typeface="Consolas"/>
            </a:endParaRPr>
          </a:p>
          <a:p>
            <a:pPr marL="20764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onsolas"/>
                <a:cs typeface="Consolas"/>
              </a:rPr>
              <a:t>$websiteErr</a:t>
            </a:r>
            <a:r>
              <a:rPr sz="1400" spc="-10" dirty="0">
                <a:latin typeface="Consolas"/>
                <a:cs typeface="Consolas"/>
              </a:rPr>
              <a:t> </a:t>
            </a:r>
            <a:r>
              <a:rPr sz="1400" spc="-5" dirty="0">
                <a:latin typeface="Consolas"/>
                <a:cs typeface="Consolas"/>
              </a:rPr>
              <a:t>=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"Invalid</a:t>
            </a:r>
            <a:r>
              <a:rPr sz="1400" spc="5" dirty="0">
                <a:latin typeface="Consolas"/>
                <a:cs typeface="Consolas"/>
              </a:rPr>
              <a:t> </a:t>
            </a:r>
            <a:r>
              <a:rPr sz="1400" dirty="0">
                <a:latin typeface="Consolas"/>
                <a:cs typeface="Consolas"/>
              </a:rPr>
              <a:t>URL";</a:t>
            </a:r>
            <a:endParaRPr sz="14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onsolas"/>
                <a:cs typeface="Consolas"/>
              </a:rPr>
              <a:t>}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2395" y="2506726"/>
            <a:ext cx="1878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FF0000"/>
                </a:solidFill>
                <a:latin typeface="Consolas"/>
                <a:cs typeface="Consolas"/>
              </a:rPr>
              <a:t>&lt;?php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5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define</a:t>
            </a:r>
            <a:r>
              <a:rPr sz="5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variables</a:t>
            </a:r>
            <a:r>
              <a:rPr sz="5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and</a:t>
            </a:r>
            <a:r>
              <a:rPr sz="500" spc="-3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set</a:t>
            </a:r>
            <a:r>
              <a:rPr sz="5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to</a:t>
            </a:r>
            <a:r>
              <a:rPr sz="5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empty</a:t>
            </a:r>
            <a:r>
              <a:rPr sz="500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$nameErr = </a:t>
            </a:r>
            <a:r>
              <a:rPr sz="500" spc="-5" dirty="0">
                <a:latin typeface="Consolas"/>
                <a:cs typeface="Consolas"/>
              </a:rPr>
              <a:t>$emailErr</a:t>
            </a:r>
            <a:r>
              <a:rPr sz="500" spc="5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 </a:t>
            </a:r>
            <a:r>
              <a:rPr sz="500" spc="-5" dirty="0">
                <a:latin typeface="Consolas"/>
                <a:cs typeface="Consolas"/>
              </a:rPr>
              <a:t>$genderErr</a:t>
            </a:r>
            <a:r>
              <a:rPr sz="500" dirty="0">
                <a:latin typeface="Consolas"/>
                <a:cs typeface="Consolas"/>
              </a:rPr>
              <a:t> = </a:t>
            </a:r>
            <a:r>
              <a:rPr sz="500" spc="-5" dirty="0">
                <a:latin typeface="Consolas"/>
                <a:cs typeface="Consolas"/>
              </a:rPr>
              <a:t>$websiteErr</a:t>
            </a:r>
            <a:r>
              <a:rPr sz="500" spc="-15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$name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$email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$gender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$comment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$website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1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32395" y="2887726"/>
            <a:ext cx="4078604" cy="231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 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$_SERVER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"REQUEST_METHOD"</a:t>
            </a:r>
            <a:r>
              <a:rPr sz="500" spc="-5" dirty="0">
                <a:latin typeface="Consolas"/>
                <a:cs typeface="Consolas"/>
              </a:rPr>
              <a:t>]</a:t>
            </a:r>
            <a:r>
              <a:rPr sz="500" spc="5" dirty="0">
                <a:latin typeface="Consolas"/>
                <a:cs typeface="Consolas"/>
              </a:rPr>
              <a:t> </a:t>
            </a:r>
            <a:r>
              <a:rPr sz="500" spc="-10" dirty="0">
                <a:latin typeface="Consolas"/>
                <a:cs typeface="Consolas"/>
              </a:rPr>
              <a:t>==</a:t>
            </a:r>
            <a:r>
              <a:rPr sz="500" spc="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"POST"</a:t>
            </a:r>
            <a:r>
              <a:rPr sz="500" dirty="0">
                <a:latin typeface="Consolas"/>
                <a:cs typeface="Consolas"/>
              </a:rPr>
              <a:t>)</a:t>
            </a:r>
            <a:r>
              <a:rPr sz="500" spc="5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"name"</a:t>
            </a:r>
            <a:r>
              <a:rPr sz="500" spc="-5" dirty="0">
                <a:latin typeface="Consolas"/>
                <a:cs typeface="Consolas"/>
              </a:rPr>
              <a:t>]))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$nameErr</a:t>
            </a:r>
            <a:r>
              <a:rPr sz="500" spc="-4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1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"Name</a:t>
            </a:r>
            <a:r>
              <a:rPr sz="5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spc="5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500" spc="-3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required"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r>
              <a:rPr sz="500" spc="-3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5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$name</a:t>
            </a:r>
            <a:r>
              <a:rPr sz="500" spc="-5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5" dirty="0"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test_input(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"name"</a:t>
            </a:r>
            <a:r>
              <a:rPr sz="500" spc="-5" dirty="0">
                <a:latin typeface="Consolas"/>
                <a:cs typeface="Consolas"/>
              </a:rPr>
              <a:t>]);</a:t>
            </a:r>
            <a:endParaRPr sz="500">
              <a:latin typeface="Consolas"/>
              <a:cs typeface="Consolas"/>
            </a:endParaRPr>
          </a:p>
          <a:p>
            <a:pPr marL="152400" marR="2067560">
              <a:lnSpc>
                <a:spcPct val="100000"/>
              </a:lnSpc>
            </a:pP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check </a:t>
            </a: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if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name only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contains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letters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and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whitespace </a:t>
            </a:r>
            <a:r>
              <a:rPr sz="500" spc="-26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(!preg_match(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"/^[a-zA-Z-'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]*$/"</a:t>
            </a:r>
            <a:r>
              <a:rPr sz="500" spc="-5" dirty="0">
                <a:latin typeface="Consolas"/>
                <a:cs typeface="Consolas"/>
              </a:rPr>
              <a:t>,$name))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222885">
              <a:lnSpc>
                <a:spcPct val="100000"/>
              </a:lnSpc>
            </a:pPr>
            <a:r>
              <a:rPr sz="500" spc="-5" dirty="0">
                <a:latin typeface="Consolas"/>
                <a:cs typeface="Consolas"/>
              </a:rPr>
              <a:t>$nameErr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"Only</a:t>
            </a:r>
            <a:r>
              <a:rPr sz="5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letters</a:t>
            </a:r>
            <a:r>
              <a:rPr sz="5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and</a:t>
            </a:r>
            <a:r>
              <a:rPr sz="5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white</a:t>
            </a:r>
            <a:r>
              <a:rPr sz="5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space</a:t>
            </a:r>
            <a:r>
              <a:rPr sz="5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allowed"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-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"email"</a:t>
            </a:r>
            <a:r>
              <a:rPr sz="500" spc="-5" dirty="0">
                <a:latin typeface="Consolas"/>
                <a:cs typeface="Consolas"/>
              </a:rPr>
              <a:t>]))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$emailErr</a:t>
            </a:r>
            <a:r>
              <a:rPr sz="500" spc="-15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"Email</a:t>
            </a:r>
            <a:r>
              <a:rPr sz="5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spc="-10" dirty="0">
                <a:solidFill>
                  <a:srgbClr val="A42A2A"/>
                </a:solidFill>
                <a:latin typeface="Consolas"/>
                <a:cs typeface="Consolas"/>
              </a:rPr>
              <a:t>is</a:t>
            </a:r>
            <a:r>
              <a:rPr sz="500" spc="-2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required"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r>
              <a:rPr sz="500" spc="-3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5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$email</a:t>
            </a:r>
            <a:r>
              <a:rPr sz="500" spc="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test_input(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"email"</a:t>
            </a:r>
            <a:r>
              <a:rPr sz="500" spc="-5" dirty="0">
                <a:latin typeface="Consolas"/>
                <a:cs typeface="Consolas"/>
              </a:rPr>
              <a:t>]);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5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check</a:t>
            </a:r>
            <a:r>
              <a:rPr sz="500" spc="-3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if</a:t>
            </a:r>
            <a:r>
              <a:rPr sz="5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e-mail</a:t>
            </a:r>
            <a:r>
              <a:rPr sz="5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address</a:t>
            </a:r>
            <a:r>
              <a:rPr sz="500" spc="-10" dirty="0">
                <a:solidFill>
                  <a:srgbClr val="008000"/>
                </a:solidFill>
                <a:latin typeface="Consolas"/>
                <a:cs typeface="Consolas"/>
              </a:rPr>
              <a:t> is</a:t>
            </a:r>
            <a:r>
              <a:rPr sz="5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well-formed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1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(!filter_var($email,</a:t>
            </a:r>
            <a:r>
              <a:rPr sz="500" spc="10" dirty="0"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FILTER_VALIDATE_EMAIL))</a:t>
            </a:r>
            <a:r>
              <a:rPr sz="500" spc="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222885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$emailErr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"Invalid</a:t>
            </a:r>
            <a:r>
              <a:rPr sz="5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email</a:t>
            </a:r>
            <a:r>
              <a:rPr sz="500" spc="-15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format"</a:t>
            </a:r>
            <a:r>
              <a:rPr sz="500" spc="-5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"website"</a:t>
            </a:r>
            <a:r>
              <a:rPr sz="500" spc="-5" dirty="0">
                <a:latin typeface="Consolas"/>
                <a:cs typeface="Consolas"/>
              </a:rPr>
              <a:t>]))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$website</a:t>
            </a:r>
            <a:r>
              <a:rPr sz="500" spc="-6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30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r>
              <a:rPr sz="500" spc="-3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5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$website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20" dirty="0"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test_input(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"website"</a:t>
            </a:r>
            <a:r>
              <a:rPr sz="500" spc="-5" dirty="0">
                <a:latin typeface="Consolas"/>
                <a:cs typeface="Consolas"/>
              </a:rPr>
              <a:t>]);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//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check</a:t>
            </a:r>
            <a:r>
              <a:rPr sz="5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5" dirty="0">
                <a:solidFill>
                  <a:srgbClr val="008000"/>
                </a:solidFill>
                <a:latin typeface="Consolas"/>
                <a:cs typeface="Consolas"/>
              </a:rPr>
              <a:t>if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URL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address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syntax </a:t>
            </a:r>
            <a:r>
              <a:rPr sz="500" spc="-10" dirty="0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 valid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 (this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 regular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 expression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also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 allows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 dashes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spc="-10" dirty="0">
                <a:solidFill>
                  <a:srgbClr val="008000"/>
                </a:solidFill>
                <a:latin typeface="Consolas"/>
                <a:cs typeface="Consolas"/>
              </a:rPr>
              <a:t>in</a:t>
            </a:r>
            <a:r>
              <a:rPr sz="500" spc="-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8000"/>
                </a:solidFill>
                <a:latin typeface="Consolas"/>
                <a:cs typeface="Consolas"/>
              </a:rPr>
              <a:t>the URL)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114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(!preg_match(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"/\b(?:(?:https?|ftp):\/\/|www\.)[-a-z0-9+&amp;@#\/%?=~_|!:,.;]*[-a-z0-9+&amp;@#\/%=~_|]/i"</a:t>
            </a:r>
            <a:r>
              <a:rPr sz="500" spc="-5" dirty="0">
                <a:latin typeface="Consolas"/>
                <a:cs typeface="Consolas"/>
              </a:rPr>
              <a:t>,$website))</a:t>
            </a:r>
            <a:r>
              <a:rPr sz="500" spc="1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222885">
              <a:lnSpc>
                <a:spcPct val="100000"/>
              </a:lnSpc>
            </a:pPr>
            <a:r>
              <a:rPr sz="500" spc="-5" dirty="0">
                <a:latin typeface="Consolas"/>
                <a:cs typeface="Consolas"/>
              </a:rPr>
              <a:t>$websiteErr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5" dirty="0">
                <a:latin typeface="Consolas"/>
                <a:cs typeface="Consolas"/>
              </a:rPr>
              <a:t> 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"Invalid</a:t>
            </a:r>
            <a:r>
              <a:rPr sz="500" spc="-10" dirty="0">
                <a:solidFill>
                  <a:srgbClr val="A42A2A"/>
                </a:solidFill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URL"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1524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2500" y="5251196"/>
            <a:ext cx="1530350" cy="4070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"comment"</a:t>
            </a:r>
            <a:r>
              <a:rPr sz="500" spc="-5" dirty="0">
                <a:latin typeface="Consolas"/>
                <a:cs typeface="Consolas"/>
              </a:rPr>
              <a:t>]))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$comment</a:t>
            </a:r>
            <a:r>
              <a:rPr sz="500" spc="-6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-30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""</a:t>
            </a:r>
            <a:r>
              <a:rPr sz="500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r>
              <a:rPr sz="500" spc="-3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5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$comment</a:t>
            </a:r>
            <a:r>
              <a:rPr sz="500" spc="-10" dirty="0"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=</a:t>
            </a:r>
            <a:r>
              <a:rPr sz="500" spc="20" dirty="0"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test_input(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"comment"</a:t>
            </a:r>
            <a:r>
              <a:rPr sz="500" spc="-5" dirty="0">
                <a:latin typeface="Consolas"/>
                <a:cs typeface="Consolas"/>
              </a:rPr>
              <a:t>]);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02500" y="5708091"/>
            <a:ext cx="146050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5" dirty="0">
                <a:solidFill>
                  <a:srgbClr val="0000CD"/>
                </a:solidFill>
                <a:latin typeface="Consolas"/>
                <a:cs typeface="Consolas"/>
              </a:rPr>
              <a:t>if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0000CD"/>
                </a:solidFill>
                <a:latin typeface="Consolas"/>
                <a:cs typeface="Consolas"/>
              </a:rPr>
              <a:t>empty</a:t>
            </a:r>
            <a:r>
              <a:rPr sz="500" spc="-5" dirty="0">
                <a:latin typeface="Consolas"/>
                <a:cs typeface="Consolas"/>
              </a:rPr>
              <a:t>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"gender"</a:t>
            </a:r>
            <a:r>
              <a:rPr sz="500" spc="-5" dirty="0">
                <a:latin typeface="Consolas"/>
                <a:cs typeface="Consolas"/>
              </a:rPr>
              <a:t>]))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spc="-5" dirty="0">
                <a:latin typeface="Consolas"/>
                <a:cs typeface="Consolas"/>
              </a:rPr>
              <a:t>$genderErr </a:t>
            </a:r>
            <a:r>
              <a:rPr sz="500" dirty="0">
                <a:latin typeface="Consolas"/>
                <a:cs typeface="Consolas"/>
              </a:rPr>
              <a:t>= </a:t>
            </a:r>
            <a:r>
              <a:rPr sz="500" dirty="0">
                <a:solidFill>
                  <a:srgbClr val="A42A2A"/>
                </a:solidFill>
                <a:latin typeface="Consolas"/>
                <a:cs typeface="Consolas"/>
              </a:rPr>
              <a:t>"Gender</a:t>
            </a:r>
            <a:r>
              <a:rPr sz="500" spc="-10" dirty="0">
                <a:solidFill>
                  <a:srgbClr val="A42A2A"/>
                </a:solidFill>
                <a:latin typeface="Consolas"/>
                <a:cs typeface="Consolas"/>
              </a:rPr>
              <a:t> is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 required"</a:t>
            </a:r>
            <a:r>
              <a:rPr sz="500" spc="-5" dirty="0">
                <a:latin typeface="Consolas"/>
                <a:cs typeface="Consolas"/>
              </a:rPr>
              <a:t>;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r>
              <a:rPr sz="500" spc="-35" dirty="0">
                <a:latin typeface="Consolas"/>
                <a:cs typeface="Consolas"/>
              </a:rPr>
              <a:t> </a:t>
            </a:r>
            <a:r>
              <a:rPr sz="500" dirty="0">
                <a:solidFill>
                  <a:srgbClr val="0000CD"/>
                </a:solidFill>
                <a:latin typeface="Consolas"/>
                <a:cs typeface="Consolas"/>
              </a:rPr>
              <a:t>else</a:t>
            </a:r>
            <a:r>
              <a:rPr sz="500" spc="-30" dirty="0">
                <a:solidFill>
                  <a:srgbClr val="0000CD"/>
                </a:solidFill>
                <a:latin typeface="Consolas"/>
                <a:cs typeface="Consolas"/>
              </a:rPr>
              <a:t> </a:t>
            </a:r>
            <a:r>
              <a:rPr sz="500" dirty="0">
                <a:latin typeface="Consolas"/>
                <a:cs typeface="Consolas"/>
              </a:rPr>
              <a:t>{</a:t>
            </a:r>
            <a:endParaRPr sz="500">
              <a:latin typeface="Consolas"/>
              <a:cs typeface="Consolas"/>
            </a:endParaRPr>
          </a:p>
          <a:p>
            <a:pPr marL="8255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$gender =</a:t>
            </a:r>
            <a:r>
              <a:rPr sz="500" spc="10" dirty="0">
                <a:latin typeface="Consolas"/>
                <a:cs typeface="Consolas"/>
              </a:rPr>
              <a:t> </a:t>
            </a:r>
            <a:r>
              <a:rPr sz="500" spc="-5" dirty="0">
                <a:latin typeface="Consolas"/>
                <a:cs typeface="Consolas"/>
              </a:rPr>
              <a:t>test_input(</a:t>
            </a:r>
            <a:r>
              <a:rPr sz="500" spc="-5" dirty="0">
                <a:solidFill>
                  <a:srgbClr val="DAA41F"/>
                </a:solidFill>
                <a:latin typeface="Consolas"/>
                <a:cs typeface="Consolas"/>
              </a:rPr>
              <a:t>$_POST</a:t>
            </a:r>
            <a:r>
              <a:rPr sz="500" spc="-5" dirty="0">
                <a:latin typeface="Consolas"/>
                <a:cs typeface="Consolas"/>
              </a:rPr>
              <a:t>[</a:t>
            </a:r>
            <a:r>
              <a:rPr sz="500" spc="-5" dirty="0">
                <a:solidFill>
                  <a:srgbClr val="A42A2A"/>
                </a:solidFill>
                <a:latin typeface="Consolas"/>
                <a:cs typeface="Consolas"/>
              </a:rPr>
              <a:t>"gender"</a:t>
            </a:r>
            <a:r>
              <a:rPr sz="500" spc="-5" dirty="0">
                <a:latin typeface="Consolas"/>
                <a:cs typeface="Consolas"/>
              </a:rPr>
              <a:t>]);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2395" y="6089700"/>
            <a:ext cx="990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onsolas"/>
                <a:cs typeface="Consolas"/>
              </a:rPr>
              <a:t>}</a:t>
            </a:r>
            <a:endParaRPr sz="5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</a:pPr>
            <a:r>
              <a:rPr sz="500" spc="10" dirty="0">
                <a:solidFill>
                  <a:srgbClr val="FF0000"/>
                </a:solidFill>
                <a:latin typeface="Consolas"/>
                <a:cs typeface="Consolas"/>
              </a:rPr>
              <a:t>?&gt;</a:t>
            </a:r>
            <a:endParaRPr sz="5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2937</Words>
  <Application>Microsoft Office PowerPoint</Application>
  <PresentationFormat>Произвольный</PresentationFormat>
  <Paragraphs>467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План:</vt:lpstr>
      <vt:lpstr>PHP - проста форма HTML</vt:lpstr>
      <vt:lpstr>Обробка форм PHP</vt:lpstr>
      <vt:lpstr>Обробка форм PHP</vt:lpstr>
      <vt:lpstr>Обробка форм PHP</vt:lpstr>
      <vt:lpstr>Обробка форм PHP</vt:lpstr>
      <vt:lpstr>Обробка форм PHP</vt:lpstr>
      <vt:lpstr>Обробка форм PHP</vt:lpstr>
      <vt:lpstr>Розширені можливості PHP</vt:lpstr>
      <vt:lpstr>Розширені можливості PHP</vt:lpstr>
      <vt:lpstr>Дата й час PHP</vt:lpstr>
      <vt:lpstr>Розширені можливості PHP</vt:lpstr>
      <vt:lpstr>Розширені можливості PHP</vt:lpstr>
      <vt:lpstr>Сеанси PHP</vt:lpstr>
      <vt:lpstr>Сеанси PHP</vt:lpstr>
      <vt:lpstr>Розширені можливості PHP</vt:lpstr>
      <vt:lpstr>Розширені можливості PHP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програмування лек 1 Основи JavaScript</dc:title>
  <dc:creator>gms</dc:creator>
  <cp:lastModifiedBy>Анастасия Коргун</cp:lastModifiedBy>
  <cp:revision>1</cp:revision>
  <dcterms:created xsi:type="dcterms:W3CDTF">2023-11-21T10:39:28Z</dcterms:created>
  <dcterms:modified xsi:type="dcterms:W3CDTF">2023-11-21T10:39:57Z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2023-11-21T00:00:00Z</vt:filetime>
  </property>
</Properties>
</file>