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1A2B2-8F70-4E38-8DC3-67D255ADCDC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5A6B20-DC76-4C02-B9A5-ABC57F9C41E1}">
      <dgm:prSet phldrT="[Текст]"/>
      <dgm:spPr/>
      <dgm:t>
        <a:bodyPr/>
        <a:lstStyle/>
        <a:p>
          <a:r>
            <a:rPr lang="ru-RU" i="1" dirty="0" err="1" smtClean="0"/>
            <a:t>Види</a:t>
          </a:r>
          <a:r>
            <a:rPr lang="ru-RU" i="1" dirty="0" smtClean="0"/>
            <a:t> </a:t>
          </a:r>
          <a:r>
            <a:rPr lang="ru-RU" i="1" dirty="0" err="1" smtClean="0"/>
            <a:t>підприємництва</a:t>
          </a:r>
          <a:endParaRPr lang="ru-RU" i="1" dirty="0"/>
        </a:p>
      </dgm:t>
    </dgm:pt>
    <dgm:pt modelId="{A753F300-37AA-4510-AD56-AAF9C78DB6DE}" type="parTrans" cxnId="{87D96522-F08F-4A9E-A95B-44A76AA5E9A7}">
      <dgm:prSet/>
      <dgm:spPr/>
      <dgm:t>
        <a:bodyPr/>
        <a:lstStyle/>
        <a:p>
          <a:endParaRPr lang="ru-RU"/>
        </a:p>
      </dgm:t>
    </dgm:pt>
    <dgm:pt modelId="{5CDBEBD7-D6B7-456C-AA94-92F4A64D518F}" type="sibTrans" cxnId="{87D96522-F08F-4A9E-A95B-44A76AA5E9A7}">
      <dgm:prSet/>
      <dgm:spPr/>
      <dgm:t>
        <a:bodyPr/>
        <a:lstStyle/>
        <a:p>
          <a:endParaRPr lang="ru-RU"/>
        </a:p>
      </dgm:t>
    </dgm:pt>
    <dgm:pt modelId="{B9D5D78F-15D2-4C2B-BFD3-9BD839804E4F}">
      <dgm:prSet phldrT="[Текст]"/>
      <dgm:spPr/>
      <dgm:t>
        <a:bodyPr/>
        <a:lstStyle/>
        <a:p>
          <a:r>
            <a:rPr lang="ru-RU" b="1" u="sng" dirty="0" err="1" smtClean="0"/>
            <a:t>Виробниче</a:t>
          </a:r>
          <a:r>
            <a:rPr lang="ru-RU" dirty="0" smtClean="0"/>
            <a:t>- </a:t>
          </a:r>
          <a:r>
            <a:rPr lang="ru-RU" dirty="0" err="1" smtClean="0"/>
            <a:t>виробництво</a:t>
          </a:r>
          <a:r>
            <a:rPr lang="ru-RU" dirty="0" smtClean="0"/>
            <a:t> </a:t>
          </a:r>
          <a:r>
            <a:rPr lang="ru-RU" dirty="0" err="1" smtClean="0"/>
            <a:t>продукціїї</a:t>
          </a:r>
          <a:r>
            <a:rPr lang="ru-RU" dirty="0" smtClean="0"/>
            <a:t>, </a:t>
          </a:r>
          <a:r>
            <a:rPr lang="ru-RU" dirty="0" err="1" smtClean="0"/>
            <a:t>послуг</a:t>
          </a:r>
          <a:r>
            <a:rPr lang="ru-RU" dirty="0" smtClean="0"/>
            <a:t>, </a:t>
          </a:r>
          <a:r>
            <a:rPr lang="ru-RU" dirty="0" err="1" smtClean="0"/>
            <a:t>інфомації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підлягають</a:t>
          </a:r>
          <a:r>
            <a:rPr lang="ru-RU" dirty="0" smtClean="0"/>
            <a:t> </a:t>
          </a:r>
          <a:r>
            <a:rPr lang="ru-RU" dirty="0" err="1" smtClean="0"/>
            <a:t>раелізації</a:t>
          </a:r>
          <a:r>
            <a:rPr lang="ru-RU" dirty="0" smtClean="0"/>
            <a:t> </a:t>
          </a:r>
          <a:r>
            <a:rPr lang="ru-RU" dirty="0" err="1" smtClean="0"/>
            <a:t>споживачами</a:t>
          </a:r>
          <a:endParaRPr lang="ru-RU" dirty="0"/>
        </a:p>
      </dgm:t>
    </dgm:pt>
    <dgm:pt modelId="{3A4A7C31-4B28-4844-8885-D6E862CC469F}" type="parTrans" cxnId="{E3BF2AC0-00E9-4621-8A79-2D39DE1AAC3E}">
      <dgm:prSet/>
      <dgm:spPr/>
      <dgm:t>
        <a:bodyPr/>
        <a:lstStyle/>
        <a:p>
          <a:endParaRPr lang="ru-RU"/>
        </a:p>
      </dgm:t>
    </dgm:pt>
    <dgm:pt modelId="{575F3A4F-D8F9-4645-9B74-810E9D99DB99}" type="sibTrans" cxnId="{E3BF2AC0-00E9-4621-8A79-2D39DE1AAC3E}">
      <dgm:prSet/>
      <dgm:spPr/>
      <dgm:t>
        <a:bodyPr/>
        <a:lstStyle/>
        <a:p>
          <a:endParaRPr lang="ru-RU"/>
        </a:p>
      </dgm:t>
    </dgm:pt>
    <dgm:pt modelId="{9A456352-9705-4B15-80F5-ED72BCC58123}">
      <dgm:prSet phldrT="[Текст]"/>
      <dgm:spPr/>
      <dgm:t>
        <a:bodyPr/>
        <a:lstStyle/>
        <a:p>
          <a:r>
            <a:rPr lang="ru-RU" b="1" u="sng" dirty="0" err="1" smtClean="0"/>
            <a:t>Комерційне</a:t>
          </a:r>
          <a:r>
            <a:rPr lang="ru-RU" dirty="0" smtClean="0"/>
            <a:t>- </a:t>
          </a:r>
          <a:r>
            <a:rPr lang="ru-RU" dirty="0" err="1" smtClean="0"/>
            <a:t>пов</a:t>
          </a:r>
          <a:r>
            <a:rPr lang="en-US" dirty="0" smtClean="0"/>
            <a:t>’</a:t>
          </a:r>
          <a:r>
            <a:rPr lang="uk-UA" dirty="0" err="1" smtClean="0"/>
            <a:t>язане</a:t>
          </a:r>
          <a:r>
            <a:rPr lang="uk-UA" dirty="0" smtClean="0"/>
            <a:t> з обміном, розподілом і споживанням товарів і послуг</a:t>
          </a:r>
          <a:endParaRPr lang="ru-RU" dirty="0"/>
        </a:p>
      </dgm:t>
    </dgm:pt>
    <dgm:pt modelId="{433A64D3-8CFB-46A1-B80B-44222B5B6636}" type="parTrans" cxnId="{96D97652-16A9-4BE4-B2CC-CD2C2CCAF8D0}">
      <dgm:prSet/>
      <dgm:spPr/>
      <dgm:t>
        <a:bodyPr/>
        <a:lstStyle/>
        <a:p>
          <a:endParaRPr lang="ru-RU"/>
        </a:p>
      </dgm:t>
    </dgm:pt>
    <dgm:pt modelId="{FFCF3EA9-343F-4A5D-87F5-AFA9B7D0DCDC}" type="sibTrans" cxnId="{96D97652-16A9-4BE4-B2CC-CD2C2CCAF8D0}">
      <dgm:prSet/>
      <dgm:spPr/>
      <dgm:t>
        <a:bodyPr/>
        <a:lstStyle/>
        <a:p>
          <a:endParaRPr lang="ru-RU"/>
        </a:p>
      </dgm:t>
    </dgm:pt>
    <dgm:pt modelId="{DF132A20-F840-458F-9AEA-752B76B942B5}">
      <dgm:prSet phldrT="[Текст]"/>
      <dgm:spPr/>
      <dgm:t>
        <a:bodyPr/>
        <a:lstStyle/>
        <a:p>
          <a:r>
            <a:rPr lang="ru-RU" b="1" u="sng" dirty="0" err="1" smtClean="0"/>
            <a:t>Фінансово-кредитне</a:t>
          </a:r>
          <a:r>
            <a:rPr lang="ru-RU" dirty="0" smtClean="0"/>
            <a:t> – об</a:t>
          </a:r>
          <a:r>
            <a:rPr lang="en-US" dirty="0" smtClean="0"/>
            <a:t>’</a:t>
          </a:r>
          <a:r>
            <a:rPr lang="uk-UA" dirty="0" err="1" smtClean="0"/>
            <a:t>єктом</a:t>
          </a:r>
          <a:r>
            <a:rPr lang="uk-UA" dirty="0" smtClean="0"/>
            <a:t> товарно-</a:t>
          </a:r>
          <a:r>
            <a:rPr lang="uk-UA" dirty="0" err="1" smtClean="0"/>
            <a:t>горошових</a:t>
          </a:r>
          <a:r>
            <a:rPr lang="uk-UA" dirty="0" smtClean="0"/>
            <a:t> відносин є </a:t>
          </a:r>
          <a:r>
            <a:rPr lang="uk-UA" dirty="0" err="1" smtClean="0"/>
            <a:t>грошіта</a:t>
          </a:r>
          <a:r>
            <a:rPr lang="uk-UA" dirty="0" smtClean="0"/>
            <a:t> цінні папери</a:t>
          </a:r>
          <a:endParaRPr lang="ru-RU" dirty="0"/>
        </a:p>
      </dgm:t>
    </dgm:pt>
    <dgm:pt modelId="{66B19176-B11A-403C-BD3F-963F5B671AA8}" type="parTrans" cxnId="{9C1BB0DC-5164-4166-99D8-45F94F2610B7}">
      <dgm:prSet/>
      <dgm:spPr/>
      <dgm:t>
        <a:bodyPr/>
        <a:lstStyle/>
        <a:p>
          <a:endParaRPr lang="ru-RU"/>
        </a:p>
      </dgm:t>
    </dgm:pt>
    <dgm:pt modelId="{BA38508A-FFB5-4826-BD57-C28BB021E17C}" type="sibTrans" cxnId="{9C1BB0DC-5164-4166-99D8-45F94F2610B7}">
      <dgm:prSet/>
      <dgm:spPr/>
      <dgm:t>
        <a:bodyPr/>
        <a:lstStyle/>
        <a:p>
          <a:endParaRPr lang="ru-RU"/>
        </a:p>
      </dgm:t>
    </dgm:pt>
    <dgm:pt modelId="{D0A5168E-9F87-420F-9BD5-2D7BD7F1E90A}" type="pres">
      <dgm:prSet presAssocID="{CB91A2B2-8F70-4E38-8DC3-67D255ADCD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831685-EDA2-441F-9922-D339DE90BCF1}" type="pres">
      <dgm:prSet presAssocID="{FB5A6B20-DC76-4C02-B9A5-ABC57F9C41E1}" presName="root1" presStyleCnt="0"/>
      <dgm:spPr/>
    </dgm:pt>
    <dgm:pt modelId="{0EC2681B-4181-481C-BD91-0A55B9842462}" type="pres">
      <dgm:prSet presAssocID="{FB5A6B20-DC76-4C02-B9A5-ABC57F9C41E1}" presName="LevelOneTextNode" presStyleLbl="node0" presStyleIdx="0" presStyleCnt="1" custScaleX="182450" custScaleY="64229" custLinFactNeighborX="-95694" custLinFactNeighborY="-988">
        <dgm:presLayoutVars>
          <dgm:chPref val="3"/>
        </dgm:presLayoutVars>
      </dgm:prSet>
      <dgm:spPr/>
    </dgm:pt>
    <dgm:pt modelId="{11DB0A3A-B7F9-4C5F-87C9-A3B2CE6327F4}" type="pres">
      <dgm:prSet presAssocID="{FB5A6B20-DC76-4C02-B9A5-ABC57F9C41E1}" presName="level2hierChild" presStyleCnt="0"/>
      <dgm:spPr/>
    </dgm:pt>
    <dgm:pt modelId="{5F38D61D-966B-4663-9A86-581C21561AAB}" type="pres">
      <dgm:prSet presAssocID="{3A4A7C31-4B28-4844-8885-D6E862CC469F}" presName="conn2-1" presStyleLbl="parChTrans1D2" presStyleIdx="0" presStyleCnt="3"/>
      <dgm:spPr/>
    </dgm:pt>
    <dgm:pt modelId="{DB3A1BF2-6D74-46FC-988F-EF94B6FF6699}" type="pres">
      <dgm:prSet presAssocID="{3A4A7C31-4B28-4844-8885-D6E862CC469F}" presName="connTx" presStyleLbl="parChTrans1D2" presStyleIdx="0" presStyleCnt="3"/>
      <dgm:spPr/>
    </dgm:pt>
    <dgm:pt modelId="{21DF7119-CC49-47FD-8726-E87F7E1B1C9A}" type="pres">
      <dgm:prSet presAssocID="{B9D5D78F-15D2-4C2B-BFD3-9BD839804E4F}" presName="root2" presStyleCnt="0"/>
      <dgm:spPr/>
    </dgm:pt>
    <dgm:pt modelId="{0A0CD111-0EE7-4253-BDBA-B1A021CB2D8F}" type="pres">
      <dgm:prSet presAssocID="{B9D5D78F-15D2-4C2B-BFD3-9BD839804E4F}" presName="LevelTwoTextNode" presStyleLbl="node2" presStyleIdx="0" presStyleCnt="3" custScaleX="134625" custScaleY="142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31CA8-50B5-4BB9-A522-8C4BE8D101EC}" type="pres">
      <dgm:prSet presAssocID="{B9D5D78F-15D2-4C2B-BFD3-9BD839804E4F}" presName="level3hierChild" presStyleCnt="0"/>
      <dgm:spPr/>
    </dgm:pt>
    <dgm:pt modelId="{7FF718AB-7A08-4448-A187-C313CD234136}" type="pres">
      <dgm:prSet presAssocID="{433A64D3-8CFB-46A1-B80B-44222B5B6636}" presName="conn2-1" presStyleLbl="parChTrans1D2" presStyleIdx="1" presStyleCnt="3"/>
      <dgm:spPr/>
    </dgm:pt>
    <dgm:pt modelId="{58F2B122-7AE4-431F-A94A-10504A06DB03}" type="pres">
      <dgm:prSet presAssocID="{433A64D3-8CFB-46A1-B80B-44222B5B6636}" presName="connTx" presStyleLbl="parChTrans1D2" presStyleIdx="1" presStyleCnt="3"/>
      <dgm:spPr/>
    </dgm:pt>
    <dgm:pt modelId="{B3AE59C9-306B-4B9D-970E-14720EF1F244}" type="pres">
      <dgm:prSet presAssocID="{9A456352-9705-4B15-80F5-ED72BCC58123}" presName="root2" presStyleCnt="0"/>
      <dgm:spPr/>
    </dgm:pt>
    <dgm:pt modelId="{E58D503A-7E6F-4A43-A1B2-D7A37E2FF766}" type="pres">
      <dgm:prSet presAssocID="{9A456352-9705-4B15-80F5-ED72BCC58123}" presName="LevelTwoTextNode" presStyleLbl="node2" presStyleIdx="1" presStyleCnt="3" custScaleX="135260" custScaleY="148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EEB38-EEDE-4A0C-93E8-4BD4FDC29F3D}" type="pres">
      <dgm:prSet presAssocID="{9A456352-9705-4B15-80F5-ED72BCC58123}" presName="level3hierChild" presStyleCnt="0"/>
      <dgm:spPr/>
    </dgm:pt>
    <dgm:pt modelId="{FA657CEA-B5D8-476B-86C4-3C87683346DD}" type="pres">
      <dgm:prSet presAssocID="{66B19176-B11A-403C-BD3F-963F5B671AA8}" presName="conn2-1" presStyleLbl="parChTrans1D2" presStyleIdx="2" presStyleCnt="3"/>
      <dgm:spPr/>
    </dgm:pt>
    <dgm:pt modelId="{980BC320-CF0B-40A8-BC54-010DCD00F44E}" type="pres">
      <dgm:prSet presAssocID="{66B19176-B11A-403C-BD3F-963F5B671AA8}" presName="connTx" presStyleLbl="parChTrans1D2" presStyleIdx="2" presStyleCnt="3"/>
      <dgm:spPr/>
    </dgm:pt>
    <dgm:pt modelId="{71B13E5F-600D-4DC0-B722-86EB35946B96}" type="pres">
      <dgm:prSet presAssocID="{DF132A20-F840-458F-9AEA-752B76B942B5}" presName="root2" presStyleCnt="0"/>
      <dgm:spPr/>
    </dgm:pt>
    <dgm:pt modelId="{2DB55F02-9E23-4C80-BDA7-F1D3286BA835}" type="pres">
      <dgm:prSet presAssocID="{DF132A20-F840-458F-9AEA-752B76B942B5}" presName="LevelTwoTextNode" presStyleLbl="node2" presStyleIdx="2" presStyleCnt="3" custScaleX="134625" custScaleY="135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C9344-9967-44E8-B462-C374E297C710}" type="pres">
      <dgm:prSet presAssocID="{DF132A20-F840-458F-9AEA-752B76B942B5}" presName="level3hierChild" presStyleCnt="0"/>
      <dgm:spPr/>
    </dgm:pt>
  </dgm:ptLst>
  <dgm:cxnLst>
    <dgm:cxn modelId="{301C4FD7-625E-4ED4-9B4B-0C105711903F}" type="presOf" srcId="{433A64D3-8CFB-46A1-B80B-44222B5B6636}" destId="{58F2B122-7AE4-431F-A94A-10504A06DB03}" srcOrd="1" destOrd="0" presId="urn:microsoft.com/office/officeart/2008/layout/HorizontalMultiLevelHierarchy"/>
    <dgm:cxn modelId="{E3BF2AC0-00E9-4621-8A79-2D39DE1AAC3E}" srcId="{FB5A6B20-DC76-4C02-B9A5-ABC57F9C41E1}" destId="{B9D5D78F-15D2-4C2B-BFD3-9BD839804E4F}" srcOrd="0" destOrd="0" parTransId="{3A4A7C31-4B28-4844-8885-D6E862CC469F}" sibTransId="{575F3A4F-D8F9-4645-9B74-810E9D99DB99}"/>
    <dgm:cxn modelId="{3DB395A2-D3EA-4516-8F57-297A3FB689F1}" type="presOf" srcId="{66B19176-B11A-403C-BD3F-963F5B671AA8}" destId="{FA657CEA-B5D8-476B-86C4-3C87683346DD}" srcOrd="0" destOrd="0" presId="urn:microsoft.com/office/officeart/2008/layout/HorizontalMultiLevelHierarchy"/>
    <dgm:cxn modelId="{87D96522-F08F-4A9E-A95B-44A76AA5E9A7}" srcId="{CB91A2B2-8F70-4E38-8DC3-67D255ADCDCA}" destId="{FB5A6B20-DC76-4C02-B9A5-ABC57F9C41E1}" srcOrd="0" destOrd="0" parTransId="{A753F300-37AA-4510-AD56-AAF9C78DB6DE}" sibTransId="{5CDBEBD7-D6B7-456C-AA94-92F4A64D518F}"/>
    <dgm:cxn modelId="{2108C4CD-BB00-414F-A755-2BCA8A1A3C9D}" type="presOf" srcId="{DF132A20-F840-458F-9AEA-752B76B942B5}" destId="{2DB55F02-9E23-4C80-BDA7-F1D3286BA835}" srcOrd="0" destOrd="0" presId="urn:microsoft.com/office/officeart/2008/layout/HorizontalMultiLevelHierarchy"/>
    <dgm:cxn modelId="{F4DC92DA-F065-47DE-931B-FBD4F5994A3D}" type="presOf" srcId="{CB91A2B2-8F70-4E38-8DC3-67D255ADCDCA}" destId="{D0A5168E-9F87-420F-9BD5-2D7BD7F1E90A}" srcOrd="0" destOrd="0" presId="urn:microsoft.com/office/officeart/2008/layout/HorizontalMultiLevelHierarchy"/>
    <dgm:cxn modelId="{9C1BB0DC-5164-4166-99D8-45F94F2610B7}" srcId="{FB5A6B20-DC76-4C02-B9A5-ABC57F9C41E1}" destId="{DF132A20-F840-458F-9AEA-752B76B942B5}" srcOrd="2" destOrd="0" parTransId="{66B19176-B11A-403C-BD3F-963F5B671AA8}" sibTransId="{BA38508A-FFB5-4826-BD57-C28BB021E17C}"/>
    <dgm:cxn modelId="{04BB66C3-82DB-400A-B9DF-D160C39913DF}" type="presOf" srcId="{B9D5D78F-15D2-4C2B-BFD3-9BD839804E4F}" destId="{0A0CD111-0EE7-4253-BDBA-B1A021CB2D8F}" srcOrd="0" destOrd="0" presId="urn:microsoft.com/office/officeart/2008/layout/HorizontalMultiLevelHierarchy"/>
    <dgm:cxn modelId="{E02E4280-7B11-4B5F-B866-576904630863}" type="presOf" srcId="{3A4A7C31-4B28-4844-8885-D6E862CC469F}" destId="{5F38D61D-966B-4663-9A86-581C21561AAB}" srcOrd="0" destOrd="0" presId="urn:microsoft.com/office/officeart/2008/layout/HorizontalMultiLevelHierarchy"/>
    <dgm:cxn modelId="{4C049763-B75A-497D-8396-937DCC79D0B6}" type="presOf" srcId="{3A4A7C31-4B28-4844-8885-D6E862CC469F}" destId="{DB3A1BF2-6D74-46FC-988F-EF94B6FF6699}" srcOrd="1" destOrd="0" presId="urn:microsoft.com/office/officeart/2008/layout/HorizontalMultiLevelHierarchy"/>
    <dgm:cxn modelId="{C9F72B57-84C6-496D-AE07-BD3E67FDCFB0}" type="presOf" srcId="{FB5A6B20-DC76-4C02-B9A5-ABC57F9C41E1}" destId="{0EC2681B-4181-481C-BD91-0A55B9842462}" srcOrd="0" destOrd="0" presId="urn:microsoft.com/office/officeart/2008/layout/HorizontalMultiLevelHierarchy"/>
    <dgm:cxn modelId="{96D97652-16A9-4BE4-B2CC-CD2C2CCAF8D0}" srcId="{FB5A6B20-DC76-4C02-B9A5-ABC57F9C41E1}" destId="{9A456352-9705-4B15-80F5-ED72BCC58123}" srcOrd="1" destOrd="0" parTransId="{433A64D3-8CFB-46A1-B80B-44222B5B6636}" sibTransId="{FFCF3EA9-343F-4A5D-87F5-AFA9B7D0DCDC}"/>
    <dgm:cxn modelId="{D943FCEF-4609-4754-A2E7-3B39B79E79C8}" type="presOf" srcId="{433A64D3-8CFB-46A1-B80B-44222B5B6636}" destId="{7FF718AB-7A08-4448-A187-C313CD234136}" srcOrd="0" destOrd="0" presId="urn:microsoft.com/office/officeart/2008/layout/HorizontalMultiLevelHierarchy"/>
    <dgm:cxn modelId="{FD1B0619-B03A-41F1-BCE0-5786D52DE54B}" type="presOf" srcId="{66B19176-B11A-403C-BD3F-963F5B671AA8}" destId="{980BC320-CF0B-40A8-BC54-010DCD00F44E}" srcOrd="1" destOrd="0" presId="urn:microsoft.com/office/officeart/2008/layout/HorizontalMultiLevelHierarchy"/>
    <dgm:cxn modelId="{11775C31-877C-4156-9AA5-8B1EA088CCC3}" type="presOf" srcId="{9A456352-9705-4B15-80F5-ED72BCC58123}" destId="{E58D503A-7E6F-4A43-A1B2-D7A37E2FF766}" srcOrd="0" destOrd="0" presId="urn:microsoft.com/office/officeart/2008/layout/HorizontalMultiLevelHierarchy"/>
    <dgm:cxn modelId="{F8DACFD8-CCE6-4FA4-BD32-26CF9C934ECD}" type="presParOf" srcId="{D0A5168E-9F87-420F-9BD5-2D7BD7F1E90A}" destId="{49831685-EDA2-441F-9922-D339DE90BCF1}" srcOrd="0" destOrd="0" presId="urn:microsoft.com/office/officeart/2008/layout/HorizontalMultiLevelHierarchy"/>
    <dgm:cxn modelId="{EFEAD404-2674-442D-A49D-E5F0BB705462}" type="presParOf" srcId="{49831685-EDA2-441F-9922-D339DE90BCF1}" destId="{0EC2681B-4181-481C-BD91-0A55B9842462}" srcOrd="0" destOrd="0" presId="urn:microsoft.com/office/officeart/2008/layout/HorizontalMultiLevelHierarchy"/>
    <dgm:cxn modelId="{5043D88C-6DF9-4C67-A863-27687097AFD5}" type="presParOf" srcId="{49831685-EDA2-441F-9922-D339DE90BCF1}" destId="{11DB0A3A-B7F9-4C5F-87C9-A3B2CE6327F4}" srcOrd="1" destOrd="0" presId="urn:microsoft.com/office/officeart/2008/layout/HorizontalMultiLevelHierarchy"/>
    <dgm:cxn modelId="{68D1C1B5-897D-422C-8B7E-C0F7D4FF42D9}" type="presParOf" srcId="{11DB0A3A-B7F9-4C5F-87C9-A3B2CE6327F4}" destId="{5F38D61D-966B-4663-9A86-581C21561AAB}" srcOrd="0" destOrd="0" presId="urn:microsoft.com/office/officeart/2008/layout/HorizontalMultiLevelHierarchy"/>
    <dgm:cxn modelId="{D368E488-C79E-41AF-AE84-3B3A441EFCB4}" type="presParOf" srcId="{5F38D61D-966B-4663-9A86-581C21561AAB}" destId="{DB3A1BF2-6D74-46FC-988F-EF94B6FF6699}" srcOrd="0" destOrd="0" presId="urn:microsoft.com/office/officeart/2008/layout/HorizontalMultiLevelHierarchy"/>
    <dgm:cxn modelId="{17145328-378E-4D0D-A4D7-94167E7FC224}" type="presParOf" srcId="{11DB0A3A-B7F9-4C5F-87C9-A3B2CE6327F4}" destId="{21DF7119-CC49-47FD-8726-E87F7E1B1C9A}" srcOrd="1" destOrd="0" presId="urn:microsoft.com/office/officeart/2008/layout/HorizontalMultiLevelHierarchy"/>
    <dgm:cxn modelId="{AAA84270-A4DF-4DBF-BE30-2FB73D634FCC}" type="presParOf" srcId="{21DF7119-CC49-47FD-8726-E87F7E1B1C9A}" destId="{0A0CD111-0EE7-4253-BDBA-B1A021CB2D8F}" srcOrd="0" destOrd="0" presId="urn:microsoft.com/office/officeart/2008/layout/HorizontalMultiLevelHierarchy"/>
    <dgm:cxn modelId="{377F76F3-B277-4ECB-9A90-874140C8A5F0}" type="presParOf" srcId="{21DF7119-CC49-47FD-8726-E87F7E1B1C9A}" destId="{CC731CA8-50B5-4BB9-A522-8C4BE8D101EC}" srcOrd="1" destOrd="0" presId="urn:microsoft.com/office/officeart/2008/layout/HorizontalMultiLevelHierarchy"/>
    <dgm:cxn modelId="{40F019C7-971F-4D7C-8C90-6F451047A71D}" type="presParOf" srcId="{11DB0A3A-B7F9-4C5F-87C9-A3B2CE6327F4}" destId="{7FF718AB-7A08-4448-A187-C313CD234136}" srcOrd="2" destOrd="0" presId="urn:microsoft.com/office/officeart/2008/layout/HorizontalMultiLevelHierarchy"/>
    <dgm:cxn modelId="{CAA9505F-28B3-4C81-AE3E-AC9E4E039B25}" type="presParOf" srcId="{7FF718AB-7A08-4448-A187-C313CD234136}" destId="{58F2B122-7AE4-431F-A94A-10504A06DB03}" srcOrd="0" destOrd="0" presId="urn:microsoft.com/office/officeart/2008/layout/HorizontalMultiLevelHierarchy"/>
    <dgm:cxn modelId="{2A6375EC-4BB6-42D3-85FA-A259AB0D2CB9}" type="presParOf" srcId="{11DB0A3A-B7F9-4C5F-87C9-A3B2CE6327F4}" destId="{B3AE59C9-306B-4B9D-970E-14720EF1F244}" srcOrd="3" destOrd="0" presId="urn:microsoft.com/office/officeart/2008/layout/HorizontalMultiLevelHierarchy"/>
    <dgm:cxn modelId="{0CE8FE06-AF73-4240-82C9-92D800746227}" type="presParOf" srcId="{B3AE59C9-306B-4B9D-970E-14720EF1F244}" destId="{E58D503A-7E6F-4A43-A1B2-D7A37E2FF766}" srcOrd="0" destOrd="0" presId="urn:microsoft.com/office/officeart/2008/layout/HorizontalMultiLevelHierarchy"/>
    <dgm:cxn modelId="{FA6CE11B-A047-43D8-971B-174EE22534B3}" type="presParOf" srcId="{B3AE59C9-306B-4B9D-970E-14720EF1F244}" destId="{F04EEB38-EEDE-4A0C-93E8-4BD4FDC29F3D}" srcOrd="1" destOrd="0" presId="urn:microsoft.com/office/officeart/2008/layout/HorizontalMultiLevelHierarchy"/>
    <dgm:cxn modelId="{F32ECDB5-251B-4DA9-8DE6-DA5882168126}" type="presParOf" srcId="{11DB0A3A-B7F9-4C5F-87C9-A3B2CE6327F4}" destId="{FA657CEA-B5D8-476B-86C4-3C87683346DD}" srcOrd="4" destOrd="0" presId="urn:microsoft.com/office/officeart/2008/layout/HorizontalMultiLevelHierarchy"/>
    <dgm:cxn modelId="{3D825BED-3823-4917-80F1-F4AC7AE79F34}" type="presParOf" srcId="{FA657CEA-B5D8-476B-86C4-3C87683346DD}" destId="{980BC320-CF0B-40A8-BC54-010DCD00F44E}" srcOrd="0" destOrd="0" presId="urn:microsoft.com/office/officeart/2008/layout/HorizontalMultiLevelHierarchy"/>
    <dgm:cxn modelId="{A735BE87-72E4-43E8-B64B-29F7979A1BB3}" type="presParOf" srcId="{11DB0A3A-B7F9-4C5F-87C9-A3B2CE6327F4}" destId="{71B13E5F-600D-4DC0-B722-86EB35946B96}" srcOrd="5" destOrd="0" presId="urn:microsoft.com/office/officeart/2008/layout/HorizontalMultiLevelHierarchy"/>
    <dgm:cxn modelId="{9F413FB2-B176-40AF-86DE-0814F2C2DC8B}" type="presParOf" srcId="{71B13E5F-600D-4DC0-B722-86EB35946B96}" destId="{2DB55F02-9E23-4C80-BDA7-F1D3286BA835}" srcOrd="0" destOrd="0" presId="urn:microsoft.com/office/officeart/2008/layout/HorizontalMultiLevelHierarchy"/>
    <dgm:cxn modelId="{32FB95CC-0BC8-4BB2-B61A-025AFA445C2D}" type="presParOf" srcId="{71B13E5F-600D-4DC0-B722-86EB35946B96}" destId="{1C2C9344-9967-44E8-B462-C374E297C7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57CEA-B5D8-476B-86C4-3C87683346DD}">
      <dsp:nvSpPr>
        <dsp:cNvPr id="0" name=""/>
        <dsp:cNvSpPr/>
      </dsp:nvSpPr>
      <dsp:spPr>
        <a:xfrm>
          <a:off x="2735546" y="3193968"/>
          <a:ext cx="1997101" cy="2171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550" y="0"/>
              </a:lnTo>
              <a:lnTo>
                <a:pt x="998550" y="2171429"/>
              </a:lnTo>
              <a:lnTo>
                <a:pt x="1997101" y="2171429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60343" y="4205929"/>
        <a:ext cx="147508" cy="147508"/>
      </dsp:txXfrm>
    </dsp:sp>
    <dsp:sp modelId="{7FF718AB-7A08-4448-A187-C313CD234136}">
      <dsp:nvSpPr>
        <dsp:cNvPr id="0" name=""/>
        <dsp:cNvSpPr/>
      </dsp:nvSpPr>
      <dsp:spPr>
        <a:xfrm>
          <a:off x="2735546" y="3193968"/>
          <a:ext cx="1997101" cy="10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550" y="0"/>
              </a:lnTo>
              <a:lnTo>
                <a:pt x="998550" y="108556"/>
              </a:lnTo>
              <a:lnTo>
                <a:pt x="1997101" y="108556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684096" y="3198246"/>
        <a:ext cx="100002" cy="100002"/>
      </dsp:txXfrm>
    </dsp:sp>
    <dsp:sp modelId="{5F38D61D-966B-4663-9A86-581C21561AAB}">
      <dsp:nvSpPr>
        <dsp:cNvPr id="0" name=""/>
        <dsp:cNvSpPr/>
      </dsp:nvSpPr>
      <dsp:spPr>
        <a:xfrm>
          <a:off x="2735546" y="1195480"/>
          <a:ext cx="1997101" cy="1998487"/>
        </a:xfrm>
        <a:custGeom>
          <a:avLst/>
          <a:gdLst/>
          <a:ahLst/>
          <a:cxnLst/>
          <a:rect l="0" t="0" r="0" b="0"/>
          <a:pathLst>
            <a:path>
              <a:moveTo>
                <a:pt x="0" y="1998487"/>
              </a:moveTo>
              <a:lnTo>
                <a:pt x="998550" y="1998487"/>
              </a:lnTo>
              <a:lnTo>
                <a:pt x="998550" y="0"/>
              </a:lnTo>
              <a:lnTo>
                <a:pt x="1997101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63464" y="2124092"/>
        <a:ext cx="141265" cy="141265"/>
      </dsp:txXfrm>
    </dsp:sp>
    <dsp:sp modelId="{0EC2681B-4181-481C-BD91-0A55B9842462}">
      <dsp:nvSpPr>
        <dsp:cNvPr id="0" name=""/>
        <dsp:cNvSpPr/>
      </dsp:nvSpPr>
      <dsp:spPr>
        <a:xfrm rot="16200000">
          <a:off x="-486786" y="2064444"/>
          <a:ext cx="4185616" cy="225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kern="1200" dirty="0" err="1" smtClean="0"/>
            <a:t>Види</a:t>
          </a:r>
          <a:r>
            <a:rPr lang="ru-RU" sz="4400" i="1" kern="1200" dirty="0" smtClean="0"/>
            <a:t> </a:t>
          </a:r>
          <a:r>
            <a:rPr lang="ru-RU" sz="4400" i="1" kern="1200" dirty="0" err="1" smtClean="0"/>
            <a:t>підприємництва</a:t>
          </a:r>
          <a:endParaRPr lang="ru-RU" sz="4400" i="1" kern="1200" dirty="0"/>
        </a:p>
      </dsp:txBody>
      <dsp:txXfrm>
        <a:off x="-486786" y="2064444"/>
        <a:ext cx="4185616" cy="2259049"/>
      </dsp:txXfrm>
    </dsp:sp>
    <dsp:sp modelId="{0A0CD111-0EE7-4253-BDBA-B1A021CB2D8F}">
      <dsp:nvSpPr>
        <dsp:cNvPr id="0" name=""/>
        <dsp:cNvSpPr/>
      </dsp:nvSpPr>
      <dsp:spPr>
        <a:xfrm>
          <a:off x="4732647" y="315528"/>
          <a:ext cx="5467407" cy="1759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Виробниче</a:t>
          </a:r>
          <a:r>
            <a:rPr lang="ru-RU" sz="2300" kern="1200" dirty="0" smtClean="0"/>
            <a:t>- </a:t>
          </a:r>
          <a:r>
            <a:rPr lang="ru-RU" sz="2300" kern="1200" dirty="0" err="1" smtClean="0"/>
            <a:t>виробництво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продукціїї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послуг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інфомації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тощо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які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підлягають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раелізації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споживачами</a:t>
          </a:r>
          <a:endParaRPr lang="ru-RU" sz="2300" kern="1200" dirty="0"/>
        </a:p>
      </dsp:txBody>
      <dsp:txXfrm>
        <a:off x="4732647" y="315528"/>
        <a:ext cx="5467407" cy="1759904"/>
      </dsp:txXfrm>
    </dsp:sp>
    <dsp:sp modelId="{E58D503A-7E6F-4A43-A1B2-D7A37E2FF766}">
      <dsp:nvSpPr>
        <dsp:cNvPr id="0" name=""/>
        <dsp:cNvSpPr/>
      </dsp:nvSpPr>
      <dsp:spPr>
        <a:xfrm>
          <a:off x="4732647" y="2384976"/>
          <a:ext cx="5493195" cy="18350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Комерційне</a:t>
          </a:r>
          <a:r>
            <a:rPr lang="ru-RU" sz="2300" kern="1200" dirty="0" smtClean="0"/>
            <a:t>- </a:t>
          </a:r>
          <a:r>
            <a:rPr lang="ru-RU" sz="2300" kern="1200" dirty="0" err="1" smtClean="0"/>
            <a:t>пов</a:t>
          </a:r>
          <a:r>
            <a:rPr lang="en-US" sz="2300" kern="1200" dirty="0" smtClean="0"/>
            <a:t>’</a:t>
          </a:r>
          <a:r>
            <a:rPr lang="uk-UA" sz="2300" kern="1200" dirty="0" err="1" smtClean="0"/>
            <a:t>язане</a:t>
          </a:r>
          <a:r>
            <a:rPr lang="uk-UA" sz="2300" kern="1200" dirty="0" smtClean="0"/>
            <a:t> з обміном, розподілом і споживанням товарів і послуг</a:t>
          </a:r>
          <a:endParaRPr lang="ru-RU" sz="2300" kern="1200" dirty="0"/>
        </a:p>
      </dsp:txBody>
      <dsp:txXfrm>
        <a:off x="4732647" y="2384976"/>
        <a:ext cx="5493195" cy="1835098"/>
      </dsp:txXfrm>
    </dsp:sp>
    <dsp:sp modelId="{2DB55F02-9E23-4C80-BDA7-F1D3286BA835}">
      <dsp:nvSpPr>
        <dsp:cNvPr id="0" name=""/>
        <dsp:cNvSpPr/>
      </dsp:nvSpPr>
      <dsp:spPr>
        <a:xfrm>
          <a:off x="4732647" y="4529618"/>
          <a:ext cx="5467407" cy="1671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Фінансово-кредитне</a:t>
          </a:r>
          <a:r>
            <a:rPr lang="ru-RU" sz="2300" kern="1200" dirty="0" smtClean="0"/>
            <a:t> – об</a:t>
          </a:r>
          <a:r>
            <a:rPr lang="en-US" sz="2300" kern="1200" dirty="0" smtClean="0"/>
            <a:t>’</a:t>
          </a:r>
          <a:r>
            <a:rPr lang="uk-UA" sz="2300" kern="1200" dirty="0" err="1" smtClean="0"/>
            <a:t>єктом</a:t>
          </a:r>
          <a:r>
            <a:rPr lang="uk-UA" sz="2300" kern="1200" dirty="0" smtClean="0"/>
            <a:t> товарно-</a:t>
          </a:r>
          <a:r>
            <a:rPr lang="uk-UA" sz="2300" kern="1200" dirty="0" err="1" smtClean="0"/>
            <a:t>горошових</a:t>
          </a:r>
          <a:r>
            <a:rPr lang="uk-UA" sz="2300" kern="1200" dirty="0" smtClean="0"/>
            <a:t> відносин є </a:t>
          </a:r>
          <a:r>
            <a:rPr lang="uk-UA" sz="2300" kern="1200" dirty="0" err="1" smtClean="0"/>
            <a:t>грошіта</a:t>
          </a:r>
          <a:r>
            <a:rPr lang="uk-UA" sz="2300" kern="1200" dirty="0" smtClean="0"/>
            <a:t> цінні папери</a:t>
          </a:r>
          <a:endParaRPr lang="ru-RU" sz="2300" kern="1200" dirty="0"/>
        </a:p>
      </dsp:txBody>
      <dsp:txXfrm>
        <a:off x="4732647" y="4529618"/>
        <a:ext cx="5467407" cy="167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917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5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71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587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135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808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521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810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56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343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315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2AD6B2-F085-4E8A-9E1B-DE0E2655952F}" type="datetimeFigureOut">
              <a:rPr lang="uk-UA" smtClean="0"/>
              <a:t>04.03.2020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6AB5BF-9985-435B-B505-A44518FD028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46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69" y="1651378"/>
            <a:ext cx="8311486" cy="3957851"/>
          </a:xfrm>
        </p:spPr>
        <p:txBody>
          <a:bodyPr/>
          <a:lstStyle/>
          <a:p>
            <a:r>
              <a:rPr lang="ru-RU" dirty="0" smtClean="0"/>
              <a:t>ВИДИ ПІДПРИЄМНИЦЬКОЇ ДІЯЛЬНОСТІ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3662" y="6037114"/>
            <a:ext cx="8212332" cy="820886"/>
          </a:xfrm>
        </p:spPr>
        <p:txBody>
          <a:bodyPr anchor="b">
            <a:normAutofit lnSpcReduction="10000"/>
          </a:bodyPr>
          <a:lstStyle/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Робота студентки групи 6.0729-фк</a:t>
            </a:r>
          </a:p>
          <a:p>
            <a:pPr algn="r"/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Істомової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Олександри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0000" l="4250" r="100000">
                        <a14:foregroundMark x1="23833" y1="76083" x2="89667" y2="65750"/>
                        <a14:foregroundMark x1="60833" y1="83000" x2="46083" y2="49750"/>
                        <a14:foregroundMark x1="81167" y1="78583" x2="25667" y2="70417"/>
                        <a14:foregroundMark x1="16000" y1="79833" x2="43250" y2="80500"/>
                        <a14:foregroundMark x1="41667" y1="32833" x2="59250" y2="34417"/>
                        <a14:foregroundMark x1="81833" y1="14583" x2="79333" y2="18417"/>
                        <a14:foregroundMark x1="86167" y1="63500" x2="86500" y2="69167"/>
                        <a14:foregroundMark x1="89000" y1="69500" x2="63333" y2="45000"/>
                        <a14:foregroundMark x1="51417" y1="54417" x2="51417" y2="54417"/>
                        <a14:foregroundMark x1="15000" y1="44417" x2="92167" y2="55417"/>
                        <a14:foregroundMark x1="22250" y1="25000" x2="24417" y2="22750"/>
                        <a14:foregroundMark x1="12500" y1="62917" x2="14750" y2="61333"/>
                        <a14:foregroundMark x1="32250" y1="26500" x2="36333" y2="28750"/>
                        <a14:foregroundMark x1="41333" y1="22167" x2="43250" y2="25917"/>
                        <a14:foregroundMark x1="50417" y1="25250" x2="50167" y2="20917"/>
                        <a14:foregroundMark x1="79583" y1="72917" x2="80833" y2="33083"/>
                        <a14:foregroundMark x1="56417" y1="25917" x2="59583" y2="21833"/>
                        <a14:foregroundMark x1="63667" y1="29333" x2="67083" y2="27167"/>
                        <a14:foregroundMark x1="37917" y1="10250" x2="40417" y2="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13" y="1931830"/>
            <a:ext cx="3180887" cy="31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054" y="864108"/>
            <a:ext cx="833263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/>
              <a:t>Товарна</a:t>
            </a:r>
            <a:r>
              <a:rPr lang="ru-RU" sz="2400" b="1" i="1" dirty="0"/>
              <a:t> </a:t>
            </a:r>
            <a:r>
              <a:rPr lang="ru-RU" sz="2400" b="1" i="1" dirty="0" err="1"/>
              <a:t>біржа</a:t>
            </a:r>
            <a:r>
              <a:rPr lang="ru-RU" sz="2400" b="1" i="1" dirty="0"/>
              <a:t> </a:t>
            </a:r>
            <a:r>
              <a:rPr lang="ru-RU" sz="2400" dirty="0"/>
              <a:t>є </a:t>
            </a:r>
            <a:r>
              <a:rPr lang="ru-RU" sz="2400" dirty="0" err="1"/>
              <a:t>юридичною</a:t>
            </a:r>
            <a:r>
              <a:rPr lang="ru-RU" sz="2400" dirty="0"/>
              <a:t> особою, </a:t>
            </a:r>
            <a:r>
              <a:rPr lang="ru-RU" sz="2400" dirty="0" err="1"/>
              <a:t>особливим</a:t>
            </a:r>
            <a:r>
              <a:rPr lang="ru-RU" sz="2400" dirty="0"/>
              <a:t> </a:t>
            </a:r>
            <a:r>
              <a:rPr lang="ru-RU" sz="2400" dirty="0" err="1"/>
              <a:t>суб'єктом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надає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в </a:t>
            </a:r>
            <a:r>
              <a:rPr lang="ru-RU" sz="2400" dirty="0" err="1"/>
              <a:t>укладенні</a:t>
            </a:r>
            <a:r>
              <a:rPr lang="ru-RU" sz="2400" dirty="0"/>
              <a:t> </a:t>
            </a:r>
            <a:r>
              <a:rPr lang="ru-RU" sz="2400" dirty="0" err="1"/>
              <a:t>біржових</a:t>
            </a:r>
            <a:r>
              <a:rPr lang="ru-RU" sz="2400" dirty="0"/>
              <a:t> </a:t>
            </a:r>
            <a:r>
              <a:rPr lang="ru-RU" sz="2400" dirty="0" err="1"/>
              <a:t>угод</a:t>
            </a:r>
            <a:r>
              <a:rPr lang="ru-RU" sz="2400" dirty="0"/>
              <a:t>, </a:t>
            </a:r>
            <a:r>
              <a:rPr lang="ru-RU" sz="2400" dirty="0" err="1"/>
              <a:t>виявленні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 і </a:t>
            </a:r>
            <a:r>
              <a:rPr lang="ru-RU" sz="2400" dirty="0" err="1"/>
              <a:t>пропозицій</a:t>
            </a:r>
            <a:r>
              <a:rPr lang="ru-RU" sz="2400" dirty="0"/>
              <a:t> на </a:t>
            </a:r>
            <a:r>
              <a:rPr lang="ru-RU" sz="2400" dirty="0" err="1"/>
              <a:t>товари</a:t>
            </a:r>
            <a:r>
              <a:rPr lang="ru-RU" sz="2400" dirty="0"/>
              <a:t>, </a:t>
            </a:r>
            <a:r>
              <a:rPr lang="ru-RU" sz="2400" dirty="0" err="1"/>
              <a:t>товарних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, </a:t>
            </a:r>
            <a:r>
              <a:rPr lang="ru-RU" sz="2400" dirty="0" err="1"/>
              <a:t>вивчає</a:t>
            </a:r>
            <a:r>
              <a:rPr lang="ru-RU" sz="2400" dirty="0"/>
              <a:t>, </a:t>
            </a:r>
            <a:r>
              <a:rPr lang="ru-RU" sz="2400" dirty="0" err="1"/>
              <a:t>упорядковує</a:t>
            </a:r>
            <a:r>
              <a:rPr lang="ru-RU" sz="2400" dirty="0"/>
              <a:t> </a:t>
            </a:r>
            <a:r>
              <a:rPr lang="ru-RU" sz="2400" dirty="0" err="1"/>
              <a:t>товарообіг</a:t>
            </a:r>
            <a:r>
              <a:rPr lang="ru-RU" sz="2400" dirty="0"/>
              <a:t> і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пов'язаним</a:t>
            </a:r>
            <a:r>
              <a:rPr lang="ru-RU" sz="2400" dirty="0"/>
              <a:t> з ним </a:t>
            </a:r>
            <a:r>
              <a:rPr lang="ru-RU" sz="2400" dirty="0" err="1"/>
              <a:t>торговельним</a:t>
            </a:r>
            <a:r>
              <a:rPr lang="ru-RU" sz="2400" dirty="0"/>
              <a:t> </a:t>
            </a:r>
            <a:r>
              <a:rPr lang="ru-RU" sz="2400" dirty="0" err="1"/>
              <a:t>операціям</a:t>
            </a:r>
            <a:r>
              <a:rPr lang="ru-RU" sz="2400" dirty="0"/>
              <a:t>, </a:t>
            </a:r>
            <a:r>
              <a:rPr lang="ru-RU" sz="2400" dirty="0" err="1"/>
              <a:t>діє</a:t>
            </a:r>
            <a:r>
              <a:rPr lang="ru-RU" sz="2400" dirty="0"/>
              <a:t> на засадах </a:t>
            </a:r>
            <a:r>
              <a:rPr lang="ru-RU" sz="2400" dirty="0" err="1"/>
              <a:t>самоврядування</a:t>
            </a:r>
            <a:r>
              <a:rPr lang="ru-RU" sz="2400" dirty="0"/>
              <a:t> і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самостійності</a:t>
            </a:r>
            <a:r>
              <a:rPr lang="ru-RU" sz="2400" dirty="0"/>
              <a:t>,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відокремлене</a:t>
            </a:r>
            <a:r>
              <a:rPr lang="ru-RU" sz="2400" dirty="0"/>
              <a:t> </a:t>
            </a:r>
            <a:r>
              <a:rPr lang="ru-RU" sz="2400" dirty="0" err="1"/>
              <a:t>майно</a:t>
            </a:r>
            <a:r>
              <a:rPr lang="ru-RU" sz="2400" dirty="0"/>
              <a:t>, </a:t>
            </a:r>
            <a:r>
              <a:rPr lang="ru-RU" sz="2400" dirty="0" err="1"/>
              <a:t>самостійний</a:t>
            </a:r>
            <a:r>
              <a:rPr lang="ru-RU" sz="2400" dirty="0"/>
              <a:t> баланс, </a:t>
            </a:r>
            <a:r>
              <a:rPr lang="ru-RU" sz="2400" dirty="0" err="1"/>
              <a:t>рахунки</a:t>
            </a:r>
            <a:r>
              <a:rPr lang="ru-RU" sz="2400" dirty="0"/>
              <a:t> в </a:t>
            </a:r>
            <a:r>
              <a:rPr lang="ru-RU" sz="2400" dirty="0" err="1"/>
              <a:t>установах</a:t>
            </a:r>
            <a:r>
              <a:rPr lang="ru-RU" sz="2400" dirty="0"/>
              <a:t> банку, печатку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своїм</a:t>
            </a:r>
            <a:r>
              <a:rPr lang="ru-RU" sz="2400" dirty="0"/>
              <a:t> </a:t>
            </a:r>
            <a:r>
              <a:rPr lang="ru-RU" sz="2400" dirty="0" err="1"/>
              <a:t>найменуванням</a:t>
            </a:r>
            <a:r>
              <a:rPr lang="ru-RU" sz="2400" dirty="0"/>
              <a:t>, не </a:t>
            </a:r>
            <a:r>
              <a:rPr lang="ru-RU" sz="2400" dirty="0" err="1"/>
              <a:t>займається</a:t>
            </a:r>
            <a:r>
              <a:rPr lang="ru-RU" sz="2400" dirty="0"/>
              <a:t> </a:t>
            </a:r>
            <a:r>
              <a:rPr lang="ru-RU" sz="2400" dirty="0" err="1"/>
              <a:t>комерційним</a:t>
            </a:r>
            <a:r>
              <a:rPr lang="ru-RU" sz="2400" dirty="0"/>
              <a:t> </a:t>
            </a:r>
            <a:r>
              <a:rPr lang="ru-RU" sz="2400" dirty="0" err="1"/>
              <a:t>посередництвом</a:t>
            </a:r>
            <a:r>
              <a:rPr lang="ru-RU" sz="2400" dirty="0"/>
              <a:t> і не </a:t>
            </a:r>
            <a:r>
              <a:rPr lang="ru-RU" sz="2400" dirty="0" err="1"/>
              <a:t>має</a:t>
            </a:r>
            <a:r>
              <a:rPr lang="ru-RU" sz="2400" dirty="0"/>
              <a:t> на </a:t>
            </a:r>
            <a:r>
              <a:rPr lang="ru-RU" sz="2400" dirty="0" err="1"/>
              <a:t>меті</a:t>
            </a:r>
            <a:r>
              <a:rPr lang="ru-RU" sz="2400" dirty="0"/>
              <a:t> </a:t>
            </a:r>
            <a:r>
              <a:rPr lang="ru-RU" sz="2400" dirty="0" err="1"/>
              <a:t>одержання</a:t>
            </a:r>
            <a:r>
              <a:rPr lang="ru-RU" sz="2400" dirty="0"/>
              <a:t> </a:t>
            </a:r>
            <a:r>
              <a:rPr lang="ru-RU" sz="2400" dirty="0" err="1"/>
              <a:t>прибутку</a:t>
            </a:r>
            <a:r>
              <a:rPr lang="ru-RU" sz="2400" dirty="0"/>
              <a:t>, </a:t>
            </a:r>
            <a:r>
              <a:rPr lang="ru-RU" sz="2400" dirty="0" err="1"/>
              <a:t>здійснює</a:t>
            </a:r>
            <a:r>
              <a:rPr lang="ru-RU" sz="2400" dirty="0"/>
              <a:t> свою </a:t>
            </a:r>
            <a:r>
              <a:rPr lang="ru-RU" sz="2400" dirty="0" err="1"/>
              <a:t>діяльність</a:t>
            </a:r>
            <a:r>
              <a:rPr lang="ru-RU" sz="2400" dirty="0"/>
              <a:t> за принципами </a:t>
            </a:r>
            <a:r>
              <a:rPr lang="ru-RU" sz="2400" dirty="0" err="1"/>
              <a:t>рівноправності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біржових</a:t>
            </a:r>
            <a:r>
              <a:rPr lang="ru-RU" sz="2400" dirty="0"/>
              <a:t> </a:t>
            </a:r>
            <a:r>
              <a:rPr lang="ru-RU" sz="2400" dirty="0" err="1"/>
              <a:t>торгів</a:t>
            </a:r>
            <a:r>
              <a:rPr lang="ru-RU" sz="2400" dirty="0"/>
              <a:t>, </a:t>
            </a:r>
            <a:r>
              <a:rPr lang="ru-RU" sz="2400" dirty="0" err="1"/>
              <a:t>публічного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біржових</a:t>
            </a:r>
            <a:r>
              <a:rPr lang="ru-RU" sz="2400" dirty="0"/>
              <a:t> </a:t>
            </a:r>
            <a:r>
              <a:rPr lang="ru-RU" sz="2400" dirty="0" err="1"/>
              <a:t>торгів</a:t>
            </a:r>
            <a:r>
              <a:rPr lang="ru-RU" sz="2400" dirty="0"/>
              <a:t>,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вільних</a:t>
            </a:r>
            <a:r>
              <a:rPr lang="ru-RU" sz="2400" dirty="0"/>
              <a:t> (</a:t>
            </a:r>
            <a:r>
              <a:rPr lang="ru-RU" sz="2400" dirty="0" err="1"/>
              <a:t>ринкових</a:t>
            </a:r>
            <a:r>
              <a:rPr lang="ru-RU" sz="2400" dirty="0"/>
              <a:t>) </a:t>
            </a:r>
            <a:r>
              <a:rPr lang="ru-RU" sz="2400" dirty="0" err="1"/>
              <a:t>цін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10244" name="Picture 4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" b="90637" l="5125" r="96500">
                        <a14:foregroundMark x1="74000" y1="57865" x2="83625" y2="68352"/>
                        <a14:foregroundMark x1="55875" y1="13670" x2="58625" y2="14232"/>
                        <a14:foregroundMark x1="36750" y1="12547" x2="39625" y2="15730"/>
                        <a14:foregroundMark x1="44125" y1="35955" x2="46125" y2="32397"/>
                        <a14:foregroundMark x1="33625" y1="48502" x2="35750" y2="5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46" y="2173557"/>
            <a:ext cx="3569200" cy="23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3" y="901521"/>
            <a:ext cx="935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Фінансовим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посередництвом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є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пов'язана</a:t>
            </a:r>
            <a:r>
              <a:rPr lang="ru-RU" sz="2800" dirty="0" smtClean="0"/>
              <a:t> з </a:t>
            </a:r>
            <a:r>
              <a:rPr lang="ru-RU" sz="2800" dirty="0" err="1" smtClean="0"/>
              <a:t>отриманням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перерозподілом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фінансових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коштів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передбачених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законодавством</a:t>
            </a:r>
            <a:r>
              <a:rPr lang="ru-RU" sz="2800" dirty="0" smtClean="0"/>
              <a:t>. </a:t>
            </a:r>
            <a:r>
              <a:rPr lang="ru-RU" sz="2800" dirty="0" err="1" smtClean="0"/>
              <a:t>Фінансове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посередництво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установами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банків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фінансово-кредитними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організаціями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7753" y="4018208"/>
            <a:ext cx="8036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Банківська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система </a:t>
            </a:r>
            <a:r>
              <a:rPr lang="ru-RU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Національного</a:t>
            </a:r>
            <a:r>
              <a:rPr lang="ru-RU" sz="2800" dirty="0" smtClean="0"/>
              <a:t> банку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банків</a:t>
            </a:r>
            <a:r>
              <a:rPr lang="ru-RU" sz="2800" dirty="0" smtClean="0"/>
              <a:t> (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недержавних</a:t>
            </a:r>
            <a:r>
              <a:rPr lang="ru-RU" sz="2800" dirty="0" smtClean="0"/>
              <a:t>),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 і </a:t>
            </a:r>
            <a:r>
              <a:rPr lang="ru-RU" sz="2800" dirty="0" err="1" smtClean="0"/>
              <a:t>діють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до закон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293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4586" y="3078051"/>
            <a:ext cx="5331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Банки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функціонувати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універсальні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спеціалізовані</a:t>
            </a:r>
            <a:r>
              <a:rPr lang="ru-RU" sz="2400" dirty="0" smtClean="0"/>
              <a:t> – </a:t>
            </a:r>
            <a:r>
              <a:rPr lang="ru-RU" sz="2400" dirty="0" err="1" smtClean="0"/>
              <a:t>ощадні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інвестиційні</a:t>
            </a:r>
            <a:r>
              <a:rPr lang="ru-RU" sz="2400" dirty="0" smtClean="0"/>
              <a:t>, </a:t>
            </a:r>
            <a:r>
              <a:rPr lang="ru-RU" sz="2400" dirty="0" err="1" smtClean="0"/>
              <a:t>іпотечні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розрахункові</a:t>
            </a:r>
            <a:r>
              <a:rPr lang="ru-RU" sz="2400" dirty="0" smtClean="0"/>
              <a:t> (</a:t>
            </a:r>
            <a:r>
              <a:rPr lang="ru-RU" sz="2400" dirty="0" err="1" smtClean="0"/>
              <a:t>клірингові</a:t>
            </a:r>
            <a:r>
              <a:rPr lang="ru-RU" sz="2400" dirty="0" smtClean="0"/>
              <a:t>). </a:t>
            </a:r>
            <a:endParaRPr lang="uk-UA" sz="2400" dirty="0"/>
          </a:p>
        </p:txBody>
      </p:sp>
      <p:pic>
        <p:nvPicPr>
          <p:cNvPr id="11266" name="Picture 2" descr="Картинки по запросу &quot;ба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3199594"/>
            <a:ext cx="5772150" cy="3829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9955" y="1028961"/>
            <a:ext cx="10732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Банки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фінансові</a:t>
            </a:r>
            <a:r>
              <a:rPr lang="ru-RU" sz="2400" dirty="0" smtClean="0"/>
              <a:t> установи, </a:t>
            </a:r>
            <a:r>
              <a:rPr lang="ru-RU" sz="2400" dirty="0" err="1" smtClean="0"/>
              <a:t>функціями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є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вклади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 і </a:t>
            </a:r>
            <a:r>
              <a:rPr lang="ru-RU" sz="2400" dirty="0" err="1" smtClean="0"/>
              <a:t>юридичних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і на </a:t>
            </a:r>
            <a:r>
              <a:rPr lang="ru-RU" sz="2400" dirty="0" err="1" smtClean="0"/>
              <a:t>власний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ризик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банківських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рахунків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 та </a:t>
            </a:r>
            <a:r>
              <a:rPr lang="ru-RU" sz="2400" dirty="0" err="1" smtClean="0"/>
              <a:t>юридичних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34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709" y="507265"/>
            <a:ext cx="11569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Факторинг</a:t>
            </a:r>
            <a:r>
              <a:rPr lang="ru-RU" sz="2400" dirty="0" smtClean="0"/>
              <a:t> - </a:t>
            </a:r>
            <a:r>
              <a:rPr lang="ru-RU" sz="2400" dirty="0" err="1" smtClean="0"/>
              <a:t>фінансово-економічні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взаємовідносини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підприємцями</a:t>
            </a:r>
            <a:r>
              <a:rPr lang="ru-RU" sz="2400" dirty="0" smtClean="0"/>
              <a:t> і так </a:t>
            </a:r>
            <a:r>
              <a:rPr lang="ru-RU" sz="2400" dirty="0" err="1" smtClean="0"/>
              <a:t>званими</a:t>
            </a:r>
            <a:r>
              <a:rPr lang="ru-RU" sz="2400" dirty="0" smtClean="0"/>
              <a:t> фактор-</a:t>
            </a:r>
            <a:r>
              <a:rPr lang="ru-RU" sz="2400" dirty="0" err="1" smtClean="0"/>
              <a:t>фірмами</a:t>
            </a:r>
            <a:r>
              <a:rPr lang="ru-RU" sz="2400" dirty="0" smtClean="0"/>
              <a:t> (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банками),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певну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винагороду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беруть</a:t>
            </a:r>
            <a:r>
              <a:rPr lang="ru-RU" sz="2400" dirty="0" smtClean="0"/>
              <a:t> на себе </a:t>
            </a:r>
            <a:r>
              <a:rPr lang="ru-RU" sz="2400" dirty="0" err="1" smtClean="0"/>
              <a:t>організацію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одержання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дебіторської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заборгованості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суб'єктам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господарювання</a:t>
            </a:r>
            <a:r>
              <a:rPr lang="ru-RU" sz="2400" dirty="0" smtClean="0"/>
              <a:t> з боку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фірм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просто </a:t>
            </a:r>
            <a:r>
              <a:rPr lang="ru-RU" sz="2400" dirty="0" err="1" smtClean="0"/>
              <a:t>купують</a:t>
            </a:r>
            <a:r>
              <a:rPr lang="ru-RU" sz="2400" dirty="0" smtClean="0"/>
              <a:t> у них </a:t>
            </a:r>
            <a:r>
              <a:rPr lang="ru-RU" sz="2400" dirty="0" err="1" smtClean="0"/>
              <a:t>документи</a:t>
            </a:r>
            <a:r>
              <a:rPr lang="ru-RU" sz="2400" dirty="0" smtClean="0"/>
              <a:t> (</a:t>
            </a:r>
            <a:r>
              <a:rPr lang="ru-RU" sz="2400" dirty="0" err="1" smtClean="0"/>
              <a:t>рахунки-фактури</a:t>
            </a:r>
            <a:r>
              <a:rPr lang="ru-RU" sz="2400" dirty="0" smtClean="0"/>
              <a:t>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дають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вимагати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боржників</a:t>
            </a:r>
            <a:r>
              <a:rPr lang="ru-RU" sz="2400" dirty="0" smtClean="0"/>
              <a:t> уплати боргу.</a:t>
            </a:r>
            <a:endParaRPr lang="uk-UA" sz="2400" dirty="0"/>
          </a:p>
        </p:txBody>
      </p:sp>
      <p:pic>
        <p:nvPicPr>
          <p:cNvPr id="12290" name="Picture 2" descr="Картинки по запросу &quot;факторин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5" y="2930539"/>
            <a:ext cx="8486148" cy="35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011" y="1662175"/>
            <a:ext cx="6508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Фондова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i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біржа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організаційно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оформлений,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постійно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діючий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ринок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на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якому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здійснюється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торгівля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цінними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паперами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;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акціонерне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товариство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яке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зосереджує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попит і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пропозицію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цінних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паперів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сприяє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формуванню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біржового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курсу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та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здійснює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свою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діяльність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відповідно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до чинного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законодавства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статуту і правил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фондової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біржі</a:t>
            </a:r>
            <a:endParaRPr lang="uk-UA" sz="2400" dirty="0"/>
          </a:p>
        </p:txBody>
      </p:sp>
      <p:pic>
        <p:nvPicPr>
          <p:cNvPr id="13314" name="Picture 2" descr="Картинки по запросу &quot;фондова біржа ц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1662175"/>
            <a:ext cx="5314766" cy="363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14" y="167425"/>
            <a:ext cx="11479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Страхування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уповноважених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суб'єктів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господарювання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страховиків</a:t>
            </a:r>
            <a:r>
              <a:rPr lang="ru-RU" sz="2400" dirty="0" smtClean="0"/>
              <a:t>), 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наданням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страхових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 </a:t>
            </a:r>
            <a:r>
              <a:rPr lang="ru-RU" sz="2400" dirty="0" err="1" smtClean="0"/>
              <a:t>юридичним</a:t>
            </a:r>
            <a:r>
              <a:rPr lang="ru-RU" sz="2400" dirty="0" smtClean="0"/>
              <a:t> особам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громадянам</a:t>
            </a:r>
            <a:r>
              <a:rPr lang="ru-RU" sz="2400" dirty="0" smtClean="0"/>
              <a:t> (</a:t>
            </a:r>
            <a:r>
              <a:rPr lang="ru-RU" sz="2400" dirty="0" err="1" smtClean="0"/>
              <a:t>страхувальникам</a:t>
            </a:r>
            <a:r>
              <a:rPr lang="ru-RU" sz="2400" dirty="0" smtClean="0"/>
              <a:t>)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визначених</a:t>
            </a:r>
            <a:r>
              <a:rPr lang="ru-RU" sz="2400" dirty="0" smtClean="0"/>
              <a:t> законом </a:t>
            </a:r>
            <a:r>
              <a:rPr lang="ru-RU" sz="2400" dirty="0" err="1" smtClean="0"/>
              <a:t>чи</a:t>
            </a:r>
            <a:r>
              <a:rPr lang="ru-RU" sz="2400" dirty="0" smtClean="0"/>
              <a:t> договором </a:t>
            </a:r>
            <a:r>
              <a:rPr lang="ru-RU" sz="2400" dirty="0" err="1" smtClean="0"/>
              <a:t>страхування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подій</a:t>
            </a:r>
            <a:r>
              <a:rPr lang="ru-RU" sz="2400" dirty="0" smtClean="0"/>
              <a:t> (</a:t>
            </a:r>
            <a:r>
              <a:rPr lang="ru-RU" sz="2400" dirty="0" err="1" smtClean="0"/>
              <a:t>страхових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),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фондів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формуються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сплати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страхувальниками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страхових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платежів</a:t>
            </a:r>
            <a:endParaRPr lang="uk-UA" sz="2400" dirty="0"/>
          </a:p>
        </p:txBody>
      </p:sp>
      <p:pic>
        <p:nvPicPr>
          <p:cNvPr id="14338" name="Picture 2" descr="Картинки по запросу &quot;страх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49" y="2604060"/>
            <a:ext cx="7356497" cy="41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План </a:t>
            </a:r>
            <a:endParaRPr lang="uk-UA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4874" y="604380"/>
            <a:ext cx="7315200" cy="51206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err="1" smtClean="0"/>
              <a:t>Підприємницька</a:t>
            </a:r>
            <a:r>
              <a:rPr lang="ru-RU" sz="2400" dirty="0" smtClean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класифікація</a:t>
            </a:r>
            <a:r>
              <a:rPr lang="ru-RU" sz="2400" dirty="0"/>
              <a:t> (за </a:t>
            </a:r>
            <a:r>
              <a:rPr lang="ru-RU" sz="2400" dirty="0" err="1"/>
              <a:t>призначенням</a:t>
            </a:r>
            <a:r>
              <a:rPr lang="ru-RU" sz="2400" dirty="0"/>
              <a:t>, за формами </a:t>
            </a:r>
            <a:r>
              <a:rPr lang="ru-RU" sz="2400" dirty="0" err="1"/>
              <a:t>власності</a:t>
            </a:r>
            <a:r>
              <a:rPr lang="ru-RU" sz="2400" dirty="0"/>
              <a:t>, за </a:t>
            </a:r>
            <a:r>
              <a:rPr lang="ru-RU" sz="2400" dirty="0" err="1"/>
              <a:t>кількістю</a:t>
            </a:r>
            <a:r>
              <a:rPr lang="ru-RU" sz="2400" dirty="0"/>
              <a:t> </a:t>
            </a:r>
            <a:r>
              <a:rPr lang="ru-RU" sz="2400" dirty="0" err="1"/>
              <a:t>власників</a:t>
            </a:r>
            <a:r>
              <a:rPr lang="ru-RU" sz="2400" dirty="0"/>
              <a:t>).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Виробниче</a:t>
            </a:r>
            <a:r>
              <a:rPr lang="ru-RU" sz="2400" dirty="0" smtClean="0"/>
              <a:t> </a:t>
            </a:r>
            <a:r>
              <a:rPr lang="ru-RU" sz="2400" dirty="0" err="1"/>
              <a:t>підприємництво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склад, </a:t>
            </a:r>
            <a:r>
              <a:rPr lang="ru-RU" sz="2400" dirty="0" err="1"/>
              <a:t>чинники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виробництво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Комерційне</a:t>
            </a:r>
            <a:r>
              <a:rPr lang="ru-RU" sz="2400" dirty="0" smtClean="0"/>
              <a:t> </a:t>
            </a:r>
            <a:r>
              <a:rPr lang="ru-RU" sz="2400" dirty="0" err="1"/>
              <a:t>підприємництво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складові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Фінансове</a:t>
            </a:r>
            <a:r>
              <a:rPr lang="ru-RU" sz="2400" dirty="0" smtClean="0"/>
              <a:t> </a:t>
            </a:r>
            <a:r>
              <a:rPr lang="ru-RU" sz="2400" dirty="0" err="1"/>
              <a:t>підприємництво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" name="Picture 2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29" y="3164700"/>
            <a:ext cx="4528811" cy="45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Вид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сировини</a:t>
            </a:r>
            <a:r>
              <a:rPr lang="ru-RU" dirty="0"/>
              <a:t> та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)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Окремий</a:t>
            </a:r>
            <a:r>
              <a:rPr lang="ru-RU" dirty="0"/>
              <a:t> вид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єдиного</a:t>
            </a:r>
            <a:r>
              <a:rPr lang="ru-RU" dirty="0"/>
              <a:t> простого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охоплювати</a:t>
            </a:r>
            <a:r>
              <a:rPr lang="ru-RU" dirty="0"/>
              <a:t> ряд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кожний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входить до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правовому </a:t>
            </a:r>
            <a:r>
              <a:rPr lang="ru-RU" dirty="0" err="1"/>
              <a:t>регулюванні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у </a:t>
            </a:r>
            <a:r>
              <a:rPr lang="ru-RU" dirty="0" err="1"/>
              <a:t>здійсненні</a:t>
            </a:r>
            <a:r>
              <a:rPr lang="ru-RU" dirty="0"/>
              <a:t> державного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враховуватися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9" l="7111" r="95222">
                        <a14:foregroundMark x1="45556" y1="41571" x2="55000" y2="47286"/>
                        <a14:foregroundMark x1="46889" y1="36714" x2="49667" y2="52143"/>
                        <a14:foregroundMark x1="66667" y1="17429" x2="78222" y2="27857"/>
                        <a14:foregroundMark x1="75444" y1="47714" x2="86444" y2="55714"/>
                        <a14:foregroundMark x1="78222" y1="61000" x2="85444" y2="43571"/>
                        <a14:foregroundMark x1="43111" y1="10571" x2="54667" y2="12571"/>
                        <a14:foregroundMark x1="21667" y1="24286" x2="34556" y2="23857"/>
                        <a14:foregroundMark x1="42444" y1="39571" x2="54333" y2="39143"/>
                        <a14:foregroundMark x1="46222" y1="53286" x2="43111" y2="40429"/>
                        <a14:foregroundMark x1="12889" y1="56143" x2="21111" y2="43286"/>
                        <a14:foregroundMark x1="23889" y1="52857" x2="14444" y2="4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572" y="1893193"/>
            <a:ext cx="4082147" cy="31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7111009"/>
              </p:ext>
            </p:extLst>
          </p:nvPr>
        </p:nvGraphicFramePr>
        <p:xfrm>
          <a:off x="141668" y="341292"/>
          <a:ext cx="11887200" cy="651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0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C2681B-4181-481C-BD91-0A55B984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EC2681B-4181-481C-BD91-0A55B984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EC2681B-4181-481C-BD91-0A55B984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38D61D-966B-4663-9A86-581C21561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F38D61D-966B-4663-9A86-581C21561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F38D61D-966B-4663-9A86-581C21561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0CD111-0EE7-4253-BDBA-B1A021CB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A0CD111-0EE7-4253-BDBA-B1A021CB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A0CD111-0EE7-4253-BDBA-B1A021CB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718AB-7A08-4448-A187-C313CD2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FF718AB-7A08-4448-A187-C313CD2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FF718AB-7A08-4448-A187-C313CD2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D503A-7E6F-4A43-A1B2-D7A37E2FF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58D503A-7E6F-4A43-A1B2-D7A37E2FF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58D503A-7E6F-4A43-A1B2-D7A37E2FF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57CEA-B5D8-476B-86C4-3C8768334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A657CEA-B5D8-476B-86C4-3C8768334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A657CEA-B5D8-476B-86C4-3C8768334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B55F02-9E23-4C80-BDA7-F1D3286B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DB55F02-9E23-4C80-BDA7-F1D3286B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DB55F02-9E23-4C80-BDA7-F1D3286B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1538" y="824248"/>
            <a:ext cx="8293994" cy="519018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З метою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державного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народним</a:t>
            </a:r>
            <a:r>
              <a:rPr lang="ru-RU" sz="2400" dirty="0"/>
              <a:t> </a:t>
            </a:r>
            <a:r>
              <a:rPr lang="ru-RU" sz="2400" dirty="0" err="1"/>
              <a:t>господарством</a:t>
            </a:r>
            <a:r>
              <a:rPr lang="ru-RU" sz="2400" dirty="0"/>
              <a:t> </a:t>
            </a:r>
            <a:r>
              <a:rPr lang="ru-RU" sz="2400" dirty="0" err="1"/>
              <a:t>обліково-статистичною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, яка </a:t>
            </a:r>
            <a:r>
              <a:rPr lang="ru-RU" sz="2400" dirty="0" err="1"/>
              <a:t>задовольняє</a:t>
            </a:r>
            <a:r>
              <a:rPr lang="ru-RU" sz="2400" dirty="0"/>
              <a:t> потреби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в </a:t>
            </a:r>
            <a:r>
              <a:rPr lang="ru-RU" sz="2400" dirty="0" err="1"/>
              <a:t>об'єктивних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про стан і </a:t>
            </a:r>
            <a:r>
              <a:rPr lang="ru-RU" sz="2400" dirty="0" err="1"/>
              <a:t>тенденції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</a:t>
            </a:r>
            <a:r>
              <a:rPr lang="ru-RU" sz="2400" dirty="0" err="1"/>
              <a:t>господарські</a:t>
            </a:r>
            <a:r>
              <a:rPr lang="ru-RU" sz="2400" dirty="0"/>
              <a:t> та </a:t>
            </a:r>
            <a:r>
              <a:rPr lang="ru-RU" sz="2400" dirty="0" err="1"/>
              <a:t>фінансові</a:t>
            </a:r>
            <a:r>
              <a:rPr lang="ru-RU" sz="2400" dirty="0"/>
              <a:t> </a:t>
            </a:r>
            <a:r>
              <a:rPr lang="ru-RU" sz="2400" dirty="0" err="1"/>
              <a:t>взаємозв'язки</a:t>
            </a:r>
            <a:r>
              <a:rPr lang="ru-RU" sz="2400" dirty="0"/>
              <a:t> на </a:t>
            </a:r>
            <a:r>
              <a:rPr lang="ru-RU" sz="2400" dirty="0" err="1"/>
              <a:t>міждержавному</a:t>
            </a:r>
            <a:r>
              <a:rPr lang="ru-RU" sz="2400" dirty="0"/>
              <a:t>, державному, </a:t>
            </a:r>
            <a:r>
              <a:rPr lang="ru-RU" sz="2400" dirty="0" err="1"/>
              <a:t>регіональному</a:t>
            </a:r>
            <a:r>
              <a:rPr lang="ru-RU" sz="2400" dirty="0"/>
              <a:t> і </a:t>
            </a:r>
            <a:r>
              <a:rPr lang="ru-RU" sz="2400" dirty="0" err="1"/>
              <a:t>галузевому</a:t>
            </a:r>
            <a:r>
              <a:rPr lang="ru-RU" sz="2400" dirty="0"/>
              <a:t> </a:t>
            </a:r>
            <a:r>
              <a:rPr lang="ru-RU" sz="2400" dirty="0" err="1"/>
              <a:t>рівнях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стандартів</a:t>
            </a:r>
            <a:r>
              <a:rPr lang="ru-RU" sz="2400" dirty="0"/>
              <a:t> у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і </a:t>
            </a:r>
            <a:r>
              <a:rPr lang="ru-RU" sz="2400" dirty="0" err="1"/>
              <a:t>звітності</a:t>
            </a:r>
            <a:r>
              <a:rPr lang="ru-RU" sz="2400" dirty="0"/>
              <a:t> та переходу на </a:t>
            </a:r>
            <a:r>
              <a:rPr lang="ru-RU" sz="2400" dirty="0" err="1"/>
              <a:t>міжнародну</a:t>
            </a:r>
            <a:r>
              <a:rPr lang="ru-RU" sz="2400" dirty="0"/>
              <a:t> систему </a:t>
            </a:r>
            <a:r>
              <a:rPr lang="ru-RU" sz="2400" dirty="0" err="1"/>
              <a:t>обліку</a:t>
            </a:r>
            <a:r>
              <a:rPr lang="ru-RU" sz="2400" dirty="0"/>
              <a:t> і статистики </a:t>
            </a:r>
            <a:r>
              <a:rPr lang="ru-RU" sz="2400" dirty="0" err="1"/>
              <a:t>Кабінет</a:t>
            </a:r>
            <a:r>
              <a:rPr lang="ru-RU" sz="2400" dirty="0"/>
              <a:t> </a:t>
            </a:r>
            <a:r>
              <a:rPr lang="ru-RU" sz="2400" dirty="0" err="1"/>
              <a:t>Міністрів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затверджує</a:t>
            </a:r>
            <a:r>
              <a:rPr lang="ru-RU" sz="2400" dirty="0"/>
              <a:t> заходи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національної</a:t>
            </a:r>
            <a:r>
              <a:rPr lang="ru-RU" sz="2400" dirty="0"/>
              <a:t> статистики </a:t>
            </a:r>
            <a:r>
              <a:rPr lang="ru-RU" sz="2400" dirty="0" err="1"/>
              <a:t>України</a:t>
            </a:r>
            <a:r>
              <a:rPr lang="ru-RU" sz="2400" dirty="0"/>
              <a:t> і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класифікації</a:t>
            </a:r>
            <a:r>
              <a:rPr lang="ru-RU" sz="2400" dirty="0"/>
              <a:t> </a:t>
            </a:r>
            <a:r>
              <a:rPr lang="ru-RU" sz="2400" dirty="0" err="1"/>
              <a:t>техніко-економічної</a:t>
            </a:r>
            <a:r>
              <a:rPr lang="ru-RU" sz="2400" dirty="0"/>
              <a:t> та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галузях</a:t>
            </a:r>
            <a:r>
              <a:rPr lang="ru-RU" sz="2400" dirty="0"/>
              <a:t> </a:t>
            </a:r>
            <a:r>
              <a:rPr lang="ru-RU" sz="2400" dirty="0" err="1"/>
              <a:t>матеріального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матеріальних</a:t>
            </a:r>
            <a:r>
              <a:rPr lang="ru-RU" sz="2400" dirty="0"/>
              <a:t> благ, </a:t>
            </a:r>
            <a:r>
              <a:rPr lang="ru-RU" sz="2400" dirty="0" err="1"/>
              <a:t>призначених</a:t>
            </a:r>
            <a:r>
              <a:rPr lang="ru-RU" sz="2400" dirty="0"/>
              <a:t> як для </a:t>
            </a:r>
            <a:r>
              <a:rPr lang="ru-RU" sz="2400" dirty="0" err="1"/>
              <a:t>використання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(</a:t>
            </a:r>
            <a:r>
              <a:rPr lang="ru-RU" sz="2400" dirty="0" err="1"/>
              <a:t>продукція</a:t>
            </a:r>
            <a:r>
              <a:rPr lang="ru-RU" sz="2400" dirty="0"/>
              <a:t> </a:t>
            </a:r>
            <a:r>
              <a:rPr lang="ru-RU" sz="2400" dirty="0" err="1"/>
              <a:t>виробничо-технічного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), так і для </a:t>
            </a:r>
            <a:r>
              <a:rPr lang="ru-RU" sz="2400" dirty="0" err="1"/>
              <a:t>використання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особистого</a:t>
            </a:r>
            <a:r>
              <a:rPr lang="ru-RU" sz="2400" dirty="0"/>
              <a:t> </a:t>
            </a:r>
            <a:r>
              <a:rPr lang="ru-RU" sz="2400" dirty="0" err="1"/>
              <a:t>споживання</a:t>
            </a:r>
            <a:r>
              <a:rPr lang="ru-RU" sz="2400" dirty="0"/>
              <a:t> (</a:t>
            </a:r>
            <a:r>
              <a:rPr lang="ru-RU" sz="2400" dirty="0" err="1"/>
              <a:t>вироби</a:t>
            </a:r>
            <a:r>
              <a:rPr lang="ru-RU" sz="2400" dirty="0"/>
              <a:t> народного </a:t>
            </a:r>
            <a:r>
              <a:rPr lang="ru-RU" sz="2400" dirty="0" err="1"/>
              <a:t>споживання</a:t>
            </a:r>
            <a:r>
              <a:rPr lang="ru-RU" sz="2400" dirty="0"/>
              <a:t>).</a:t>
            </a:r>
            <a:endParaRPr lang="uk-UA" sz="2400" dirty="0"/>
          </a:p>
        </p:txBody>
      </p:sp>
      <p:pic>
        <p:nvPicPr>
          <p:cNvPr id="5122" name="Picture 2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97500" l="2692" r="97308">
                        <a14:foregroundMark x1="15769" y1="60000" x2="17692" y2="81667"/>
                        <a14:foregroundMark x1="63077" y1="25000" x2="67308" y2="22083"/>
                        <a14:foregroundMark x1="70385" y1="13750" x2="72308" y2="1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" y="1929740"/>
            <a:ext cx="3227467" cy="29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04729"/>
            <a:ext cx="3340287" cy="3239397"/>
          </a:xfrm>
        </p:spPr>
        <p:txBody>
          <a:bodyPr/>
          <a:lstStyle/>
          <a:p>
            <a:r>
              <a:rPr lang="ru-RU" dirty="0" err="1"/>
              <a:t>Виробниче</a:t>
            </a:r>
            <a:r>
              <a:rPr lang="ru-RU" dirty="0"/>
              <a:t> </a:t>
            </a:r>
            <a:r>
              <a:rPr lang="ru-RU" dirty="0" err="1"/>
              <a:t>підприємництво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487548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є </a:t>
            </a:r>
            <a:r>
              <a:rPr lang="ru-RU" sz="2400" dirty="0" err="1"/>
              <a:t>найважливішим</a:t>
            </a:r>
            <a:r>
              <a:rPr lang="ru-RU" sz="2400" dirty="0"/>
              <a:t>, </a:t>
            </a:r>
            <a:r>
              <a:rPr lang="ru-RU" sz="2400" dirty="0" err="1"/>
              <a:t>визначальним</a:t>
            </a:r>
            <a:r>
              <a:rPr lang="ru-RU" sz="2400" dirty="0"/>
              <a:t>, </a:t>
            </a:r>
            <a:r>
              <a:rPr lang="ru-RU" sz="2400" dirty="0" err="1"/>
              <a:t>провідним</a:t>
            </a:r>
            <a:r>
              <a:rPr lang="ru-RU" sz="2400" dirty="0"/>
              <a:t> видом </a:t>
            </a:r>
            <a:r>
              <a:rPr lang="ru-RU" sz="2400" dirty="0" err="1"/>
              <a:t>підприємницької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спрямованим</a:t>
            </a:r>
            <a:r>
              <a:rPr lang="ru-RU" sz="2400" dirty="0"/>
              <a:t> на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,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підлягають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споживачам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6146" name="Picture 2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06" y="2985881"/>
            <a:ext cx="3330022" cy="38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9555"/>
            <a:ext cx="3303432" cy="4205313"/>
          </a:xfrm>
        </p:spPr>
        <p:txBody>
          <a:bodyPr/>
          <a:lstStyle/>
          <a:p>
            <a:r>
              <a:rPr lang="ru-RU" dirty="0" err="1"/>
              <a:t>Принципова</a:t>
            </a:r>
            <a:r>
              <a:rPr lang="ru-RU" dirty="0"/>
              <a:t> схема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endParaRPr lang="uk-UA" dirty="0"/>
          </a:p>
        </p:txBody>
      </p:sp>
      <p:pic>
        <p:nvPicPr>
          <p:cNvPr id="7170" name="Picture 2" descr="Картинки по запросу &quot;Принципова схема виробничого підприємництва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63" y="1339402"/>
            <a:ext cx="8256611" cy="40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1" y="566670"/>
            <a:ext cx="1153947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i="1" dirty="0" err="1" smtClean="0"/>
              <a:t>Комерційне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посередництво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агентська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) є </a:t>
            </a:r>
            <a:r>
              <a:rPr lang="ru-RU" sz="2800" dirty="0" err="1" smtClean="0"/>
              <a:t>підприємницькою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діяльністю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наданні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комерційним</a:t>
            </a:r>
            <a:r>
              <a:rPr lang="ru-RU" sz="2800" dirty="0" smtClean="0"/>
              <a:t> агентом </a:t>
            </a:r>
            <a:r>
              <a:rPr lang="ru-RU" sz="2800" dirty="0" err="1" smtClean="0"/>
              <a:t>послуг</a:t>
            </a:r>
            <a:r>
              <a:rPr lang="ru-RU" sz="2800" dirty="0" smtClean="0"/>
              <a:t> </a:t>
            </a:r>
            <a:r>
              <a:rPr lang="ru-RU" sz="2800" dirty="0" err="1" smtClean="0"/>
              <a:t>суб'єктам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господарювання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здійсненні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господарської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шляхом </a:t>
            </a:r>
            <a:r>
              <a:rPr lang="ru-RU" sz="2800" dirty="0" err="1" smtClean="0"/>
              <a:t>посередництва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імені</a:t>
            </a:r>
            <a:r>
              <a:rPr lang="ru-RU" sz="2800" dirty="0" smtClean="0"/>
              <a:t>, в </a:t>
            </a:r>
            <a:r>
              <a:rPr lang="ru-RU" sz="2800" dirty="0" err="1" smtClean="0"/>
              <a:t>інтересах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контролем і за </a:t>
            </a:r>
            <a:r>
              <a:rPr lang="ru-RU" sz="2800" dirty="0" err="1" smtClean="0"/>
              <a:t>рахунок</a:t>
            </a:r>
            <a:r>
              <a:rPr lang="ru-RU" sz="2800" dirty="0" smtClean="0"/>
              <a:t> </a:t>
            </a:r>
            <a:r>
              <a:rPr lang="ru-RU" sz="2800" dirty="0" err="1" smtClean="0"/>
              <a:t>суб'єкта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представляє</a:t>
            </a:r>
            <a:r>
              <a:rPr lang="ru-RU" sz="2800" dirty="0" smtClean="0"/>
              <a:t> </a:t>
            </a:r>
            <a:endParaRPr lang="uk-UA" sz="2800" dirty="0"/>
          </a:p>
        </p:txBody>
      </p:sp>
      <p:pic>
        <p:nvPicPr>
          <p:cNvPr id="8194" name="Picture 2" descr="Картинки по запросу &quot;Принципова схема комерційного підприємництва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9" y="3258131"/>
            <a:ext cx="10631133" cy="26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76800" y="863600"/>
            <a:ext cx="7315200" cy="51212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err="1"/>
              <a:t>Господарсько-торговельною</a:t>
            </a:r>
            <a:r>
              <a:rPr lang="ru-RU" sz="2400" dirty="0"/>
              <a:t> є </a:t>
            </a:r>
            <a:r>
              <a:rPr lang="ru-RU" sz="2400" dirty="0" err="1"/>
              <a:t>діяльність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суб'єктами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товарного </a:t>
            </a:r>
            <a:r>
              <a:rPr lang="ru-RU" sz="2400" dirty="0" err="1"/>
              <a:t>обігу</a:t>
            </a:r>
            <a:r>
              <a:rPr lang="ru-RU" sz="2400" dirty="0"/>
              <a:t>, </a:t>
            </a:r>
            <a:r>
              <a:rPr lang="ru-RU" sz="2400" dirty="0" err="1"/>
              <a:t>спрямована</a:t>
            </a:r>
            <a:r>
              <a:rPr lang="ru-RU" sz="2400" dirty="0"/>
              <a:t> на </a:t>
            </a:r>
            <a:r>
              <a:rPr lang="ru-RU" sz="2400" dirty="0" err="1"/>
              <a:t>реалізацію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</a:t>
            </a:r>
            <a:r>
              <a:rPr lang="ru-RU" sz="2400" dirty="0" err="1"/>
              <a:t>виробничо-технічного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 і </a:t>
            </a:r>
            <a:r>
              <a:rPr lang="ru-RU" sz="2400" dirty="0" err="1"/>
              <a:t>виробів</a:t>
            </a:r>
            <a:r>
              <a:rPr lang="ru-RU" sz="2400" dirty="0"/>
              <a:t> народного </a:t>
            </a:r>
            <a:r>
              <a:rPr lang="ru-RU" sz="2400" dirty="0" err="1"/>
              <a:t>споживання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допоміжна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яка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реалізацію</a:t>
            </a:r>
            <a:r>
              <a:rPr lang="ru-RU" sz="2400" dirty="0"/>
              <a:t> шляхом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ринку (</a:t>
            </a:r>
            <a:r>
              <a:rPr lang="ru-RU" sz="2400" dirty="0" err="1"/>
              <a:t>внутрішнього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), в межах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товарний</a:t>
            </a:r>
            <a:r>
              <a:rPr lang="ru-RU" sz="2400" dirty="0"/>
              <a:t> </a:t>
            </a:r>
            <a:r>
              <a:rPr lang="ru-RU" sz="2400" dirty="0" err="1"/>
              <a:t>обіг</a:t>
            </a:r>
            <a:r>
              <a:rPr lang="ru-RU" sz="2400" dirty="0"/>
              <a:t>, </a:t>
            </a:r>
            <a:r>
              <a:rPr lang="ru-RU" sz="2400" dirty="0" err="1"/>
              <a:t>господарсько-торговельна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виступає</a:t>
            </a:r>
            <a:r>
              <a:rPr lang="ru-RU" sz="2400" dirty="0"/>
              <a:t> як </a:t>
            </a:r>
            <a:r>
              <a:rPr lang="ru-RU" sz="2400" dirty="0" err="1"/>
              <a:t>внутрішня</a:t>
            </a:r>
            <a:r>
              <a:rPr lang="ru-RU" sz="2400" dirty="0"/>
              <a:t> </a:t>
            </a:r>
            <a:r>
              <a:rPr lang="ru-RU" sz="2400" dirty="0" err="1"/>
              <a:t>торгівля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зовнішня</a:t>
            </a:r>
            <a:r>
              <a:rPr lang="ru-RU" sz="2400" dirty="0"/>
              <a:t> </a:t>
            </a:r>
            <a:r>
              <a:rPr lang="ru-RU" sz="2400" dirty="0" err="1"/>
              <a:t>торгівля</a:t>
            </a:r>
            <a:endParaRPr lang="uk-UA" sz="2400" dirty="0"/>
          </a:p>
        </p:txBody>
      </p:sp>
      <p:pic>
        <p:nvPicPr>
          <p:cNvPr id="9218" name="Picture 2" descr="Картинки по запросу &quot;значки по экономи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43" y="1378039"/>
            <a:ext cx="4831431" cy="32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527</TotalTime>
  <Words>741</Words>
  <Application>Microsoft Office PowerPoint</Application>
  <PresentationFormat>Широкоэкранный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 2</vt:lpstr>
      <vt:lpstr>Рамка</vt:lpstr>
      <vt:lpstr>ВИДИ ПІДПРИЄМНИЦЬКОЇ ДІЯЛЬНОСТІ</vt:lpstr>
      <vt:lpstr>План </vt:lpstr>
      <vt:lpstr>Презентация PowerPoint</vt:lpstr>
      <vt:lpstr>Презентация PowerPoint</vt:lpstr>
      <vt:lpstr>Презентация PowerPoint</vt:lpstr>
      <vt:lpstr>Виробниче підприємництво</vt:lpstr>
      <vt:lpstr>Принципова схема виробничого підприємництва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ПІДПРИЄМНИЦЬКОЇ ДІЯЛЬНОСТІ</dc:title>
  <dc:creator>Cawa</dc:creator>
  <cp:lastModifiedBy>Cawa</cp:lastModifiedBy>
  <cp:revision>22</cp:revision>
  <dcterms:created xsi:type="dcterms:W3CDTF">2020-03-04T10:44:35Z</dcterms:created>
  <dcterms:modified xsi:type="dcterms:W3CDTF">2020-03-04T19:32:26Z</dcterms:modified>
</cp:coreProperties>
</file>