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9" r:id="rId4"/>
    <p:sldId id="348" r:id="rId5"/>
    <p:sldId id="399" r:id="rId6"/>
    <p:sldId id="437" r:id="rId7"/>
    <p:sldId id="438" r:id="rId8"/>
    <p:sldId id="439" r:id="rId9"/>
    <p:sldId id="440" r:id="rId10"/>
    <p:sldId id="441" r:id="rId11"/>
    <p:sldId id="359" r:id="rId12"/>
    <p:sldId id="384" r:id="rId13"/>
    <p:sldId id="442" r:id="rId14"/>
    <p:sldId id="443" r:id="rId15"/>
    <p:sldId id="444" r:id="rId16"/>
    <p:sldId id="445" r:id="rId17"/>
    <p:sldId id="446" r:id="rId18"/>
    <p:sldId id="447" r:id="rId19"/>
    <p:sldId id="448" r:id="rId20"/>
    <p:sldId id="449" r:id="rId21"/>
    <p:sldId id="450" r:id="rId22"/>
    <p:sldId id="451" r:id="rId23"/>
    <p:sldId id="452" r:id="rId24"/>
    <p:sldId id="383" r:id="rId25"/>
    <p:sldId id="354" r:id="rId26"/>
    <p:sldId id="454" r:id="rId27"/>
    <p:sldId id="455" r:id="rId28"/>
    <p:sldId id="419" r:id="rId29"/>
    <p:sldId id="418" r:id="rId30"/>
    <p:sldId id="460" r:id="rId31"/>
    <p:sldId id="461" r:id="rId32"/>
    <p:sldId id="462" r:id="rId33"/>
    <p:sldId id="463" r:id="rId34"/>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2" autoAdjust="0"/>
    <p:restoredTop sz="94640" autoAdjust="0"/>
  </p:normalViewPr>
  <p:slideViewPr>
    <p:cSldViewPr>
      <p:cViewPr varScale="1">
        <p:scale>
          <a:sx n="59" d="100"/>
          <a:sy n="59" d="100"/>
        </p:scale>
        <p:origin x="1500" y="6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651172-E0E0-4CFE-BEFD-BC84916522E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uk-UA"/>
        </a:p>
      </dgm:t>
    </dgm:pt>
    <dgm:pt modelId="{90B3C922-A16A-4B2C-972C-4FC2068C7A6E}">
      <dgm:prSet phldrT="[Текст]"/>
      <dgm:spPr/>
      <dgm:t>
        <a:bodyPr/>
        <a:lstStyle/>
        <a:p>
          <a:r>
            <a:rPr lang="uk-UA" dirty="0" smtClean="0"/>
            <a:t>Валютні цінності</a:t>
          </a:r>
          <a:endParaRPr lang="uk-UA" dirty="0"/>
        </a:p>
      </dgm:t>
    </dgm:pt>
    <dgm:pt modelId="{17E9DE87-DED3-4068-A849-8C890F507C79}" type="parTrans" cxnId="{A04F8D81-4620-4DCB-A999-471900EE4BEA}">
      <dgm:prSet/>
      <dgm:spPr/>
      <dgm:t>
        <a:bodyPr/>
        <a:lstStyle/>
        <a:p>
          <a:endParaRPr lang="uk-UA"/>
        </a:p>
      </dgm:t>
    </dgm:pt>
    <dgm:pt modelId="{ACDBB7C9-F51B-4DCE-A655-587E4911BA52}" type="sibTrans" cxnId="{A04F8D81-4620-4DCB-A999-471900EE4BEA}">
      <dgm:prSet/>
      <dgm:spPr/>
      <dgm:t>
        <a:bodyPr/>
        <a:lstStyle/>
        <a:p>
          <a:endParaRPr lang="uk-UA"/>
        </a:p>
      </dgm:t>
    </dgm:pt>
    <dgm:pt modelId="{C06A2839-7BBB-49EE-B178-17A86A5D0D9B}">
      <dgm:prSet phldrT="[Текст]"/>
      <dgm:spPr/>
      <dgm:t>
        <a:bodyPr/>
        <a:lstStyle/>
        <a:p>
          <a:r>
            <a:rPr lang="uk-UA" dirty="0" smtClean="0"/>
            <a:t>Валюта України</a:t>
          </a:r>
          <a:endParaRPr lang="uk-UA" dirty="0"/>
        </a:p>
      </dgm:t>
    </dgm:pt>
    <dgm:pt modelId="{7A2E4225-F343-40E5-A93E-DE3046E0FD7A}" type="parTrans" cxnId="{1419D197-A2F2-44BD-AFD5-81A193112D16}">
      <dgm:prSet/>
      <dgm:spPr/>
      <dgm:t>
        <a:bodyPr/>
        <a:lstStyle/>
        <a:p>
          <a:endParaRPr lang="uk-UA"/>
        </a:p>
      </dgm:t>
    </dgm:pt>
    <dgm:pt modelId="{B7D08204-67A4-4C49-93D4-946D7A0FEDE2}" type="sibTrans" cxnId="{1419D197-A2F2-44BD-AFD5-81A193112D16}">
      <dgm:prSet/>
      <dgm:spPr/>
      <dgm:t>
        <a:bodyPr/>
        <a:lstStyle/>
        <a:p>
          <a:endParaRPr lang="uk-UA"/>
        </a:p>
      </dgm:t>
    </dgm:pt>
    <dgm:pt modelId="{568964F4-866C-4335-B492-3DE6CE78B3F3}">
      <dgm:prSet phldrT="[Текст]"/>
      <dgm:spPr/>
      <dgm:t>
        <a:bodyPr/>
        <a:lstStyle/>
        <a:p>
          <a:r>
            <a:rPr lang="uk-UA" dirty="0" smtClean="0"/>
            <a:t>Платіжні документи та інші цінні папери виражені у валюті України</a:t>
          </a:r>
          <a:endParaRPr lang="uk-UA" dirty="0"/>
        </a:p>
      </dgm:t>
    </dgm:pt>
    <dgm:pt modelId="{D0DBAA83-4DC4-4609-AC3A-43E4A942866A}" type="parTrans" cxnId="{18CF9618-6EF3-4FB6-9C80-E2A475B207BE}">
      <dgm:prSet/>
      <dgm:spPr/>
      <dgm:t>
        <a:bodyPr/>
        <a:lstStyle/>
        <a:p>
          <a:endParaRPr lang="uk-UA"/>
        </a:p>
      </dgm:t>
    </dgm:pt>
    <dgm:pt modelId="{4833F6C9-38EE-4CE9-ACC6-2FFC1417E202}" type="sibTrans" cxnId="{18CF9618-6EF3-4FB6-9C80-E2A475B207BE}">
      <dgm:prSet/>
      <dgm:spPr/>
      <dgm:t>
        <a:bodyPr/>
        <a:lstStyle/>
        <a:p>
          <a:endParaRPr lang="uk-UA"/>
        </a:p>
      </dgm:t>
    </dgm:pt>
    <dgm:pt modelId="{D4B7F811-3E21-46E8-A232-5C2F5D046856}">
      <dgm:prSet phldrT="[Текст]"/>
      <dgm:spPr/>
      <dgm:t>
        <a:bodyPr/>
        <a:lstStyle/>
        <a:p>
          <a:r>
            <a:rPr lang="uk-UA" dirty="0" smtClean="0"/>
            <a:t>Платіжні документи та інші цінні папери виражені в іноземній валюті та банківських металах</a:t>
          </a:r>
          <a:endParaRPr lang="uk-UA" dirty="0"/>
        </a:p>
      </dgm:t>
    </dgm:pt>
    <dgm:pt modelId="{8280B514-1E7A-4D58-8191-A660B3FD148C}" type="parTrans" cxnId="{BA5AF6AE-D80D-4383-9573-1730204B4023}">
      <dgm:prSet/>
      <dgm:spPr/>
      <dgm:t>
        <a:bodyPr/>
        <a:lstStyle/>
        <a:p>
          <a:endParaRPr lang="uk-UA"/>
        </a:p>
      </dgm:t>
    </dgm:pt>
    <dgm:pt modelId="{FE148F19-12B7-4F63-A2FE-C6C4AC6EF58D}" type="sibTrans" cxnId="{BA5AF6AE-D80D-4383-9573-1730204B4023}">
      <dgm:prSet/>
      <dgm:spPr/>
      <dgm:t>
        <a:bodyPr/>
        <a:lstStyle/>
        <a:p>
          <a:endParaRPr lang="uk-UA"/>
        </a:p>
      </dgm:t>
    </dgm:pt>
    <dgm:pt modelId="{D9E1A44C-3E7E-4CBA-B3E2-CD641C4A7757}">
      <dgm:prSet phldrT="[Текст]"/>
      <dgm:spPr/>
      <dgm:t>
        <a:bodyPr/>
        <a:lstStyle/>
        <a:p>
          <a:r>
            <a:rPr lang="uk-UA" dirty="0" smtClean="0"/>
            <a:t>Іноземна валюта</a:t>
          </a:r>
          <a:endParaRPr lang="uk-UA" dirty="0"/>
        </a:p>
      </dgm:t>
    </dgm:pt>
    <dgm:pt modelId="{B669F021-2BEB-465A-9FE2-88BA25C33765}" type="parTrans" cxnId="{5A78BB4E-F8F0-415B-9FC2-ACFD8E69306F}">
      <dgm:prSet/>
      <dgm:spPr/>
      <dgm:t>
        <a:bodyPr/>
        <a:lstStyle/>
        <a:p>
          <a:endParaRPr lang="uk-UA"/>
        </a:p>
      </dgm:t>
    </dgm:pt>
    <dgm:pt modelId="{5AA32839-4BEC-4CA5-9D1E-8D9D07ADF71F}" type="sibTrans" cxnId="{5A78BB4E-F8F0-415B-9FC2-ACFD8E69306F}">
      <dgm:prSet/>
      <dgm:spPr/>
      <dgm:t>
        <a:bodyPr/>
        <a:lstStyle/>
        <a:p>
          <a:endParaRPr lang="uk-UA"/>
        </a:p>
      </dgm:t>
    </dgm:pt>
    <dgm:pt modelId="{C14B4FCE-8F2A-42D0-8EF5-A7F32CA8AF02}">
      <dgm:prSet phldrT="[Текст]"/>
      <dgm:spPr/>
      <dgm:t>
        <a:bodyPr/>
        <a:lstStyle/>
        <a:p>
          <a:r>
            <a:rPr lang="uk-UA" dirty="0" smtClean="0"/>
            <a:t>Банківські метали</a:t>
          </a:r>
          <a:endParaRPr lang="uk-UA" dirty="0"/>
        </a:p>
      </dgm:t>
    </dgm:pt>
    <dgm:pt modelId="{DCC6E38B-2D5C-4975-B03A-41D7B85CFD27}" type="parTrans" cxnId="{EB1486F7-CD2C-45BD-9B17-06A6F6E93BAA}">
      <dgm:prSet/>
      <dgm:spPr/>
      <dgm:t>
        <a:bodyPr/>
        <a:lstStyle/>
        <a:p>
          <a:endParaRPr lang="uk-UA"/>
        </a:p>
      </dgm:t>
    </dgm:pt>
    <dgm:pt modelId="{C35E3100-7A5C-402E-A373-583F67C9F34D}" type="sibTrans" cxnId="{EB1486F7-CD2C-45BD-9B17-06A6F6E93BAA}">
      <dgm:prSet/>
      <dgm:spPr/>
      <dgm:t>
        <a:bodyPr/>
        <a:lstStyle/>
        <a:p>
          <a:endParaRPr lang="uk-UA"/>
        </a:p>
      </dgm:t>
    </dgm:pt>
    <dgm:pt modelId="{9158CA48-8F83-4AF7-A38B-AF7125F172C9}" type="pres">
      <dgm:prSet presAssocID="{E2651172-E0E0-4CFE-BEFD-BC84916522EB}" presName="hierChild1" presStyleCnt="0">
        <dgm:presLayoutVars>
          <dgm:chPref val="1"/>
          <dgm:dir/>
          <dgm:animOne val="branch"/>
          <dgm:animLvl val="lvl"/>
          <dgm:resizeHandles/>
        </dgm:presLayoutVars>
      </dgm:prSet>
      <dgm:spPr/>
      <dgm:t>
        <a:bodyPr/>
        <a:lstStyle/>
        <a:p>
          <a:endParaRPr lang="uk-UA"/>
        </a:p>
      </dgm:t>
    </dgm:pt>
    <dgm:pt modelId="{2CD424A3-4D0F-4D7A-9EB5-7414E97423C1}" type="pres">
      <dgm:prSet presAssocID="{90B3C922-A16A-4B2C-972C-4FC2068C7A6E}" presName="hierRoot1" presStyleCnt="0"/>
      <dgm:spPr/>
    </dgm:pt>
    <dgm:pt modelId="{8F52624A-0948-4218-87BE-CB3EF2CAC3DC}" type="pres">
      <dgm:prSet presAssocID="{90B3C922-A16A-4B2C-972C-4FC2068C7A6E}" presName="composite" presStyleCnt="0"/>
      <dgm:spPr/>
    </dgm:pt>
    <dgm:pt modelId="{2F812353-F30A-4B3D-88CC-80B424C39119}" type="pres">
      <dgm:prSet presAssocID="{90B3C922-A16A-4B2C-972C-4FC2068C7A6E}" presName="background" presStyleLbl="node0" presStyleIdx="0" presStyleCnt="1"/>
      <dgm:spPr/>
    </dgm:pt>
    <dgm:pt modelId="{B08F707D-724A-45E9-9BEB-CDA288020980}" type="pres">
      <dgm:prSet presAssocID="{90B3C922-A16A-4B2C-972C-4FC2068C7A6E}" presName="text" presStyleLbl="fgAcc0" presStyleIdx="0" presStyleCnt="1">
        <dgm:presLayoutVars>
          <dgm:chPref val="3"/>
        </dgm:presLayoutVars>
      </dgm:prSet>
      <dgm:spPr/>
      <dgm:t>
        <a:bodyPr/>
        <a:lstStyle/>
        <a:p>
          <a:endParaRPr lang="uk-UA"/>
        </a:p>
      </dgm:t>
    </dgm:pt>
    <dgm:pt modelId="{B1AB121F-2B42-4E2B-9403-13BB04D91F4B}" type="pres">
      <dgm:prSet presAssocID="{90B3C922-A16A-4B2C-972C-4FC2068C7A6E}" presName="hierChild2" presStyleCnt="0"/>
      <dgm:spPr/>
    </dgm:pt>
    <dgm:pt modelId="{B12583C8-4EB6-446D-ADCC-13E0D314D575}" type="pres">
      <dgm:prSet presAssocID="{7A2E4225-F343-40E5-A93E-DE3046E0FD7A}" presName="Name10" presStyleLbl="parChTrans1D2" presStyleIdx="0" presStyleCnt="5"/>
      <dgm:spPr/>
      <dgm:t>
        <a:bodyPr/>
        <a:lstStyle/>
        <a:p>
          <a:endParaRPr lang="uk-UA"/>
        </a:p>
      </dgm:t>
    </dgm:pt>
    <dgm:pt modelId="{1B86958C-9830-441A-89B2-94DA8C3383D6}" type="pres">
      <dgm:prSet presAssocID="{C06A2839-7BBB-49EE-B178-17A86A5D0D9B}" presName="hierRoot2" presStyleCnt="0"/>
      <dgm:spPr/>
    </dgm:pt>
    <dgm:pt modelId="{4EC879EA-DDB5-498A-8B43-E247FE89D836}" type="pres">
      <dgm:prSet presAssocID="{C06A2839-7BBB-49EE-B178-17A86A5D0D9B}" presName="composite2" presStyleCnt="0"/>
      <dgm:spPr/>
    </dgm:pt>
    <dgm:pt modelId="{743B2BB9-61F8-40D1-87CC-5407231A7CE5}" type="pres">
      <dgm:prSet presAssocID="{C06A2839-7BBB-49EE-B178-17A86A5D0D9B}" presName="background2" presStyleLbl="node2" presStyleIdx="0" presStyleCnt="5"/>
      <dgm:spPr/>
    </dgm:pt>
    <dgm:pt modelId="{B3FC769A-3DB8-4898-A37F-358BE84E138A}" type="pres">
      <dgm:prSet presAssocID="{C06A2839-7BBB-49EE-B178-17A86A5D0D9B}" presName="text2" presStyleLbl="fgAcc2" presStyleIdx="0" presStyleCnt="5">
        <dgm:presLayoutVars>
          <dgm:chPref val="3"/>
        </dgm:presLayoutVars>
      </dgm:prSet>
      <dgm:spPr/>
      <dgm:t>
        <a:bodyPr/>
        <a:lstStyle/>
        <a:p>
          <a:endParaRPr lang="uk-UA"/>
        </a:p>
      </dgm:t>
    </dgm:pt>
    <dgm:pt modelId="{9B8E5173-781D-4A43-8D82-0401CF18F93D}" type="pres">
      <dgm:prSet presAssocID="{C06A2839-7BBB-49EE-B178-17A86A5D0D9B}" presName="hierChild3" presStyleCnt="0"/>
      <dgm:spPr/>
    </dgm:pt>
    <dgm:pt modelId="{660B4C4C-3965-4E55-B76A-923388854CE6}" type="pres">
      <dgm:prSet presAssocID="{D0DBAA83-4DC4-4609-AC3A-43E4A942866A}" presName="Name10" presStyleLbl="parChTrans1D2" presStyleIdx="1" presStyleCnt="5"/>
      <dgm:spPr/>
      <dgm:t>
        <a:bodyPr/>
        <a:lstStyle/>
        <a:p>
          <a:endParaRPr lang="uk-UA"/>
        </a:p>
      </dgm:t>
    </dgm:pt>
    <dgm:pt modelId="{E758C40F-713E-45D5-BDD3-61A92F96F491}" type="pres">
      <dgm:prSet presAssocID="{568964F4-866C-4335-B492-3DE6CE78B3F3}" presName="hierRoot2" presStyleCnt="0"/>
      <dgm:spPr/>
    </dgm:pt>
    <dgm:pt modelId="{8C534802-77F9-4527-A354-6E0ACFAB0269}" type="pres">
      <dgm:prSet presAssocID="{568964F4-866C-4335-B492-3DE6CE78B3F3}" presName="composite2" presStyleCnt="0"/>
      <dgm:spPr/>
    </dgm:pt>
    <dgm:pt modelId="{171EDBC4-9F0D-4A2B-A884-4057778520A8}" type="pres">
      <dgm:prSet presAssocID="{568964F4-866C-4335-B492-3DE6CE78B3F3}" presName="background2" presStyleLbl="node2" presStyleIdx="1" presStyleCnt="5"/>
      <dgm:spPr/>
    </dgm:pt>
    <dgm:pt modelId="{3A884B7E-C8AD-4E91-A93F-6EF0DC621C7B}" type="pres">
      <dgm:prSet presAssocID="{568964F4-866C-4335-B492-3DE6CE78B3F3}" presName="text2" presStyleLbl="fgAcc2" presStyleIdx="1" presStyleCnt="5">
        <dgm:presLayoutVars>
          <dgm:chPref val="3"/>
        </dgm:presLayoutVars>
      </dgm:prSet>
      <dgm:spPr/>
      <dgm:t>
        <a:bodyPr/>
        <a:lstStyle/>
        <a:p>
          <a:endParaRPr lang="uk-UA"/>
        </a:p>
      </dgm:t>
    </dgm:pt>
    <dgm:pt modelId="{1EBBC55F-2228-47B3-9B0C-FCCE9D048B91}" type="pres">
      <dgm:prSet presAssocID="{568964F4-866C-4335-B492-3DE6CE78B3F3}" presName="hierChild3" presStyleCnt="0"/>
      <dgm:spPr/>
    </dgm:pt>
    <dgm:pt modelId="{2A703154-A4B2-4848-A20D-356688A571C5}" type="pres">
      <dgm:prSet presAssocID="{B669F021-2BEB-465A-9FE2-88BA25C33765}" presName="Name10" presStyleLbl="parChTrans1D2" presStyleIdx="2" presStyleCnt="5"/>
      <dgm:spPr/>
      <dgm:t>
        <a:bodyPr/>
        <a:lstStyle/>
        <a:p>
          <a:endParaRPr lang="uk-UA"/>
        </a:p>
      </dgm:t>
    </dgm:pt>
    <dgm:pt modelId="{C210CCBE-B9B4-4042-BF67-3C95CD7E4C95}" type="pres">
      <dgm:prSet presAssocID="{D9E1A44C-3E7E-4CBA-B3E2-CD641C4A7757}" presName="hierRoot2" presStyleCnt="0"/>
      <dgm:spPr/>
    </dgm:pt>
    <dgm:pt modelId="{AA14B8E3-E026-4420-B4B8-60A254C9F805}" type="pres">
      <dgm:prSet presAssocID="{D9E1A44C-3E7E-4CBA-B3E2-CD641C4A7757}" presName="composite2" presStyleCnt="0"/>
      <dgm:spPr/>
    </dgm:pt>
    <dgm:pt modelId="{A5256B4E-C962-42F6-909F-B60D6AB0EAEB}" type="pres">
      <dgm:prSet presAssocID="{D9E1A44C-3E7E-4CBA-B3E2-CD641C4A7757}" presName="background2" presStyleLbl="node2" presStyleIdx="2" presStyleCnt="5"/>
      <dgm:spPr/>
    </dgm:pt>
    <dgm:pt modelId="{7B1B795F-9541-4C52-BFF4-531FBD390452}" type="pres">
      <dgm:prSet presAssocID="{D9E1A44C-3E7E-4CBA-B3E2-CD641C4A7757}" presName="text2" presStyleLbl="fgAcc2" presStyleIdx="2" presStyleCnt="5">
        <dgm:presLayoutVars>
          <dgm:chPref val="3"/>
        </dgm:presLayoutVars>
      </dgm:prSet>
      <dgm:spPr/>
      <dgm:t>
        <a:bodyPr/>
        <a:lstStyle/>
        <a:p>
          <a:endParaRPr lang="uk-UA"/>
        </a:p>
      </dgm:t>
    </dgm:pt>
    <dgm:pt modelId="{24D2CEBC-C23E-42CC-B1EB-4CCB8EB3F211}" type="pres">
      <dgm:prSet presAssocID="{D9E1A44C-3E7E-4CBA-B3E2-CD641C4A7757}" presName="hierChild3" presStyleCnt="0"/>
      <dgm:spPr/>
    </dgm:pt>
    <dgm:pt modelId="{29284636-32D4-494E-BCB2-20DBCBF1DD60}" type="pres">
      <dgm:prSet presAssocID="{8280B514-1E7A-4D58-8191-A660B3FD148C}" presName="Name10" presStyleLbl="parChTrans1D2" presStyleIdx="3" presStyleCnt="5"/>
      <dgm:spPr/>
      <dgm:t>
        <a:bodyPr/>
        <a:lstStyle/>
        <a:p>
          <a:endParaRPr lang="uk-UA"/>
        </a:p>
      </dgm:t>
    </dgm:pt>
    <dgm:pt modelId="{8FE5B859-95EF-4E52-A054-A7ED7A412CC1}" type="pres">
      <dgm:prSet presAssocID="{D4B7F811-3E21-46E8-A232-5C2F5D046856}" presName="hierRoot2" presStyleCnt="0"/>
      <dgm:spPr/>
    </dgm:pt>
    <dgm:pt modelId="{C5CECA20-F254-47A7-87AA-FA478E364337}" type="pres">
      <dgm:prSet presAssocID="{D4B7F811-3E21-46E8-A232-5C2F5D046856}" presName="composite2" presStyleCnt="0"/>
      <dgm:spPr/>
    </dgm:pt>
    <dgm:pt modelId="{7938146E-203B-4C39-8030-C3A482046EAE}" type="pres">
      <dgm:prSet presAssocID="{D4B7F811-3E21-46E8-A232-5C2F5D046856}" presName="background2" presStyleLbl="node2" presStyleIdx="3" presStyleCnt="5"/>
      <dgm:spPr/>
    </dgm:pt>
    <dgm:pt modelId="{1222DFE7-CE4C-49AF-8C35-362C2D3ED975}" type="pres">
      <dgm:prSet presAssocID="{D4B7F811-3E21-46E8-A232-5C2F5D046856}" presName="text2" presStyleLbl="fgAcc2" presStyleIdx="3" presStyleCnt="5">
        <dgm:presLayoutVars>
          <dgm:chPref val="3"/>
        </dgm:presLayoutVars>
      </dgm:prSet>
      <dgm:spPr/>
      <dgm:t>
        <a:bodyPr/>
        <a:lstStyle/>
        <a:p>
          <a:endParaRPr lang="uk-UA"/>
        </a:p>
      </dgm:t>
    </dgm:pt>
    <dgm:pt modelId="{CBC46281-04E9-44E9-8DC7-4CF3599703D4}" type="pres">
      <dgm:prSet presAssocID="{D4B7F811-3E21-46E8-A232-5C2F5D046856}" presName="hierChild3" presStyleCnt="0"/>
      <dgm:spPr/>
    </dgm:pt>
    <dgm:pt modelId="{2FFC5798-2492-4010-80CF-0B72CEEEAD57}" type="pres">
      <dgm:prSet presAssocID="{DCC6E38B-2D5C-4975-B03A-41D7B85CFD27}" presName="Name10" presStyleLbl="parChTrans1D2" presStyleIdx="4" presStyleCnt="5"/>
      <dgm:spPr/>
      <dgm:t>
        <a:bodyPr/>
        <a:lstStyle/>
        <a:p>
          <a:endParaRPr lang="uk-UA"/>
        </a:p>
      </dgm:t>
    </dgm:pt>
    <dgm:pt modelId="{02C7E14F-2CB0-4915-88FD-32ABCF365244}" type="pres">
      <dgm:prSet presAssocID="{C14B4FCE-8F2A-42D0-8EF5-A7F32CA8AF02}" presName="hierRoot2" presStyleCnt="0"/>
      <dgm:spPr/>
    </dgm:pt>
    <dgm:pt modelId="{96BF85B7-3374-4B1C-8996-0D72930E5620}" type="pres">
      <dgm:prSet presAssocID="{C14B4FCE-8F2A-42D0-8EF5-A7F32CA8AF02}" presName="composite2" presStyleCnt="0"/>
      <dgm:spPr/>
    </dgm:pt>
    <dgm:pt modelId="{629406E7-52F3-41B9-97C5-88A99041566E}" type="pres">
      <dgm:prSet presAssocID="{C14B4FCE-8F2A-42D0-8EF5-A7F32CA8AF02}" presName="background2" presStyleLbl="node2" presStyleIdx="4" presStyleCnt="5"/>
      <dgm:spPr/>
    </dgm:pt>
    <dgm:pt modelId="{238DD5DF-0DB1-45BA-8715-215C79086F6D}" type="pres">
      <dgm:prSet presAssocID="{C14B4FCE-8F2A-42D0-8EF5-A7F32CA8AF02}" presName="text2" presStyleLbl="fgAcc2" presStyleIdx="4" presStyleCnt="5">
        <dgm:presLayoutVars>
          <dgm:chPref val="3"/>
        </dgm:presLayoutVars>
      </dgm:prSet>
      <dgm:spPr/>
      <dgm:t>
        <a:bodyPr/>
        <a:lstStyle/>
        <a:p>
          <a:endParaRPr lang="uk-UA"/>
        </a:p>
      </dgm:t>
    </dgm:pt>
    <dgm:pt modelId="{E24E5E9D-2DC5-479B-B715-31DEA71249AC}" type="pres">
      <dgm:prSet presAssocID="{C14B4FCE-8F2A-42D0-8EF5-A7F32CA8AF02}" presName="hierChild3" presStyleCnt="0"/>
      <dgm:spPr/>
    </dgm:pt>
  </dgm:ptLst>
  <dgm:cxnLst>
    <dgm:cxn modelId="{4F67A558-E118-4EE3-8485-30DDA5F2176A}" type="presOf" srcId="{D9E1A44C-3E7E-4CBA-B3E2-CD641C4A7757}" destId="{7B1B795F-9541-4C52-BFF4-531FBD390452}" srcOrd="0" destOrd="0" presId="urn:microsoft.com/office/officeart/2005/8/layout/hierarchy1"/>
    <dgm:cxn modelId="{6EE0EA49-97FE-4F85-8345-2D10C77C815A}" type="presOf" srcId="{DCC6E38B-2D5C-4975-B03A-41D7B85CFD27}" destId="{2FFC5798-2492-4010-80CF-0B72CEEEAD57}" srcOrd="0" destOrd="0" presId="urn:microsoft.com/office/officeart/2005/8/layout/hierarchy1"/>
    <dgm:cxn modelId="{1419D197-A2F2-44BD-AFD5-81A193112D16}" srcId="{90B3C922-A16A-4B2C-972C-4FC2068C7A6E}" destId="{C06A2839-7BBB-49EE-B178-17A86A5D0D9B}" srcOrd="0" destOrd="0" parTransId="{7A2E4225-F343-40E5-A93E-DE3046E0FD7A}" sibTransId="{B7D08204-67A4-4C49-93D4-946D7A0FEDE2}"/>
    <dgm:cxn modelId="{4858F3AB-2D7B-47BB-8D95-0F9B3F94A66A}" type="presOf" srcId="{D4B7F811-3E21-46E8-A232-5C2F5D046856}" destId="{1222DFE7-CE4C-49AF-8C35-362C2D3ED975}" srcOrd="0" destOrd="0" presId="urn:microsoft.com/office/officeart/2005/8/layout/hierarchy1"/>
    <dgm:cxn modelId="{BA5AF6AE-D80D-4383-9573-1730204B4023}" srcId="{90B3C922-A16A-4B2C-972C-4FC2068C7A6E}" destId="{D4B7F811-3E21-46E8-A232-5C2F5D046856}" srcOrd="3" destOrd="0" parTransId="{8280B514-1E7A-4D58-8191-A660B3FD148C}" sibTransId="{FE148F19-12B7-4F63-A2FE-C6C4AC6EF58D}"/>
    <dgm:cxn modelId="{A04F8D81-4620-4DCB-A999-471900EE4BEA}" srcId="{E2651172-E0E0-4CFE-BEFD-BC84916522EB}" destId="{90B3C922-A16A-4B2C-972C-4FC2068C7A6E}" srcOrd="0" destOrd="0" parTransId="{17E9DE87-DED3-4068-A849-8C890F507C79}" sibTransId="{ACDBB7C9-F51B-4DCE-A655-587E4911BA52}"/>
    <dgm:cxn modelId="{0F92DB10-1408-4CD1-A60D-1783F5A90831}" type="presOf" srcId="{7A2E4225-F343-40E5-A93E-DE3046E0FD7A}" destId="{B12583C8-4EB6-446D-ADCC-13E0D314D575}" srcOrd="0" destOrd="0" presId="urn:microsoft.com/office/officeart/2005/8/layout/hierarchy1"/>
    <dgm:cxn modelId="{413FFEC3-42A7-494E-80E2-08D19CD95165}" type="presOf" srcId="{E2651172-E0E0-4CFE-BEFD-BC84916522EB}" destId="{9158CA48-8F83-4AF7-A38B-AF7125F172C9}" srcOrd="0" destOrd="0" presId="urn:microsoft.com/office/officeart/2005/8/layout/hierarchy1"/>
    <dgm:cxn modelId="{C2304430-EC26-4839-9951-37AAB5075044}" type="presOf" srcId="{C06A2839-7BBB-49EE-B178-17A86A5D0D9B}" destId="{B3FC769A-3DB8-4898-A37F-358BE84E138A}" srcOrd="0" destOrd="0" presId="urn:microsoft.com/office/officeart/2005/8/layout/hierarchy1"/>
    <dgm:cxn modelId="{EB1486F7-CD2C-45BD-9B17-06A6F6E93BAA}" srcId="{90B3C922-A16A-4B2C-972C-4FC2068C7A6E}" destId="{C14B4FCE-8F2A-42D0-8EF5-A7F32CA8AF02}" srcOrd="4" destOrd="0" parTransId="{DCC6E38B-2D5C-4975-B03A-41D7B85CFD27}" sibTransId="{C35E3100-7A5C-402E-A373-583F67C9F34D}"/>
    <dgm:cxn modelId="{7B94A9F0-DE77-4DDF-AEC2-F1AF1943247E}" type="presOf" srcId="{8280B514-1E7A-4D58-8191-A660B3FD148C}" destId="{29284636-32D4-494E-BCB2-20DBCBF1DD60}" srcOrd="0" destOrd="0" presId="urn:microsoft.com/office/officeart/2005/8/layout/hierarchy1"/>
    <dgm:cxn modelId="{18CF9618-6EF3-4FB6-9C80-E2A475B207BE}" srcId="{90B3C922-A16A-4B2C-972C-4FC2068C7A6E}" destId="{568964F4-866C-4335-B492-3DE6CE78B3F3}" srcOrd="1" destOrd="0" parTransId="{D0DBAA83-4DC4-4609-AC3A-43E4A942866A}" sibTransId="{4833F6C9-38EE-4CE9-ACC6-2FFC1417E202}"/>
    <dgm:cxn modelId="{E5866B4F-E7A5-43EA-88B1-D083D235B95B}" type="presOf" srcId="{B669F021-2BEB-465A-9FE2-88BA25C33765}" destId="{2A703154-A4B2-4848-A20D-356688A571C5}" srcOrd="0" destOrd="0" presId="urn:microsoft.com/office/officeart/2005/8/layout/hierarchy1"/>
    <dgm:cxn modelId="{3D8087C2-778A-469E-B351-A9765C4BC744}" type="presOf" srcId="{90B3C922-A16A-4B2C-972C-4FC2068C7A6E}" destId="{B08F707D-724A-45E9-9BEB-CDA288020980}" srcOrd="0" destOrd="0" presId="urn:microsoft.com/office/officeart/2005/8/layout/hierarchy1"/>
    <dgm:cxn modelId="{815D4038-A257-4CAC-8C55-4FE87A83F520}" type="presOf" srcId="{568964F4-866C-4335-B492-3DE6CE78B3F3}" destId="{3A884B7E-C8AD-4E91-A93F-6EF0DC621C7B}" srcOrd="0" destOrd="0" presId="urn:microsoft.com/office/officeart/2005/8/layout/hierarchy1"/>
    <dgm:cxn modelId="{A13917D7-8A54-4723-B301-E1D1A9B973F6}" type="presOf" srcId="{D0DBAA83-4DC4-4609-AC3A-43E4A942866A}" destId="{660B4C4C-3965-4E55-B76A-923388854CE6}" srcOrd="0" destOrd="0" presId="urn:microsoft.com/office/officeart/2005/8/layout/hierarchy1"/>
    <dgm:cxn modelId="{5A78BB4E-F8F0-415B-9FC2-ACFD8E69306F}" srcId="{90B3C922-A16A-4B2C-972C-4FC2068C7A6E}" destId="{D9E1A44C-3E7E-4CBA-B3E2-CD641C4A7757}" srcOrd="2" destOrd="0" parTransId="{B669F021-2BEB-465A-9FE2-88BA25C33765}" sibTransId="{5AA32839-4BEC-4CA5-9D1E-8D9D07ADF71F}"/>
    <dgm:cxn modelId="{15A2641C-392E-40AA-BB2C-D7FA8F757AAA}" type="presOf" srcId="{C14B4FCE-8F2A-42D0-8EF5-A7F32CA8AF02}" destId="{238DD5DF-0DB1-45BA-8715-215C79086F6D}" srcOrd="0" destOrd="0" presId="urn:microsoft.com/office/officeart/2005/8/layout/hierarchy1"/>
    <dgm:cxn modelId="{14B94F7B-453F-4E11-B054-529AF049BD95}" type="presParOf" srcId="{9158CA48-8F83-4AF7-A38B-AF7125F172C9}" destId="{2CD424A3-4D0F-4D7A-9EB5-7414E97423C1}" srcOrd="0" destOrd="0" presId="urn:microsoft.com/office/officeart/2005/8/layout/hierarchy1"/>
    <dgm:cxn modelId="{55F0EA27-84FC-40C1-8D31-E96E7F513553}" type="presParOf" srcId="{2CD424A3-4D0F-4D7A-9EB5-7414E97423C1}" destId="{8F52624A-0948-4218-87BE-CB3EF2CAC3DC}" srcOrd="0" destOrd="0" presId="urn:microsoft.com/office/officeart/2005/8/layout/hierarchy1"/>
    <dgm:cxn modelId="{B7B9CF9B-20AA-4F84-AA78-4403D9E7CC9F}" type="presParOf" srcId="{8F52624A-0948-4218-87BE-CB3EF2CAC3DC}" destId="{2F812353-F30A-4B3D-88CC-80B424C39119}" srcOrd="0" destOrd="0" presId="urn:microsoft.com/office/officeart/2005/8/layout/hierarchy1"/>
    <dgm:cxn modelId="{BB02DCEC-24A4-4740-B069-3B61F75133D6}" type="presParOf" srcId="{8F52624A-0948-4218-87BE-CB3EF2CAC3DC}" destId="{B08F707D-724A-45E9-9BEB-CDA288020980}" srcOrd="1" destOrd="0" presId="urn:microsoft.com/office/officeart/2005/8/layout/hierarchy1"/>
    <dgm:cxn modelId="{DCCC7404-298C-4856-AE3E-81234534D15B}" type="presParOf" srcId="{2CD424A3-4D0F-4D7A-9EB5-7414E97423C1}" destId="{B1AB121F-2B42-4E2B-9403-13BB04D91F4B}" srcOrd="1" destOrd="0" presId="urn:microsoft.com/office/officeart/2005/8/layout/hierarchy1"/>
    <dgm:cxn modelId="{B163E3A6-78B3-45B5-9302-9C85A568A0DA}" type="presParOf" srcId="{B1AB121F-2B42-4E2B-9403-13BB04D91F4B}" destId="{B12583C8-4EB6-446D-ADCC-13E0D314D575}" srcOrd="0" destOrd="0" presId="urn:microsoft.com/office/officeart/2005/8/layout/hierarchy1"/>
    <dgm:cxn modelId="{67C9494D-4F55-4FDC-BBA1-8C838BDD9929}" type="presParOf" srcId="{B1AB121F-2B42-4E2B-9403-13BB04D91F4B}" destId="{1B86958C-9830-441A-89B2-94DA8C3383D6}" srcOrd="1" destOrd="0" presId="urn:microsoft.com/office/officeart/2005/8/layout/hierarchy1"/>
    <dgm:cxn modelId="{B7B8CFD0-C090-4258-8781-0085D8219B99}" type="presParOf" srcId="{1B86958C-9830-441A-89B2-94DA8C3383D6}" destId="{4EC879EA-DDB5-498A-8B43-E247FE89D836}" srcOrd="0" destOrd="0" presId="urn:microsoft.com/office/officeart/2005/8/layout/hierarchy1"/>
    <dgm:cxn modelId="{AEE35FB9-4B62-40F0-BE65-7937E3C73BC2}" type="presParOf" srcId="{4EC879EA-DDB5-498A-8B43-E247FE89D836}" destId="{743B2BB9-61F8-40D1-87CC-5407231A7CE5}" srcOrd="0" destOrd="0" presId="urn:microsoft.com/office/officeart/2005/8/layout/hierarchy1"/>
    <dgm:cxn modelId="{80854D3A-C5A4-4B37-B16B-0E1118BE5806}" type="presParOf" srcId="{4EC879EA-DDB5-498A-8B43-E247FE89D836}" destId="{B3FC769A-3DB8-4898-A37F-358BE84E138A}" srcOrd="1" destOrd="0" presId="urn:microsoft.com/office/officeart/2005/8/layout/hierarchy1"/>
    <dgm:cxn modelId="{2ECAC0DD-1A73-4033-9027-15194CDCDE94}" type="presParOf" srcId="{1B86958C-9830-441A-89B2-94DA8C3383D6}" destId="{9B8E5173-781D-4A43-8D82-0401CF18F93D}" srcOrd="1" destOrd="0" presId="urn:microsoft.com/office/officeart/2005/8/layout/hierarchy1"/>
    <dgm:cxn modelId="{D4347E0D-3D9D-48F2-8B48-056A18988B69}" type="presParOf" srcId="{B1AB121F-2B42-4E2B-9403-13BB04D91F4B}" destId="{660B4C4C-3965-4E55-B76A-923388854CE6}" srcOrd="2" destOrd="0" presId="urn:microsoft.com/office/officeart/2005/8/layout/hierarchy1"/>
    <dgm:cxn modelId="{1DF46056-B82D-41C5-83D3-E53686E044A8}" type="presParOf" srcId="{B1AB121F-2B42-4E2B-9403-13BB04D91F4B}" destId="{E758C40F-713E-45D5-BDD3-61A92F96F491}" srcOrd="3" destOrd="0" presId="urn:microsoft.com/office/officeart/2005/8/layout/hierarchy1"/>
    <dgm:cxn modelId="{740CA30A-9528-4C15-AEDC-FAEE06997F5E}" type="presParOf" srcId="{E758C40F-713E-45D5-BDD3-61A92F96F491}" destId="{8C534802-77F9-4527-A354-6E0ACFAB0269}" srcOrd="0" destOrd="0" presId="urn:microsoft.com/office/officeart/2005/8/layout/hierarchy1"/>
    <dgm:cxn modelId="{C10A9E14-BFCB-4C28-AC94-D6885BF1CDB5}" type="presParOf" srcId="{8C534802-77F9-4527-A354-6E0ACFAB0269}" destId="{171EDBC4-9F0D-4A2B-A884-4057778520A8}" srcOrd="0" destOrd="0" presId="urn:microsoft.com/office/officeart/2005/8/layout/hierarchy1"/>
    <dgm:cxn modelId="{1C2FF4C6-43BC-43E2-8F29-0E6F0B2B2FF1}" type="presParOf" srcId="{8C534802-77F9-4527-A354-6E0ACFAB0269}" destId="{3A884B7E-C8AD-4E91-A93F-6EF0DC621C7B}" srcOrd="1" destOrd="0" presId="urn:microsoft.com/office/officeart/2005/8/layout/hierarchy1"/>
    <dgm:cxn modelId="{B9DC8AF8-4996-47BC-A393-D9711E999F89}" type="presParOf" srcId="{E758C40F-713E-45D5-BDD3-61A92F96F491}" destId="{1EBBC55F-2228-47B3-9B0C-FCCE9D048B91}" srcOrd="1" destOrd="0" presId="urn:microsoft.com/office/officeart/2005/8/layout/hierarchy1"/>
    <dgm:cxn modelId="{DC15D615-31F8-4430-A0BC-6914D0920D33}" type="presParOf" srcId="{B1AB121F-2B42-4E2B-9403-13BB04D91F4B}" destId="{2A703154-A4B2-4848-A20D-356688A571C5}" srcOrd="4" destOrd="0" presId="urn:microsoft.com/office/officeart/2005/8/layout/hierarchy1"/>
    <dgm:cxn modelId="{09EFDF04-A02F-46F1-BFE0-2C91BFC0B834}" type="presParOf" srcId="{B1AB121F-2B42-4E2B-9403-13BB04D91F4B}" destId="{C210CCBE-B9B4-4042-BF67-3C95CD7E4C95}" srcOrd="5" destOrd="0" presId="urn:microsoft.com/office/officeart/2005/8/layout/hierarchy1"/>
    <dgm:cxn modelId="{577A328C-EB0B-41FD-822C-14BC6E21B356}" type="presParOf" srcId="{C210CCBE-B9B4-4042-BF67-3C95CD7E4C95}" destId="{AA14B8E3-E026-4420-B4B8-60A254C9F805}" srcOrd="0" destOrd="0" presId="urn:microsoft.com/office/officeart/2005/8/layout/hierarchy1"/>
    <dgm:cxn modelId="{DB3FD75E-50D3-4A5D-B92D-4F7516FD8781}" type="presParOf" srcId="{AA14B8E3-E026-4420-B4B8-60A254C9F805}" destId="{A5256B4E-C962-42F6-909F-B60D6AB0EAEB}" srcOrd="0" destOrd="0" presId="urn:microsoft.com/office/officeart/2005/8/layout/hierarchy1"/>
    <dgm:cxn modelId="{343684FE-90B4-4C6D-93A1-C8E602D34C67}" type="presParOf" srcId="{AA14B8E3-E026-4420-B4B8-60A254C9F805}" destId="{7B1B795F-9541-4C52-BFF4-531FBD390452}" srcOrd="1" destOrd="0" presId="urn:microsoft.com/office/officeart/2005/8/layout/hierarchy1"/>
    <dgm:cxn modelId="{FF7482D7-1AD9-4E41-A8E7-315258538703}" type="presParOf" srcId="{C210CCBE-B9B4-4042-BF67-3C95CD7E4C95}" destId="{24D2CEBC-C23E-42CC-B1EB-4CCB8EB3F211}" srcOrd="1" destOrd="0" presId="urn:microsoft.com/office/officeart/2005/8/layout/hierarchy1"/>
    <dgm:cxn modelId="{CCF58A55-DA67-4D72-A7C6-518492556BAA}" type="presParOf" srcId="{B1AB121F-2B42-4E2B-9403-13BB04D91F4B}" destId="{29284636-32D4-494E-BCB2-20DBCBF1DD60}" srcOrd="6" destOrd="0" presId="urn:microsoft.com/office/officeart/2005/8/layout/hierarchy1"/>
    <dgm:cxn modelId="{E68587DF-6254-4863-BDF3-1397A2AF681E}" type="presParOf" srcId="{B1AB121F-2B42-4E2B-9403-13BB04D91F4B}" destId="{8FE5B859-95EF-4E52-A054-A7ED7A412CC1}" srcOrd="7" destOrd="0" presId="urn:microsoft.com/office/officeart/2005/8/layout/hierarchy1"/>
    <dgm:cxn modelId="{4DC64D50-1CDF-4A99-A719-F7290C2C6AC5}" type="presParOf" srcId="{8FE5B859-95EF-4E52-A054-A7ED7A412CC1}" destId="{C5CECA20-F254-47A7-87AA-FA478E364337}" srcOrd="0" destOrd="0" presId="urn:microsoft.com/office/officeart/2005/8/layout/hierarchy1"/>
    <dgm:cxn modelId="{5049FE7B-5B6E-4CF4-B898-11977E0D6995}" type="presParOf" srcId="{C5CECA20-F254-47A7-87AA-FA478E364337}" destId="{7938146E-203B-4C39-8030-C3A482046EAE}" srcOrd="0" destOrd="0" presId="urn:microsoft.com/office/officeart/2005/8/layout/hierarchy1"/>
    <dgm:cxn modelId="{5B8456A2-65BB-4682-A3AB-B5283DFACD49}" type="presParOf" srcId="{C5CECA20-F254-47A7-87AA-FA478E364337}" destId="{1222DFE7-CE4C-49AF-8C35-362C2D3ED975}" srcOrd="1" destOrd="0" presId="urn:microsoft.com/office/officeart/2005/8/layout/hierarchy1"/>
    <dgm:cxn modelId="{0A8AD9AA-1025-47DD-B03A-9EE0F5A4B358}" type="presParOf" srcId="{8FE5B859-95EF-4E52-A054-A7ED7A412CC1}" destId="{CBC46281-04E9-44E9-8DC7-4CF3599703D4}" srcOrd="1" destOrd="0" presId="urn:microsoft.com/office/officeart/2005/8/layout/hierarchy1"/>
    <dgm:cxn modelId="{EB31A036-E882-423E-AE91-F239D2EB4FB0}" type="presParOf" srcId="{B1AB121F-2B42-4E2B-9403-13BB04D91F4B}" destId="{2FFC5798-2492-4010-80CF-0B72CEEEAD57}" srcOrd="8" destOrd="0" presId="urn:microsoft.com/office/officeart/2005/8/layout/hierarchy1"/>
    <dgm:cxn modelId="{6C21BBC1-62B6-4F9B-9A8E-443F10626E46}" type="presParOf" srcId="{B1AB121F-2B42-4E2B-9403-13BB04D91F4B}" destId="{02C7E14F-2CB0-4915-88FD-32ABCF365244}" srcOrd="9" destOrd="0" presId="urn:microsoft.com/office/officeart/2005/8/layout/hierarchy1"/>
    <dgm:cxn modelId="{686E64CD-602D-4E4B-B1D3-C11968B35B11}" type="presParOf" srcId="{02C7E14F-2CB0-4915-88FD-32ABCF365244}" destId="{96BF85B7-3374-4B1C-8996-0D72930E5620}" srcOrd="0" destOrd="0" presId="urn:microsoft.com/office/officeart/2005/8/layout/hierarchy1"/>
    <dgm:cxn modelId="{38CF885E-085E-493F-B678-4B7920E91DCA}" type="presParOf" srcId="{96BF85B7-3374-4B1C-8996-0D72930E5620}" destId="{629406E7-52F3-41B9-97C5-88A99041566E}" srcOrd="0" destOrd="0" presId="urn:microsoft.com/office/officeart/2005/8/layout/hierarchy1"/>
    <dgm:cxn modelId="{CB6B834A-938E-4323-A72E-1C50C961C3B9}" type="presParOf" srcId="{96BF85B7-3374-4B1C-8996-0D72930E5620}" destId="{238DD5DF-0DB1-45BA-8715-215C79086F6D}" srcOrd="1" destOrd="0" presId="urn:microsoft.com/office/officeart/2005/8/layout/hierarchy1"/>
    <dgm:cxn modelId="{FA9C7E4A-B3BD-4FDB-B762-B4416203F76D}" type="presParOf" srcId="{02C7E14F-2CB0-4915-88FD-32ABCF365244}" destId="{E24E5E9D-2DC5-479B-B715-31DEA71249A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7A6857-7032-49EA-ADEA-BE96F423AA96}"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uk-UA"/>
        </a:p>
      </dgm:t>
    </dgm:pt>
    <dgm:pt modelId="{EC7F1F17-57B1-443C-9219-D4B2A769382E}">
      <dgm:prSet phldrT="[Текст]"/>
      <dgm:spPr/>
      <dgm:t>
        <a:bodyPr/>
        <a:lstStyle/>
        <a:p>
          <a:r>
            <a:rPr lang="uk-UA" smtClean="0"/>
            <a:t>За обсягом обмежень на обмін валюти слід вирізняти три типи конвертованості:</a:t>
          </a:r>
          <a:endParaRPr lang="uk-UA"/>
        </a:p>
      </dgm:t>
    </dgm:pt>
    <dgm:pt modelId="{FFBD75FB-F159-4761-B60D-8D53B5BCE653}" type="parTrans" cxnId="{67D4E832-F6B4-47A1-AABB-51AB5DC7E201}">
      <dgm:prSet/>
      <dgm:spPr/>
      <dgm:t>
        <a:bodyPr/>
        <a:lstStyle/>
        <a:p>
          <a:endParaRPr lang="uk-UA"/>
        </a:p>
      </dgm:t>
    </dgm:pt>
    <dgm:pt modelId="{B1D21952-A648-4578-A7BF-10EC51ED0D39}" type="sibTrans" cxnId="{67D4E832-F6B4-47A1-AABB-51AB5DC7E201}">
      <dgm:prSet/>
      <dgm:spPr/>
      <dgm:t>
        <a:bodyPr/>
        <a:lstStyle/>
        <a:p>
          <a:endParaRPr lang="uk-UA"/>
        </a:p>
      </dgm:t>
    </dgm:pt>
    <dgm:pt modelId="{0EBACD09-B01A-4327-B1B4-9B1B829D1FDA}">
      <dgm:prSet/>
      <dgm:spPr/>
      <dgm:t>
        <a:bodyPr/>
        <a:lstStyle/>
        <a:p>
          <a:r>
            <a:rPr lang="uk-UA" smtClean="0"/>
            <a:t>1) конвертованість за поточними операціями - не має валютних обмежень за поточними операціями;</a:t>
          </a:r>
          <a:endParaRPr lang="uk-UA" dirty="0" smtClean="0"/>
        </a:p>
      </dgm:t>
    </dgm:pt>
    <dgm:pt modelId="{D8ADC120-1054-427C-B778-8470E94297B0}" type="parTrans" cxnId="{D238E613-49C7-47AF-ABFC-448BF373BB67}">
      <dgm:prSet/>
      <dgm:spPr/>
      <dgm:t>
        <a:bodyPr/>
        <a:lstStyle/>
        <a:p>
          <a:endParaRPr lang="uk-UA"/>
        </a:p>
      </dgm:t>
    </dgm:pt>
    <dgm:pt modelId="{C63D42E1-7C68-447F-A698-838A7BA49D4F}" type="sibTrans" cxnId="{D238E613-49C7-47AF-ABFC-448BF373BB67}">
      <dgm:prSet/>
      <dgm:spPr/>
      <dgm:t>
        <a:bodyPr/>
        <a:lstStyle/>
        <a:p>
          <a:endParaRPr lang="uk-UA"/>
        </a:p>
      </dgm:t>
    </dgm:pt>
    <dgm:pt modelId="{D89FA2E3-432C-401E-9A8B-9FF031563E83}">
      <dgm:prSet/>
      <dgm:spPr/>
      <dgm:t>
        <a:bodyPr/>
        <a:lstStyle/>
        <a:p>
          <a:r>
            <a:rPr lang="uk-UA" smtClean="0"/>
            <a:t>2) конвертованість за операціями, що пов’язані з рухом капіталу, - не має обмежень при здійсненні відповідної групи валютних операцій, визначених національним валютним законодавством;</a:t>
          </a:r>
          <a:endParaRPr lang="uk-UA" dirty="0" smtClean="0"/>
        </a:p>
      </dgm:t>
    </dgm:pt>
    <dgm:pt modelId="{5EA8FC6B-0ABE-4D76-80AD-178A819DF3F9}" type="parTrans" cxnId="{8E5D706B-B0D6-485D-A448-33375155EEF7}">
      <dgm:prSet/>
      <dgm:spPr/>
      <dgm:t>
        <a:bodyPr/>
        <a:lstStyle/>
        <a:p>
          <a:endParaRPr lang="uk-UA"/>
        </a:p>
      </dgm:t>
    </dgm:pt>
    <dgm:pt modelId="{F0FC0B45-ABF8-4656-B6DC-B45FA9C62243}" type="sibTrans" cxnId="{8E5D706B-B0D6-485D-A448-33375155EEF7}">
      <dgm:prSet/>
      <dgm:spPr/>
      <dgm:t>
        <a:bodyPr/>
        <a:lstStyle/>
        <a:p>
          <a:endParaRPr lang="uk-UA"/>
        </a:p>
      </dgm:t>
    </dgm:pt>
    <dgm:pt modelId="{227B66A0-244A-4133-9882-F0C0CE7967E9}">
      <dgm:prSet/>
      <dgm:spPr/>
      <dgm:t>
        <a:bodyPr/>
        <a:lstStyle/>
        <a:p>
          <a:r>
            <a:rPr lang="uk-UA" smtClean="0"/>
            <a:t>3) повна конвертованість валюти - відсутні будь-які обмеження при здійсненні валютних операцій як резидентами, так і нерезидентами окремої держави.</a:t>
          </a:r>
          <a:endParaRPr lang="uk-UA" dirty="0"/>
        </a:p>
      </dgm:t>
    </dgm:pt>
    <dgm:pt modelId="{5E892DD6-BF30-48B3-A91D-2FA9DEAED06B}" type="parTrans" cxnId="{BF6B8328-EA3B-40D7-BF9C-A5F422D079A2}">
      <dgm:prSet/>
      <dgm:spPr/>
      <dgm:t>
        <a:bodyPr/>
        <a:lstStyle/>
        <a:p>
          <a:endParaRPr lang="uk-UA"/>
        </a:p>
      </dgm:t>
    </dgm:pt>
    <dgm:pt modelId="{72C0365F-ED93-4598-A666-4473F731E86F}" type="sibTrans" cxnId="{BF6B8328-EA3B-40D7-BF9C-A5F422D079A2}">
      <dgm:prSet/>
      <dgm:spPr/>
      <dgm:t>
        <a:bodyPr/>
        <a:lstStyle/>
        <a:p>
          <a:endParaRPr lang="uk-UA"/>
        </a:p>
      </dgm:t>
    </dgm:pt>
    <dgm:pt modelId="{73601540-455E-4FF2-94C8-DD31F5D5559A}" type="pres">
      <dgm:prSet presAssocID="{E87A6857-7032-49EA-ADEA-BE96F423AA96}" presName="composite" presStyleCnt="0">
        <dgm:presLayoutVars>
          <dgm:chMax val="1"/>
          <dgm:dir/>
          <dgm:resizeHandles val="exact"/>
        </dgm:presLayoutVars>
      </dgm:prSet>
      <dgm:spPr/>
      <dgm:t>
        <a:bodyPr/>
        <a:lstStyle/>
        <a:p>
          <a:endParaRPr lang="uk-UA"/>
        </a:p>
      </dgm:t>
    </dgm:pt>
    <dgm:pt modelId="{12988901-B5F3-4CAA-A9EA-11E14E2EBC02}" type="pres">
      <dgm:prSet presAssocID="{EC7F1F17-57B1-443C-9219-D4B2A769382E}" presName="roof" presStyleLbl="dkBgShp" presStyleIdx="0" presStyleCnt="2"/>
      <dgm:spPr/>
      <dgm:t>
        <a:bodyPr/>
        <a:lstStyle/>
        <a:p>
          <a:endParaRPr lang="uk-UA"/>
        </a:p>
      </dgm:t>
    </dgm:pt>
    <dgm:pt modelId="{577CB9FD-1CFD-440C-992E-DBD3AF450E30}" type="pres">
      <dgm:prSet presAssocID="{EC7F1F17-57B1-443C-9219-D4B2A769382E}" presName="pillars" presStyleCnt="0"/>
      <dgm:spPr/>
    </dgm:pt>
    <dgm:pt modelId="{8080C150-89DC-46E1-BB21-7E015F82644E}" type="pres">
      <dgm:prSet presAssocID="{EC7F1F17-57B1-443C-9219-D4B2A769382E}" presName="pillar1" presStyleLbl="node1" presStyleIdx="0" presStyleCnt="3">
        <dgm:presLayoutVars>
          <dgm:bulletEnabled val="1"/>
        </dgm:presLayoutVars>
      </dgm:prSet>
      <dgm:spPr/>
      <dgm:t>
        <a:bodyPr/>
        <a:lstStyle/>
        <a:p>
          <a:endParaRPr lang="uk-UA"/>
        </a:p>
      </dgm:t>
    </dgm:pt>
    <dgm:pt modelId="{1595D8AB-13FA-42E0-99E8-8835AE874B3E}" type="pres">
      <dgm:prSet presAssocID="{D89FA2E3-432C-401E-9A8B-9FF031563E83}" presName="pillarX" presStyleLbl="node1" presStyleIdx="1" presStyleCnt="3">
        <dgm:presLayoutVars>
          <dgm:bulletEnabled val="1"/>
        </dgm:presLayoutVars>
      </dgm:prSet>
      <dgm:spPr/>
      <dgm:t>
        <a:bodyPr/>
        <a:lstStyle/>
        <a:p>
          <a:endParaRPr lang="uk-UA"/>
        </a:p>
      </dgm:t>
    </dgm:pt>
    <dgm:pt modelId="{EF2B25BC-08F5-45E2-BD19-4F3DA44DEB0D}" type="pres">
      <dgm:prSet presAssocID="{227B66A0-244A-4133-9882-F0C0CE7967E9}" presName="pillarX" presStyleLbl="node1" presStyleIdx="2" presStyleCnt="3">
        <dgm:presLayoutVars>
          <dgm:bulletEnabled val="1"/>
        </dgm:presLayoutVars>
      </dgm:prSet>
      <dgm:spPr/>
      <dgm:t>
        <a:bodyPr/>
        <a:lstStyle/>
        <a:p>
          <a:endParaRPr lang="uk-UA"/>
        </a:p>
      </dgm:t>
    </dgm:pt>
    <dgm:pt modelId="{B986A4C7-CCBC-433A-885D-E41D631D982F}" type="pres">
      <dgm:prSet presAssocID="{EC7F1F17-57B1-443C-9219-D4B2A769382E}" presName="base" presStyleLbl="dkBgShp" presStyleIdx="1" presStyleCnt="2"/>
      <dgm:spPr/>
    </dgm:pt>
  </dgm:ptLst>
  <dgm:cxnLst>
    <dgm:cxn modelId="{601245B5-E146-46A6-A557-B544C811E6ED}" type="presOf" srcId="{227B66A0-244A-4133-9882-F0C0CE7967E9}" destId="{EF2B25BC-08F5-45E2-BD19-4F3DA44DEB0D}" srcOrd="0" destOrd="0" presId="urn:microsoft.com/office/officeart/2005/8/layout/hList3"/>
    <dgm:cxn modelId="{D238E613-49C7-47AF-ABFC-448BF373BB67}" srcId="{EC7F1F17-57B1-443C-9219-D4B2A769382E}" destId="{0EBACD09-B01A-4327-B1B4-9B1B829D1FDA}" srcOrd="0" destOrd="0" parTransId="{D8ADC120-1054-427C-B778-8470E94297B0}" sibTransId="{C63D42E1-7C68-447F-A698-838A7BA49D4F}"/>
    <dgm:cxn modelId="{8E5D706B-B0D6-485D-A448-33375155EEF7}" srcId="{EC7F1F17-57B1-443C-9219-D4B2A769382E}" destId="{D89FA2E3-432C-401E-9A8B-9FF031563E83}" srcOrd="1" destOrd="0" parTransId="{5EA8FC6B-0ABE-4D76-80AD-178A819DF3F9}" sibTransId="{F0FC0B45-ABF8-4656-B6DC-B45FA9C62243}"/>
    <dgm:cxn modelId="{C92659BB-1153-476A-9564-41E15615DD82}" type="presOf" srcId="{D89FA2E3-432C-401E-9A8B-9FF031563E83}" destId="{1595D8AB-13FA-42E0-99E8-8835AE874B3E}" srcOrd="0" destOrd="0" presId="urn:microsoft.com/office/officeart/2005/8/layout/hList3"/>
    <dgm:cxn modelId="{67D4E832-F6B4-47A1-AABB-51AB5DC7E201}" srcId="{E87A6857-7032-49EA-ADEA-BE96F423AA96}" destId="{EC7F1F17-57B1-443C-9219-D4B2A769382E}" srcOrd="0" destOrd="0" parTransId="{FFBD75FB-F159-4761-B60D-8D53B5BCE653}" sibTransId="{B1D21952-A648-4578-A7BF-10EC51ED0D39}"/>
    <dgm:cxn modelId="{59D31C42-9F81-4AC8-BBFB-0551A8153394}" type="presOf" srcId="{E87A6857-7032-49EA-ADEA-BE96F423AA96}" destId="{73601540-455E-4FF2-94C8-DD31F5D5559A}" srcOrd="0" destOrd="0" presId="urn:microsoft.com/office/officeart/2005/8/layout/hList3"/>
    <dgm:cxn modelId="{BF6B8328-EA3B-40D7-BF9C-A5F422D079A2}" srcId="{EC7F1F17-57B1-443C-9219-D4B2A769382E}" destId="{227B66A0-244A-4133-9882-F0C0CE7967E9}" srcOrd="2" destOrd="0" parTransId="{5E892DD6-BF30-48B3-A91D-2FA9DEAED06B}" sibTransId="{72C0365F-ED93-4598-A666-4473F731E86F}"/>
    <dgm:cxn modelId="{5B26F155-CFD6-49F8-AD6F-6702C47D153B}" type="presOf" srcId="{0EBACD09-B01A-4327-B1B4-9B1B829D1FDA}" destId="{8080C150-89DC-46E1-BB21-7E015F82644E}" srcOrd="0" destOrd="0" presId="urn:microsoft.com/office/officeart/2005/8/layout/hList3"/>
    <dgm:cxn modelId="{3E9AED25-6C3F-4375-8805-D8207CEF47F1}" type="presOf" srcId="{EC7F1F17-57B1-443C-9219-D4B2A769382E}" destId="{12988901-B5F3-4CAA-A9EA-11E14E2EBC02}" srcOrd="0" destOrd="0" presId="urn:microsoft.com/office/officeart/2005/8/layout/hList3"/>
    <dgm:cxn modelId="{40BA0857-B5CB-4582-B71A-EF9DD0F5B567}" type="presParOf" srcId="{73601540-455E-4FF2-94C8-DD31F5D5559A}" destId="{12988901-B5F3-4CAA-A9EA-11E14E2EBC02}" srcOrd="0" destOrd="0" presId="urn:microsoft.com/office/officeart/2005/8/layout/hList3"/>
    <dgm:cxn modelId="{616B4083-A2D7-4E85-8FE2-B9892309DD0B}" type="presParOf" srcId="{73601540-455E-4FF2-94C8-DD31F5D5559A}" destId="{577CB9FD-1CFD-440C-992E-DBD3AF450E30}" srcOrd="1" destOrd="0" presId="urn:microsoft.com/office/officeart/2005/8/layout/hList3"/>
    <dgm:cxn modelId="{407B4880-3F2D-48E3-BD91-1EADE5E31549}" type="presParOf" srcId="{577CB9FD-1CFD-440C-992E-DBD3AF450E30}" destId="{8080C150-89DC-46E1-BB21-7E015F82644E}" srcOrd="0" destOrd="0" presId="urn:microsoft.com/office/officeart/2005/8/layout/hList3"/>
    <dgm:cxn modelId="{51A02BEE-2988-4288-A547-176DC449924E}" type="presParOf" srcId="{577CB9FD-1CFD-440C-992E-DBD3AF450E30}" destId="{1595D8AB-13FA-42E0-99E8-8835AE874B3E}" srcOrd="1" destOrd="0" presId="urn:microsoft.com/office/officeart/2005/8/layout/hList3"/>
    <dgm:cxn modelId="{F7608FD3-ACAC-43D2-8C2B-8AC5693DD3C8}" type="presParOf" srcId="{577CB9FD-1CFD-440C-992E-DBD3AF450E30}" destId="{EF2B25BC-08F5-45E2-BD19-4F3DA44DEB0D}" srcOrd="2" destOrd="0" presId="urn:microsoft.com/office/officeart/2005/8/layout/hList3"/>
    <dgm:cxn modelId="{61C1DA2F-CA0E-40A6-A8E8-0E7A6FA6D5E4}" type="presParOf" srcId="{73601540-455E-4FF2-94C8-DD31F5D5559A}" destId="{B986A4C7-CCBC-433A-885D-E41D631D982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87A6857-7032-49EA-ADEA-BE96F423AA96}"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uk-UA"/>
        </a:p>
      </dgm:t>
    </dgm:pt>
    <dgm:pt modelId="{D89FA2E3-432C-401E-9A8B-9FF031563E83}">
      <dgm:prSet phldrT="[Текст]"/>
      <dgm:spPr/>
      <dgm:t>
        <a:bodyPr/>
        <a:lstStyle/>
        <a:p>
          <a:r>
            <a:rPr lang="uk-UA" b="1" dirty="0" smtClean="0"/>
            <a:t>Вільно конвертовані.        </a:t>
          </a:r>
          <a:r>
            <a:rPr lang="uk-UA" dirty="0" smtClean="0"/>
            <a:t>До конвертованих належать валюти, які широко використовуються для здійснення платежів за міжнародними операціями, продаються на головних валютних ринках світу і дозволяються для здійснення інвестицій в Україну, та банківські метали. </a:t>
          </a:r>
        </a:p>
      </dgm:t>
    </dgm:pt>
    <dgm:pt modelId="{F0FC0B45-ABF8-4656-B6DC-B45FA9C62243}" type="sibTrans" cxnId="{8E5D706B-B0D6-485D-A448-33375155EEF7}">
      <dgm:prSet/>
      <dgm:spPr/>
      <dgm:t>
        <a:bodyPr/>
        <a:lstStyle/>
        <a:p>
          <a:endParaRPr lang="uk-UA"/>
        </a:p>
      </dgm:t>
    </dgm:pt>
    <dgm:pt modelId="{5EA8FC6B-0ABE-4D76-80AD-178A819DF3F9}" type="parTrans" cxnId="{8E5D706B-B0D6-485D-A448-33375155EEF7}">
      <dgm:prSet/>
      <dgm:spPr/>
      <dgm:t>
        <a:bodyPr/>
        <a:lstStyle/>
        <a:p>
          <a:endParaRPr lang="uk-UA"/>
        </a:p>
      </dgm:t>
    </dgm:pt>
    <dgm:pt modelId="{EC7F1F17-57B1-443C-9219-D4B2A769382E}">
      <dgm:prSet phldrT="[Текст]"/>
      <dgm:spPr/>
      <dgm:t>
        <a:bodyPr/>
        <a:lstStyle/>
        <a:p>
          <a:r>
            <a:rPr lang="uk-UA" dirty="0" smtClean="0"/>
            <a:t>За ступенем конвертованості національні валюти </a:t>
          </a:r>
          <a:r>
            <a:rPr lang="uk-UA" smtClean="0"/>
            <a:t>поділяються на</a:t>
          </a:r>
          <a:endParaRPr lang="uk-UA" dirty="0"/>
        </a:p>
      </dgm:t>
    </dgm:pt>
    <dgm:pt modelId="{B1D21952-A648-4578-A7BF-10EC51ED0D39}" type="sibTrans" cxnId="{67D4E832-F6B4-47A1-AABB-51AB5DC7E201}">
      <dgm:prSet/>
      <dgm:spPr/>
      <dgm:t>
        <a:bodyPr/>
        <a:lstStyle/>
        <a:p>
          <a:endParaRPr lang="uk-UA"/>
        </a:p>
      </dgm:t>
    </dgm:pt>
    <dgm:pt modelId="{FFBD75FB-F159-4761-B60D-8D53B5BCE653}" type="parTrans" cxnId="{67D4E832-F6B4-47A1-AABB-51AB5DC7E201}">
      <dgm:prSet/>
      <dgm:spPr/>
      <dgm:t>
        <a:bodyPr/>
        <a:lstStyle/>
        <a:p>
          <a:endParaRPr lang="uk-UA"/>
        </a:p>
      </dgm:t>
    </dgm:pt>
    <dgm:pt modelId="{2ABFFA7C-4486-476D-B6AF-308DF9897218}">
      <dgm:prSet phldrT="[Текст]"/>
      <dgm:spPr/>
      <dgm:t>
        <a:bodyPr/>
        <a:lstStyle/>
        <a:p>
          <a:r>
            <a:rPr lang="uk-UA" dirty="0" smtClean="0"/>
            <a:t> </a:t>
          </a:r>
          <a:r>
            <a:rPr lang="uk-UA" b="1" dirty="0" smtClean="0"/>
            <a:t>Частково конвертовані. </a:t>
          </a:r>
          <a:r>
            <a:rPr lang="uk-UA" dirty="0" smtClean="0"/>
            <a:t>Групу частково конвертованих становлять валюти, які широко не використовуються для здійснення платежів за міжнародними операціями і не продаються на головних валютних ринках світу.</a:t>
          </a:r>
        </a:p>
      </dgm:t>
    </dgm:pt>
    <dgm:pt modelId="{0ECDB676-16A2-41F7-B2F7-C1DA67A628D3}" type="parTrans" cxnId="{2865E227-9A5E-4A37-A57A-9384E7669793}">
      <dgm:prSet/>
      <dgm:spPr/>
    </dgm:pt>
    <dgm:pt modelId="{FF36B20D-3E3A-4D6C-A51B-7B8F1E3139D5}" type="sibTrans" cxnId="{2865E227-9A5E-4A37-A57A-9384E7669793}">
      <dgm:prSet/>
      <dgm:spPr/>
    </dgm:pt>
    <dgm:pt modelId="{CFB16805-2CA6-4B66-81EA-C6D2DF1BDD15}">
      <dgm:prSet phldrT="[Текст]"/>
      <dgm:spPr/>
      <dgm:t>
        <a:bodyPr/>
        <a:lstStyle/>
        <a:p>
          <a:r>
            <a:rPr lang="uk-UA" b="1" dirty="0" smtClean="0"/>
            <a:t> Неконвертовані. </a:t>
          </a:r>
          <a:r>
            <a:rPr lang="uk-UA" dirty="0" smtClean="0"/>
            <a:t>Неконвертованими є валюти країн, в яких на всі види валютних операцій існують валютні обмеження. Такі валюти перебувають в обігу лише в одній країні. </a:t>
          </a:r>
        </a:p>
      </dgm:t>
    </dgm:pt>
    <dgm:pt modelId="{F24E71EE-50B0-4BD3-92FF-F20C5BA08B20}" type="parTrans" cxnId="{2C84FA7C-86E9-401C-B565-C5171113ECBD}">
      <dgm:prSet/>
      <dgm:spPr/>
    </dgm:pt>
    <dgm:pt modelId="{632EBFA3-F591-469E-8AB9-AC992E4C8AC2}" type="sibTrans" cxnId="{2C84FA7C-86E9-401C-B565-C5171113ECBD}">
      <dgm:prSet/>
      <dgm:spPr/>
    </dgm:pt>
    <dgm:pt modelId="{73601540-455E-4FF2-94C8-DD31F5D5559A}" type="pres">
      <dgm:prSet presAssocID="{E87A6857-7032-49EA-ADEA-BE96F423AA96}" presName="composite" presStyleCnt="0">
        <dgm:presLayoutVars>
          <dgm:chMax val="1"/>
          <dgm:dir/>
          <dgm:resizeHandles val="exact"/>
        </dgm:presLayoutVars>
      </dgm:prSet>
      <dgm:spPr/>
      <dgm:t>
        <a:bodyPr/>
        <a:lstStyle/>
        <a:p>
          <a:endParaRPr lang="uk-UA"/>
        </a:p>
      </dgm:t>
    </dgm:pt>
    <dgm:pt modelId="{12988901-B5F3-4CAA-A9EA-11E14E2EBC02}" type="pres">
      <dgm:prSet presAssocID="{EC7F1F17-57B1-443C-9219-D4B2A769382E}" presName="roof" presStyleLbl="dkBgShp" presStyleIdx="0" presStyleCnt="2"/>
      <dgm:spPr/>
      <dgm:t>
        <a:bodyPr/>
        <a:lstStyle/>
        <a:p>
          <a:endParaRPr lang="uk-UA"/>
        </a:p>
      </dgm:t>
    </dgm:pt>
    <dgm:pt modelId="{577CB9FD-1CFD-440C-992E-DBD3AF450E30}" type="pres">
      <dgm:prSet presAssocID="{EC7F1F17-57B1-443C-9219-D4B2A769382E}" presName="pillars" presStyleCnt="0"/>
      <dgm:spPr/>
    </dgm:pt>
    <dgm:pt modelId="{8080C150-89DC-46E1-BB21-7E015F82644E}" type="pres">
      <dgm:prSet presAssocID="{EC7F1F17-57B1-443C-9219-D4B2A769382E}" presName="pillar1" presStyleLbl="node1" presStyleIdx="0" presStyleCnt="3">
        <dgm:presLayoutVars>
          <dgm:bulletEnabled val="1"/>
        </dgm:presLayoutVars>
      </dgm:prSet>
      <dgm:spPr/>
      <dgm:t>
        <a:bodyPr/>
        <a:lstStyle/>
        <a:p>
          <a:endParaRPr lang="uk-UA"/>
        </a:p>
      </dgm:t>
    </dgm:pt>
    <dgm:pt modelId="{1AFBA5F8-BB2B-4771-A571-1DDFB7026B12}" type="pres">
      <dgm:prSet presAssocID="{2ABFFA7C-4486-476D-B6AF-308DF9897218}" presName="pillarX" presStyleLbl="node1" presStyleIdx="1" presStyleCnt="3">
        <dgm:presLayoutVars>
          <dgm:bulletEnabled val="1"/>
        </dgm:presLayoutVars>
      </dgm:prSet>
      <dgm:spPr/>
      <dgm:t>
        <a:bodyPr/>
        <a:lstStyle/>
        <a:p>
          <a:endParaRPr lang="uk-UA"/>
        </a:p>
      </dgm:t>
    </dgm:pt>
    <dgm:pt modelId="{517040B0-50DE-4CF8-9187-1023541BB4B1}" type="pres">
      <dgm:prSet presAssocID="{CFB16805-2CA6-4B66-81EA-C6D2DF1BDD15}" presName="pillarX" presStyleLbl="node1" presStyleIdx="2" presStyleCnt="3">
        <dgm:presLayoutVars>
          <dgm:bulletEnabled val="1"/>
        </dgm:presLayoutVars>
      </dgm:prSet>
      <dgm:spPr/>
      <dgm:t>
        <a:bodyPr/>
        <a:lstStyle/>
        <a:p>
          <a:endParaRPr lang="uk-UA"/>
        </a:p>
      </dgm:t>
    </dgm:pt>
    <dgm:pt modelId="{B986A4C7-CCBC-433A-885D-E41D631D982F}" type="pres">
      <dgm:prSet presAssocID="{EC7F1F17-57B1-443C-9219-D4B2A769382E}" presName="base" presStyleLbl="dkBgShp" presStyleIdx="1" presStyleCnt="2"/>
      <dgm:spPr/>
    </dgm:pt>
  </dgm:ptLst>
  <dgm:cxnLst>
    <dgm:cxn modelId="{2865E227-9A5E-4A37-A57A-9384E7669793}" srcId="{EC7F1F17-57B1-443C-9219-D4B2A769382E}" destId="{2ABFFA7C-4486-476D-B6AF-308DF9897218}" srcOrd="1" destOrd="0" parTransId="{0ECDB676-16A2-41F7-B2F7-C1DA67A628D3}" sibTransId="{FF36B20D-3E3A-4D6C-A51B-7B8F1E3139D5}"/>
    <dgm:cxn modelId="{3C15EFAB-AA98-412F-AF3D-E64B0444B0FA}" type="presOf" srcId="{EC7F1F17-57B1-443C-9219-D4B2A769382E}" destId="{12988901-B5F3-4CAA-A9EA-11E14E2EBC02}" srcOrd="0" destOrd="0" presId="urn:microsoft.com/office/officeart/2005/8/layout/hList3"/>
    <dgm:cxn modelId="{2C84FA7C-86E9-401C-B565-C5171113ECBD}" srcId="{EC7F1F17-57B1-443C-9219-D4B2A769382E}" destId="{CFB16805-2CA6-4B66-81EA-C6D2DF1BDD15}" srcOrd="2" destOrd="0" parTransId="{F24E71EE-50B0-4BD3-92FF-F20C5BA08B20}" sibTransId="{632EBFA3-F591-469E-8AB9-AC992E4C8AC2}"/>
    <dgm:cxn modelId="{01B90575-0F5A-469B-8C38-C04A7B29DD19}" type="presOf" srcId="{2ABFFA7C-4486-476D-B6AF-308DF9897218}" destId="{1AFBA5F8-BB2B-4771-A571-1DDFB7026B12}" srcOrd="0" destOrd="0" presId="urn:microsoft.com/office/officeart/2005/8/layout/hList3"/>
    <dgm:cxn modelId="{8E5D706B-B0D6-485D-A448-33375155EEF7}" srcId="{EC7F1F17-57B1-443C-9219-D4B2A769382E}" destId="{D89FA2E3-432C-401E-9A8B-9FF031563E83}" srcOrd="0" destOrd="0" parTransId="{5EA8FC6B-0ABE-4D76-80AD-178A819DF3F9}" sibTransId="{F0FC0B45-ABF8-4656-B6DC-B45FA9C62243}"/>
    <dgm:cxn modelId="{67D4E832-F6B4-47A1-AABB-51AB5DC7E201}" srcId="{E87A6857-7032-49EA-ADEA-BE96F423AA96}" destId="{EC7F1F17-57B1-443C-9219-D4B2A769382E}" srcOrd="0" destOrd="0" parTransId="{FFBD75FB-F159-4761-B60D-8D53B5BCE653}" sibTransId="{B1D21952-A648-4578-A7BF-10EC51ED0D39}"/>
    <dgm:cxn modelId="{19AA9EB3-B813-4F23-BC0D-DAEFD5269E31}" type="presOf" srcId="{CFB16805-2CA6-4B66-81EA-C6D2DF1BDD15}" destId="{517040B0-50DE-4CF8-9187-1023541BB4B1}" srcOrd="0" destOrd="0" presId="urn:microsoft.com/office/officeart/2005/8/layout/hList3"/>
    <dgm:cxn modelId="{C4EC158A-B656-41F8-BBD3-540ADA7A2AA2}" type="presOf" srcId="{D89FA2E3-432C-401E-9A8B-9FF031563E83}" destId="{8080C150-89DC-46E1-BB21-7E015F82644E}" srcOrd="0" destOrd="0" presId="urn:microsoft.com/office/officeart/2005/8/layout/hList3"/>
    <dgm:cxn modelId="{E3D26070-E842-4365-84EF-5FFAB60A1599}" type="presOf" srcId="{E87A6857-7032-49EA-ADEA-BE96F423AA96}" destId="{73601540-455E-4FF2-94C8-DD31F5D5559A}" srcOrd="0" destOrd="0" presId="urn:microsoft.com/office/officeart/2005/8/layout/hList3"/>
    <dgm:cxn modelId="{34BBA65D-BFB3-4C57-B01C-C99D9B44F782}" type="presParOf" srcId="{73601540-455E-4FF2-94C8-DD31F5D5559A}" destId="{12988901-B5F3-4CAA-A9EA-11E14E2EBC02}" srcOrd="0" destOrd="0" presId="urn:microsoft.com/office/officeart/2005/8/layout/hList3"/>
    <dgm:cxn modelId="{F656ECEE-662F-41F1-BC49-14569DF47CBF}" type="presParOf" srcId="{73601540-455E-4FF2-94C8-DD31F5D5559A}" destId="{577CB9FD-1CFD-440C-992E-DBD3AF450E30}" srcOrd="1" destOrd="0" presId="urn:microsoft.com/office/officeart/2005/8/layout/hList3"/>
    <dgm:cxn modelId="{8C8D20A0-B54E-4225-9F8F-5ED1A3943425}" type="presParOf" srcId="{577CB9FD-1CFD-440C-992E-DBD3AF450E30}" destId="{8080C150-89DC-46E1-BB21-7E015F82644E}" srcOrd="0" destOrd="0" presId="urn:microsoft.com/office/officeart/2005/8/layout/hList3"/>
    <dgm:cxn modelId="{23AE0B04-F06F-4C40-83F3-86F259694850}" type="presParOf" srcId="{577CB9FD-1CFD-440C-992E-DBD3AF450E30}" destId="{1AFBA5F8-BB2B-4771-A571-1DDFB7026B12}" srcOrd="1" destOrd="0" presId="urn:microsoft.com/office/officeart/2005/8/layout/hList3"/>
    <dgm:cxn modelId="{FC14CFA6-BCBA-4BF5-A06B-1818D605A1BB}" type="presParOf" srcId="{577CB9FD-1CFD-440C-992E-DBD3AF450E30}" destId="{517040B0-50DE-4CF8-9187-1023541BB4B1}" srcOrd="2" destOrd="0" presId="urn:microsoft.com/office/officeart/2005/8/layout/hList3"/>
    <dgm:cxn modelId="{D71E3791-28BB-4231-86EA-5C7C1B61728F}" type="presParOf" srcId="{73601540-455E-4FF2-94C8-DD31F5D5559A}" destId="{B986A4C7-CCBC-433A-885D-E41D631D982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FC5798-2492-4010-80CF-0B72CEEEAD57}">
      <dsp:nvSpPr>
        <dsp:cNvPr id="0" name=""/>
        <dsp:cNvSpPr/>
      </dsp:nvSpPr>
      <dsp:spPr>
        <a:xfrm>
          <a:off x="4311201" y="2144589"/>
          <a:ext cx="3576617" cy="425536"/>
        </a:xfrm>
        <a:custGeom>
          <a:avLst/>
          <a:gdLst/>
          <a:ahLst/>
          <a:cxnLst/>
          <a:rect l="0" t="0" r="0" b="0"/>
          <a:pathLst>
            <a:path>
              <a:moveTo>
                <a:pt x="0" y="0"/>
              </a:moveTo>
              <a:lnTo>
                <a:pt x="0" y="289990"/>
              </a:lnTo>
              <a:lnTo>
                <a:pt x="3576617" y="289990"/>
              </a:lnTo>
              <a:lnTo>
                <a:pt x="3576617" y="4255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284636-32D4-494E-BCB2-20DBCBF1DD60}">
      <dsp:nvSpPr>
        <dsp:cNvPr id="0" name=""/>
        <dsp:cNvSpPr/>
      </dsp:nvSpPr>
      <dsp:spPr>
        <a:xfrm>
          <a:off x="4311201" y="2144589"/>
          <a:ext cx="1788308" cy="425536"/>
        </a:xfrm>
        <a:custGeom>
          <a:avLst/>
          <a:gdLst/>
          <a:ahLst/>
          <a:cxnLst/>
          <a:rect l="0" t="0" r="0" b="0"/>
          <a:pathLst>
            <a:path>
              <a:moveTo>
                <a:pt x="0" y="0"/>
              </a:moveTo>
              <a:lnTo>
                <a:pt x="0" y="289990"/>
              </a:lnTo>
              <a:lnTo>
                <a:pt x="1788308" y="289990"/>
              </a:lnTo>
              <a:lnTo>
                <a:pt x="1788308" y="4255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703154-A4B2-4848-A20D-356688A571C5}">
      <dsp:nvSpPr>
        <dsp:cNvPr id="0" name=""/>
        <dsp:cNvSpPr/>
      </dsp:nvSpPr>
      <dsp:spPr>
        <a:xfrm>
          <a:off x="4265481" y="2144589"/>
          <a:ext cx="91440" cy="425536"/>
        </a:xfrm>
        <a:custGeom>
          <a:avLst/>
          <a:gdLst/>
          <a:ahLst/>
          <a:cxnLst/>
          <a:rect l="0" t="0" r="0" b="0"/>
          <a:pathLst>
            <a:path>
              <a:moveTo>
                <a:pt x="45720" y="0"/>
              </a:moveTo>
              <a:lnTo>
                <a:pt x="45720" y="4255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0B4C4C-3965-4E55-B76A-923388854CE6}">
      <dsp:nvSpPr>
        <dsp:cNvPr id="0" name=""/>
        <dsp:cNvSpPr/>
      </dsp:nvSpPr>
      <dsp:spPr>
        <a:xfrm>
          <a:off x="2522892" y="2144589"/>
          <a:ext cx="1788308" cy="425536"/>
        </a:xfrm>
        <a:custGeom>
          <a:avLst/>
          <a:gdLst/>
          <a:ahLst/>
          <a:cxnLst/>
          <a:rect l="0" t="0" r="0" b="0"/>
          <a:pathLst>
            <a:path>
              <a:moveTo>
                <a:pt x="1788308" y="0"/>
              </a:moveTo>
              <a:lnTo>
                <a:pt x="1788308" y="289990"/>
              </a:lnTo>
              <a:lnTo>
                <a:pt x="0" y="289990"/>
              </a:lnTo>
              <a:lnTo>
                <a:pt x="0" y="4255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2583C8-4EB6-446D-ADCC-13E0D314D575}">
      <dsp:nvSpPr>
        <dsp:cNvPr id="0" name=""/>
        <dsp:cNvSpPr/>
      </dsp:nvSpPr>
      <dsp:spPr>
        <a:xfrm>
          <a:off x="734583" y="2144589"/>
          <a:ext cx="3576617" cy="425536"/>
        </a:xfrm>
        <a:custGeom>
          <a:avLst/>
          <a:gdLst/>
          <a:ahLst/>
          <a:cxnLst/>
          <a:rect l="0" t="0" r="0" b="0"/>
          <a:pathLst>
            <a:path>
              <a:moveTo>
                <a:pt x="3576617" y="0"/>
              </a:moveTo>
              <a:lnTo>
                <a:pt x="3576617" y="289990"/>
              </a:lnTo>
              <a:lnTo>
                <a:pt x="0" y="289990"/>
              </a:lnTo>
              <a:lnTo>
                <a:pt x="0" y="4255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812353-F30A-4B3D-88CC-80B424C39119}">
      <dsp:nvSpPr>
        <dsp:cNvPr id="0" name=""/>
        <dsp:cNvSpPr/>
      </dsp:nvSpPr>
      <dsp:spPr>
        <a:xfrm>
          <a:off x="3579620" y="1215481"/>
          <a:ext cx="1463161" cy="9291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8F707D-724A-45E9-9BEB-CDA288020980}">
      <dsp:nvSpPr>
        <dsp:cNvPr id="0" name=""/>
        <dsp:cNvSpPr/>
      </dsp:nvSpPr>
      <dsp:spPr>
        <a:xfrm>
          <a:off x="3742193" y="1369926"/>
          <a:ext cx="1463161" cy="9291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kern="1200" dirty="0" smtClean="0"/>
            <a:t>Валютні цінності</a:t>
          </a:r>
          <a:endParaRPr lang="uk-UA" sz="1100" kern="1200" dirty="0"/>
        </a:p>
      </dsp:txBody>
      <dsp:txXfrm>
        <a:off x="3769406" y="1397139"/>
        <a:ext cx="1408735" cy="874681"/>
      </dsp:txXfrm>
    </dsp:sp>
    <dsp:sp modelId="{743B2BB9-61F8-40D1-87CC-5407231A7CE5}">
      <dsp:nvSpPr>
        <dsp:cNvPr id="0" name=""/>
        <dsp:cNvSpPr/>
      </dsp:nvSpPr>
      <dsp:spPr>
        <a:xfrm>
          <a:off x="3002" y="2570125"/>
          <a:ext cx="1463161" cy="9291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FC769A-3DB8-4898-A37F-358BE84E138A}">
      <dsp:nvSpPr>
        <dsp:cNvPr id="0" name=""/>
        <dsp:cNvSpPr/>
      </dsp:nvSpPr>
      <dsp:spPr>
        <a:xfrm>
          <a:off x="165576" y="2724570"/>
          <a:ext cx="1463161" cy="9291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kern="1200" dirty="0" smtClean="0"/>
            <a:t>Валюта України</a:t>
          </a:r>
          <a:endParaRPr lang="uk-UA" sz="1100" kern="1200" dirty="0"/>
        </a:p>
      </dsp:txBody>
      <dsp:txXfrm>
        <a:off x="192789" y="2751783"/>
        <a:ext cx="1408735" cy="874681"/>
      </dsp:txXfrm>
    </dsp:sp>
    <dsp:sp modelId="{171EDBC4-9F0D-4A2B-A884-4057778520A8}">
      <dsp:nvSpPr>
        <dsp:cNvPr id="0" name=""/>
        <dsp:cNvSpPr/>
      </dsp:nvSpPr>
      <dsp:spPr>
        <a:xfrm>
          <a:off x="1791311" y="2570125"/>
          <a:ext cx="1463161" cy="9291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884B7E-C8AD-4E91-A93F-6EF0DC621C7B}">
      <dsp:nvSpPr>
        <dsp:cNvPr id="0" name=""/>
        <dsp:cNvSpPr/>
      </dsp:nvSpPr>
      <dsp:spPr>
        <a:xfrm>
          <a:off x="1953885" y="2724570"/>
          <a:ext cx="1463161" cy="9291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kern="1200" dirty="0" smtClean="0"/>
            <a:t>Платіжні документи та інші цінні папери виражені у валюті України</a:t>
          </a:r>
          <a:endParaRPr lang="uk-UA" sz="1100" kern="1200" dirty="0"/>
        </a:p>
      </dsp:txBody>
      <dsp:txXfrm>
        <a:off x="1981098" y="2751783"/>
        <a:ext cx="1408735" cy="874681"/>
      </dsp:txXfrm>
    </dsp:sp>
    <dsp:sp modelId="{A5256B4E-C962-42F6-909F-B60D6AB0EAEB}">
      <dsp:nvSpPr>
        <dsp:cNvPr id="0" name=""/>
        <dsp:cNvSpPr/>
      </dsp:nvSpPr>
      <dsp:spPr>
        <a:xfrm>
          <a:off x="3579620" y="2570125"/>
          <a:ext cx="1463161" cy="9291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1B795F-9541-4C52-BFF4-531FBD390452}">
      <dsp:nvSpPr>
        <dsp:cNvPr id="0" name=""/>
        <dsp:cNvSpPr/>
      </dsp:nvSpPr>
      <dsp:spPr>
        <a:xfrm>
          <a:off x="3742193" y="2724570"/>
          <a:ext cx="1463161" cy="9291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kern="1200" dirty="0" smtClean="0"/>
            <a:t>Іноземна валюта</a:t>
          </a:r>
          <a:endParaRPr lang="uk-UA" sz="1100" kern="1200" dirty="0"/>
        </a:p>
      </dsp:txBody>
      <dsp:txXfrm>
        <a:off x="3769406" y="2751783"/>
        <a:ext cx="1408735" cy="874681"/>
      </dsp:txXfrm>
    </dsp:sp>
    <dsp:sp modelId="{7938146E-203B-4C39-8030-C3A482046EAE}">
      <dsp:nvSpPr>
        <dsp:cNvPr id="0" name=""/>
        <dsp:cNvSpPr/>
      </dsp:nvSpPr>
      <dsp:spPr>
        <a:xfrm>
          <a:off x="5367929" y="2570125"/>
          <a:ext cx="1463161" cy="9291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22DFE7-CE4C-49AF-8C35-362C2D3ED975}">
      <dsp:nvSpPr>
        <dsp:cNvPr id="0" name=""/>
        <dsp:cNvSpPr/>
      </dsp:nvSpPr>
      <dsp:spPr>
        <a:xfrm>
          <a:off x="5530502" y="2724570"/>
          <a:ext cx="1463161" cy="9291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kern="1200" dirty="0" smtClean="0"/>
            <a:t>Платіжні документи та інші цінні папери виражені в іноземній валюті та банківських металах</a:t>
          </a:r>
          <a:endParaRPr lang="uk-UA" sz="1100" kern="1200" dirty="0"/>
        </a:p>
      </dsp:txBody>
      <dsp:txXfrm>
        <a:off x="5557715" y="2751783"/>
        <a:ext cx="1408735" cy="874681"/>
      </dsp:txXfrm>
    </dsp:sp>
    <dsp:sp modelId="{629406E7-52F3-41B9-97C5-88A99041566E}">
      <dsp:nvSpPr>
        <dsp:cNvPr id="0" name=""/>
        <dsp:cNvSpPr/>
      </dsp:nvSpPr>
      <dsp:spPr>
        <a:xfrm>
          <a:off x="7156238" y="2570125"/>
          <a:ext cx="1463161" cy="9291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8DD5DF-0DB1-45BA-8715-215C79086F6D}">
      <dsp:nvSpPr>
        <dsp:cNvPr id="0" name=""/>
        <dsp:cNvSpPr/>
      </dsp:nvSpPr>
      <dsp:spPr>
        <a:xfrm>
          <a:off x="7318811" y="2724570"/>
          <a:ext cx="1463161" cy="9291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uk-UA" sz="1100" kern="1200" dirty="0" smtClean="0"/>
            <a:t>Банківські метали</a:t>
          </a:r>
          <a:endParaRPr lang="uk-UA" sz="1100" kern="1200" dirty="0"/>
        </a:p>
      </dsp:txBody>
      <dsp:txXfrm>
        <a:off x="7346024" y="2751783"/>
        <a:ext cx="1408735" cy="8746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88901-B5F3-4CAA-A9EA-11E14E2EBC02}">
      <dsp:nvSpPr>
        <dsp:cNvPr id="0" name=""/>
        <dsp:cNvSpPr/>
      </dsp:nvSpPr>
      <dsp:spPr>
        <a:xfrm>
          <a:off x="0" y="0"/>
          <a:ext cx="8064896" cy="159857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uk-UA" sz="3500" kern="1200" smtClean="0"/>
            <a:t>За обсягом обмежень на обмін валюти слід вирізняти три типи конвертованості:</a:t>
          </a:r>
          <a:endParaRPr lang="uk-UA" sz="3500" kern="1200"/>
        </a:p>
      </dsp:txBody>
      <dsp:txXfrm>
        <a:off x="0" y="0"/>
        <a:ext cx="8064896" cy="1598577"/>
      </dsp:txXfrm>
    </dsp:sp>
    <dsp:sp modelId="{8080C150-89DC-46E1-BB21-7E015F82644E}">
      <dsp:nvSpPr>
        <dsp:cNvPr id="0" name=""/>
        <dsp:cNvSpPr/>
      </dsp:nvSpPr>
      <dsp:spPr>
        <a:xfrm>
          <a:off x="3937" y="1598577"/>
          <a:ext cx="2685673" cy="33570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k-UA" sz="2000" kern="1200" smtClean="0"/>
            <a:t>1) конвертованість за поточними операціями - не має валютних обмежень за поточними операціями;</a:t>
          </a:r>
          <a:endParaRPr lang="uk-UA" sz="2000" kern="1200" dirty="0" smtClean="0"/>
        </a:p>
      </dsp:txBody>
      <dsp:txXfrm>
        <a:off x="3937" y="1598577"/>
        <a:ext cx="2685673" cy="3357012"/>
      </dsp:txXfrm>
    </dsp:sp>
    <dsp:sp modelId="{1595D8AB-13FA-42E0-99E8-8835AE874B3E}">
      <dsp:nvSpPr>
        <dsp:cNvPr id="0" name=""/>
        <dsp:cNvSpPr/>
      </dsp:nvSpPr>
      <dsp:spPr>
        <a:xfrm>
          <a:off x="2689611" y="1598577"/>
          <a:ext cx="2685673" cy="33570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k-UA" sz="2000" kern="1200" smtClean="0"/>
            <a:t>2) конвертованість за операціями, що пов’язані з рухом капіталу, - не має обмежень при здійсненні відповідної групи валютних операцій, визначених національним валютним законодавством;</a:t>
          </a:r>
          <a:endParaRPr lang="uk-UA" sz="2000" kern="1200" dirty="0" smtClean="0"/>
        </a:p>
      </dsp:txBody>
      <dsp:txXfrm>
        <a:off x="2689611" y="1598577"/>
        <a:ext cx="2685673" cy="3357012"/>
      </dsp:txXfrm>
    </dsp:sp>
    <dsp:sp modelId="{EF2B25BC-08F5-45E2-BD19-4F3DA44DEB0D}">
      <dsp:nvSpPr>
        <dsp:cNvPr id="0" name=""/>
        <dsp:cNvSpPr/>
      </dsp:nvSpPr>
      <dsp:spPr>
        <a:xfrm>
          <a:off x="5375284" y="1598577"/>
          <a:ext cx="2685673" cy="33570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k-UA" sz="2000" kern="1200" smtClean="0"/>
            <a:t>3) повна конвертованість валюти - відсутні будь-які обмеження при здійсненні валютних операцій як резидентами, так і нерезидентами окремої держави.</a:t>
          </a:r>
          <a:endParaRPr lang="uk-UA" sz="2000" kern="1200" dirty="0"/>
        </a:p>
      </dsp:txBody>
      <dsp:txXfrm>
        <a:off x="5375284" y="1598577"/>
        <a:ext cx="2685673" cy="3357012"/>
      </dsp:txXfrm>
    </dsp:sp>
    <dsp:sp modelId="{B986A4C7-CCBC-433A-885D-E41D631D982F}">
      <dsp:nvSpPr>
        <dsp:cNvPr id="0" name=""/>
        <dsp:cNvSpPr/>
      </dsp:nvSpPr>
      <dsp:spPr>
        <a:xfrm>
          <a:off x="0" y="4955590"/>
          <a:ext cx="8064896" cy="37300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88901-B5F3-4CAA-A9EA-11E14E2EBC02}">
      <dsp:nvSpPr>
        <dsp:cNvPr id="0" name=""/>
        <dsp:cNvSpPr/>
      </dsp:nvSpPr>
      <dsp:spPr>
        <a:xfrm>
          <a:off x="0" y="0"/>
          <a:ext cx="8064896" cy="159857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uk-UA" sz="4000" kern="1200" dirty="0" smtClean="0"/>
            <a:t>За ступенем конвертованості національні валюти </a:t>
          </a:r>
          <a:r>
            <a:rPr lang="uk-UA" sz="4000" kern="1200" smtClean="0"/>
            <a:t>поділяються на</a:t>
          </a:r>
          <a:endParaRPr lang="uk-UA" sz="4000" kern="1200" dirty="0"/>
        </a:p>
      </dsp:txBody>
      <dsp:txXfrm>
        <a:off x="0" y="0"/>
        <a:ext cx="8064896" cy="1598577"/>
      </dsp:txXfrm>
    </dsp:sp>
    <dsp:sp modelId="{8080C150-89DC-46E1-BB21-7E015F82644E}">
      <dsp:nvSpPr>
        <dsp:cNvPr id="0" name=""/>
        <dsp:cNvSpPr/>
      </dsp:nvSpPr>
      <dsp:spPr>
        <a:xfrm>
          <a:off x="3937" y="1598577"/>
          <a:ext cx="2685673" cy="33570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uk-UA" sz="1700" b="1" kern="1200" dirty="0" smtClean="0"/>
            <a:t>Вільно конвертовані.        </a:t>
          </a:r>
          <a:r>
            <a:rPr lang="uk-UA" sz="1700" kern="1200" dirty="0" smtClean="0"/>
            <a:t>До конвертованих належать валюти, які широко використовуються для здійснення платежів за міжнародними операціями, продаються на головних валютних ринках світу і дозволяються для здійснення інвестицій в Україну, та банківські метали. </a:t>
          </a:r>
        </a:p>
      </dsp:txBody>
      <dsp:txXfrm>
        <a:off x="3937" y="1598577"/>
        <a:ext cx="2685673" cy="3357012"/>
      </dsp:txXfrm>
    </dsp:sp>
    <dsp:sp modelId="{1AFBA5F8-BB2B-4771-A571-1DDFB7026B12}">
      <dsp:nvSpPr>
        <dsp:cNvPr id="0" name=""/>
        <dsp:cNvSpPr/>
      </dsp:nvSpPr>
      <dsp:spPr>
        <a:xfrm>
          <a:off x="2689611" y="1598577"/>
          <a:ext cx="2685673" cy="33570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uk-UA" sz="1700" kern="1200" dirty="0" smtClean="0"/>
            <a:t> </a:t>
          </a:r>
          <a:r>
            <a:rPr lang="uk-UA" sz="1700" b="1" kern="1200" dirty="0" smtClean="0"/>
            <a:t>Частково конвертовані. </a:t>
          </a:r>
          <a:r>
            <a:rPr lang="uk-UA" sz="1700" kern="1200" dirty="0" smtClean="0"/>
            <a:t>Групу частково конвертованих становлять валюти, які широко не використовуються для здійснення платежів за міжнародними операціями і не продаються на головних валютних ринках світу.</a:t>
          </a:r>
        </a:p>
      </dsp:txBody>
      <dsp:txXfrm>
        <a:off x="2689611" y="1598577"/>
        <a:ext cx="2685673" cy="3357012"/>
      </dsp:txXfrm>
    </dsp:sp>
    <dsp:sp modelId="{517040B0-50DE-4CF8-9187-1023541BB4B1}">
      <dsp:nvSpPr>
        <dsp:cNvPr id="0" name=""/>
        <dsp:cNvSpPr/>
      </dsp:nvSpPr>
      <dsp:spPr>
        <a:xfrm>
          <a:off x="5375284" y="1598577"/>
          <a:ext cx="2685673" cy="33570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uk-UA" sz="1700" b="1" kern="1200" dirty="0" smtClean="0"/>
            <a:t> Неконвертовані. </a:t>
          </a:r>
          <a:r>
            <a:rPr lang="uk-UA" sz="1700" kern="1200" dirty="0" smtClean="0"/>
            <a:t>Неконвертованими є валюти країн, в яких на всі види валютних операцій існують валютні обмеження. Такі валюти перебувають в обігу лише в одній країні. </a:t>
          </a:r>
        </a:p>
      </dsp:txBody>
      <dsp:txXfrm>
        <a:off x="5375284" y="1598577"/>
        <a:ext cx="2685673" cy="3357012"/>
      </dsp:txXfrm>
    </dsp:sp>
    <dsp:sp modelId="{B986A4C7-CCBC-433A-885D-E41D631D982F}">
      <dsp:nvSpPr>
        <dsp:cNvPr id="0" name=""/>
        <dsp:cNvSpPr/>
      </dsp:nvSpPr>
      <dsp:spPr>
        <a:xfrm>
          <a:off x="0" y="4955590"/>
          <a:ext cx="8064896" cy="37300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0CEF460-2FE4-477E-9A74-8AA0A04F820F}" type="datetimeFigureOut">
              <a:rPr lang="uk-UA" smtClean="0"/>
              <a:pPr/>
              <a:t>01.11.2022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1749DA4-7B63-41E5-9B27-27EC574EF034}"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CEF460-2FE4-477E-9A74-8AA0A04F820F}" type="datetimeFigureOut">
              <a:rPr lang="uk-UA" smtClean="0"/>
              <a:pPr/>
              <a:t>01.11.2022</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749DA4-7B63-41E5-9B27-27EC574EF034}"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normAutofit/>
          </a:bodyPr>
          <a:lstStyle/>
          <a:p>
            <a:r>
              <a:rPr lang="uk-UA" i="1" dirty="0" smtClean="0">
                <a:solidFill>
                  <a:schemeClr val="tx1"/>
                </a:solidFill>
              </a:rPr>
              <a:t>Лекція №</a:t>
            </a:r>
            <a:r>
              <a:rPr lang="en-US" i="1" dirty="0" smtClean="0">
                <a:solidFill>
                  <a:schemeClr val="tx1"/>
                </a:solidFill>
              </a:rPr>
              <a:t>1</a:t>
            </a:r>
            <a:r>
              <a:rPr lang="uk-UA" i="1" dirty="0" smtClean="0">
                <a:solidFill>
                  <a:schemeClr val="tx1"/>
                </a:solidFill>
              </a:rPr>
              <a:t>1</a:t>
            </a:r>
          </a:p>
          <a:p>
            <a:r>
              <a:rPr lang="ru-RU" b="1" dirty="0" err="1" smtClean="0">
                <a:solidFill>
                  <a:schemeClr val="tx1"/>
                </a:solidFill>
              </a:rPr>
              <a:t>Валютне</a:t>
            </a:r>
            <a:r>
              <a:rPr lang="ru-RU" b="1" dirty="0" smtClean="0">
                <a:solidFill>
                  <a:schemeClr val="tx1"/>
                </a:solidFill>
              </a:rPr>
              <a:t> </a:t>
            </a:r>
            <a:r>
              <a:rPr lang="ru-RU" b="1" dirty="0" err="1" smtClean="0">
                <a:solidFill>
                  <a:schemeClr val="tx1"/>
                </a:solidFill>
              </a:rPr>
              <a:t>регулювання</a:t>
            </a:r>
            <a:r>
              <a:rPr lang="ru-RU" b="1" dirty="0" smtClean="0">
                <a:solidFill>
                  <a:schemeClr val="tx1"/>
                </a:solidFill>
              </a:rPr>
              <a:t> </a:t>
            </a:r>
            <a:r>
              <a:rPr lang="uk-UA" b="1" dirty="0" smtClean="0">
                <a:solidFill>
                  <a:schemeClr val="tx1"/>
                </a:solidFill>
              </a:rPr>
              <a:t>та валютний </a:t>
            </a:r>
            <a:r>
              <a:rPr lang="uk-UA" b="1" dirty="0" smtClean="0">
                <a:solidFill>
                  <a:schemeClr val="tx1"/>
                </a:solidFill>
              </a:rPr>
              <a:t>нагляд</a:t>
            </a:r>
            <a:endParaRPr lang="uk-UA" i="1" dirty="0">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Поняття валюти і валютних цінностей.</a:t>
            </a:r>
          </a:p>
        </p:txBody>
      </p:sp>
      <p:sp>
        <p:nvSpPr>
          <p:cNvPr id="6" name="Содержимое 5"/>
          <p:cNvSpPr>
            <a:spLocks noGrp="1"/>
          </p:cNvSpPr>
          <p:nvPr>
            <p:ph sz="half" idx="2"/>
          </p:nvPr>
        </p:nvSpPr>
        <p:spPr>
          <a:xfrm>
            <a:off x="539552" y="908720"/>
            <a:ext cx="8147248" cy="5217443"/>
          </a:xfrm>
        </p:spPr>
        <p:txBody>
          <a:bodyPr/>
          <a:lstStyle/>
          <a:p>
            <a:pPr algn="just">
              <a:buNone/>
            </a:pPr>
            <a:r>
              <a:rPr lang="uk-UA" dirty="0" smtClean="0"/>
              <a:t>		Особливе місце у класифікації валют посідають резервні валюти. </a:t>
            </a:r>
          </a:p>
          <a:p>
            <a:pPr algn="just">
              <a:buNone/>
            </a:pPr>
            <a:r>
              <a:rPr lang="uk-UA" dirty="0" smtClean="0"/>
              <a:t>		Такими є валюти держав, у яких центральні банки інших країн та міжнародні фінансові інститути формують власні валютні резерви. </a:t>
            </a:r>
          </a:p>
          <a:p>
            <a:pPr algn="just">
              <a:buNone/>
            </a:pPr>
            <a:r>
              <a:rPr lang="uk-UA" dirty="0" smtClean="0"/>
              <a:t>		Це валюти найбільш економічно розвинених країн: долар США, британський фунт стерлінгів, швейцарський франк, колективна валюта держав Європейської валютної системи - </a:t>
            </a:r>
            <a:r>
              <a:rPr lang="uk-UA" dirty="0" err="1" smtClean="0"/>
              <a:t>евро</a:t>
            </a:r>
            <a:r>
              <a:rPr lang="uk-UA" dirty="0" smtClean="0"/>
              <a:t>.</a:t>
            </a:r>
            <a:endParaRPr lang="uk-UA" dirty="0"/>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4509120"/>
            <a:ext cx="8229600" cy="1143000"/>
          </a:xfrm>
        </p:spPr>
        <p:txBody>
          <a:bodyPr>
            <a:normAutofit/>
          </a:bodyPr>
          <a:lstStyle/>
          <a:p>
            <a:pPr marL="514350" lvl="0" indent="-514350"/>
            <a:r>
              <a:rPr lang="uk-UA" i="1" dirty="0" smtClean="0"/>
              <a:t>2. Валютне регулювання.</a:t>
            </a:r>
          </a:p>
        </p:txBody>
      </p:sp>
      <p:pic>
        <p:nvPicPr>
          <p:cNvPr id="6" name="Содержимое 5" descr="dollar.jpg"/>
          <p:cNvPicPr>
            <a:picLocks noGrp="1" noChangeAspect="1"/>
          </p:cNvPicPr>
          <p:nvPr>
            <p:ph idx="1"/>
          </p:nvPr>
        </p:nvPicPr>
        <p:blipFill>
          <a:blip r:embed="rId2" cstate="print"/>
          <a:stretch>
            <a:fillRect/>
          </a:stretch>
        </p:blipFill>
        <p:spPr>
          <a:xfrm>
            <a:off x="2627784" y="909050"/>
            <a:ext cx="4104456" cy="2905401"/>
          </a:xfrm>
        </p:spPr>
      </p:pic>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a:bodyPr>
          <a:lstStyle/>
          <a:p>
            <a:pPr algn="just">
              <a:buNone/>
            </a:pPr>
            <a:r>
              <a:rPr lang="ru-RU" dirty="0" smtClean="0"/>
              <a:t>		</a:t>
            </a:r>
            <a:r>
              <a:rPr lang="uk-UA" dirty="0" smtClean="0"/>
              <a:t>Формою реалізації валютної політики держави є валютне регулювання - спеціальний правовий режим реалізації валютних відносин, який передбачає комплекс заходів, здійснюваних уповноваженими державними органами, спрямованих на організацію функціонування внутрішнього валютного ринку в державі та визначення порядку проведення валютних операцій.</a:t>
            </a:r>
          </a:p>
          <a:p>
            <a:pPr algn="just">
              <a:buNone/>
            </a:pPr>
            <a:endParaRPr lang="uk-UA" dirty="0" smtClean="0"/>
          </a:p>
          <a:p>
            <a:pPr algn="just">
              <a:buNone/>
            </a:pPr>
            <a:endParaRPr lang="uk-UA" dirty="0"/>
          </a:p>
        </p:txBody>
      </p:sp>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fontScale="85000" lnSpcReduction="20000"/>
          </a:bodyPr>
          <a:lstStyle/>
          <a:p>
            <a:pPr algn="just">
              <a:buNone/>
            </a:pPr>
            <a:r>
              <a:rPr lang="ru-RU" dirty="0" smtClean="0"/>
              <a:t>		</a:t>
            </a:r>
            <a:r>
              <a:rPr lang="uk-UA" dirty="0" smtClean="0"/>
              <a:t>За сферами здійснення слід вирізняти два рівні валютного регулювання: міжнародне та внутрішньодержавне. </a:t>
            </a:r>
          </a:p>
          <a:p>
            <a:pPr algn="just">
              <a:buNone/>
            </a:pPr>
            <a:r>
              <a:rPr lang="uk-UA" dirty="0" smtClean="0"/>
              <a:t>		Міжнародне валютне регулювання здійснюється міжнародними фінансово-кредитними організаціями (переважно Міжнародним валютним фондом) з метою створення єдиного валютного простору, що забезпечує вільний обмін товарами і послугами у світовому економічному просторі. </a:t>
            </a:r>
          </a:p>
          <a:p>
            <a:pPr algn="just">
              <a:buNone/>
            </a:pPr>
            <a:r>
              <a:rPr lang="uk-UA" dirty="0" smtClean="0"/>
              <a:t>		Цілями міжнародного валютного регулювання є стимулювання валютної стабільності, забезпечення механізму валютного регулювання у відносинах між державами та запобігання конкуруючому знеціненню валют, а також установлення системи багатосторонніх платежів за поточними угодами між державами та скасування валютних обмежень, що перешкоджають зростанню світової торгівлі.</a:t>
            </a:r>
          </a:p>
          <a:p>
            <a:pPr algn="just">
              <a:buNone/>
            </a:pPr>
            <a:endParaRPr lang="uk-UA" dirty="0" smtClean="0"/>
          </a:p>
          <a:p>
            <a:pPr algn="just">
              <a:buNone/>
            </a:pPr>
            <a:endParaRPr lang="uk-UA" dirty="0"/>
          </a:p>
        </p:txBody>
      </p:sp>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fontScale="85000" lnSpcReduction="20000"/>
          </a:bodyPr>
          <a:lstStyle/>
          <a:p>
            <a:pPr algn="ctr">
              <a:buNone/>
            </a:pPr>
            <a:r>
              <a:rPr lang="ru-RU" i="1" dirty="0" smtClean="0"/>
              <a:t>		</a:t>
            </a:r>
            <a:r>
              <a:rPr lang="uk-UA" i="1" dirty="0" smtClean="0"/>
              <a:t>Цілями організації системи валютного регулювання є:</a:t>
            </a:r>
          </a:p>
          <a:p>
            <a:pPr algn="just">
              <a:buNone/>
            </a:pPr>
            <a:r>
              <a:rPr lang="uk-UA" dirty="0" smtClean="0"/>
              <a:t>	- установлення і реалізація певного порядку проведення операцій з валютними цінностями на внутрішньому валютному ринку, порядку переміщення валютних цінностей за кордон або на його територію з-за кордону та режиму здійснення іноземних інвестицій;</a:t>
            </a:r>
          </a:p>
          <a:p>
            <a:pPr algn="just">
              <a:buNone/>
            </a:pPr>
            <a:r>
              <a:rPr lang="uk-UA" dirty="0" smtClean="0"/>
              <a:t>	- забезпечення і захист права власності на валютні цінності;</a:t>
            </a:r>
          </a:p>
          <a:p>
            <a:pPr algn="just">
              <a:buNone/>
            </a:pPr>
            <a:r>
              <a:rPr lang="uk-UA" dirty="0" smtClean="0"/>
              <a:t>	- регламентація міжнародних розрахунків;</a:t>
            </a:r>
          </a:p>
          <a:p>
            <a:pPr algn="just">
              <a:buNone/>
            </a:pPr>
            <a:r>
              <a:rPr lang="uk-UA" dirty="0" smtClean="0"/>
              <a:t>	- підтримання стабільного курсу національної валюти та національного платіжного балансу;</a:t>
            </a:r>
          </a:p>
          <a:p>
            <a:pPr algn="just">
              <a:buNone/>
            </a:pPr>
            <a:r>
              <a:rPr lang="uk-UA" dirty="0" smtClean="0"/>
              <a:t>	- забезпечення необхідного (інтеграційного або ізоляційного) режиму взаємодії країни зі світовим валютним ринком.</a:t>
            </a:r>
          </a:p>
          <a:p>
            <a:pPr algn="just">
              <a:buNone/>
            </a:pPr>
            <a:endParaRPr lang="uk-UA" dirty="0" smtClean="0"/>
          </a:p>
          <a:p>
            <a:pPr algn="just">
              <a:buNone/>
            </a:pPr>
            <a:endParaRPr lang="uk-UA" dirty="0"/>
          </a:p>
        </p:txBody>
      </p:sp>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fontScale="70000" lnSpcReduction="20000"/>
          </a:bodyPr>
          <a:lstStyle/>
          <a:p>
            <a:pPr algn="ctr">
              <a:buNone/>
            </a:pPr>
            <a:r>
              <a:rPr lang="ru-RU" i="1" dirty="0" smtClean="0"/>
              <a:t>		</a:t>
            </a:r>
            <a:r>
              <a:rPr lang="uk-UA" i="1" dirty="0" smtClean="0"/>
              <a:t>Система валютного регулювання має ґрунтуватись на таких принципах:</a:t>
            </a:r>
          </a:p>
          <a:p>
            <a:pPr algn="just">
              <a:buNone/>
            </a:pPr>
            <a:r>
              <a:rPr lang="uk-UA" dirty="0" smtClean="0"/>
              <a:t>	- єдність і цілісність системи валютного регулювання, що забезпечується формуванням єдиної нормативно-правової бази, поширенням дії валютних обмежень на всю територію держави, єдиним порядком проведення валютних операцій;</a:t>
            </a:r>
          </a:p>
          <a:p>
            <a:pPr algn="just">
              <a:buNone/>
            </a:pPr>
            <a:r>
              <a:rPr lang="uk-UA" dirty="0" smtClean="0"/>
              <a:t>	- захист національної валюти України та забезпечення її стабільності на внутрішньому валютному ринку;</a:t>
            </a:r>
          </a:p>
          <a:p>
            <a:pPr algn="just">
              <a:buNone/>
            </a:pPr>
            <a:r>
              <a:rPr lang="uk-UA" dirty="0" smtClean="0"/>
              <a:t>	- стабільність, що передбачає незмінність окремих елементів системи валютного регулювання, зокрема валютних обмежень та порядку проведення валютних операцій;</a:t>
            </a:r>
          </a:p>
          <a:p>
            <a:pPr algn="just">
              <a:buNone/>
            </a:pPr>
            <a:r>
              <a:rPr lang="uk-UA" dirty="0" smtClean="0"/>
              <a:t>	- гнучкість - коригування системи валютного регулювання залежно від стану внутрішнього валютного ринку, загального макроекономічного стану в кращі і тенденцій розвитку світового валютного ринку;</a:t>
            </a:r>
          </a:p>
          <a:p>
            <a:pPr algn="just">
              <a:buNone/>
            </a:pPr>
            <a:r>
              <a:rPr lang="uk-UA" dirty="0" smtClean="0"/>
              <a:t>	- стимулювання розвитку міжнародного економічного співробітництва з метою поліпшення інвестиційного клімату в кращі та вирівнювання платіжного балансу.</a:t>
            </a:r>
          </a:p>
        </p:txBody>
      </p:sp>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a:bodyPr>
          <a:lstStyle/>
          <a:p>
            <a:pPr algn="just">
              <a:buNone/>
            </a:pPr>
            <a:r>
              <a:rPr lang="ru-RU" i="1" dirty="0" smtClean="0"/>
              <a:t>		</a:t>
            </a:r>
          </a:p>
          <a:p>
            <a:pPr algn="just">
              <a:buNone/>
            </a:pPr>
            <a:endParaRPr lang="ru-RU" i="1" dirty="0" smtClean="0"/>
          </a:p>
          <a:p>
            <a:pPr algn="just">
              <a:buNone/>
            </a:pPr>
            <a:endParaRPr lang="ru-RU" i="1" dirty="0" smtClean="0"/>
          </a:p>
          <a:p>
            <a:pPr algn="just">
              <a:buNone/>
            </a:pPr>
            <a:r>
              <a:rPr lang="ru-RU" i="1" dirty="0" smtClean="0"/>
              <a:t>		</a:t>
            </a:r>
            <a:r>
              <a:rPr lang="uk-UA" dirty="0" smtClean="0"/>
              <a:t>Основним елементом національної системи валютного регулювання є валютні обмеження, їх слід розглядати як систему державних заходів, спрямованих на встановлення порядку проведення валютних операцій. </a:t>
            </a:r>
          </a:p>
          <a:p>
            <a:pPr algn="just">
              <a:buNone/>
            </a:pPr>
            <a:endParaRPr lang="uk-UA" dirty="0" smtClean="0"/>
          </a:p>
        </p:txBody>
      </p:sp>
    </p:spTree>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fontScale="62500" lnSpcReduction="20000"/>
          </a:bodyPr>
          <a:lstStyle/>
          <a:p>
            <a:pPr algn="just">
              <a:buNone/>
            </a:pPr>
            <a:r>
              <a:rPr lang="ru-RU" i="1" dirty="0" smtClean="0"/>
              <a:t>		</a:t>
            </a:r>
            <a:r>
              <a:rPr lang="uk-UA" dirty="0" smtClean="0"/>
              <a:t>Залежно від типу валютних операцій (поточних або операцій, пов’язаних із рухом капіталу) застосовуються різні переліки валютних обмежень. У системі валютних обмежень, що діють в Україні, слід виокремити:</a:t>
            </a:r>
          </a:p>
          <a:p>
            <a:pPr algn="just">
              <a:buNone/>
            </a:pPr>
            <a:r>
              <a:rPr lang="uk-UA" dirty="0" smtClean="0"/>
              <a:t>	- обмеження, пов’язані з ліцензуванням валютних операцій;</a:t>
            </a:r>
          </a:p>
          <a:p>
            <a:pPr algn="just">
              <a:buNone/>
            </a:pPr>
            <a:r>
              <a:rPr lang="uk-UA" dirty="0" smtClean="0"/>
              <a:t>	- обмеження, зумовлені встановленням порядку придбання іноземної валюти за дорученням і за рахунок резидентів на міжбанківському валютному ринку України з метою забезпечення виконання їх зобов’язань за зовнішньоекономічними контрактами;</a:t>
            </a:r>
          </a:p>
          <a:p>
            <a:pPr algn="just">
              <a:buNone/>
            </a:pPr>
            <a:r>
              <a:rPr lang="uk-UA" dirty="0" smtClean="0"/>
              <a:t>	- обмеження, пов’язані з використанням іноземної валюти як засобу платежу на території України;</a:t>
            </a:r>
          </a:p>
          <a:p>
            <a:pPr algn="just">
              <a:buNone/>
            </a:pPr>
            <a:r>
              <a:rPr lang="uk-UA" dirty="0" smtClean="0"/>
              <a:t>	- обмеження, пов’язані зі встановленням обов’язкового продажу частини надходжень в іноземній валюті на користь резидентів-юридичних осіб;</a:t>
            </a:r>
          </a:p>
          <a:p>
            <a:pPr algn="just">
              <a:buNone/>
            </a:pPr>
            <a:r>
              <a:rPr lang="uk-UA" dirty="0" smtClean="0"/>
              <a:t>	- обмеження, пов’язані зі встановленням порядку здійснення розрахунків в іноземній валюті;</a:t>
            </a:r>
          </a:p>
          <a:p>
            <a:pPr algn="just">
              <a:buNone/>
            </a:pPr>
            <a:r>
              <a:rPr lang="uk-UA" dirty="0" smtClean="0"/>
              <a:t>	- обмеження, пов’язані з відкриттям та використанням валютних рахунків резидентами за межами України;</a:t>
            </a:r>
          </a:p>
          <a:p>
            <a:pPr algn="just">
              <a:buNone/>
            </a:pPr>
            <a:r>
              <a:rPr lang="uk-UA" dirty="0" smtClean="0"/>
              <a:t>	- обмеження, пов’язані з відкриттям та використанням рахунків у національній валюті нерезидентами на території України;</a:t>
            </a:r>
          </a:p>
          <a:p>
            <a:pPr algn="just">
              <a:buNone/>
            </a:pPr>
            <a:r>
              <a:rPr lang="uk-UA" dirty="0" smtClean="0"/>
              <a:t>	- обмеження, пов’язані з переміщенням готівкової національної та іноземної валюти фізичними та юридичними особами через митний кордон України.</a:t>
            </a:r>
          </a:p>
          <a:p>
            <a:pPr algn="just">
              <a:buNone/>
            </a:pPr>
            <a:endParaRPr lang="uk-UA" dirty="0" smtClean="0"/>
          </a:p>
        </p:txBody>
      </p:sp>
    </p:spTree>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fontScale="85000" lnSpcReduction="20000"/>
          </a:bodyPr>
          <a:lstStyle/>
          <a:p>
            <a:pPr algn="ctr">
              <a:buNone/>
            </a:pPr>
            <a:r>
              <a:rPr lang="ru-RU" i="1" dirty="0" smtClean="0"/>
              <a:t>		</a:t>
            </a:r>
            <a:r>
              <a:rPr lang="ru-RU" i="1" dirty="0" err="1" smtClean="0"/>
              <a:t>Валютні</a:t>
            </a:r>
            <a:r>
              <a:rPr lang="ru-RU" i="1" dirty="0" smtClean="0"/>
              <a:t> </a:t>
            </a:r>
            <a:r>
              <a:rPr lang="ru-RU" i="1" dirty="0" err="1" smtClean="0"/>
              <a:t>операції</a:t>
            </a:r>
            <a:endParaRPr lang="ru-RU" i="1" dirty="0" smtClean="0"/>
          </a:p>
          <a:p>
            <a:pPr algn="just">
              <a:buNone/>
            </a:pPr>
            <a:r>
              <a:rPr lang="ru-RU" i="1" dirty="0" smtClean="0"/>
              <a:t>		</a:t>
            </a:r>
            <a:r>
              <a:rPr lang="uk-UA" dirty="0" smtClean="0"/>
              <a:t>Відповідно </a:t>
            </a:r>
            <a:r>
              <a:rPr lang="uk-UA" dirty="0" smtClean="0"/>
              <a:t>до ст. 1 </a:t>
            </a:r>
            <a:r>
              <a:rPr lang="ru-RU" dirty="0" smtClean="0"/>
              <a:t>Закону </a:t>
            </a:r>
            <a:r>
              <a:rPr lang="ru-RU" dirty="0" err="1"/>
              <a:t>України</a:t>
            </a:r>
            <a:r>
              <a:rPr lang="ru-RU" dirty="0"/>
              <a:t> </a:t>
            </a:r>
            <a:r>
              <a:rPr lang="ru-RU" dirty="0" err="1"/>
              <a:t>від</a:t>
            </a:r>
            <a:r>
              <a:rPr lang="ru-RU" dirty="0"/>
              <a:t> 21.06.2018 № 2473-VIII </a:t>
            </a:r>
            <a:r>
              <a:rPr lang="uk-UA" dirty="0" smtClean="0"/>
              <a:t> </a:t>
            </a:r>
            <a:r>
              <a:rPr lang="ru-RU" dirty="0"/>
              <a:t>Про валюту і </a:t>
            </a:r>
            <a:r>
              <a:rPr lang="ru-RU" dirty="0" err="1"/>
              <a:t>валютні</a:t>
            </a:r>
            <a:r>
              <a:rPr lang="ru-RU" dirty="0"/>
              <a:t> </a:t>
            </a:r>
            <a:r>
              <a:rPr lang="ru-RU" dirty="0" err="1" smtClean="0"/>
              <a:t>операції</a:t>
            </a:r>
            <a:r>
              <a:rPr lang="ru-RU" dirty="0" smtClean="0"/>
              <a:t>, </a:t>
            </a:r>
            <a:r>
              <a:rPr lang="uk-UA" dirty="0" smtClean="0"/>
              <a:t>до </a:t>
            </a:r>
            <a:r>
              <a:rPr lang="uk-UA" dirty="0" smtClean="0"/>
              <a:t>валютних належать операції, пов’язані:</a:t>
            </a:r>
          </a:p>
          <a:p>
            <a:pPr algn="just">
              <a:buNone/>
            </a:pPr>
            <a:endParaRPr lang="uk-UA" dirty="0" smtClean="0"/>
          </a:p>
          <a:p>
            <a:pPr algn="just">
              <a:buNone/>
            </a:pPr>
            <a:r>
              <a:rPr lang="uk-UA" dirty="0" smtClean="0"/>
              <a:t>	- з переходом права власності на валютні цінності, що здійснюються між резидентами у валюті України;</a:t>
            </a:r>
          </a:p>
          <a:p>
            <a:pPr algn="just">
              <a:buNone/>
            </a:pPr>
            <a:endParaRPr lang="uk-UA" dirty="0" smtClean="0"/>
          </a:p>
          <a:p>
            <a:pPr algn="just">
              <a:buNone/>
            </a:pPr>
            <a:r>
              <a:rPr lang="uk-UA" dirty="0" smtClean="0"/>
              <a:t>	- з використанням валютних цінностей у міжнародному обігу як засобу платежу, з передаванням заборгованостей та інших зобов’язань, предметом яких є валютні цінності;</a:t>
            </a:r>
          </a:p>
          <a:p>
            <a:pPr algn="just">
              <a:buNone/>
            </a:pPr>
            <a:endParaRPr lang="uk-UA" dirty="0" smtClean="0"/>
          </a:p>
          <a:p>
            <a:pPr algn="just">
              <a:buNone/>
            </a:pPr>
            <a:r>
              <a:rPr lang="uk-UA" dirty="0" smtClean="0"/>
              <a:t>	- із ввезенням, переказуванням і пересиланням на територію України та вивезенням, переказуванням і пересиланням за ЇЇ межі валютних цінностей.</a:t>
            </a:r>
          </a:p>
          <a:p>
            <a:pPr algn="just">
              <a:buNone/>
            </a:pPr>
            <a:endParaRPr lang="uk-UA" dirty="0" smtClean="0"/>
          </a:p>
        </p:txBody>
      </p:sp>
    </p:spTree>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fontScale="77500" lnSpcReduction="20000"/>
          </a:bodyPr>
          <a:lstStyle/>
          <a:p>
            <a:pPr algn="just">
              <a:buNone/>
            </a:pPr>
            <a:r>
              <a:rPr lang="ru-RU" i="1" dirty="0" smtClean="0"/>
              <a:t>		</a:t>
            </a:r>
            <a:r>
              <a:rPr lang="uk-UA" dirty="0" smtClean="0"/>
              <a:t>Суб’єкти валютних відносин поділяються на резидентів і нерезидентів. </a:t>
            </a:r>
          </a:p>
          <a:p>
            <a:pPr algn="ctr">
              <a:buNone/>
            </a:pPr>
            <a:r>
              <a:rPr lang="uk-UA" dirty="0" smtClean="0"/>
              <a:t>	Резидентами є:</a:t>
            </a:r>
          </a:p>
          <a:p>
            <a:pPr algn="just">
              <a:buNone/>
            </a:pPr>
            <a:r>
              <a:rPr lang="uk-UA" dirty="0" smtClean="0"/>
              <a:t>	- фізичні особи (громадяни України, іноземні громадяни, особи без громадянства), які мають постійне місце проживання на території України, у тому числі ті, що тимчасово перебувають за кордоном;</a:t>
            </a:r>
          </a:p>
          <a:p>
            <a:pPr algn="just">
              <a:buNone/>
            </a:pPr>
            <a:r>
              <a:rPr lang="uk-UA" dirty="0" smtClean="0"/>
              <a:t>	- юридичні особи, суб’єкти підприємницької діяльності, що не мають статусу юридичної особи (філії, представництва тощо), з місцезнаходженням на території України, які здійснюють свою діяльність на підставі законів України;</a:t>
            </a:r>
          </a:p>
          <a:p>
            <a:pPr algn="just">
              <a:buNone/>
            </a:pPr>
            <a:r>
              <a:rPr lang="uk-UA" dirty="0" smtClean="0"/>
              <a:t>	- дипломатичні, консульські, торговельні та інші офіційні представництва України за кордоном, які мають імунітет і дипломатичні привілеї, а також філії і представництва підприємств і організацій України за кордоном, що не здійснюють підприємницької діяльності.</a:t>
            </a:r>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План</a:t>
            </a:r>
            <a:endParaRPr lang="uk-UA" b="1" dirty="0"/>
          </a:p>
        </p:txBody>
      </p:sp>
      <p:sp>
        <p:nvSpPr>
          <p:cNvPr id="3" name="Содержимое 2"/>
          <p:cNvSpPr>
            <a:spLocks noGrp="1"/>
          </p:cNvSpPr>
          <p:nvPr>
            <p:ph idx="1"/>
          </p:nvPr>
        </p:nvSpPr>
        <p:spPr/>
        <p:txBody>
          <a:bodyPr>
            <a:normAutofit/>
          </a:bodyPr>
          <a:lstStyle/>
          <a:p>
            <a:pPr marL="514350" lvl="0" indent="-514350">
              <a:buFont typeface="+mj-lt"/>
              <a:buAutoNum type="arabicPeriod"/>
            </a:pPr>
            <a:r>
              <a:rPr lang="uk-UA" i="1" dirty="0" smtClean="0"/>
              <a:t>Поняття валюти і валютних цінностей.</a:t>
            </a:r>
          </a:p>
          <a:p>
            <a:pPr marL="514350" lvl="0" indent="-514350">
              <a:buFont typeface="+mj-lt"/>
              <a:buAutoNum type="arabicPeriod"/>
            </a:pPr>
            <a:r>
              <a:rPr lang="uk-UA" i="1" dirty="0" smtClean="0"/>
              <a:t>Валютне регулювання.</a:t>
            </a:r>
          </a:p>
          <a:p>
            <a:pPr marL="514350" lvl="0" indent="-514350">
              <a:buFont typeface="+mj-lt"/>
              <a:buAutoNum type="arabicPeriod"/>
            </a:pPr>
            <a:r>
              <a:rPr lang="uk-UA" i="1" smtClean="0"/>
              <a:t>Валютний </a:t>
            </a:r>
            <a:r>
              <a:rPr lang="uk-UA" i="1" smtClean="0"/>
              <a:t>нагляд.</a:t>
            </a:r>
            <a:endParaRPr lang="uk-UA" i="1" dirty="0" smtClean="0"/>
          </a:p>
          <a:p>
            <a:pPr marL="514350" lvl="0" indent="-514350">
              <a:buFont typeface="+mj-lt"/>
              <a:buAutoNum type="arabicPeriod"/>
            </a:pPr>
            <a:r>
              <a:rPr lang="uk-UA" i="1" dirty="0" smtClean="0"/>
              <a:t>Відповідальність за порушення валютного законодавства.</a:t>
            </a:r>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539552" y="908720"/>
            <a:ext cx="8147248" cy="5217443"/>
          </a:xfrm>
        </p:spPr>
        <p:txBody>
          <a:bodyPr>
            <a:normAutofit fontScale="77500" lnSpcReduction="20000"/>
          </a:bodyPr>
          <a:lstStyle/>
          <a:p>
            <a:pPr algn="ctr">
              <a:buNone/>
            </a:pPr>
            <a:r>
              <a:rPr lang="ru-RU" i="1" dirty="0" smtClean="0"/>
              <a:t>	</a:t>
            </a:r>
            <a:r>
              <a:rPr lang="uk-UA" dirty="0" smtClean="0"/>
              <a:t>Нерезидентами є:</a:t>
            </a:r>
          </a:p>
          <a:p>
            <a:pPr algn="just">
              <a:buNone/>
            </a:pPr>
            <a:r>
              <a:rPr lang="uk-UA" dirty="0" smtClean="0"/>
              <a:t>	- фізичні особи (іноземні громадяни, </a:t>
            </a:r>
            <a:r>
              <a:rPr lang="uk-UA" dirty="0" err="1" smtClean="0"/>
              <a:t>громадяни</a:t>
            </a:r>
            <a:r>
              <a:rPr lang="uk-UA" dirty="0" smtClean="0"/>
              <a:t> України, особи без громадянства), які мають постійне місце проживання на території України, в тому числі ті, що тимчасово перебувають на території України;</a:t>
            </a:r>
          </a:p>
          <a:p>
            <a:pPr algn="just">
              <a:buNone/>
            </a:pPr>
            <a:r>
              <a:rPr lang="uk-UA" dirty="0" smtClean="0"/>
              <a:t>	- юридичні особи, суб’єкти підприємницької діяльності, що не мають статусу юридичної особи (філії, представництва тощо), з місцезнаходженням за межами України, які створені й діють відповідно до законодавства іноземної держави, у тому числі юридичні особи та інші суб’єкти підприємницької діяльності з участю юридичних осіб та інших суб’єктів підприємницької діяльності України;</a:t>
            </a:r>
          </a:p>
          <a:p>
            <a:pPr algn="just">
              <a:buNone/>
            </a:pPr>
            <a:r>
              <a:rPr lang="uk-UA" dirty="0" smtClean="0"/>
              <a:t>	- розташовані на території України іноземні дипломатичні, консульські, торговельні та інші офіційні представництва, міжнародні організації та їх філії, що мають імунітет і дипломатичні привілеї, а також представництва інших організацій і фірм, які не здійснюють підприємницької діяльності на основі законів України.</a:t>
            </a:r>
            <a:endParaRPr lang="uk-UA" dirty="0"/>
          </a:p>
        </p:txBody>
      </p:sp>
    </p:spTree>
  </p:cSld>
  <p:clrMapOvr>
    <a:masterClrMapping/>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467544" y="980728"/>
            <a:ext cx="8147248" cy="5217443"/>
          </a:xfrm>
        </p:spPr>
        <p:txBody>
          <a:bodyPr>
            <a:normAutofit/>
          </a:bodyPr>
          <a:lstStyle/>
          <a:p>
            <a:pPr algn="just">
              <a:buNone/>
            </a:pPr>
            <a:r>
              <a:rPr lang="ru-RU" i="1" dirty="0" smtClean="0"/>
              <a:t>		</a:t>
            </a:r>
          </a:p>
          <a:p>
            <a:pPr algn="just">
              <a:buNone/>
            </a:pPr>
            <a:endParaRPr lang="ru-RU" i="1" dirty="0" smtClean="0"/>
          </a:p>
          <a:p>
            <a:pPr algn="just">
              <a:buNone/>
            </a:pPr>
            <a:endParaRPr lang="ru-RU" i="1" dirty="0" smtClean="0"/>
          </a:p>
          <a:p>
            <a:pPr algn="just">
              <a:buNone/>
            </a:pPr>
            <a:r>
              <a:rPr lang="ru-RU" i="1" dirty="0" smtClean="0"/>
              <a:t>		</a:t>
            </a:r>
            <a:r>
              <a:rPr lang="uk-UA" dirty="0" smtClean="0"/>
              <a:t>З метою організації і здійснення валютного регулювання окремі державні органи наділяються відповідними повноваженнями у цій сфері. Такими органами в Україні є Національний банк України та Кабінет Міністрів України.</a:t>
            </a:r>
          </a:p>
          <a:p>
            <a:pPr>
              <a:buNone/>
            </a:pPr>
            <a:endParaRPr lang="uk-UA" dirty="0"/>
          </a:p>
        </p:txBody>
      </p:sp>
    </p:spTree>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467544" y="980728"/>
            <a:ext cx="8147248" cy="5217443"/>
          </a:xfrm>
        </p:spPr>
        <p:txBody>
          <a:bodyPr>
            <a:normAutofit/>
          </a:bodyPr>
          <a:lstStyle/>
          <a:p>
            <a:pPr algn="just">
              <a:buNone/>
            </a:pPr>
            <a:r>
              <a:rPr lang="ru-RU" i="1" dirty="0" smtClean="0"/>
              <a:t>		</a:t>
            </a:r>
            <a:r>
              <a:rPr lang="uk-UA" dirty="0" smtClean="0"/>
              <a:t>До компетенції Національного банку України у сфері валютного регулювання належить:</a:t>
            </a:r>
          </a:p>
          <a:p>
            <a:pPr algn="just">
              <a:buNone/>
            </a:pPr>
            <a:r>
              <a:rPr lang="uk-UA" dirty="0" smtClean="0"/>
              <a:t>	1) видання нормативних актів щодо ведення валютних операцій;</a:t>
            </a:r>
          </a:p>
          <a:p>
            <a:pPr algn="just">
              <a:buNone/>
            </a:pPr>
            <a:r>
              <a:rPr lang="uk-UA" dirty="0" smtClean="0"/>
              <a:t>	2) видача та відкликання ліцензій, здійснення контролю за діяльністю банків та інших установ, які отримали ліцензію Національного банку на здійснення операцій з валютними цінностями;</a:t>
            </a:r>
          </a:p>
          <a:p>
            <a:pPr algn="just">
              <a:buNone/>
            </a:pPr>
            <a:r>
              <a:rPr lang="uk-UA" dirty="0" smtClean="0"/>
              <a:t>	3) установлення лімітів відкритої валютної позиції для банків та інших установ, які купують і продають іноземну валюту.</a:t>
            </a:r>
          </a:p>
          <a:p>
            <a:pPr algn="just">
              <a:buNone/>
            </a:pPr>
            <a:endParaRPr lang="uk-UA" dirty="0" smtClean="0"/>
          </a:p>
          <a:p>
            <a:pPr algn="just">
              <a:buNone/>
            </a:pPr>
            <a:endParaRPr lang="uk-UA" dirty="0"/>
          </a:p>
        </p:txBody>
      </p:sp>
    </p:spTree>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Валютне регулювання.</a:t>
            </a:r>
          </a:p>
        </p:txBody>
      </p:sp>
      <p:sp>
        <p:nvSpPr>
          <p:cNvPr id="5" name="Содержимое 4"/>
          <p:cNvSpPr>
            <a:spLocks noGrp="1"/>
          </p:cNvSpPr>
          <p:nvPr>
            <p:ph sz="half" idx="2"/>
          </p:nvPr>
        </p:nvSpPr>
        <p:spPr>
          <a:xfrm>
            <a:off x="467544" y="980728"/>
            <a:ext cx="8147248" cy="5217443"/>
          </a:xfrm>
        </p:spPr>
        <p:txBody>
          <a:bodyPr>
            <a:normAutofit fontScale="62500" lnSpcReduction="20000"/>
          </a:bodyPr>
          <a:lstStyle/>
          <a:p>
            <a:pPr algn="just">
              <a:buNone/>
            </a:pPr>
            <a:r>
              <a:rPr lang="ru-RU" i="1" dirty="0" smtClean="0"/>
              <a:t>		</a:t>
            </a:r>
            <a:r>
              <a:rPr lang="uk-UA" dirty="0" smtClean="0"/>
              <a:t>Повноваження Національного банку України у сфері валютного регулювання визначені у </a:t>
            </a:r>
            <a:r>
              <a:rPr lang="ru-RU" dirty="0" smtClean="0"/>
              <a:t>ст</a:t>
            </a:r>
            <a:r>
              <a:rPr lang="ru-RU" dirty="0"/>
              <a:t>. </a:t>
            </a:r>
            <a:r>
              <a:rPr lang="ru-RU" dirty="0" smtClean="0"/>
              <a:t>2 </a:t>
            </a:r>
            <a:r>
              <a:rPr lang="ru-RU" dirty="0"/>
              <a:t>Закону </a:t>
            </a:r>
            <a:r>
              <a:rPr lang="ru-RU" dirty="0" err="1"/>
              <a:t>України</a:t>
            </a:r>
            <a:r>
              <a:rPr lang="ru-RU" dirty="0"/>
              <a:t> </a:t>
            </a:r>
            <a:r>
              <a:rPr lang="ru-RU" dirty="0" err="1"/>
              <a:t>від</a:t>
            </a:r>
            <a:r>
              <a:rPr lang="ru-RU" dirty="0"/>
              <a:t> 21.06.2018 № 2473-VIII  Про валюту і </a:t>
            </a:r>
            <a:r>
              <a:rPr lang="ru-RU" dirty="0" err="1"/>
              <a:t>валютні</a:t>
            </a:r>
            <a:r>
              <a:rPr lang="ru-RU" dirty="0"/>
              <a:t> </a:t>
            </a:r>
            <a:r>
              <a:rPr lang="ru-RU" dirty="0" err="1" smtClean="0"/>
              <a:t>операції</a:t>
            </a:r>
            <a:r>
              <a:rPr lang="uk-UA" dirty="0" smtClean="0"/>
              <a:t>:</a:t>
            </a:r>
            <a:endParaRPr lang="uk-UA" dirty="0" smtClean="0"/>
          </a:p>
          <a:p>
            <a:pPr algn="just">
              <a:buNone/>
            </a:pPr>
            <a:endParaRPr lang="uk-UA" dirty="0" smtClean="0"/>
          </a:p>
          <a:p>
            <a:pPr algn="just">
              <a:buNone/>
            </a:pPr>
            <a:r>
              <a:rPr lang="uk-UA" dirty="0" smtClean="0"/>
              <a:t>	- здійснює валютну політику виходячи з принципів загальної економічної політики України;</a:t>
            </a:r>
          </a:p>
          <a:p>
            <a:pPr algn="just">
              <a:buNone/>
            </a:pPr>
            <a:r>
              <a:rPr lang="uk-UA" dirty="0" smtClean="0"/>
              <a:t>	- складає разом з Кабінетом Міністрів України платіжний баланс України;</a:t>
            </a:r>
          </a:p>
          <a:p>
            <a:pPr algn="just">
              <a:buNone/>
            </a:pPr>
            <a:r>
              <a:rPr lang="uk-UA" dirty="0" smtClean="0"/>
              <a:t>	- контролює дотримання затвердженого Верховною Радою України ліміту зовнішнього державного боргу України;</a:t>
            </a:r>
          </a:p>
          <a:p>
            <a:pPr algn="just">
              <a:buNone/>
            </a:pPr>
            <a:r>
              <a:rPr lang="uk-UA" dirty="0" smtClean="0"/>
              <a:t>	- визначає у разі необхідності ліміти заборгованості в іноземній валюті уповноважених банків нерезидентам;</a:t>
            </a:r>
          </a:p>
          <a:p>
            <a:pPr algn="just">
              <a:buNone/>
            </a:pPr>
            <a:r>
              <a:rPr lang="uk-UA" dirty="0" smtClean="0"/>
              <a:t>	- видає у межах, передбачених цим Декретом, обов’язкові для виконання нормативні акти щодо здійснення операцій на валютному ринку України;</a:t>
            </a:r>
          </a:p>
          <a:p>
            <a:pPr algn="just">
              <a:buNone/>
            </a:pPr>
            <a:r>
              <a:rPr lang="uk-UA" dirty="0" smtClean="0"/>
              <a:t>	- установлює способи визначення і використання валютних (обмінних) курсів іноземних валют, виражених у валюті України, курсів валютних цінностей, виражених в іноземній валюті або розрахункових (клірингових) одиницях;</a:t>
            </a:r>
          </a:p>
          <a:p>
            <a:pPr algn="just">
              <a:buNone/>
            </a:pPr>
            <a:r>
              <a:rPr lang="uk-UA" dirty="0" smtClean="0"/>
              <a:t>	- установлює єдині форми обліку, звітності та документації про валютні операції, порядок контролю за їх достовірністю та своєчасним поданням;</a:t>
            </a:r>
          </a:p>
          <a:p>
            <a:pPr algn="just">
              <a:buNone/>
            </a:pPr>
            <a:r>
              <a:rPr lang="uk-UA" dirty="0" smtClean="0"/>
              <a:t>	- забезпечує публікацію банківських звітів про власні операції та операції уповноважених банків.</a:t>
            </a:r>
          </a:p>
          <a:p>
            <a:pPr algn="just">
              <a:buNone/>
            </a:pPr>
            <a:endParaRPr lang="uk-UA" dirty="0"/>
          </a:p>
        </p:txBody>
      </p:sp>
    </p:spTree>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4509120"/>
            <a:ext cx="8229600" cy="1143000"/>
          </a:xfrm>
        </p:spPr>
        <p:txBody>
          <a:bodyPr>
            <a:normAutofit/>
          </a:bodyPr>
          <a:lstStyle/>
          <a:p>
            <a:pPr marL="514350" lvl="0" indent="-514350"/>
            <a:r>
              <a:rPr lang="uk-UA" i="1" dirty="0" smtClean="0"/>
              <a:t>	3. Валютний </a:t>
            </a:r>
            <a:r>
              <a:rPr lang="uk-UA" i="1" dirty="0" smtClean="0"/>
              <a:t>нагляд.</a:t>
            </a:r>
            <a:endParaRPr lang="uk-UA" i="1" dirty="0"/>
          </a:p>
        </p:txBody>
      </p:sp>
      <p:pic>
        <p:nvPicPr>
          <p:cNvPr id="6" name="Содержимое 5" descr="dollar.jpg"/>
          <p:cNvPicPr>
            <a:picLocks noGrp="1" noChangeAspect="1"/>
          </p:cNvPicPr>
          <p:nvPr>
            <p:ph idx="1"/>
          </p:nvPr>
        </p:nvPicPr>
        <p:blipFill>
          <a:blip r:embed="rId2" cstate="print"/>
          <a:stretch>
            <a:fillRect/>
          </a:stretch>
        </p:blipFill>
        <p:spPr>
          <a:xfrm>
            <a:off x="3661043" y="1188751"/>
            <a:ext cx="2277756" cy="2176241"/>
          </a:xfrm>
        </p:spPr>
      </p:pic>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Валютний </a:t>
            </a:r>
            <a:r>
              <a:rPr lang="uk-UA" sz="1600" b="1" i="1" dirty="0"/>
              <a:t>нагляд.</a:t>
            </a:r>
            <a:endParaRPr lang="uk-UA" sz="1600" b="1" i="1" dirty="0" smtClean="0"/>
          </a:p>
        </p:txBody>
      </p:sp>
      <p:sp>
        <p:nvSpPr>
          <p:cNvPr id="4" name="Содержимое 3"/>
          <p:cNvSpPr>
            <a:spLocks noGrp="1"/>
          </p:cNvSpPr>
          <p:nvPr>
            <p:ph sz="half" idx="2"/>
          </p:nvPr>
        </p:nvSpPr>
        <p:spPr>
          <a:xfrm>
            <a:off x="467544" y="908720"/>
            <a:ext cx="8219256" cy="5472608"/>
          </a:xfrm>
        </p:spPr>
        <p:txBody>
          <a:bodyPr>
            <a:normAutofit fontScale="70000" lnSpcReduction="20000"/>
          </a:bodyPr>
          <a:lstStyle/>
          <a:p>
            <a:pPr algn="just">
              <a:buNone/>
            </a:pPr>
            <a:r>
              <a:rPr lang="uk-UA" dirty="0" smtClean="0"/>
              <a:t>		</a:t>
            </a:r>
            <a:r>
              <a:rPr lang="ru-RU" dirty="0" err="1"/>
              <a:t>Валютний</a:t>
            </a:r>
            <a:r>
              <a:rPr lang="ru-RU" dirty="0"/>
              <a:t> </a:t>
            </a:r>
            <a:r>
              <a:rPr lang="ru-RU" dirty="0" err="1"/>
              <a:t>нагляд</a:t>
            </a:r>
            <a:r>
              <a:rPr lang="ru-RU" dirty="0"/>
              <a:t> в </a:t>
            </a:r>
            <a:r>
              <a:rPr lang="ru-RU" dirty="0" err="1"/>
              <a:t>Україні</a:t>
            </a:r>
            <a:r>
              <a:rPr lang="ru-RU" dirty="0"/>
              <a:t> </a:t>
            </a:r>
            <a:r>
              <a:rPr lang="ru-RU" dirty="0" err="1"/>
              <a:t>здійснюється</a:t>
            </a:r>
            <a:r>
              <a:rPr lang="ru-RU" dirty="0"/>
              <a:t> органами валютного </a:t>
            </a:r>
            <a:r>
              <a:rPr lang="ru-RU" dirty="0" err="1"/>
              <a:t>нагляду</a:t>
            </a:r>
            <a:r>
              <a:rPr lang="ru-RU" dirty="0"/>
              <a:t> та агентами валютного </a:t>
            </a:r>
            <a:r>
              <a:rPr lang="ru-RU" dirty="0" err="1"/>
              <a:t>нагляду</a:t>
            </a:r>
            <a:r>
              <a:rPr lang="ru-RU" dirty="0"/>
              <a:t>.</a:t>
            </a:r>
          </a:p>
          <a:p>
            <a:pPr algn="just">
              <a:buNone/>
            </a:pPr>
            <a:endParaRPr lang="ru-RU" dirty="0"/>
          </a:p>
          <a:p>
            <a:pPr algn="just">
              <a:buNone/>
            </a:pPr>
            <a:r>
              <a:rPr lang="ru-RU" dirty="0"/>
              <a:t>2. </a:t>
            </a:r>
            <a:r>
              <a:rPr lang="ru-RU" dirty="0" err="1"/>
              <a:t>Валютний</a:t>
            </a:r>
            <a:r>
              <a:rPr lang="ru-RU" dirty="0"/>
              <a:t> </a:t>
            </a:r>
            <a:r>
              <a:rPr lang="ru-RU" dirty="0" err="1"/>
              <a:t>нагляд</a:t>
            </a:r>
            <a:r>
              <a:rPr lang="ru-RU" dirty="0"/>
              <a:t> </a:t>
            </a:r>
            <a:r>
              <a:rPr lang="ru-RU" dirty="0" err="1"/>
              <a:t>здійснюється</a:t>
            </a:r>
            <a:r>
              <a:rPr lang="ru-RU" dirty="0"/>
              <a:t> органами валютного </a:t>
            </a:r>
            <a:r>
              <a:rPr lang="ru-RU" dirty="0" err="1"/>
              <a:t>нагляду</a:t>
            </a:r>
            <a:r>
              <a:rPr lang="ru-RU" dirty="0"/>
              <a:t> та агентами валютного </a:t>
            </a:r>
            <a:r>
              <a:rPr lang="ru-RU" dirty="0" err="1"/>
              <a:t>нагляду</a:t>
            </a:r>
            <a:r>
              <a:rPr lang="ru-RU" dirty="0"/>
              <a:t> з метою </a:t>
            </a:r>
            <a:r>
              <a:rPr lang="ru-RU" dirty="0" err="1"/>
              <a:t>встановлення</a:t>
            </a:r>
            <a:r>
              <a:rPr lang="ru-RU" dirty="0"/>
              <a:t> </a:t>
            </a:r>
            <a:r>
              <a:rPr lang="ru-RU" dirty="0" err="1"/>
              <a:t>відповідності</a:t>
            </a:r>
            <a:r>
              <a:rPr lang="ru-RU" dirty="0"/>
              <a:t> </a:t>
            </a:r>
            <a:r>
              <a:rPr lang="ru-RU" dirty="0" err="1"/>
              <a:t>здійснюваних</a:t>
            </a:r>
            <a:r>
              <a:rPr lang="ru-RU" dirty="0"/>
              <a:t> </a:t>
            </a:r>
            <a:r>
              <a:rPr lang="ru-RU" dirty="0" err="1"/>
              <a:t>валютних</a:t>
            </a:r>
            <a:r>
              <a:rPr lang="ru-RU" dirty="0"/>
              <a:t> </a:t>
            </a:r>
            <a:r>
              <a:rPr lang="ru-RU" dirty="0" err="1"/>
              <a:t>операцій</a:t>
            </a:r>
            <a:r>
              <a:rPr lang="ru-RU" dirty="0"/>
              <a:t> валютному </a:t>
            </a:r>
            <a:r>
              <a:rPr lang="ru-RU" dirty="0" err="1"/>
              <a:t>законодавству</a:t>
            </a:r>
            <a:r>
              <a:rPr lang="ru-RU" dirty="0"/>
              <a:t> з </a:t>
            </a:r>
            <a:r>
              <a:rPr lang="ru-RU" dirty="0" err="1"/>
              <a:t>урахуванням</a:t>
            </a:r>
            <a:r>
              <a:rPr lang="ru-RU" dirty="0"/>
              <a:t> </a:t>
            </a:r>
            <a:r>
              <a:rPr lang="ru-RU" dirty="0" err="1"/>
              <a:t>ризик-орієнтованого</a:t>
            </a:r>
            <a:r>
              <a:rPr lang="ru-RU" dirty="0"/>
              <a:t> </a:t>
            </a:r>
            <a:r>
              <a:rPr lang="ru-RU" dirty="0" err="1"/>
              <a:t>підходу</a:t>
            </a:r>
            <a:r>
              <a:rPr lang="ru-RU" dirty="0"/>
              <a:t>.</a:t>
            </a:r>
          </a:p>
          <a:p>
            <a:pPr algn="just">
              <a:buNone/>
            </a:pPr>
            <a:endParaRPr lang="ru-RU" dirty="0"/>
          </a:p>
          <a:p>
            <a:pPr algn="just">
              <a:buNone/>
            </a:pPr>
            <a:r>
              <a:rPr lang="ru-RU" dirty="0"/>
              <a:t>3. </a:t>
            </a:r>
            <a:r>
              <a:rPr lang="ru-RU" dirty="0" err="1"/>
              <a:t>Валютний</a:t>
            </a:r>
            <a:r>
              <a:rPr lang="ru-RU" dirty="0"/>
              <a:t> </a:t>
            </a:r>
            <a:r>
              <a:rPr lang="ru-RU" dirty="0" err="1"/>
              <a:t>нагляд</a:t>
            </a:r>
            <a:r>
              <a:rPr lang="ru-RU" dirty="0"/>
              <a:t> </a:t>
            </a:r>
            <a:r>
              <a:rPr lang="ru-RU" dirty="0" err="1"/>
              <a:t>відповідно</a:t>
            </a:r>
            <a:r>
              <a:rPr lang="ru-RU" dirty="0"/>
              <a:t> до </a:t>
            </a:r>
            <a:r>
              <a:rPr lang="ru-RU" dirty="0" err="1"/>
              <a:t>частини</a:t>
            </a:r>
            <a:r>
              <a:rPr lang="ru-RU" dirty="0"/>
              <a:t> </a:t>
            </a:r>
            <a:r>
              <a:rPr lang="ru-RU" dirty="0" err="1"/>
              <a:t>другої</a:t>
            </a:r>
            <a:r>
              <a:rPr lang="ru-RU" dirty="0"/>
              <a:t> </a:t>
            </a:r>
            <a:r>
              <a:rPr lang="ru-RU" dirty="0" err="1"/>
              <a:t>цієї</a:t>
            </a:r>
            <a:r>
              <a:rPr lang="ru-RU" dirty="0"/>
              <a:t> </a:t>
            </a:r>
            <a:r>
              <a:rPr lang="ru-RU" dirty="0" err="1"/>
              <a:t>статті</a:t>
            </a:r>
            <a:r>
              <a:rPr lang="ru-RU" dirty="0"/>
              <a:t> </a:t>
            </a:r>
            <a:r>
              <a:rPr lang="ru-RU" dirty="0" err="1"/>
              <a:t>здійснюється</a:t>
            </a:r>
            <a:r>
              <a:rPr lang="ru-RU" dirty="0"/>
              <a:t> органами валютного </a:t>
            </a:r>
            <a:r>
              <a:rPr lang="ru-RU" dirty="0" err="1"/>
              <a:t>нагляду</a:t>
            </a:r>
            <a:r>
              <a:rPr lang="ru-RU" dirty="0"/>
              <a:t> та агентами валютного </a:t>
            </a:r>
            <a:r>
              <a:rPr lang="ru-RU" dirty="0" err="1"/>
              <a:t>нагляду</a:t>
            </a:r>
            <a:r>
              <a:rPr lang="ru-RU" dirty="0"/>
              <a:t> без </a:t>
            </a:r>
            <a:r>
              <a:rPr lang="ru-RU" dirty="0" err="1"/>
              <a:t>втручання</a:t>
            </a:r>
            <a:r>
              <a:rPr lang="ru-RU" dirty="0"/>
              <a:t> у </a:t>
            </a:r>
            <a:r>
              <a:rPr lang="ru-RU" dirty="0" err="1"/>
              <a:t>відповідні</a:t>
            </a:r>
            <a:r>
              <a:rPr lang="ru-RU" dirty="0"/>
              <a:t> </a:t>
            </a:r>
            <a:r>
              <a:rPr lang="ru-RU" dirty="0" err="1"/>
              <a:t>валютні</a:t>
            </a:r>
            <a:r>
              <a:rPr lang="ru-RU" dirty="0"/>
              <a:t> </a:t>
            </a:r>
            <a:r>
              <a:rPr lang="ru-RU" dirty="0" err="1"/>
              <a:t>операції</a:t>
            </a:r>
            <a:r>
              <a:rPr lang="ru-RU" dirty="0"/>
              <a:t> та </a:t>
            </a:r>
            <a:r>
              <a:rPr lang="ru-RU" dirty="0" err="1"/>
              <a:t>діяльність</a:t>
            </a:r>
            <a:r>
              <a:rPr lang="ru-RU" dirty="0"/>
              <a:t> </a:t>
            </a:r>
            <a:r>
              <a:rPr lang="ru-RU" dirty="0" err="1"/>
              <a:t>суб’єктів</a:t>
            </a:r>
            <a:r>
              <a:rPr lang="ru-RU" dirty="0"/>
              <a:t> таких </a:t>
            </a:r>
            <a:r>
              <a:rPr lang="ru-RU" dirty="0" err="1"/>
              <a:t>операцій</a:t>
            </a:r>
            <a:r>
              <a:rPr lang="ru-RU" dirty="0"/>
              <a:t>, </a:t>
            </a:r>
            <a:r>
              <a:rPr lang="ru-RU" dirty="0" err="1"/>
              <a:t>крім</a:t>
            </a:r>
            <a:r>
              <a:rPr lang="ru-RU" dirty="0"/>
              <a:t> </a:t>
            </a:r>
            <a:r>
              <a:rPr lang="ru-RU" dirty="0" err="1"/>
              <a:t>випадків</a:t>
            </a:r>
            <a:r>
              <a:rPr lang="ru-RU" dirty="0"/>
              <a:t> </a:t>
            </a:r>
            <a:r>
              <a:rPr lang="ru-RU" dirty="0" err="1"/>
              <a:t>запобігання</a:t>
            </a:r>
            <a:r>
              <a:rPr lang="ru-RU" dirty="0"/>
              <a:t> агентами валютного </a:t>
            </a:r>
            <a:r>
              <a:rPr lang="ru-RU" dirty="0" err="1"/>
              <a:t>нагляду</a:t>
            </a:r>
            <a:r>
              <a:rPr lang="ru-RU" dirty="0"/>
              <a:t> </a:t>
            </a:r>
            <a:r>
              <a:rPr lang="ru-RU" dirty="0" err="1"/>
              <a:t>проведенню</a:t>
            </a:r>
            <a:r>
              <a:rPr lang="ru-RU" dirty="0"/>
              <a:t> </a:t>
            </a:r>
            <a:r>
              <a:rPr lang="ru-RU" dirty="0" err="1"/>
              <a:t>валютних</a:t>
            </a:r>
            <a:r>
              <a:rPr lang="ru-RU" dirty="0"/>
              <a:t> </a:t>
            </a:r>
            <a:r>
              <a:rPr lang="ru-RU" dirty="0" err="1"/>
              <a:t>операцій</a:t>
            </a:r>
            <a:r>
              <a:rPr lang="ru-RU" dirty="0"/>
              <a:t>, </a:t>
            </a:r>
            <a:r>
              <a:rPr lang="ru-RU" dirty="0" err="1"/>
              <a:t>що</a:t>
            </a:r>
            <a:r>
              <a:rPr lang="ru-RU" dirty="0"/>
              <a:t> не </a:t>
            </a:r>
            <a:r>
              <a:rPr lang="ru-RU" dirty="0" err="1"/>
              <a:t>відповідають</a:t>
            </a:r>
            <a:r>
              <a:rPr lang="ru-RU" dirty="0"/>
              <a:t> </a:t>
            </a:r>
            <a:r>
              <a:rPr lang="ru-RU" dirty="0" err="1"/>
              <a:t>вимогам</a:t>
            </a:r>
            <a:r>
              <a:rPr lang="ru-RU" dirty="0"/>
              <a:t> валютного </a:t>
            </a:r>
            <a:r>
              <a:rPr lang="ru-RU" dirty="0" err="1"/>
              <a:t>законодавства</a:t>
            </a:r>
            <a:r>
              <a:rPr lang="ru-RU" dirty="0"/>
              <a:t>.</a:t>
            </a:r>
          </a:p>
          <a:p>
            <a:pPr algn="just">
              <a:buNone/>
            </a:pPr>
            <a:endParaRPr lang="ru-RU" dirty="0"/>
          </a:p>
          <a:p>
            <a:pPr algn="just">
              <a:buNone/>
            </a:pPr>
            <a:r>
              <a:rPr lang="ru-RU" dirty="0"/>
              <a:t>4. Органами валютного </a:t>
            </a:r>
            <a:r>
              <a:rPr lang="ru-RU" dirty="0" err="1"/>
              <a:t>нагляду</a:t>
            </a:r>
            <a:r>
              <a:rPr lang="ru-RU" dirty="0"/>
              <a:t> </a:t>
            </a:r>
            <a:r>
              <a:rPr lang="ru-RU" dirty="0" err="1"/>
              <a:t>відповідно</a:t>
            </a:r>
            <a:r>
              <a:rPr lang="ru-RU" dirty="0"/>
              <a:t> до </a:t>
            </a:r>
            <a:r>
              <a:rPr lang="ru-RU" dirty="0" err="1"/>
              <a:t>цього</a:t>
            </a:r>
            <a:r>
              <a:rPr lang="ru-RU" dirty="0"/>
              <a:t> Закону є </a:t>
            </a:r>
            <a:r>
              <a:rPr lang="ru-RU" dirty="0" err="1"/>
              <a:t>Національний</a:t>
            </a:r>
            <a:r>
              <a:rPr lang="ru-RU" dirty="0"/>
              <a:t> банк </a:t>
            </a:r>
            <a:r>
              <a:rPr lang="ru-RU" dirty="0" err="1"/>
              <a:t>України</a:t>
            </a:r>
            <a:r>
              <a:rPr lang="ru-RU" dirty="0"/>
              <a:t> та </a:t>
            </a:r>
            <a:r>
              <a:rPr lang="ru-RU" dirty="0" err="1"/>
              <a:t>центральний</a:t>
            </a:r>
            <a:r>
              <a:rPr lang="ru-RU" dirty="0"/>
              <a:t> орган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реалізує</a:t>
            </a:r>
            <a:r>
              <a:rPr lang="ru-RU" dirty="0"/>
              <a:t> </a:t>
            </a:r>
            <a:r>
              <a:rPr lang="ru-RU" dirty="0" err="1"/>
              <a:t>державну</a:t>
            </a:r>
            <a:r>
              <a:rPr lang="ru-RU" dirty="0"/>
              <a:t> </a:t>
            </a:r>
            <a:r>
              <a:rPr lang="ru-RU" dirty="0" err="1"/>
              <a:t>податкову</a:t>
            </a:r>
            <a:r>
              <a:rPr lang="ru-RU" dirty="0"/>
              <a:t> </a:t>
            </a:r>
            <a:r>
              <a:rPr lang="ru-RU" dirty="0" err="1"/>
              <a:t>політику</a:t>
            </a:r>
            <a:r>
              <a:rPr lang="ru-RU" dirty="0"/>
              <a:t>. </a:t>
            </a:r>
            <a:r>
              <a:rPr lang="ru-RU" dirty="0" err="1"/>
              <a:t>Органи</a:t>
            </a:r>
            <a:r>
              <a:rPr lang="ru-RU" dirty="0"/>
              <a:t> валютного </a:t>
            </a:r>
            <a:r>
              <a:rPr lang="ru-RU" dirty="0" err="1"/>
              <a:t>нагляду</a:t>
            </a:r>
            <a:r>
              <a:rPr lang="ru-RU" dirty="0"/>
              <a:t> в межах </a:t>
            </a:r>
            <a:r>
              <a:rPr lang="ru-RU" dirty="0" err="1"/>
              <a:t>своєї</a:t>
            </a:r>
            <a:r>
              <a:rPr lang="ru-RU" dirty="0"/>
              <a:t> </a:t>
            </a:r>
            <a:r>
              <a:rPr lang="ru-RU" dirty="0" err="1"/>
              <a:t>компетенції</a:t>
            </a:r>
            <a:r>
              <a:rPr lang="ru-RU" dirty="0"/>
              <a:t> </a:t>
            </a:r>
            <a:r>
              <a:rPr lang="ru-RU" dirty="0" err="1"/>
              <a:t>здійснюють</a:t>
            </a:r>
            <a:r>
              <a:rPr lang="ru-RU" dirty="0"/>
              <a:t> </a:t>
            </a:r>
            <a:r>
              <a:rPr lang="ru-RU" dirty="0" err="1"/>
              <a:t>нагляд</a:t>
            </a:r>
            <a:r>
              <a:rPr lang="ru-RU" dirty="0"/>
              <a:t> за </a:t>
            </a:r>
            <a:r>
              <a:rPr lang="ru-RU" dirty="0" err="1"/>
              <a:t>дотриманням</a:t>
            </a:r>
            <a:r>
              <a:rPr lang="ru-RU" dirty="0"/>
              <a:t> резидентами та нерезидентами валютного </a:t>
            </a:r>
            <a:r>
              <a:rPr lang="ru-RU" dirty="0" err="1"/>
              <a:t>законодавства</a:t>
            </a:r>
            <a:r>
              <a:rPr lang="ru-RU" dirty="0"/>
              <a:t>.</a:t>
            </a:r>
            <a:endParaRPr lang="uk-UA" dirty="0"/>
          </a:p>
        </p:txBody>
      </p:sp>
    </p:spTree>
  </p:cSld>
  <p:clrMapOvr>
    <a:masterClrMapping/>
  </p:clrMapOvr>
  <p:transition>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Валютний </a:t>
            </a:r>
            <a:r>
              <a:rPr lang="uk-UA" sz="1600" b="1" i="1" dirty="0"/>
              <a:t>нагляд.</a:t>
            </a:r>
            <a:endParaRPr lang="uk-UA" sz="1600" b="1" i="1" dirty="0" smtClean="0"/>
          </a:p>
        </p:txBody>
      </p:sp>
      <p:sp>
        <p:nvSpPr>
          <p:cNvPr id="4" name="Содержимое 3"/>
          <p:cNvSpPr>
            <a:spLocks noGrp="1"/>
          </p:cNvSpPr>
          <p:nvPr>
            <p:ph sz="half" idx="2"/>
          </p:nvPr>
        </p:nvSpPr>
        <p:spPr>
          <a:xfrm>
            <a:off x="467544" y="908720"/>
            <a:ext cx="8219256" cy="5472608"/>
          </a:xfrm>
        </p:spPr>
        <p:txBody>
          <a:bodyPr>
            <a:normAutofit fontScale="25000" lnSpcReduction="20000"/>
          </a:bodyPr>
          <a:lstStyle/>
          <a:p>
            <a:pPr algn="just">
              <a:buNone/>
            </a:pPr>
            <a:r>
              <a:rPr lang="uk-UA" dirty="0" smtClean="0"/>
              <a:t>7.</a:t>
            </a:r>
            <a:r>
              <a:rPr lang="uk-UA" sz="4800" dirty="0" smtClean="0">
                <a:latin typeface="+mj-lt"/>
                <a:cs typeface="Arial" panose="020B0604020202020204" pitchFamily="34" charset="0"/>
              </a:rPr>
              <a:t> </a:t>
            </a:r>
            <a:r>
              <a:rPr lang="uk-UA" sz="4800" dirty="0">
                <a:latin typeface="+mj-lt"/>
                <a:cs typeface="Arial" panose="020B0604020202020204" pitchFamily="34" charset="0"/>
              </a:rPr>
              <a:t>Уповноважені установи є агентами валютного нагляду, підзвітними Національному банку України.</a:t>
            </a:r>
          </a:p>
          <a:p>
            <a:pPr algn="just">
              <a:buNone/>
            </a:pPr>
            <a:endParaRPr lang="uk-UA" sz="4800" dirty="0">
              <a:latin typeface="+mj-lt"/>
              <a:cs typeface="Arial" panose="020B0604020202020204" pitchFamily="34" charset="0"/>
            </a:endParaRPr>
          </a:p>
          <a:p>
            <a:pPr algn="just">
              <a:buNone/>
            </a:pPr>
            <a:r>
              <a:rPr lang="uk-UA" sz="4800" dirty="0">
                <a:latin typeface="+mj-lt"/>
                <a:cs typeface="Arial" panose="020B0604020202020204" pitchFamily="34" charset="0"/>
              </a:rPr>
              <a:t>Уповноважені установи під час проведення ними валютних операцій, крім валютних операцій, пов’язаних з експортом та імпортом товару на суму, що є меншою за розмір, передбачений статтею 20 Закону України "Про запобігання та протидію легалізації (відмиванню) доходів, одержаних злочинним шляхом, фінансуванню тероризму та фінансуванню розповсюдження зброї масового знищення", здійснюють безпосередній нагляд за виконанням вимог валютного законодавства резидентами (крім інших уповноважених установ) та нерезидентами, що здійснюють валютні операції через ці уповноважені установи.</a:t>
            </a:r>
          </a:p>
          <a:p>
            <a:pPr algn="just">
              <a:buNone/>
            </a:pPr>
            <a:r>
              <a:rPr lang="uk-UA" sz="4800" dirty="0" smtClean="0">
                <a:latin typeface="+mj-lt"/>
                <a:cs typeface="Arial" panose="020B0604020202020204" pitchFamily="34" charset="0"/>
              </a:rPr>
              <a:t>Банки </a:t>
            </a:r>
            <a:r>
              <a:rPr lang="uk-UA" sz="4800" dirty="0">
                <a:latin typeface="+mj-lt"/>
                <a:cs typeface="Arial" panose="020B0604020202020204" pitchFamily="34" charset="0"/>
              </a:rPr>
              <a:t>обмінюються інформацією про належність рахунків клієнтів до банківських рахунків, відкритих нерезидентам, з метою здійснення валютного нагляду за валютними операціями, що здійснюються їх клієнтами через ці банки. Національний банк України встановлює порядок ведення та використання банками записів реєстру рахунків інформаційної системи, що забезпечує збирання, накопичення, зберігання, доступ та використання банками інформації про належність рахунків до банківських рахунків, відкритих нерезидентам.</a:t>
            </a:r>
          </a:p>
          <a:p>
            <a:pPr algn="just">
              <a:buNone/>
            </a:pPr>
            <a:r>
              <a:rPr lang="uk-UA" sz="4800" dirty="0" smtClean="0">
                <a:latin typeface="+mj-lt"/>
                <a:cs typeface="Arial" panose="020B0604020202020204" pitchFamily="34" charset="0"/>
              </a:rPr>
              <a:t>Порядок </a:t>
            </a:r>
            <a:r>
              <a:rPr lang="uk-UA" sz="4800" dirty="0">
                <a:latin typeface="+mj-lt"/>
                <a:cs typeface="Arial" panose="020B0604020202020204" pitchFamily="34" charset="0"/>
              </a:rPr>
              <a:t>здійснення валютного нагляду агентами валютного нагляду встановлюється Національним банком України.</a:t>
            </a:r>
          </a:p>
          <a:p>
            <a:pPr algn="just">
              <a:buNone/>
            </a:pPr>
            <a:endParaRPr lang="uk-UA" sz="4800" dirty="0">
              <a:latin typeface="+mj-lt"/>
              <a:cs typeface="Arial" panose="020B0604020202020204" pitchFamily="34" charset="0"/>
            </a:endParaRPr>
          </a:p>
          <a:p>
            <a:pPr algn="just">
              <a:buNone/>
            </a:pPr>
            <a:r>
              <a:rPr lang="uk-UA" sz="4800" dirty="0">
                <a:latin typeface="+mj-lt"/>
                <a:cs typeface="Arial" panose="020B0604020202020204" pitchFamily="34" charset="0"/>
              </a:rPr>
              <a:t>8. Агенти валютного нагляду мають право вимагати у суб’єктів валютних операцій документи, пов’язані із здійсненням валютних операцій, а суб’єкти валютних операцій зобов’язані надавати такі документи на вимогу агентів валютного нагляду у визначений ними строк.</a:t>
            </a:r>
          </a:p>
          <a:p>
            <a:pPr algn="just">
              <a:buNone/>
            </a:pPr>
            <a:endParaRPr lang="uk-UA" sz="4800" dirty="0">
              <a:latin typeface="+mj-lt"/>
              <a:cs typeface="Arial" panose="020B0604020202020204" pitchFamily="34" charset="0"/>
            </a:endParaRPr>
          </a:p>
          <a:p>
            <a:pPr algn="just">
              <a:buNone/>
            </a:pPr>
            <a:r>
              <a:rPr lang="uk-UA" sz="4800" dirty="0">
                <a:latin typeface="+mj-lt"/>
                <a:cs typeface="Arial" panose="020B0604020202020204" pitchFamily="34" charset="0"/>
              </a:rPr>
              <a:t>9. Органи валютного нагляду мають право проводити перевірки з питань дотримання вимог валютного законодавства визначеними частинами п’ятою і шостою цієї статті суб’єктами здійснення таких операцій. Під час проведення перевірок з питань дотримання вимог валютного законодавства органи валютного нагляду мають право вимагати від агентів валютного нагляду та інших осіб, які є об’єктом таких перевірок, надання доступу до систем автоматизації валютних операцій, підтвердних документів та іншої інформації про валютні операції, а також пояснень щодо проведених валютних операцій, а агенти валютного нагляду та інші особи, які є об’єктом таких перевірок, зобов’язані безоплатно надавати відповідний доступ, пояснення, документи та іншу інформацію.</a:t>
            </a:r>
          </a:p>
          <a:p>
            <a:pPr algn="just">
              <a:buNone/>
            </a:pPr>
            <a:endParaRPr lang="uk-UA" sz="4800" dirty="0">
              <a:latin typeface="+mj-lt"/>
              <a:cs typeface="Arial" panose="020B0604020202020204" pitchFamily="34" charset="0"/>
            </a:endParaRPr>
          </a:p>
          <a:p>
            <a:pPr algn="just">
              <a:buNone/>
            </a:pPr>
            <a:r>
              <a:rPr lang="uk-UA" sz="4800" dirty="0">
                <a:latin typeface="+mj-lt"/>
                <a:cs typeface="Arial" panose="020B0604020202020204" pitchFamily="34" charset="0"/>
              </a:rPr>
              <a:t>Інформація про банки та (або) клієнтів банків, що збирається під час здійснення валютного нагляду за банками, становить банківську таємницю.</a:t>
            </a:r>
          </a:p>
          <a:p>
            <a:pPr algn="just">
              <a:buNone/>
            </a:pPr>
            <a:endParaRPr lang="uk-UA" sz="4800" dirty="0">
              <a:latin typeface="+mj-lt"/>
              <a:cs typeface="Arial" panose="020B0604020202020204" pitchFamily="34" charset="0"/>
            </a:endParaRPr>
          </a:p>
          <a:p>
            <a:pPr algn="just">
              <a:buNone/>
            </a:pPr>
            <a:r>
              <a:rPr lang="uk-UA" sz="4800" dirty="0">
                <a:latin typeface="+mj-lt"/>
                <a:cs typeface="Arial" panose="020B0604020202020204" pitchFamily="34" charset="0"/>
              </a:rPr>
              <a:t>Інформація про небанківські фінансові установи та операторів поштового зв’язку, а також їхніх клієнтів, що збирається під час здійснення валютного нагляду за небанківськими фінансовими установами та операторами поштового зв’язку, які отримали ліцензію Національного банку України на здійснення валютних операцій, є інформацією з обмеженим доступом.</a:t>
            </a:r>
            <a:endParaRPr lang="uk-UA" sz="4800" dirty="0">
              <a:latin typeface="+mj-lt"/>
              <a:cs typeface="Arial" panose="020B0604020202020204" pitchFamily="34" charset="0"/>
            </a:endParaRPr>
          </a:p>
        </p:txBody>
      </p:sp>
    </p:spTree>
  </p:cSld>
  <p:clrMapOvr>
    <a:masterClrMapping/>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Валютний </a:t>
            </a:r>
            <a:r>
              <a:rPr lang="uk-UA" sz="1600" b="1" i="1" dirty="0" smtClean="0"/>
              <a:t>нагляд.</a:t>
            </a:r>
            <a:endParaRPr lang="uk-UA" sz="1600" b="1" i="1" dirty="0" smtClean="0"/>
          </a:p>
        </p:txBody>
      </p:sp>
      <p:sp>
        <p:nvSpPr>
          <p:cNvPr id="4" name="Содержимое 3"/>
          <p:cNvSpPr>
            <a:spLocks noGrp="1"/>
          </p:cNvSpPr>
          <p:nvPr>
            <p:ph sz="half" idx="2"/>
          </p:nvPr>
        </p:nvSpPr>
        <p:spPr>
          <a:xfrm>
            <a:off x="467544" y="908720"/>
            <a:ext cx="8219256" cy="5472608"/>
          </a:xfrm>
        </p:spPr>
        <p:txBody>
          <a:bodyPr>
            <a:normAutofit fontScale="92500" lnSpcReduction="10000"/>
          </a:bodyPr>
          <a:lstStyle/>
          <a:p>
            <a:pPr algn="just">
              <a:buNone/>
            </a:pPr>
            <a:r>
              <a:rPr lang="uk-UA" dirty="0" smtClean="0"/>
              <a:t>	</a:t>
            </a:r>
          </a:p>
          <a:p>
            <a:pPr algn="just">
              <a:buNone/>
            </a:pPr>
            <a:r>
              <a:rPr lang="ru-RU" dirty="0"/>
              <a:t>У </a:t>
            </a:r>
            <a:r>
              <a:rPr lang="ru-RU" dirty="0" err="1"/>
              <a:t>разі</a:t>
            </a:r>
            <a:r>
              <a:rPr lang="ru-RU" dirty="0"/>
              <a:t> </a:t>
            </a:r>
            <a:r>
              <a:rPr lang="ru-RU" dirty="0" err="1"/>
              <a:t>виявлення</a:t>
            </a:r>
            <a:r>
              <a:rPr lang="ru-RU" dirty="0"/>
              <a:t> </a:t>
            </a:r>
            <a:r>
              <a:rPr lang="ru-RU" dirty="0" err="1"/>
              <a:t>порушень</a:t>
            </a:r>
            <a:r>
              <a:rPr lang="ru-RU" dirty="0"/>
              <a:t> валютного </a:t>
            </a:r>
            <a:r>
              <a:rPr lang="ru-RU" dirty="0" err="1"/>
              <a:t>законодавства</a:t>
            </a:r>
            <a:r>
              <a:rPr lang="ru-RU" dirty="0"/>
              <a:t> </a:t>
            </a:r>
            <a:r>
              <a:rPr lang="ru-RU" dirty="0" err="1"/>
              <a:t>органи</a:t>
            </a:r>
            <a:r>
              <a:rPr lang="ru-RU" dirty="0"/>
              <a:t> валютного </a:t>
            </a:r>
            <a:r>
              <a:rPr lang="ru-RU" dirty="0" err="1"/>
              <a:t>нагляду</a:t>
            </a:r>
            <a:r>
              <a:rPr lang="ru-RU" dirty="0"/>
              <a:t> </a:t>
            </a:r>
            <a:r>
              <a:rPr lang="ru-RU" dirty="0" err="1"/>
              <a:t>мають</a:t>
            </a:r>
            <a:r>
              <a:rPr lang="ru-RU" dirty="0"/>
              <a:t> право </a:t>
            </a:r>
            <a:r>
              <a:rPr lang="ru-RU" dirty="0" err="1"/>
              <a:t>вимагати</a:t>
            </a:r>
            <a:r>
              <a:rPr lang="ru-RU" dirty="0"/>
              <a:t> </a:t>
            </a:r>
            <a:r>
              <a:rPr lang="ru-RU" dirty="0" err="1"/>
              <a:t>від</a:t>
            </a:r>
            <a:r>
              <a:rPr lang="ru-RU" dirty="0"/>
              <a:t> </a:t>
            </a:r>
            <a:r>
              <a:rPr lang="ru-RU" dirty="0" err="1"/>
              <a:t>агентів</a:t>
            </a:r>
            <a:r>
              <a:rPr lang="ru-RU" dirty="0"/>
              <a:t> валютного </a:t>
            </a:r>
            <a:r>
              <a:rPr lang="ru-RU" dirty="0" err="1"/>
              <a:t>нагляду</a:t>
            </a:r>
            <a:r>
              <a:rPr lang="ru-RU" dirty="0"/>
              <a:t> та </a:t>
            </a:r>
            <a:r>
              <a:rPr lang="ru-RU" dirty="0" err="1"/>
              <a:t>інших</a:t>
            </a:r>
            <a:r>
              <a:rPr lang="ru-RU" dirty="0"/>
              <a:t> </a:t>
            </a:r>
            <a:r>
              <a:rPr lang="ru-RU" dirty="0" err="1"/>
              <a:t>осіб</a:t>
            </a:r>
            <a:r>
              <a:rPr lang="ru-RU" dirty="0"/>
              <a:t>, </a:t>
            </a:r>
            <a:r>
              <a:rPr lang="ru-RU" dirty="0" err="1"/>
              <a:t>які</a:t>
            </a:r>
            <a:r>
              <a:rPr lang="ru-RU" dirty="0"/>
              <a:t> є </a:t>
            </a:r>
            <a:r>
              <a:rPr lang="ru-RU" dirty="0" err="1"/>
              <a:t>об’єктом</a:t>
            </a:r>
            <a:r>
              <a:rPr lang="ru-RU" dirty="0"/>
              <a:t> таких </a:t>
            </a:r>
            <a:r>
              <a:rPr lang="ru-RU" dirty="0" err="1"/>
              <a:t>перевірок</a:t>
            </a:r>
            <a:r>
              <a:rPr lang="ru-RU" dirty="0"/>
              <a:t> і допустили </a:t>
            </a:r>
            <a:r>
              <a:rPr lang="ru-RU" dirty="0" err="1"/>
              <a:t>такі</a:t>
            </a:r>
            <a:r>
              <a:rPr lang="ru-RU" dirty="0"/>
              <a:t> </a:t>
            </a:r>
            <a:r>
              <a:rPr lang="ru-RU" dirty="0" err="1"/>
              <a:t>порушення</a:t>
            </a:r>
            <a:r>
              <a:rPr lang="ru-RU" dirty="0"/>
              <a:t>, </a:t>
            </a:r>
            <a:r>
              <a:rPr lang="ru-RU" dirty="0" err="1"/>
              <a:t>дотримання</a:t>
            </a:r>
            <a:r>
              <a:rPr lang="ru-RU" dirty="0"/>
              <a:t> </a:t>
            </a:r>
            <a:r>
              <a:rPr lang="ru-RU" dirty="0" err="1"/>
              <a:t>вимог</a:t>
            </a:r>
            <a:r>
              <a:rPr lang="ru-RU" dirty="0"/>
              <a:t> валютного </a:t>
            </a:r>
            <a:r>
              <a:rPr lang="ru-RU" dirty="0" err="1"/>
              <a:t>законодавства</a:t>
            </a:r>
            <a:r>
              <a:rPr lang="ru-RU" dirty="0"/>
              <a:t> та </a:t>
            </a:r>
            <a:r>
              <a:rPr lang="ru-RU" dirty="0" err="1"/>
              <a:t>застосовувати</a:t>
            </a:r>
            <a:r>
              <a:rPr lang="ru-RU" dirty="0"/>
              <a:t> заходи </a:t>
            </a:r>
            <a:r>
              <a:rPr lang="ru-RU" dirty="0" err="1"/>
              <a:t>впливу</a:t>
            </a:r>
            <a:r>
              <a:rPr lang="ru-RU" dirty="0"/>
              <a:t>, </a:t>
            </a:r>
            <a:r>
              <a:rPr lang="ru-RU" dirty="0" err="1"/>
              <a:t>передбачені</a:t>
            </a:r>
            <a:r>
              <a:rPr lang="ru-RU" dirty="0"/>
              <a:t> законом.</a:t>
            </a:r>
          </a:p>
          <a:p>
            <a:pPr algn="just">
              <a:buNone/>
            </a:pPr>
            <a:endParaRPr lang="ru-RU" dirty="0"/>
          </a:p>
          <a:p>
            <a:pPr algn="just">
              <a:buNone/>
            </a:pPr>
            <a:r>
              <a:rPr lang="ru-RU" dirty="0" smtClean="0"/>
              <a:t>У </a:t>
            </a:r>
            <a:r>
              <a:rPr lang="ru-RU" dirty="0" err="1"/>
              <a:t>разі</a:t>
            </a:r>
            <a:r>
              <a:rPr lang="ru-RU" dirty="0"/>
              <a:t> </a:t>
            </a:r>
            <a:r>
              <a:rPr lang="ru-RU" dirty="0" err="1"/>
              <a:t>виявлення</a:t>
            </a:r>
            <a:r>
              <a:rPr lang="ru-RU" dirty="0"/>
              <a:t> агентом валютного </a:t>
            </a:r>
            <a:r>
              <a:rPr lang="ru-RU" dirty="0" err="1"/>
              <a:t>нагляду</a:t>
            </a:r>
            <a:r>
              <a:rPr lang="ru-RU" dirty="0"/>
              <a:t> </a:t>
            </a:r>
            <a:r>
              <a:rPr lang="ru-RU" dirty="0" err="1"/>
              <a:t>порушення</a:t>
            </a:r>
            <a:r>
              <a:rPr lang="ru-RU" dirty="0"/>
              <a:t> </a:t>
            </a:r>
            <a:r>
              <a:rPr lang="ru-RU" dirty="0" err="1"/>
              <a:t>суб’єктом</a:t>
            </a:r>
            <a:r>
              <a:rPr lang="ru-RU" dirty="0"/>
              <a:t> </a:t>
            </a:r>
            <a:r>
              <a:rPr lang="ru-RU" dirty="0" err="1"/>
              <a:t>валютної</a:t>
            </a:r>
            <a:r>
              <a:rPr lang="ru-RU" dirty="0"/>
              <a:t> </a:t>
            </a:r>
            <a:r>
              <a:rPr lang="ru-RU" dirty="0" err="1"/>
              <a:t>операції</a:t>
            </a:r>
            <a:r>
              <a:rPr lang="ru-RU" dirty="0"/>
              <a:t> валютного </a:t>
            </a:r>
            <a:r>
              <a:rPr lang="ru-RU" dirty="0" err="1"/>
              <a:t>законодавства</a:t>
            </a:r>
            <a:r>
              <a:rPr lang="ru-RU" dirty="0"/>
              <a:t> агент валютного </a:t>
            </a:r>
            <a:r>
              <a:rPr lang="ru-RU" dirty="0" err="1"/>
              <a:t>нагляду</a:t>
            </a:r>
            <a:r>
              <a:rPr lang="ru-RU" dirty="0"/>
              <a:t> </a:t>
            </a:r>
            <a:r>
              <a:rPr lang="ru-RU" dirty="0" err="1"/>
              <a:t>запобігає</a:t>
            </a:r>
            <a:r>
              <a:rPr lang="ru-RU" dirty="0"/>
              <a:t> </a:t>
            </a:r>
            <a:r>
              <a:rPr lang="ru-RU" dirty="0" err="1"/>
              <a:t>проведенню</a:t>
            </a:r>
            <a:r>
              <a:rPr lang="ru-RU" dirty="0"/>
              <a:t> </a:t>
            </a:r>
            <a:r>
              <a:rPr lang="ru-RU" dirty="0" err="1"/>
              <a:t>такої</a:t>
            </a:r>
            <a:r>
              <a:rPr lang="ru-RU" dirty="0"/>
              <a:t> </a:t>
            </a:r>
            <a:r>
              <a:rPr lang="ru-RU" dirty="0" err="1"/>
              <a:t>валютної</a:t>
            </a:r>
            <a:r>
              <a:rPr lang="ru-RU" dirty="0"/>
              <a:t> </a:t>
            </a:r>
            <a:r>
              <a:rPr lang="ru-RU" dirty="0" err="1"/>
              <a:t>операції</a:t>
            </a:r>
            <a:r>
              <a:rPr lang="ru-RU" dirty="0"/>
              <a:t> та </a:t>
            </a:r>
            <a:r>
              <a:rPr lang="ru-RU" dirty="0" err="1"/>
              <a:t>інформує</a:t>
            </a:r>
            <a:r>
              <a:rPr lang="ru-RU" dirty="0"/>
              <a:t> про </a:t>
            </a:r>
            <a:r>
              <a:rPr lang="ru-RU" dirty="0" err="1"/>
              <a:t>таку</a:t>
            </a:r>
            <a:r>
              <a:rPr lang="ru-RU" dirty="0"/>
              <a:t> </a:t>
            </a:r>
            <a:r>
              <a:rPr lang="ru-RU" dirty="0" err="1"/>
              <a:t>валютну</a:t>
            </a:r>
            <a:r>
              <a:rPr lang="ru-RU" dirty="0"/>
              <a:t> </a:t>
            </a:r>
            <a:r>
              <a:rPr lang="ru-RU" dirty="0" err="1"/>
              <a:t>операцію</a:t>
            </a:r>
            <a:r>
              <a:rPr lang="ru-RU" dirty="0"/>
              <a:t> орган валютного </a:t>
            </a:r>
            <a:r>
              <a:rPr lang="ru-RU" dirty="0" err="1"/>
              <a:t>нагляду</a:t>
            </a:r>
            <a:r>
              <a:rPr lang="ru-RU" dirty="0"/>
              <a:t> у порядку, </a:t>
            </a:r>
            <a:r>
              <a:rPr lang="ru-RU" dirty="0" err="1"/>
              <a:t>встановленому</a:t>
            </a:r>
            <a:r>
              <a:rPr lang="ru-RU" dirty="0"/>
              <a:t> </a:t>
            </a:r>
            <a:r>
              <a:rPr lang="ru-RU" dirty="0" err="1"/>
              <a:t>Національним</a:t>
            </a:r>
            <a:r>
              <a:rPr lang="ru-RU" dirty="0"/>
              <a:t> банком </a:t>
            </a:r>
            <a:r>
              <a:rPr lang="ru-RU" dirty="0" err="1"/>
              <a:t>України</a:t>
            </a:r>
            <a:r>
              <a:rPr lang="ru-RU" dirty="0"/>
              <a:t>.</a:t>
            </a:r>
            <a:endParaRPr lang="uk-UA" dirty="0"/>
          </a:p>
        </p:txBody>
      </p:sp>
    </p:spTree>
  </p:cSld>
  <p:clrMapOvr>
    <a:masterClrMapping/>
  </p:clrMapOvr>
  <p:transition>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4509120"/>
            <a:ext cx="8229600" cy="1143000"/>
          </a:xfrm>
        </p:spPr>
        <p:txBody>
          <a:bodyPr>
            <a:normAutofit fontScale="90000"/>
          </a:bodyPr>
          <a:lstStyle/>
          <a:p>
            <a:pPr marL="514350" indent="-514350"/>
            <a:r>
              <a:rPr lang="uk-UA" i="1" dirty="0" smtClean="0"/>
              <a:t>	4. Відповідальність за порушення валютного законодавства.</a:t>
            </a:r>
            <a:endParaRPr lang="uk-UA" i="1" dirty="0"/>
          </a:p>
        </p:txBody>
      </p:sp>
      <p:pic>
        <p:nvPicPr>
          <p:cNvPr id="6" name="Содержимое 5" descr="dollar.jpg"/>
          <p:cNvPicPr>
            <a:picLocks noGrp="1" noChangeAspect="1"/>
          </p:cNvPicPr>
          <p:nvPr>
            <p:ph idx="1"/>
          </p:nvPr>
        </p:nvPicPr>
        <p:blipFill>
          <a:blip r:embed="rId2" cstate="print"/>
          <a:stretch>
            <a:fillRect/>
          </a:stretch>
        </p:blipFill>
        <p:spPr>
          <a:xfrm>
            <a:off x="3661043" y="1188751"/>
            <a:ext cx="2277756" cy="2176241"/>
          </a:xfrm>
        </p:spPr>
      </p:pic>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	Відповідальність за порушення валютного законодавства.</a:t>
            </a:r>
          </a:p>
        </p:txBody>
      </p:sp>
      <p:sp>
        <p:nvSpPr>
          <p:cNvPr id="4" name="Содержимое 3"/>
          <p:cNvSpPr>
            <a:spLocks noGrp="1"/>
          </p:cNvSpPr>
          <p:nvPr>
            <p:ph sz="half" idx="2"/>
          </p:nvPr>
        </p:nvSpPr>
        <p:spPr>
          <a:xfrm>
            <a:off x="467544" y="908720"/>
            <a:ext cx="8219256" cy="5472608"/>
          </a:xfrm>
        </p:spPr>
        <p:txBody>
          <a:bodyPr>
            <a:normAutofit fontScale="55000" lnSpcReduction="20000"/>
          </a:bodyPr>
          <a:lstStyle/>
          <a:p>
            <a:pPr algn="just">
              <a:buNone/>
            </a:pPr>
            <a:r>
              <a:rPr lang="uk-UA" dirty="0" smtClean="0"/>
              <a:t>		</a:t>
            </a:r>
            <a:r>
              <a:rPr lang="uk-UA" dirty="0"/>
              <a:t>Види відповідальності за порушення вимог валютного законодавства</a:t>
            </a:r>
          </a:p>
          <a:p>
            <a:pPr algn="just">
              <a:buNone/>
            </a:pPr>
            <a:endParaRPr lang="uk-UA" dirty="0"/>
          </a:p>
          <a:p>
            <a:pPr algn="just">
              <a:buNone/>
            </a:pPr>
            <a:r>
              <a:rPr lang="uk-UA" dirty="0"/>
              <a:t>1. За порушення вимог валютного законодавства (крім порушення строків за операціями з експорту та імпорту товарів, відповідальність за яке встановлюється згідно із статтею 13 цього Закону) можуть бути застосовані:</a:t>
            </a:r>
          </a:p>
          <a:p>
            <a:pPr algn="just">
              <a:buNone/>
            </a:pPr>
            <a:endParaRPr lang="uk-UA" dirty="0"/>
          </a:p>
          <a:p>
            <a:pPr algn="just">
              <a:buNone/>
            </a:pPr>
            <a:r>
              <a:rPr lang="uk-UA" dirty="0"/>
              <a:t>1) до банків - заходи впливу згідно із Законом України "Про банки і банківську діяльність";</a:t>
            </a:r>
          </a:p>
          <a:p>
            <a:pPr algn="just">
              <a:buNone/>
            </a:pPr>
            <a:endParaRPr lang="uk-UA" dirty="0"/>
          </a:p>
          <a:p>
            <a:pPr algn="just">
              <a:buNone/>
            </a:pPr>
            <a:r>
              <a:rPr lang="uk-UA" dirty="0"/>
              <a:t>2) до уповноважених установ (крім банків) - такі заходи впливу:</a:t>
            </a:r>
          </a:p>
          <a:p>
            <a:pPr algn="just">
              <a:buNone/>
            </a:pPr>
            <a:endParaRPr lang="uk-UA" dirty="0"/>
          </a:p>
          <a:p>
            <a:pPr algn="just">
              <a:buNone/>
            </a:pPr>
            <a:r>
              <a:rPr lang="uk-UA" dirty="0"/>
              <a:t>а) письмове застереження;</a:t>
            </a:r>
          </a:p>
          <a:p>
            <a:pPr algn="just">
              <a:buNone/>
            </a:pPr>
            <a:endParaRPr lang="uk-UA" dirty="0"/>
          </a:p>
          <a:p>
            <a:pPr algn="just">
              <a:buNone/>
            </a:pPr>
            <a:r>
              <a:rPr lang="uk-UA" dirty="0"/>
              <a:t>б) обмеження, зупинення чи припинення здійснення окремих видів валютних операцій;</a:t>
            </a:r>
          </a:p>
          <a:p>
            <a:pPr algn="just">
              <a:buNone/>
            </a:pPr>
            <a:endParaRPr lang="uk-UA" dirty="0"/>
          </a:p>
          <a:p>
            <a:pPr algn="just">
              <a:buNone/>
            </a:pPr>
            <a:r>
              <a:rPr lang="uk-UA" dirty="0"/>
              <a:t>в) штрафні санкції;</a:t>
            </a:r>
          </a:p>
          <a:p>
            <a:pPr algn="just">
              <a:buNone/>
            </a:pPr>
            <a:endParaRPr lang="uk-UA" dirty="0"/>
          </a:p>
          <a:p>
            <a:pPr algn="just">
              <a:buNone/>
            </a:pPr>
            <a:r>
              <a:rPr lang="uk-UA" dirty="0"/>
              <a:t>г) зупинення або відкликання (анулювання) ліцензії на здійснення валютних операцій;</a:t>
            </a:r>
          </a:p>
          <a:p>
            <a:pPr algn="just">
              <a:buNone/>
            </a:pPr>
            <a:endParaRPr lang="uk-UA" dirty="0"/>
          </a:p>
          <a:p>
            <a:pPr algn="just">
              <a:buNone/>
            </a:pPr>
            <a:r>
              <a:rPr lang="uk-UA" dirty="0"/>
              <a:t>3) до юридичних осіб (крім уповноважених установ) - заходи впливу у вигляді штрафних санкцій;</a:t>
            </a:r>
          </a:p>
          <a:p>
            <a:pPr algn="just">
              <a:buNone/>
            </a:pPr>
            <a:endParaRPr lang="uk-UA" dirty="0"/>
          </a:p>
          <a:p>
            <a:pPr algn="just">
              <a:buNone/>
            </a:pPr>
            <a:r>
              <a:rPr lang="uk-UA" dirty="0"/>
              <a:t>4) до фізичних осіб, посадових осіб уповноважених установ, посадових осіб юридичних осіб - заходи впливу у вигляді штрафів, передбачені Кодексом України про адміністративні правопорушення.</a:t>
            </a:r>
            <a:endParaRPr lang="uk-UA" dirty="0"/>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4509120"/>
            <a:ext cx="8229600" cy="1143000"/>
          </a:xfrm>
        </p:spPr>
        <p:txBody>
          <a:bodyPr>
            <a:normAutofit fontScale="90000"/>
          </a:bodyPr>
          <a:lstStyle/>
          <a:p>
            <a:pPr marL="514350" lvl="0" indent="-514350"/>
            <a:r>
              <a:rPr lang="uk-UA" i="1" dirty="0" smtClean="0"/>
              <a:t>	1. Поняття валюти і валютних цінностей.</a:t>
            </a:r>
            <a:r>
              <a:rPr lang="uk-UA" b="1" i="1" dirty="0" smtClean="0"/>
              <a:t/>
            </a:r>
            <a:br>
              <a:rPr lang="uk-UA" b="1" i="1" dirty="0" smtClean="0"/>
            </a:br>
            <a:endParaRPr lang="uk-UA" i="1" dirty="0"/>
          </a:p>
        </p:txBody>
      </p:sp>
      <p:pic>
        <p:nvPicPr>
          <p:cNvPr id="6" name="Содержимое 5" descr="dollar.jpg"/>
          <p:cNvPicPr>
            <a:picLocks noGrp="1" noChangeAspect="1"/>
          </p:cNvPicPr>
          <p:nvPr>
            <p:ph idx="1"/>
          </p:nvPr>
        </p:nvPicPr>
        <p:blipFill>
          <a:blip r:embed="rId2" cstate="print"/>
          <a:stretch>
            <a:fillRect/>
          </a:stretch>
        </p:blipFill>
        <p:spPr>
          <a:xfrm>
            <a:off x="3515242" y="1421546"/>
            <a:ext cx="2569357" cy="1710651"/>
          </a:xfrm>
        </p:spPr>
      </p:pic>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	Відповідальність за порушення валютного законодавства.</a:t>
            </a:r>
          </a:p>
        </p:txBody>
      </p:sp>
      <p:sp>
        <p:nvSpPr>
          <p:cNvPr id="4" name="Содержимое 3"/>
          <p:cNvSpPr>
            <a:spLocks noGrp="1"/>
          </p:cNvSpPr>
          <p:nvPr>
            <p:ph sz="half" idx="2"/>
          </p:nvPr>
        </p:nvSpPr>
        <p:spPr>
          <a:xfrm>
            <a:off x="467544" y="908720"/>
            <a:ext cx="8219256" cy="5472608"/>
          </a:xfrm>
        </p:spPr>
        <p:txBody>
          <a:bodyPr>
            <a:normAutofit fontScale="85000" lnSpcReduction="20000"/>
          </a:bodyPr>
          <a:lstStyle/>
          <a:p>
            <a:pPr algn="just">
              <a:buNone/>
            </a:pPr>
            <a:r>
              <a:rPr lang="uk-UA" dirty="0" smtClean="0"/>
              <a:t>2</a:t>
            </a:r>
            <a:r>
              <a:rPr lang="uk-UA" dirty="0"/>
              <a:t>. Національний банк України має право адекватно вчиненому порушенню застосувати до уповноважених установ передбачені пунктами 1 і 2 частини першої цієї статті заходи впливу.</a:t>
            </a:r>
          </a:p>
          <a:p>
            <a:pPr algn="just">
              <a:buNone/>
            </a:pPr>
            <a:endParaRPr lang="uk-UA" dirty="0"/>
          </a:p>
          <a:p>
            <a:pPr algn="just">
              <a:buNone/>
            </a:pPr>
            <a:r>
              <a:rPr lang="uk-UA" dirty="0"/>
              <a:t>3. Національний банк України має право застосувати до уповноважених установ (крім банків) заходи впливу у вигляді штрафних санкцій у розмірі не більш як 20 відсотків суми власного капіталу відповідної уповноваженої установи.</a:t>
            </a:r>
          </a:p>
          <a:p>
            <a:pPr algn="just">
              <a:buNone/>
            </a:pPr>
            <a:endParaRPr lang="uk-UA" dirty="0"/>
          </a:p>
          <a:p>
            <a:pPr algn="just">
              <a:buNone/>
            </a:pPr>
            <a:r>
              <a:rPr lang="uk-UA" dirty="0"/>
              <a:t>4. Центральний орган виконавчої влади, що реалізує державну податкову політику, має право адекватно вчиненому порушенню застосувати до юридичних осіб (крім уповноважених установ) захід впливу у вигляді штрафних санкцій у розмірі до 100 відсотків суми операції, проведеної з порушенням валютного законодавства.</a:t>
            </a:r>
            <a:endParaRPr lang="uk-UA" dirty="0"/>
          </a:p>
        </p:txBody>
      </p:sp>
    </p:spTree>
  </p:cSld>
  <p:clrMapOvr>
    <a:masterClrMapping/>
  </p:clrMapOvr>
  <p:transition>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	Відповідальність за порушення валютного законодавства.</a:t>
            </a:r>
          </a:p>
        </p:txBody>
      </p:sp>
      <p:sp>
        <p:nvSpPr>
          <p:cNvPr id="4" name="Содержимое 3"/>
          <p:cNvSpPr>
            <a:spLocks noGrp="1"/>
          </p:cNvSpPr>
          <p:nvPr>
            <p:ph sz="half" idx="2"/>
          </p:nvPr>
        </p:nvSpPr>
        <p:spPr>
          <a:xfrm>
            <a:off x="467544" y="908720"/>
            <a:ext cx="8219256" cy="5472608"/>
          </a:xfrm>
        </p:spPr>
        <p:txBody>
          <a:bodyPr>
            <a:normAutofit fontScale="70000" lnSpcReduction="20000"/>
          </a:bodyPr>
          <a:lstStyle/>
          <a:p>
            <a:pPr algn="just">
              <a:buNone/>
            </a:pPr>
            <a:r>
              <a:rPr lang="uk-UA" dirty="0" smtClean="0"/>
              <a:t>		</a:t>
            </a:r>
            <a:r>
              <a:rPr lang="uk-UA" dirty="0"/>
              <a:t>Стаття 15. Порядок застосування заходів впливу за порушення вимог валютного законодавства</a:t>
            </a:r>
          </a:p>
          <a:p>
            <a:pPr algn="just">
              <a:buNone/>
            </a:pPr>
            <a:endParaRPr lang="uk-UA" dirty="0"/>
          </a:p>
          <a:p>
            <a:pPr algn="just">
              <a:buNone/>
            </a:pPr>
            <a:r>
              <a:rPr lang="uk-UA" dirty="0"/>
              <a:t>1. Порядок застосування заходів впливу, передбачених статтею 14 цього Закону, у тому числі розмір штрафних санкцій, встановлюється:</a:t>
            </a:r>
          </a:p>
          <a:p>
            <a:pPr algn="just">
              <a:buNone/>
            </a:pPr>
            <a:endParaRPr lang="uk-UA" dirty="0"/>
          </a:p>
          <a:p>
            <a:pPr algn="just">
              <a:buNone/>
            </a:pPr>
            <a:r>
              <a:rPr lang="uk-UA" dirty="0"/>
              <a:t>до уповноважених установ - Національним банком України;</a:t>
            </a:r>
          </a:p>
          <a:p>
            <a:pPr algn="just">
              <a:buNone/>
            </a:pPr>
            <a:endParaRPr lang="uk-UA" dirty="0"/>
          </a:p>
          <a:p>
            <a:pPr algn="just">
              <a:buNone/>
            </a:pPr>
            <a:r>
              <a:rPr lang="uk-UA" dirty="0"/>
              <a:t>до юридичних осіб (крім уповноважених установ) - Кабінетом Міністрів України.</a:t>
            </a:r>
          </a:p>
          <a:p>
            <a:pPr algn="just">
              <a:buNone/>
            </a:pPr>
            <a:endParaRPr lang="uk-UA" dirty="0"/>
          </a:p>
          <a:p>
            <a:pPr algn="just">
              <a:buNone/>
            </a:pPr>
            <a:r>
              <a:rPr lang="uk-UA" dirty="0"/>
              <a:t>Порядок застосування заходів впливу до фізичних осіб, посадових осіб уповноважених установ, посадових осіб юридичних осіб визначається Кодексом України про адміністративні правопорушення.</a:t>
            </a:r>
          </a:p>
          <a:p>
            <a:pPr algn="just">
              <a:buNone/>
            </a:pPr>
            <a:endParaRPr lang="uk-UA" dirty="0"/>
          </a:p>
          <a:p>
            <a:pPr algn="just">
              <a:buNone/>
            </a:pPr>
            <a:r>
              <a:rPr lang="uk-UA" dirty="0"/>
              <a:t>2. Заходи впливу можуть бути застосовані протягом шести місяців з дня виявлення порушення, але не пізніше ніж через три роки з дня його вчинення.</a:t>
            </a:r>
            <a:endParaRPr lang="uk-UA" dirty="0"/>
          </a:p>
        </p:txBody>
      </p:sp>
    </p:spTree>
  </p:cSld>
  <p:clrMapOvr>
    <a:masterClrMapping/>
  </p:clrMapOvr>
  <p:transition>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	Відповідальність за порушення валютного законодавства.</a:t>
            </a:r>
          </a:p>
        </p:txBody>
      </p:sp>
      <p:sp>
        <p:nvSpPr>
          <p:cNvPr id="4" name="Содержимое 3"/>
          <p:cNvSpPr>
            <a:spLocks noGrp="1"/>
          </p:cNvSpPr>
          <p:nvPr>
            <p:ph sz="half" idx="2"/>
          </p:nvPr>
        </p:nvSpPr>
        <p:spPr>
          <a:xfrm>
            <a:off x="467544" y="908720"/>
            <a:ext cx="8219256" cy="5472608"/>
          </a:xfrm>
        </p:spPr>
        <p:txBody>
          <a:bodyPr>
            <a:normAutofit fontScale="77500" lnSpcReduction="20000"/>
          </a:bodyPr>
          <a:lstStyle/>
          <a:p>
            <a:pPr algn="just">
              <a:buNone/>
            </a:pPr>
            <a:r>
              <a:rPr lang="uk-UA" dirty="0" smtClean="0"/>
              <a:t>		Порядок застосування Національним банком України санкцій до банків та інших фінансово-кредитних установ регламентується Положенням про валютний контроль.</a:t>
            </a:r>
          </a:p>
          <a:p>
            <a:pPr algn="just">
              <a:buNone/>
            </a:pPr>
            <a:r>
              <a:rPr lang="uk-UA" dirty="0" smtClean="0"/>
              <a:t>		</a:t>
            </a:r>
            <a:r>
              <a:rPr lang="uk-UA" i="1" dirty="0" smtClean="0"/>
              <a:t>Підставою для застосування санкцій Національним банком України та його територіальними управліннями можуть бути:</a:t>
            </a:r>
          </a:p>
          <a:p>
            <a:pPr algn="just">
              <a:buNone/>
            </a:pPr>
            <a:r>
              <a:rPr lang="uk-UA" dirty="0" smtClean="0"/>
              <a:t>	- матеріали перевірок, здійснених уповноваженими працівниками центрального апарату і територіальних управлінь Національного банку України;</a:t>
            </a:r>
          </a:p>
          <a:p>
            <a:pPr algn="just">
              <a:buNone/>
            </a:pPr>
            <a:r>
              <a:rPr lang="uk-UA" dirty="0" smtClean="0"/>
              <a:t>	- матеріали перевірок, здійснених уповноваженими працівниками державних органів валютного контролю;</a:t>
            </a:r>
          </a:p>
          <a:p>
            <a:pPr algn="just">
              <a:buNone/>
            </a:pPr>
            <a:r>
              <a:rPr lang="uk-UA" dirty="0" smtClean="0"/>
              <a:t>	- матеріали перевірок, здійснених уповноваженими працівниками державних контрольних і правоохоронних органів, які не належать до органів валютного контролю;</a:t>
            </a:r>
          </a:p>
          <a:p>
            <a:pPr algn="just">
              <a:buNone/>
            </a:pPr>
            <a:r>
              <a:rPr lang="uk-UA" dirty="0" smtClean="0"/>
              <a:t>	- інші матеріали, які свідчать про факти порушення банками, іншими фінансовими установами або національним оператором поштового зв’язку валютного законодавства і щодо яких здійснюється перевірка цих фактів.</a:t>
            </a:r>
          </a:p>
        </p:txBody>
      </p:sp>
    </p:spTree>
  </p:cSld>
  <p:clrMapOvr>
    <a:masterClrMapping/>
  </p:clrMapOvr>
  <p:transition>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	Відповідальність за порушення валютного законодавства.</a:t>
            </a:r>
          </a:p>
        </p:txBody>
      </p:sp>
      <p:sp>
        <p:nvSpPr>
          <p:cNvPr id="4" name="Содержимое 3"/>
          <p:cNvSpPr>
            <a:spLocks noGrp="1"/>
          </p:cNvSpPr>
          <p:nvPr>
            <p:ph sz="half" idx="2"/>
          </p:nvPr>
        </p:nvSpPr>
        <p:spPr>
          <a:xfrm>
            <a:off x="467544" y="908720"/>
            <a:ext cx="8219256" cy="5472608"/>
          </a:xfrm>
        </p:spPr>
        <p:txBody>
          <a:bodyPr>
            <a:normAutofit/>
          </a:bodyPr>
          <a:lstStyle/>
          <a:p>
            <a:pPr algn="just">
              <a:buNone/>
            </a:pPr>
            <a:r>
              <a:rPr lang="ru-RU" dirty="0" smtClean="0"/>
              <a:t>3</a:t>
            </a:r>
            <a:r>
              <a:rPr lang="ru-RU" dirty="0"/>
              <a:t>. За </a:t>
            </a:r>
            <a:r>
              <a:rPr lang="ru-RU" dirty="0" err="1"/>
              <a:t>кожне</a:t>
            </a:r>
            <a:r>
              <a:rPr lang="ru-RU" dirty="0"/>
              <a:t> </a:t>
            </a:r>
            <a:r>
              <a:rPr lang="ru-RU" dirty="0" err="1"/>
              <a:t>порушення</a:t>
            </a:r>
            <a:r>
              <a:rPr lang="ru-RU" dirty="0"/>
              <a:t> </a:t>
            </a:r>
            <a:r>
              <a:rPr lang="ru-RU" dirty="0" err="1"/>
              <a:t>вимог</a:t>
            </a:r>
            <a:r>
              <a:rPr lang="ru-RU" dirty="0"/>
              <a:t> валютного </a:t>
            </a:r>
            <a:r>
              <a:rPr lang="ru-RU" dirty="0" err="1"/>
              <a:t>законодавства</a:t>
            </a:r>
            <a:r>
              <a:rPr lang="ru-RU" dirty="0"/>
              <a:t> </a:t>
            </a:r>
            <a:r>
              <a:rPr lang="ru-RU" dirty="0" err="1"/>
              <a:t>може</a:t>
            </a:r>
            <a:r>
              <a:rPr lang="ru-RU" dirty="0"/>
              <a:t> бути </a:t>
            </a:r>
            <a:r>
              <a:rPr lang="ru-RU" dirty="0" err="1"/>
              <a:t>застосований</a:t>
            </a:r>
            <a:r>
              <a:rPr lang="ru-RU" dirty="0"/>
              <a:t> </a:t>
            </a:r>
            <a:r>
              <a:rPr lang="ru-RU" dirty="0" err="1"/>
              <a:t>тільки</a:t>
            </a:r>
            <a:r>
              <a:rPr lang="ru-RU" dirty="0"/>
              <a:t> один </a:t>
            </a:r>
            <a:r>
              <a:rPr lang="ru-RU" dirty="0" err="1"/>
              <a:t>із</a:t>
            </a:r>
            <a:r>
              <a:rPr lang="ru-RU" dirty="0"/>
              <a:t> </a:t>
            </a:r>
            <a:r>
              <a:rPr lang="ru-RU" dirty="0" err="1"/>
              <a:t>заходів</a:t>
            </a:r>
            <a:r>
              <a:rPr lang="ru-RU" dirty="0"/>
              <a:t> </a:t>
            </a:r>
            <a:r>
              <a:rPr lang="ru-RU" dirty="0" err="1"/>
              <a:t>впливу</a:t>
            </a:r>
            <a:r>
              <a:rPr lang="ru-RU" dirty="0"/>
              <a:t>, </a:t>
            </a:r>
            <a:r>
              <a:rPr lang="ru-RU" dirty="0" err="1"/>
              <a:t>передбачений</a:t>
            </a:r>
            <a:r>
              <a:rPr lang="ru-RU" dirty="0"/>
              <a:t> законом.</a:t>
            </a:r>
          </a:p>
          <a:p>
            <a:pPr algn="just">
              <a:buNone/>
            </a:pPr>
            <a:endParaRPr lang="ru-RU" dirty="0"/>
          </a:p>
          <a:p>
            <a:pPr algn="just">
              <a:buNone/>
            </a:pPr>
            <a:r>
              <a:rPr lang="ru-RU" dirty="0"/>
              <a:t>4. </a:t>
            </a:r>
            <a:r>
              <a:rPr lang="ru-RU" dirty="0" err="1"/>
              <a:t>Рішення</a:t>
            </a:r>
            <a:r>
              <a:rPr lang="ru-RU" dirty="0"/>
              <a:t> </a:t>
            </a:r>
            <a:r>
              <a:rPr lang="ru-RU" dirty="0" err="1"/>
              <a:t>Національного</a:t>
            </a:r>
            <a:r>
              <a:rPr lang="ru-RU" dirty="0"/>
              <a:t> банку </a:t>
            </a:r>
            <a:r>
              <a:rPr lang="ru-RU" dirty="0" err="1"/>
              <a:t>України</a:t>
            </a:r>
            <a:r>
              <a:rPr lang="ru-RU" dirty="0"/>
              <a:t> про </a:t>
            </a:r>
            <a:r>
              <a:rPr lang="ru-RU" dirty="0" err="1"/>
              <a:t>застосування</a:t>
            </a:r>
            <a:r>
              <a:rPr lang="ru-RU" dirty="0"/>
              <a:t> заходу </a:t>
            </a:r>
            <a:r>
              <a:rPr lang="ru-RU" dirty="0" err="1"/>
              <a:t>впливу</a:t>
            </a:r>
            <a:r>
              <a:rPr lang="ru-RU" dirty="0"/>
              <a:t> у </a:t>
            </a:r>
            <a:r>
              <a:rPr lang="ru-RU" dirty="0" err="1"/>
              <a:t>вигляді</a:t>
            </a:r>
            <a:r>
              <a:rPr lang="ru-RU" dirty="0"/>
              <a:t> </a:t>
            </a:r>
            <a:r>
              <a:rPr lang="ru-RU" dirty="0" err="1"/>
              <a:t>штрафних</a:t>
            </a:r>
            <a:r>
              <a:rPr lang="ru-RU" dirty="0"/>
              <a:t> </a:t>
            </a:r>
            <a:r>
              <a:rPr lang="ru-RU" dirty="0" err="1"/>
              <a:t>санкцій</a:t>
            </a:r>
            <a:r>
              <a:rPr lang="ru-RU" dirty="0"/>
              <a:t> є </a:t>
            </a:r>
            <a:r>
              <a:rPr lang="ru-RU" dirty="0" err="1"/>
              <a:t>виконавчим</a:t>
            </a:r>
            <a:r>
              <a:rPr lang="ru-RU" dirty="0"/>
              <a:t> документом та </a:t>
            </a:r>
            <a:r>
              <a:rPr lang="ru-RU" dirty="0" err="1"/>
              <a:t>набирає</a:t>
            </a:r>
            <a:r>
              <a:rPr lang="ru-RU" dirty="0"/>
              <a:t> </a:t>
            </a:r>
            <a:r>
              <a:rPr lang="ru-RU" dirty="0" err="1"/>
              <a:t>законної</a:t>
            </a:r>
            <a:r>
              <a:rPr lang="ru-RU" dirty="0"/>
              <a:t> </a:t>
            </a:r>
            <a:r>
              <a:rPr lang="ru-RU" dirty="0" err="1"/>
              <a:t>сили</a:t>
            </a:r>
            <a:r>
              <a:rPr lang="ru-RU" dirty="0"/>
              <a:t> з дня </a:t>
            </a:r>
            <a:r>
              <a:rPr lang="ru-RU" dirty="0" err="1"/>
              <a:t>його</a:t>
            </a:r>
            <a:r>
              <a:rPr lang="ru-RU" dirty="0"/>
              <a:t> </a:t>
            </a:r>
            <a:r>
              <a:rPr lang="ru-RU" dirty="0" err="1"/>
              <a:t>прийняття</a:t>
            </a:r>
            <a:r>
              <a:rPr lang="ru-RU" dirty="0"/>
              <a:t>.</a:t>
            </a:r>
          </a:p>
          <a:p>
            <a:pPr algn="just">
              <a:buNone/>
            </a:pPr>
            <a:endParaRPr lang="ru-RU" dirty="0"/>
          </a:p>
          <a:p>
            <a:pPr algn="just">
              <a:buNone/>
            </a:pPr>
            <a:r>
              <a:rPr lang="ru-RU" dirty="0"/>
              <a:t>5. </a:t>
            </a:r>
            <a:r>
              <a:rPr lang="ru-RU" dirty="0" err="1"/>
              <a:t>Суми</a:t>
            </a:r>
            <a:r>
              <a:rPr lang="ru-RU" dirty="0"/>
              <a:t> </a:t>
            </a:r>
            <a:r>
              <a:rPr lang="ru-RU" dirty="0" err="1"/>
              <a:t>стягнених</a:t>
            </a:r>
            <a:r>
              <a:rPr lang="ru-RU" dirty="0"/>
              <a:t> </a:t>
            </a:r>
            <a:r>
              <a:rPr lang="ru-RU" dirty="0" err="1"/>
              <a:t>штрафних</a:t>
            </a:r>
            <a:r>
              <a:rPr lang="ru-RU" dirty="0"/>
              <a:t> </a:t>
            </a:r>
            <a:r>
              <a:rPr lang="ru-RU" dirty="0" err="1"/>
              <a:t>санкцій</a:t>
            </a:r>
            <a:r>
              <a:rPr lang="ru-RU" dirty="0"/>
              <a:t> </a:t>
            </a:r>
            <a:r>
              <a:rPr lang="ru-RU" dirty="0" err="1"/>
              <a:t>спрямовуються</a:t>
            </a:r>
            <a:r>
              <a:rPr lang="ru-RU" dirty="0"/>
              <a:t> до державного бюджету.</a:t>
            </a:r>
            <a:endParaRPr lang="uk-UA" dirty="0" smtClean="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Поняття валюти і валютних цінностей.</a:t>
            </a:r>
          </a:p>
        </p:txBody>
      </p:sp>
      <p:sp>
        <p:nvSpPr>
          <p:cNvPr id="5" name="Содержимое 4"/>
          <p:cNvSpPr>
            <a:spLocks noGrp="1"/>
          </p:cNvSpPr>
          <p:nvPr>
            <p:ph sz="half" idx="2"/>
          </p:nvPr>
        </p:nvSpPr>
        <p:spPr>
          <a:xfrm>
            <a:off x="539552" y="908720"/>
            <a:ext cx="8147248" cy="5217443"/>
          </a:xfrm>
        </p:spPr>
        <p:txBody>
          <a:bodyPr>
            <a:normAutofit/>
          </a:bodyPr>
          <a:lstStyle/>
          <a:p>
            <a:pPr algn="just">
              <a:buNone/>
            </a:pPr>
            <a:r>
              <a:rPr lang="en-US" dirty="0" smtClean="0"/>
              <a:t>		</a:t>
            </a:r>
            <a:r>
              <a:rPr lang="uk-UA" sz="1800" dirty="0" smtClean="0"/>
              <a:t>Відповідно до </a:t>
            </a:r>
            <a:r>
              <a:rPr lang="ru-RU" sz="1800" dirty="0"/>
              <a:t>Закон </a:t>
            </a:r>
            <a:r>
              <a:rPr lang="ru-RU" sz="1800" dirty="0" err="1"/>
              <a:t>України</a:t>
            </a:r>
            <a:r>
              <a:rPr lang="ru-RU" sz="1800" dirty="0"/>
              <a:t> </a:t>
            </a:r>
            <a:r>
              <a:rPr lang="ru-RU" sz="1800" dirty="0" err="1"/>
              <a:t>від</a:t>
            </a:r>
            <a:r>
              <a:rPr lang="ru-RU" sz="1800" dirty="0"/>
              <a:t> 21.06.2018 № </a:t>
            </a:r>
            <a:r>
              <a:rPr lang="ru-RU" sz="1800" dirty="0" smtClean="0"/>
              <a:t>2473-VIII «Про </a:t>
            </a:r>
            <a:r>
              <a:rPr lang="ru-RU" sz="1800" dirty="0"/>
              <a:t>валюту і </a:t>
            </a:r>
            <a:r>
              <a:rPr lang="ru-RU" sz="1800" dirty="0" err="1"/>
              <a:t>валютні</a:t>
            </a:r>
            <a:r>
              <a:rPr lang="ru-RU" sz="1800" dirty="0"/>
              <a:t> </a:t>
            </a:r>
            <a:r>
              <a:rPr lang="ru-RU" sz="1800" dirty="0" err="1" smtClean="0"/>
              <a:t>операції</a:t>
            </a:r>
            <a:r>
              <a:rPr lang="ru-RU" sz="1800" dirty="0" smtClean="0"/>
              <a:t>» </a:t>
            </a:r>
            <a:r>
              <a:rPr lang="uk-UA" sz="1800" dirty="0" smtClean="0"/>
              <a:t>поняття </a:t>
            </a:r>
            <a:r>
              <a:rPr lang="uk-UA" sz="1800" dirty="0" smtClean="0"/>
              <a:t>"валютні </a:t>
            </a:r>
            <a:r>
              <a:rPr lang="uk-UA" sz="1800" dirty="0" smtClean="0"/>
              <a:t>цінності» </a:t>
            </a:r>
            <a:r>
              <a:rPr lang="uk-UA" sz="1800" dirty="0" smtClean="0"/>
              <a:t>включає такі елементи:</a:t>
            </a:r>
          </a:p>
          <a:p>
            <a:pPr algn="just">
              <a:buNone/>
            </a:pPr>
            <a:endParaRPr lang="uk-UA" dirty="0" smtClean="0"/>
          </a:p>
          <a:p>
            <a:pPr algn="just">
              <a:buNone/>
            </a:pPr>
            <a:endParaRPr lang="uk-UA" dirty="0"/>
          </a:p>
        </p:txBody>
      </p:sp>
      <p:graphicFrame>
        <p:nvGraphicFramePr>
          <p:cNvPr id="6" name="Схема 5"/>
          <p:cNvGraphicFramePr/>
          <p:nvPr>
            <p:extLst>
              <p:ext uri="{D42A27DB-BD31-4B8C-83A1-F6EECF244321}">
                <p14:modId xmlns:p14="http://schemas.microsoft.com/office/powerpoint/2010/main" val="1518351163"/>
              </p:ext>
            </p:extLst>
          </p:nvPr>
        </p:nvGraphicFramePr>
        <p:xfrm>
          <a:off x="179512" y="1412776"/>
          <a:ext cx="8784976" cy="4869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Поняття валюти і валютних цінностей.</a:t>
            </a:r>
          </a:p>
        </p:txBody>
      </p:sp>
      <p:sp>
        <p:nvSpPr>
          <p:cNvPr id="5" name="Содержимое 4"/>
          <p:cNvSpPr>
            <a:spLocks noGrp="1"/>
          </p:cNvSpPr>
          <p:nvPr>
            <p:ph sz="half" idx="2"/>
          </p:nvPr>
        </p:nvSpPr>
        <p:spPr>
          <a:xfrm>
            <a:off x="539552" y="908720"/>
            <a:ext cx="8147248" cy="5217443"/>
          </a:xfrm>
        </p:spPr>
        <p:txBody>
          <a:bodyPr>
            <a:normAutofit fontScale="70000" lnSpcReduction="20000"/>
          </a:bodyPr>
          <a:lstStyle/>
          <a:p>
            <a:pPr algn="just">
              <a:buNone/>
            </a:pPr>
            <a:r>
              <a:rPr lang="uk-UA" dirty="0" smtClean="0"/>
              <a:t>		Валюта України - грошові знаки у вигляді банкнот, казначейських білетів, монет і в інших формах, що перебувають в обігу та є законним платіжним засобом на території України, а також вилучені з обігу або такі, що вилучаються з нього, але підлягають обмінові на грошові знаки, які перебувають в обігу, кошти на рахунках, у внесках в банківських та інших кредитно-фінансових установах.</a:t>
            </a:r>
          </a:p>
          <a:p>
            <a:pPr algn="just">
              <a:buNone/>
            </a:pPr>
            <a:r>
              <a:rPr lang="uk-UA" dirty="0" smtClean="0"/>
              <a:t>		Іноземна валюта - іноземні грошові знаки у вигляді банкнот, казначейських білетів, монет, що перебувають в обігу та є законним платіжним засобом на території відповідної держави, а також вилучені з обігу або такі, що вилучаються з нього, але підлягають обмінові на грошові знаки, які перебувають в обігу, кошти у грошових одиницях іноземних держав і міжнародних розрахункових (клірингових) одиницях, що перебувають на рахунках або вносяться до банківських та інших кредитно-фінансових установ за межами України.</a:t>
            </a:r>
          </a:p>
          <a:p>
            <a:pPr algn="just">
              <a:buNone/>
            </a:pPr>
            <a:r>
              <a:rPr lang="uk-UA" dirty="0" smtClean="0"/>
              <a:t>		Банківські метали - золото, срібло, платина, метали платинової групи, доведені до найвищих проб відповідно до світових стандартів, у зливках і порошках, що мають сертифікат якості, а також монети, вироблені з дорогоцінних металів.</a:t>
            </a:r>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Поняття валюти і валютних цінностей.</a:t>
            </a:r>
          </a:p>
        </p:txBody>
      </p:sp>
      <p:sp>
        <p:nvSpPr>
          <p:cNvPr id="5" name="Содержимое 4"/>
          <p:cNvSpPr>
            <a:spLocks noGrp="1"/>
          </p:cNvSpPr>
          <p:nvPr>
            <p:ph sz="half" idx="2"/>
          </p:nvPr>
        </p:nvSpPr>
        <p:spPr>
          <a:xfrm>
            <a:off x="539552" y="908720"/>
            <a:ext cx="8147248" cy="5217443"/>
          </a:xfrm>
        </p:spPr>
        <p:txBody>
          <a:bodyPr>
            <a:normAutofit fontScale="70000" lnSpcReduction="20000"/>
          </a:bodyPr>
          <a:lstStyle/>
          <a:p>
            <a:pPr algn="just">
              <a:buNone/>
            </a:pPr>
            <a:r>
              <a:rPr lang="uk-UA" dirty="0" smtClean="0"/>
              <a:t>		Важливою характеристикою національних валют є їх конвертованість. </a:t>
            </a:r>
          </a:p>
          <a:p>
            <a:pPr algn="just">
              <a:buNone/>
            </a:pPr>
            <a:r>
              <a:rPr lang="uk-UA" dirty="0" smtClean="0"/>
              <a:t>		У загальному вигляді конвертованість валюти визначається регламентованим внутрішньодержавним законодавством та міжнародно-правовими актами порядком обміну національної валюти на іноземну. </a:t>
            </a:r>
          </a:p>
          <a:p>
            <a:pPr algn="just">
              <a:buNone/>
            </a:pPr>
            <a:r>
              <a:rPr lang="uk-UA" dirty="0" smtClean="0"/>
              <a:t>		Основою конвертованості є постійний взаємозв’язок грошового обігу країни з грошовим обігом інших країн через механізм валютного ринку і валютного курсу’.</a:t>
            </a:r>
          </a:p>
          <a:p>
            <a:pPr algn="just">
              <a:buNone/>
            </a:pPr>
            <a:r>
              <a:rPr lang="uk-UA" dirty="0" smtClean="0"/>
              <a:t>		За обсягом обмежень на обмін валюти слід вирізняти три типи конвертованості:</a:t>
            </a:r>
          </a:p>
          <a:p>
            <a:pPr algn="just">
              <a:buNone/>
            </a:pPr>
            <a:r>
              <a:rPr lang="uk-UA" dirty="0" smtClean="0"/>
              <a:t>	1) конвертованість за поточними операціями - не має валютних обмежень за поточними операціями;</a:t>
            </a:r>
          </a:p>
          <a:p>
            <a:pPr algn="just">
              <a:buNone/>
            </a:pPr>
            <a:r>
              <a:rPr lang="uk-UA" dirty="0" smtClean="0"/>
              <a:t>	2) конвертованість за операціями, що пов’язані з рухом капіталу, - не має обмежень при здійсненні відповідної групи валютних операцій, визначених національним валютним законодавством;</a:t>
            </a:r>
          </a:p>
          <a:p>
            <a:pPr algn="just">
              <a:buNone/>
            </a:pPr>
            <a:r>
              <a:rPr lang="uk-UA" dirty="0" smtClean="0"/>
              <a:t>	3) повна конвертованість валюти - відсутні будь-які обмеження при здійсненні валютних операцій як резидентами, так і нерезидентами окремої держави.</a:t>
            </a:r>
            <a:endParaRPr lang="uk-UA"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Поняття валюти і валютних цінностей.</a:t>
            </a:r>
          </a:p>
        </p:txBody>
      </p:sp>
      <p:sp>
        <p:nvSpPr>
          <p:cNvPr id="5" name="Содержимое 4"/>
          <p:cNvSpPr>
            <a:spLocks noGrp="1"/>
          </p:cNvSpPr>
          <p:nvPr>
            <p:ph sz="half" idx="2"/>
          </p:nvPr>
        </p:nvSpPr>
        <p:spPr>
          <a:xfrm>
            <a:off x="539552" y="908720"/>
            <a:ext cx="8147248" cy="5217443"/>
          </a:xfrm>
        </p:spPr>
        <p:txBody>
          <a:bodyPr>
            <a:normAutofit lnSpcReduction="10000"/>
          </a:bodyPr>
          <a:lstStyle/>
          <a:p>
            <a:pPr algn="just">
              <a:buNone/>
            </a:pPr>
            <a:r>
              <a:rPr lang="uk-UA" dirty="0" smtClean="0"/>
              <a:t>		Важливою характеристикою національних валют є їх конвертованість. </a:t>
            </a:r>
          </a:p>
          <a:p>
            <a:pPr algn="just">
              <a:buNone/>
            </a:pPr>
            <a:r>
              <a:rPr lang="uk-UA" dirty="0" smtClean="0"/>
              <a:t>		У загальному вигляді конвертованість валюти визначається регламентованим внутрішньодержавним законодавством та міжнародно-правовими актами порядком обміну національної валюти на іноземну. </a:t>
            </a:r>
          </a:p>
          <a:p>
            <a:pPr algn="just">
              <a:buNone/>
            </a:pPr>
            <a:r>
              <a:rPr lang="uk-UA" dirty="0" smtClean="0"/>
              <a:t>		Основою конвертованості є постійний взаємозв’язок грошового обігу країни з грошовим обігом інших країн через механізм валютного ринку і валютного курсу.</a:t>
            </a:r>
          </a:p>
          <a:p>
            <a:pPr algn="just">
              <a:buNone/>
            </a:pPr>
            <a:r>
              <a:rPr lang="uk-UA" dirty="0" smtClean="0"/>
              <a:t>		</a:t>
            </a:r>
            <a:endParaRPr lang="uk-UA" dirty="0"/>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Поняття валюти і валютних цінностей.</a:t>
            </a:r>
          </a:p>
        </p:txBody>
      </p:sp>
      <p:sp>
        <p:nvSpPr>
          <p:cNvPr id="5" name="Содержимое 4"/>
          <p:cNvSpPr>
            <a:spLocks noGrp="1"/>
          </p:cNvSpPr>
          <p:nvPr>
            <p:ph sz="half" idx="2"/>
          </p:nvPr>
        </p:nvSpPr>
        <p:spPr>
          <a:xfrm>
            <a:off x="539552" y="908720"/>
            <a:ext cx="8147248" cy="5217443"/>
          </a:xfrm>
        </p:spPr>
        <p:txBody>
          <a:bodyPr>
            <a:normAutofit/>
          </a:bodyPr>
          <a:lstStyle/>
          <a:p>
            <a:pPr algn="just">
              <a:buNone/>
            </a:pPr>
            <a:r>
              <a:rPr lang="uk-UA" dirty="0" smtClean="0"/>
              <a:t>				</a:t>
            </a:r>
            <a:endParaRPr lang="uk-UA" dirty="0"/>
          </a:p>
        </p:txBody>
      </p:sp>
      <p:graphicFrame>
        <p:nvGraphicFramePr>
          <p:cNvPr id="4" name="Схема 3"/>
          <p:cNvGraphicFramePr/>
          <p:nvPr/>
        </p:nvGraphicFramePr>
        <p:xfrm>
          <a:off x="539552" y="908720"/>
          <a:ext cx="8064896"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pPr marL="514350" lvl="0" indent="-514350"/>
            <a:r>
              <a:rPr lang="uk-UA" sz="1600" b="1" i="1" dirty="0" smtClean="0"/>
              <a:t>Поняття валюти і валютних цінностей.</a:t>
            </a:r>
          </a:p>
        </p:txBody>
      </p:sp>
      <p:sp>
        <p:nvSpPr>
          <p:cNvPr id="5" name="Содержимое 4"/>
          <p:cNvSpPr>
            <a:spLocks noGrp="1"/>
          </p:cNvSpPr>
          <p:nvPr>
            <p:ph sz="half" idx="2"/>
          </p:nvPr>
        </p:nvSpPr>
        <p:spPr>
          <a:xfrm>
            <a:off x="539552" y="908720"/>
            <a:ext cx="8147248" cy="5217443"/>
          </a:xfrm>
        </p:spPr>
        <p:txBody>
          <a:bodyPr>
            <a:normAutofit/>
          </a:bodyPr>
          <a:lstStyle/>
          <a:p>
            <a:pPr algn="just">
              <a:buNone/>
            </a:pPr>
            <a:r>
              <a:rPr lang="uk-UA" dirty="0" smtClean="0"/>
              <a:t>				</a:t>
            </a:r>
            <a:endParaRPr lang="uk-UA" dirty="0"/>
          </a:p>
        </p:txBody>
      </p:sp>
      <p:graphicFrame>
        <p:nvGraphicFramePr>
          <p:cNvPr id="4" name="Схема 3"/>
          <p:cNvGraphicFramePr/>
          <p:nvPr/>
        </p:nvGraphicFramePr>
        <p:xfrm>
          <a:off x="539552" y="908720"/>
          <a:ext cx="8064896"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1617</TotalTime>
  <Words>892</Words>
  <Application>Microsoft Office PowerPoint</Application>
  <PresentationFormat>Екран (4:3)</PresentationFormat>
  <Paragraphs>206</Paragraphs>
  <Slides>33</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33</vt:i4>
      </vt:variant>
    </vt:vector>
  </HeadingPairs>
  <TitlesOfParts>
    <vt:vector size="36" baseType="lpstr">
      <vt:lpstr>Arial</vt:lpstr>
      <vt:lpstr>Calibri</vt:lpstr>
      <vt:lpstr>Тема Office</vt:lpstr>
      <vt:lpstr>Презентація PowerPoint</vt:lpstr>
      <vt:lpstr>План</vt:lpstr>
      <vt:lpstr> 1. Поняття валюти і валютних цінностей. </vt:lpstr>
      <vt:lpstr>Поняття валюти і валютних цінностей.</vt:lpstr>
      <vt:lpstr>Поняття валюти і валютних цінностей.</vt:lpstr>
      <vt:lpstr>Поняття валюти і валютних цінностей.</vt:lpstr>
      <vt:lpstr>Поняття валюти і валютних цінностей.</vt:lpstr>
      <vt:lpstr>Поняття валюти і валютних цінностей.</vt:lpstr>
      <vt:lpstr>Поняття валюти і валютних цінностей.</vt:lpstr>
      <vt:lpstr>Поняття валюти і валютних цінностей.</vt:lpstr>
      <vt:lpstr>2. Валютне регулювання.</vt:lpstr>
      <vt:lpstr>Валютне регулювання.</vt:lpstr>
      <vt:lpstr>Валютне регулювання.</vt:lpstr>
      <vt:lpstr>Валютне регулювання.</vt:lpstr>
      <vt:lpstr>Валютне регулювання.</vt:lpstr>
      <vt:lpstr>Валютне регулювання.</vt:lpstr>
      <vt:lpstr>Валютне регулювання.</vt:lpstr>
      <vt:lpstr>Валютне регулювання.</vt:lpstr>
      <vt:lpstr>Валютне регулювання.</vt:lpstr>
      <vt:lpstr>Валютне регулювання.</vt:lpstr>
      <vt:lpstr>Валютне регулювання.</vt:lpstr>
      <vt:lpstr>Валютне регулювання.</vt:lpstr>
      <vt:lpstr>Валютне регулювання.</vt:lpstr>
      <vt:lpstr> 3. Валютний нагляд.</vt:lpstr>
      <vt:lpstr>Валютний нагляд.</vt:lpstr>
      <vt:lpstr>Валютний нагляд.</vt:lpstr>
      <vt:lpstr>Валютний нагляд.</vt:lpstr>
      <vt:lpstr> 4. Відповідальність за порушення валютного законодавства.</vt:lpstr>
      <vt:lpstr> Відповідальність за порушення валютного законодавства.</vt:lpstr>
      <vt:lpstr> Відповідальність за порушення валютного законодавства.</vt:lpstr>
      <vt:lpstr> Відповідальність за порушення валютного законодавства.</vt:lpstr>
      <vt:lpstr> Відповідальність за порушення валютного законодавства.</vt:lpstr>
      <vt:lpstr> Відповідальність за порушення валютного законодавства.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Фінансове право України</dc:title>
  <dc:creator>Сашка</dc:creator>
  <cp:lastModifiedBy>User</cp:lastModifiedBy>
  <cp:revision>188</cp:revision>
  <dcterms:created xsi:type="dcterms:W3CDTF">2012-11-19T17:30:46Z</dcterms:created>
  <dcterms:modified xsi:type="dcterms:W3CDTF">2022-11-01T10:21:43Z</dcterms:modified>
</cp:coreProperties>
</file>