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258" r:id="rId3"/>
    <p:sldId id="259" r:id="rId4"/>
    <p:sldId id="332" r:id="rId5"/>
    <p:sldId id="334" r:id="rId6"/>
    <p:sldId id="330" r:id="rId7"/>
    <p:sldId id="283" r:id="rId8"/>
    <p:sldId id="303" r:id="rId9"/>
    <p:sldId id="284" r:id="rId10"/>
    <p:sldId id="285" r:id="rId11"/>
    <p:sldId id="286" r:id="rId12"/>
    <p:sldId id="288" r:id="rId13"/>
    <p:sldId id="333" r:id="rId14"/>
    <p:sldId id="291" r:id="rId15"/>
    <p:sldId id="289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9" r:id="rId34"/>
    <p:sldId id="328" r:id="rId35"/>
    <p:sldId id="331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60" autoAdjust="0"/>
  </p:normalViewPr>
  <p:slideViewPr>
    <p:cSldViewPr>
      <p:cViewPr>
        <p:scale>
          <a:sx n="77" d="100"/>
          <a:sy n="77" d="100"/>
        </p:scale>
        <p:origin x="-117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2A1DB-7FE7-45B5-901A-D6998C9D02B7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A909A-DC8E-4115-AC1D-402D9AF64F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white">
          <a:xfrm>
            <a:off x="0" y="4221163"/>
            <a:ext cx="9144000" cy="26368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090" name="Group 18"/>
          <p:cNvGrpSpPr>
            <a:grpSpLocks/>
          </p:cNvGrpSpPr>
          <p:nvPr/>
        </p:nvGrpSpPr>
        <p:grpSpPr bwMode="auto">
          <a:xfrm rot="-10800000">
            <a:off x="7413625" y="5162550"/>
            <a:ext cx="1655763" cy="1630363"/>
            <a:chOff x="0" y="2704"/>
            <a:chExt cx="1063" cy="1086"/>
          </a:xfrm>
        </p:grpSpPr>
        <p:sp>
          <p:nvSpPr>
            <p:cNvPr id="3091" name="Rectangle 19"/>
            <p:cNvSpPr>
              <a:spLocks noChangeArrowheads="1"/>
            </p:cNvSpPr>
            <p:nvPr userDrawn="1"/>
          </p:nvSpPr>
          <p:spPr bwMode="ltGray">
            <a:xfrm>
              <a:off x="0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ltGray">
            <a:xfrm>
              <a:off x="295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3" name="Rectangle 21"/>
            <p:cNvSpPr>
              <a:spLocks noChangeArrowheads="1"/>
            </p:cNvSpPr>
            <p:nvPr userDrawn="1"/>
          </p:nvSpPr>
          <p:spPr bwMode="ltGray">
            <a:xfrm>
              <a:off x="567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ltGray">
            <a:xfrm>
              <a:off x="0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5" name="Rectangle 23"/>
            <p:cNvSpPr>
              <a:spLocks noChangeArrowheads="1"/>
            </p:cNvSpPr>
            <p:nvPr userDrawn="1"/>
          </p:nvSpPr>
          <p:spPr bwMode="ltGray">
            <a:xfrm>
              <a:off x="295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6" name="Rectangle 24"/>
            <p:cNvSpPr>
              <a:spLocks noChangeArrowheads="1"/>
            </p:cNvSpPr>
            <p:nvPr userDrawn="1"/>
          </p:nvSpPr>
          <p:spPr bwMode="ltGray">
            <a:xfrm>
              <a:off x="567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ltGray">
            <a:xfrm>
              <a:off x="839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lt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lt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lt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081088" y="5443538"/>
            <a:ext cx="7086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grpSp>
        <p:nvGrpSpPr>
          <p:cNvPr id="3101" name="Group 29"/>
          <p:cNvGrpSpPr>
            <a:grpSpLocks/>
          </p:cNvGrpSpPr>
          <p:nvPr/>
        </p:nvGrpSpPr>
        <p:grpSpPr bwMode="auto">
          <a:xfrm>
            <a:off x="20638" y="4281488"/>
            <a:ext cx="1655762" cy="1630362"/>
            <a:chOff x="0" y="2704"/>
            <a:chExt cx="1063" cy="1086"/>
          </a:xfrm>
        </p:grpSpPr>
        <p:sp>
          <p:nvSpPr>
            <p:cNvPr id="3102" name="Rectangle 30"/>
            <p:cNvSpPr>
              <a:spLocks noChangeArrowheads="1"/>
            </p:cNvSpPr>
            <p:nvPr userDrawn="1"/>
          </p:nvSpPr>
          <p:spPr bwMode="ltGray">
            <a:xfrm>
              <a:off x="0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3" name="Rectangle 31"/>
            <p:cNvSpPr>
              <a:spLocks noChangeArrowheads="1"/>
            </p:cNvSpPr>
            <p:nvPr userDrawn="1"/>
          </p:nvSpPr>
          <p:spPr bwMode="ltGray">
            <a:xfrm>
              <a:off x="295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4" name="Rectangle 32"/>
            <p:cNvSpPr>
              <a:spLocks noChangeArrowheads="1"/>
            </p:cNvSpPr>
            <p:nvPr userDrawn="1"/>
          </p:nvSpPr>
          <p:spPr bwMode="ltGray">
            <a:xfrm>
              <a:off x="567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5" name="Rectangle 33"/>
            <p:cNvSpPr>
              <a:spLocks noChangeArrowheads="1"/>
            </p:cNvSpPr>
            <p:nvPr userDrawn="1"/>
          </p:nvSpPr>
          <p:spPr bwMode="ltGray">
            <a:xfrm>
              <a:off x="0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6" name="Rectangle 34"/>
            <p:cNvSpPr>
              <a:spLocks noChangeArrowheads="1"/>
            </p:cNvSpPr>
            <p:nvPr userDrawn="1"/>
          </p:nvSpPr>
          <p:spPr bwMode="ltGray">
            <a:xfrm>
              <a:off x="295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7" name="Rectangle 35"/>
            <p:cNvSpPr>
              <a:spLocks noChangeArrowheads="1"/>
            </p:cNvSpPr>
            <p:nvPr userDrawn="1"/>
          </p:nvSpPr>
          <p:spPr bwMode="ltGray">
            <a:xfrm>
              <a:off x="567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8" name="Rectangle 36"/>
            <p:cNvSpPr>
              <a:spLocks noChangeArrowheads="1"/>
            </p:cNvSpPr>
            <p:nvPr userDrawn="1"/>
          </p:nvSpPr>
          <p:spPr bwMode="ltGray">
            <a:xfrm>
              <a:off x="839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09" name="Rectangle 37"/>
            <p:cNvSpPr>
              <a:spLocks noChangeArrowheads="1"/>
            </p:cNvSpPr>
            <p:nvPr userDrawn="1"/>
          </p:nvSpPr>
          <p:spPr bwMode="lt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10" name="Rectangle 38"/>
            <p:cNvSpPr>
              <a:spLocks noChangeArrowheads="1"/>
            </p:cNvSpPr>
            <p:nvPr userDrawn="1"/>
          </p:nvSpPr>
          <p:spPr bwMode="lt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11" name="Rectangle 39"/>
            <p:cNvSpPr>
              <a:spLocks noChangeArrowheads="1"/>
            </p:cNvSpPr>
            <p:nvPr userDrawn="1"/>
          </p:nvSpPr>
          <p:spPr bwMode="lt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91240B29-F687-4F45-9708-019B960494DF}">
                <a14:hiddenLine xmlns=""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4572000"/>
            <a:ext cx="7239000" cy="631825"/>
          </a:xfrm>
        </p:spPr>
        <p:txBody>
          <a:bodyPr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ECCDE0-557C-44CF-8A7C-E1433229A1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8741587"/>
      </p:ext>
    </p:extLst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485EAB-9BFE-49C9-ABAB-329C808B15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2207852"/>
      </p:ext>
    </p:extLst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9088"/>
            <a:ext cx="73914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7162800" y="6567488"/>
            <a:ext cx="1524000" cy="2905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476250" y="6565900"/>
            <a:ext cx="609600" cy="268288"/>
          </a:xfrm>
        </p:spPr>
        <p:txBody>
          <a:bodyPr/>
          <a:lstStyle>
            <a:lvl1pPr>
              <a:defRPr/>
            </a:lvl1pPr>
          </a:lstStyle>
          <a:p>
            <a:fld id="{9051296C-6A18-47DE-A425-BCCD641475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1753791"/>
      </p:ext>
    </p:extLst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3B94E9-F836-4B41-8EB7-B4B789C112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0953654"/>
      </p:ext>
    </p:extLst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1A66AC-8295-471C-A068-7C63083023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833227"/>
      </p:ext>
    </p:extLst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BA8CCA-018D-415E-96A2-1118418F56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641868"/>
      </p:ext>
    </p:extLst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3F35E1-6488-4358-B249-C8216DCF72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2365225"/>
      </p:ext>
    </p:extLst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AAD11E-D9A8-4E47-A5DB-ACB0D0E4A4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1813053"/>
      </p:ext>
    </p:extLst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10D9AF-1CBB-4116-9E95-BB29B8A44B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7652073"/>
      </p:ext>
    </p:extLst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957805-0795-403D-BA83-757A0EE56F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6364642"/>
      </p:ext>
    </p:extLst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A2D97C-79A4-4FB5-93C8-CF4BA3D3C3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6848949"/>
      </p:ext>
    </p:extLst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Rectangle 38"/>
          <p:cNvSpPr>
            <a:spLocks noChangeArrowheads="1"/>
          </p:cNvSpPr>
          <p:nvPr/>
        </p:nvSpPr>
        <p:spPr bwMode="gray">
          <a:xfrm>
            <a:off x="0" y="6562725"/>
            <a:ext cx="9144000" cy="304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white">
          <a:xfrm>
            <a:off x="0" y="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44450" y="44450"/>
            <a:ext cx="863600" cy="847725"/>
            <a:chOff x="0" y="2704"/>
            <a:chExt cx="1063" cy="1086"/>
          </a:xfrm>
        </p:grpSpPr>
        <p:sp>
          <p:nvSpPr>
            <p:cNvPr id="1041" name="Rectangle 17"/>
            <p:cNvSpPr>
              <a:spLocks noChangeArrowheads="1"/>
            </p:cNvSpPr>
            <p:nvPr userDrawn="1"/>
          </p:nvSpPr>
          <p:spPr bwMode="gray">
            <a:xfrm>
              <a:off x="0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Rectangle 18"/>
            <p:cNvSpPr>
              <a:spLocks noChangeArrowheads="1"/>
            </p:cNvSpPr>
            <p:nvPr userDrawn="1"/>
          </p:nvSpPr>
          <p:spPr bwMode="gray">
            <a:xfrm>
              <a:off x="295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Rectangle 19"/>
            <p:cNvSpPr>
              <a:spLocks noChangeArrowheads="1"/>
            </p:cNvSpPr>
            <p:nvPr userDrawn="1"/>
          </p:nvSpPr>
          <p:spPr bwMode="gray">
            <a:xfrm>
              <a:off x="567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Rectangle 20"/>
            <p:cNvSpPr>
              <a:spLocks noChangeArrowheads="1"/>
            </p:cNvSpPr>
            <p:nvPr userDrawn="1"/>
          </p:nvSpPr>
          <p:spPr bwMode="gray">
            <a:xfrm>
              <a:off x="0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gray">
            <a:xfrm>
              <a:off x="295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Rectangle 22"/>
            <p:cNvSpPr>
              <a:spLocks noChangeArrowheads="1"/>
            </p:cNvSpPr>
            <p:nvPr userDrawn="1"/>
          </p:nvSpPr>
          <p:spPr bwMode="gray">
            <a:xfrm>
              <a:off x="567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gray">
            <a:xfrm>
              <a:off x="839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51" name="Group 27"/>
          <p:cNvGrpSpPr>
            <a:grpSpLocks/>
          </p:cNvGrpSpPr>
          <p:nvPr/>
        </p:nvGrpSpPr>
        <p:grpSpPr bwMode="auto">
          <a:xfrm rot="-10800000">
            <a:off x="8228013" y="22225"/>
            <a:ext cx="863600" cy="847725"/>
            <a:chOff x="0" y="2704"/>
            <a:chExt cx="1063" cy="1086"/>
          </a:xfrm>
        </p:grpSpPr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0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295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4" name="Rectangle 30"/>
            <p:cNvSpPr>
              <a:spLocks noChangeArrowheads="1"/>
            </p:cNvSpPr>
            <p:nvPr userDrawn="1"/>
          </p:nvSpPr>
          <p:spPr bwMode="gray">
            <a:xfrm>
              <a:off x="567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5" name="Rectangle 31"/>
            <p:cNvSpPr>
              <a:spLocks noChangeArrowheads="1"/>
            </p:cNvSpPr>
            <p:nvPr userDrawn="1"/>
          </p:nvSpPr>
          <p:spPr bwMode="gray">
            <a:xfrm>
              <a:off x="0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6" name="Rectangle 32"/>
            <p:cNvSpPr>
              <a:spLocks noChangeArrowheads="1"/>
            </p:cNvSpPr>
            <p:nvPr userDrawn="1"/>
          </p:nvSpPr>
          <p:spPr bwMode="gray">
            <a:xfrm>
              <a:off x="295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7" name="Rectangle 33"/>
            <p:cNvSpPr>
              <a:spLocks noChangeArrowheads="1"/>
            </p:cNvSpPr>
            <p:nvPr userDrawn="1"/>
          </p:nvSpPr>
          <p:spPr bwMode="gray">
            <a:xfrm>
              <a:off x="567" y="2990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8" name="Rectangle 34"/>
            <p:cNvSpPr>
              <a:spLocks noChangeArrowheads="1"/>
            </p:cNvSpPr>
            <p:nvPr userDrawn="1"/>
          </p:nvSpPr>
          <p:spPr bwMode="gray">
            <a:xfrm>
              <a:off x="839" y="2704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9" name="Rectangle 35"/>
            <p:cNvSpPr>
              <a:spLocks noChangeArrowheads="1"/>
            </p:cNvSpPr>
            <p:nvPr userDrawn="1"/>
          </p:nvSpPr>
          <p:spPr bwMode="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0" name="Rectangle 36"/>
            <p:cNvSpPr>
              <a:spLocks noChangeArrowheads="1"/>
            </p:cNvSpPr>
            <p:nvPr userDrawn="1"/>
          </p:nvSpPr>
          <p:spPr bwMode="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1" name="Rectangle 37"/>
            <p:cNvSpPr>
              <a:spLocks noChangeArrowheads="1"/>
            </p:cNvSpPr>
            <p:nvPr userDrawn="1"/>
          </p:nvSpPr>
          <p:spPr bwMode="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62800" y="6567488"/>
            <a:ext cx="15240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6250" y="6565900"/>
            <a:ext cx="609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fld id="{8D699D1A-B8EC-445A-9816-A0E442E79B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838200" y="319088"/>
            <a:ext cx="73914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dissolv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su.com.ua/search_articles.php?id=1248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be.nlu.org.ua/article/%D0%86%D0%BD%D1%84%D0%BE%D1%80%D0%BC%D0%B0%D1%86%D1%96%D0%B9%D0%BD%D0%B8%D0%B9%20%D0%BF%D0%BE%D1%88%D1%83%D0%BA" TargetMode="External"/><Relationship Id="rId2" Type="http://schemas.openxmlformats.org/officeDocument/2006/relationships/hyperlink" Target="https://ube.nlu.org.ua/article/%D0%90%D0%B2%D1%82%D0%BE%D0%BC%D0%B0%D1%82%D0%B8%D0%B7%D0%BE%D0%B2%D0%B0%D0%BD%D0%B0%20%D1%96%D0%BD%D1%84%D0%BE%D1%80%D0%BC%D0%B0%D1%86%D1%96%D0%B9%D0%BD%D0%B0%20%D1%81%D0%B8%D1%81%D1%82%D0%B5%D0%BC%D0%B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4429132"/>
            <a:ext cx="8640960" cy="1785950"/>
          </a:xfrm>
        </p:spPr>
        <p:txBody>
          <a:bodyPr/>
          <a:lstStyle/>
          <a:p>
            <a:r>
              <a:rPr lang="uk-UA" sz="5400" dirty="0" smtClean="0">
                <a:solidFill>
                  <a:srgbClr val="FFFF00"/>
                </a:solidFill>
              </a:rPr>
              <a:t>Інформаційно-пошукові системи </a:t>
            </a:r>
            <a:endParaRPr lang="uk-UA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391400" cy="563562"/>
          </a:xfrm>
        </p:spPr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Інформаційний </a:t>
            </a:r>
            <a:r>
              <a:rPr lang="uk-UA" dirty="0"/>
              <a:t>пошук як наука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78634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uk-UA" sz="3600" dirty="0"/>
              <a:t>Інформаційний пошук (ІП) </a:t>
            </a:r>
            <a:r>
              <a:rPr lang="uk-UA" sz="3600" b="0" dirty="0"/>
              <a:t>– значуща міждисциплінарна галузь науки, що лежить на </a:t>
            </a:r>
            <a:r>
              <a:rPr lang="uk-UA" sz="3600" b="0" dirty="0" smtClean="0"/>
              <a:t>перетині </a:t>
            </a:r>
            <a:r>
              <a:rPr lang="uk-UA" sz="3600" b="0" dirty="0"/>
              <a:t>когнітивної психології, інформатики, інформаційного дизайну, лінгвістики, семіотики і бібліотечної справи</a:t>
            </a:r>
            <a:r>
              <a:rPr lang="uk-UA" sz="3600" b="0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uk-UA" sz="3600" dirty="0" smtClean="0"/>
              <a:t>Пошук </a:t>
            </a:r>
            <a:r>
              <a:rPr lang="uk-UA" sz="3600" dirty="0"/>
              <a:t>інформації – </a:t>
            </a:r>
            <a:r>
              <a:rPr lang="uk-UA" sz="3600" b="0" dirty="0"/>
              <a:t>процес виявлення в масиві даних записів, що задовольняють заздалегідь певній умові пошуку або запиту.</a:t>
            </a:r>
            <a:endParaRPr lang="ru-RU" sz="3600" b="0" dirty="0"/>
          </a:p>
          <a:p>
            <a:pPr marL="0" indent="0">
              <a:lnSpc>
                <a:spcPct val="80000"/>
              </a:lnSpc>
              <a:buNone/>
            </a:pPr>
            <a:endParaRPr lang="ru-RU" sz="36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57038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568952" cy="563562"/>
          </a:xfrm>
        </p:spPr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Інформаційний </a:t>
            </a:r>
            <a:r>
              <a:rPr lang="uk-UA" dirty="0"/>
              <a:t>пошук як процес</a:t>
            </a: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24827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uk-UA" dirty="0" smtClean="0">
                <a:solidFill>
                  <a:schemeClr val="accent1"/>
                </a:solidFill>
              </a:rPr>
              <a:t>Інформаційний </a:t>
            </a:r>
            <a:r>
              <a:rPr lang="uk-UA" dirty="0">
                <a:solidFill>
                  <a:schemeClr val="accent1"/>
                </a:solidFill>
              </a:rPr>
              <a:t>пошук</a:t>
            </a:r>
            <a:r>
              <a:rPr lang="uk-UA" dirty="0"/>
              <a:t> </a:t>
            </a:r>
            <a:r>
              <a:rPr lang="uk-UA" b="0" dirty="0">
                <a:solidFill>
                  <a:schemeClr val="accent1"/>
                </a:solidFill>
              </a:rPr>
              <a:t>являє собою процес виявлення в деякій множині документів всіх тих, які присвячені зазначеній темі, задовольняють заздалегідь певній умові пошуку, відповідають інформаційній потребі або містять необхідні факти, відомості, дані</a:t>
            </a:r>
            <a:r>
              <a:rPr lang="uk-UA" b="0" dirty="0" smtClean="0">
                <a:solidFill>
                  <a:schemeClr val="accent1"/>
                </a:solidFill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ru-RU" sz="2000" i="1" dirty="0"/>
          </a:p>
          <a:p>
            <a:pPr marL="0" indent="0">
              <a:lnSpc>
                <a:spcPct val="80000"/>
              </a:lnSpc>
              <a:buNone/>
            </a:pPr>
            <a:r>
              <a:rPr lang="uk-UA" dirty="0">
                <a:solidFill>
                  <a:schemeClr val="accent1"/>
                </a:solidFill>
              </a:rPr>
              <a:t>Процес пошуку </a:t>
            </a:r>
            <a:r>
              <a:rPr lang="uk-UA" b="0" dirty="0">
                <a:solidFill>
                  <a:schemeClr val="accent1"/>
                </a:solidFill>
              </a:rPr>
              <a:t>включає послідовність операцій, спрямованих на збір, обробку й надання необхідних відомостей зацікавленим особам</a:t>
            </a:r>
            <a:r>
              <a:rPr lang="uk-UA" b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.</a:t>
            </a:r>
            <a:endParaRPr lang="ru-RU" b="0" i="1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480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uk-UA" dirty="0" smtClean="0"/>
              <a:t>Етапи пошуку 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88106" name="Group 42"/>
          <p:cNvGrpSpPr>
            <a:grpSpLocks/>
          </p:cNvGrpSpPr>
          <p:nvPr/>
        </p:nvGrpSpPr>
        <p:grpSpPr bwMode="auto">
          <a:xfrm>
            <a:off x="179512" y="1124744"/>
            <a:ext cx="8712968" cy="1466056"/>
            <a:chOff x="1296" y="1824"/>
            <a:chExt cx="2976" cy="432"/>
          </a:xfrm>
        </p:grpSpPr>
        <p:sp>
          <p:nvSpPr>
            <p:cNvPr id="88107" name="AutoShape 43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60784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08" name="AutoShape 44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09" name="Text Box 45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88110" name="Text Box 46"/>
            <p:cNvSpPr txBox="1">
              <a:spLocks noChangeArrowheads="1"/>
            </p:cNvSpPr>
            <p:nvPr/>
          </p:nvSpPr>
          <p:spPr bwMode="gray">
            <a:xfrm>
              <a:off x="1454" y="1956"/>
              <a:ext cx="122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/>
                <a:t>1</a:t>
              </a:r>
            </a:p>
          </p:txBody>
        </p:sp>
      </p:grpSp>
      <p:grpSp>
        <p:nvGrpSpPr>
          <p:cNvPr id="88111" name="Group 47"/>
          <p:cNvGrpSpPr>
            <a:grpSpLocks/>
          </p:cNvGrpSpPr>
          <p:nvPr/>
        </p:nvGrpSpPr>
        <p:grpSpPr bwMode="auto">
          <a:xfrm>
            <a:off x="179512" y="2743200"/>
            <a:ext cx="8712968" cy="1398713"/>
            <a:chOff x="1296" y="1824"/>
            <a:chExt cx="2976" cy="453"/>
          </a:xfrm>
        </p:grpSpPr>
        <p:sp>
          <p:nvSpPr>
            <p:cNvPr id="88112" name="AutoShape 48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7372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3" name="AutoShape 49"/>
            <p:cNvSpPr>
              <a:spLocks noChangeArrowheads="1"/>
            </p:cNvSpPr>
            <p:nvPr/>
          </p:nvSpPr>
          <p:spPr bwMode="gray">
            <a:xfrm>
              <a:off x="1296" y="1824"/>
              <a:ext cx="432" cy="453"/>
            </a:xfrm>
            <a:prstGeom prst="diamond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5" name="Text Box 51"/>
            <p:cNvSpPr txBox="1">
              <a:spLocks noChangeArrowheads="1"/>
            </p:cNvSpPr>
            <p:nvPr/>
          </p:nvSpPr>
          <p:spPr bwMode="gray">
            <a:xfrm>
              <a:off x="1393" y="1961"/>
              <a:ext cx="223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88116" name="Group 52"/>
          <p:cNvGrpSpPr>
            <a:grpSpLocks/>
          </p:cNvGrpSpPr>
          <p:nvPr/>
        </p:nvGrpSpPr>
        <p:grpSpPr bwMode="auto">
          <a:xfrm>
            <a:off x="151321" y="4240983"/>
            <a:ext cx="8778397" cy="1330815"/>
            <a:chOff x="1287" y="1824"/>
            <a:chExt cx="2985" cy="499"/>
          </a:xfrm>
        </p:grpSpPr>
        <p:sp>
          <p:nvSpPr>
            <p:cNvPr id="88117" name="AutoShape 53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7372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8" name="AutoShape 54"/>
            <p:cNvSpPr>
              <a:spLocks noChangeArrowheads="1"/>
            </p:cNvSpPr>
            <p:nvPr/>
          </p:nvSpPr>
          <p:spPr bwMode="gray">
            <a:xfrm>
              <a:off x="1287" y="1824"/>
              <a:ext cx="432" cy="499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9" name="Text Box 55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88120" name="Text Box 56"/>
            <p:cNvSpPr txBox="1">
              <a:spLocks noChangeArrowheads="1"/>
            </p:cNvSpPr>
            <p:nvPr/>
          </p:nvSpPr>
          <p:spPr bwMode="gray">
            <a:xfrm>
              <a:off x="1444" y="1974"/>
              <a:ext cx="11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/>
                <a:t>3</a:t>
              </a:r>
            </a:p>
          </p:txBody>
        </p:sp>
      </p:grpSp>
      <p:grpSp>
        <p:nvGrpSpPr>
          <p:cNvPr id="88121" name="Group 57"/>
          <p:cNvGrpSpPr>
            <a:grpSpLocks/>
          </p:cNvGrpSpPr>
          <p:nvPr/>
        </p:nvGrpSpPr>
        <p:grpSpPr bwMode="auto">
          <a:xfrm>
            <a:off x="179512" y="5561718"/>
            <a:ext cx="8712968" cy="1295992"/>
            <a:chOff x="1296" y="1824"/>
            <a:chExt cx="2976" cy="514"/>
          </a:xfrm>
        </p:grpSpPr>
        <p:sp>
          <p:nvSpPr>
            <p:cNvPr id="88122" name="AutoShape 58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7372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3" name="AutoShape 59"/>
            <p:cNvSpPr>
              <a:spLocks noChangeArrowheads="1"/>
            </p:cNvSpPr>
            <p:nvPr/>
          </p:nvSpPr>
          <p:spPr bwMode="gray">
            <a:xfrm>
              <a:off x="1296" y="1824"/>
              <a:ext cx="432" cy="514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4" name="Text Box 60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88125" name="Text Box 61"/>
            <p:cNvSpPr txBox="1">
              <a:spLocks noChangeArrowheads="1"/>
            </p:cNvSpPr>
            <p:nvPr/>
          </p:nvSpPr>
          <p:spPr bwMode="gray">
            <a:xfrm>
              <a:off x="1450" y="1967"/>
              <a:ext cx="12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1547664" y="1579933"/>
            <a:ext cx="7596336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</a:pPr>
            <a:r>
              <a:rPr lang="uk-UA" sz="2400" b="1" dirty="0"/>
              <a:t>В</a:t>
            </a:r>
            <a:r>
              <a:rPr lang="uk-UA" sz="2400" b="1" dirty="0" smtClean="0"/>
              <a:t>изначення </a:t>
            </a:r>
            <a:r>
              <a:rPr lang="uk-UA" sz="2400" b="1" dirty="0"/>
              <a:t>(уточнення) інформаційної потреби й формулювання інформаційного </a:t>
            </a:r>
            <a:r>
              <a:rPr lang="uk-UA" sz="2400" b="1" dirty="0" smtClean="0"/>
              <a:t>запиту</a:t>
            </a:r>
            <a:endParaRPr lang="ru-RU" sz="24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3063804"/>
            <a:ext cx="7128792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</a:pPr>
            <a:r>
              <a:rPr lang="uk-UA" sz="2400" b="1" dirty="0">
                <a:solidFill>
                  <a:schemeClr val="bg1"/>
                </a:solidFill>
              </a:rPr>
              <a:t>визначення сукупності можливих власників інформаційних масивів (джерел</a:t>
            </a:r>
            <a:r>
              <a:rPr lang="uk-UA" sz="2400" b="1" dirty="0" smtClean="0">
                <a:solidFill>
                  <a:schemeClr val="bg1"/>
                </a:solidFill>
              </a:rPr>
              <a:t>)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5904" y="4488713"/>
            <a:ext cx="7382054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uk-UA" sz="2400" b="1" dirty="0"/>
              <a:t>вибирання даних з </a:t>
            </a:r>
            <a:r>
              <a:rPr lang="uk-UA" sz="2400" b="1" dirty="0" smtClean="0"/>
              <a:t>виявлених інформаційних масивів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30248" y="5771603"/>
            <a:ext cx="727280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uk-UA" sz="2300" b="1" dirty="0">
                <a:solidFill>
                  <a:schemeClr val="bg1"/>
                </a:solidFill>
              </a:rPr>
              <a:t>ознайомлення з отриманими відомостями або даними й оцінка результатів пошуку</a:t>
            </a:r>
            <a:endParaRPr lang="ru-RU" sz="2300" dirty="0">
              <a:solidFill>
                <a:schemeClr val="bg1"/>
              </a:solidFill>
            </a:endParaRPr>
          </a:p>
        </p:txBody>
      </p:sp>
      <p:sp>
        <p:nvSpPr>
          <p:cNvPr id="30" name="Номер слайда 2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43517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997838"/>
            <a:ext cx="75724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Інформаційно-пошукові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сьогодення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 </a:t>
            </a:r>
          </a:p>
          <a:p>
            <a:endParaRPr lang="ru-RU" dirty="0" smtClean="0"/>
          </a:p>
          <a:p>
            <a:r>
              <a:rPr lang="ru-RU" b="1" dirty="0" err="1" smtClean="0"/>
              <a:t>карткові</a:t>
            </a:r>
            <a:r>
              <a:rPr lang="ru-RU" b="1" dirty="0" smtClean="0"/>
              <a:t> </a:t>
            </a:r>
            <a:r>
              <a:rPr lang="ru-RU" dirty="0" smtClean="0"/>
              <a:t>(каталоги </a:t>
            </a:r>
            <a:r>
              <a:rPr lang="ru-RU" dirty="0" err="1" smtClean="0"/>
              <a:t>і</a:t>
            </a:r>
            <a:r>
              <a:rPr lang="ru-RU" dirty="0" smtClean="0"/>
              <a:t> картотеки </a:t>
            </a:r>
            <a:r>
              <a:rPr lang="ru-RU" dirty="0" err="1" smtClean="0"/>
              <a:t>бібліотек</a:t>
            </a:r>
            <a:r>
              <a:rPr lang="ru-RU" dirty="0" smtClean="0"/>
              <a:t>) та </a:t>
            </a:r>
          </a:p>
          <a:p>
            <a:endParaRPr lang="ru-RU" dirty="0" smtClean="0"/>
          </a:p>
          <a:p>
            <a:r>
              <a:rPr lang="ru-RU" b="1" dirty="0" err="1" smtClean="0"/>
              <a:t>електронні</a:t>
            </a:r>
            <a:r>
              <a:rPr lang="ru-RU" b="1" dirty="0" smtClean="0"/>
              <a:t> </a:t>
            </a:r>
            <a:r>
              <a:rPr lang="ru-RU" dirty="0" smtClean="0"/>
              <a:t>(мережа </a:t>
            </a:r>
            <a:r>
              <a:rPr lang="ru-RU" dirty="0" err="1" smtClean="0"/>
              <a:t>інтернет</a:t>
            </a:r>
            <a:r>
              <a:rPr lang="ru-RU" dirty="0" smtClean="0"/>
              <a:t>). </a:t>
            </a:r>
          </a:p>
          <a:p>
            <a:endParaRPr lang="ru-RU" dirty="0" smtClean="0"/>
          </a:p>
          <a:p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інформаційно-пошуковим</a:t>
            </a:r>
            <a:r>
              <a:rPr lang="ru-RU" dirty="0" smtClean="0"/>
              <a:t> системам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необхідну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як у </a:t>
            </a:r>
            <a:r>
              <a:rPr lang="ru-RU" dirty="0" err="1" smtClean="0"/>
              <a:t>звичайному</a:t>
            </a:r>
            <a:r>
              <a:rPr lang="ru-RU" dirty="0" smtClean="0"/>
              <a:t> документальному </a:t>
            </a:r>
            <a:r>
              <a:rPr lang="ru-RU" dirty="0" err="1" smtClean="0"/>
              <a:t>вигляді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електронному</a:t>
            </a:r>
            <a:r>
              <a:rPr lang="ru-RU" dirty="0" smtClean="0"/>
              <a:t> </a:t>
            </a:r>
            <a:r>
              <a:rPr lang="ru-RU" dirty="0" err="1" smtClean="0"/>
              <a:t>форматі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можливістю</a:t>
            </a:r>
            <a:r>
              <a:rPr lang="ru-RU" dirty="0" smtClean="0"/>
              <a:t> </a:t>
            </a:r>
            <a:r>
              <a:rPr lang="ru-RU" dirty="0" err="1" smtClean="0"/>
              <a:t>читати</a:t>
            </a:r>
            <a:r>
              <a:rPr lang="ru-RU" dirty="0" smtClean="0"/>
              <a:t>, </a:t>
            </a:r>
            <a:r>
              <a:rPr lang="ru-RU" dirty="0" err="1" smtClean="0"/>
              <a:t>переглядати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завантажувати</a:t>
            </a:r>
            <a:r>
              <a:rPr lang="ru-RU" dirty="0" smtClean="0"/>
              <a:t> (</a:t>
            </a:r>
            <a:r>
              <a:rPr lang="ru-RU" dirty="0" err="1" smtClean="0"/>
              <a:t>скачувати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142852"/>
            <a:ext cx="7391400" cy="563562"/>
          </a:xfrm>
        </p:spPr>
        <p:txBody>
          <a:bodyPr/>
          <a:lstStyle/>
          <a:p>
            <a:r>
              <a:rPr lang="uk-UA" sz="4000" dirty="0" smtClean="0"/>
              <a:t>Види пошуку</a:t>
            </a:r>
            <a:endParaRPr lang="en-US" sz="2400" dirty="0"/>
          </a:p>
        </p:txBody>
      </p:sp>
      <p:sp>
        <p:nvSpPr>
          <p:cNvPr id="76803" name="AutoShape 3"/>
          <p:cNvSpPr>
            <a:spLocks noChangeArrowheads="1"/>
          </p:cNvSpPr>
          <p:nvPr/>
        </p:nvSpPr>
        <p:spPr bwMode="ltGray">
          <a:xfrm>
            <a:off x="381000" y="1600200"/>
            <a:ext cx="6119826" cy="4495800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blackWhite">
          <a:xfrm>
            <a:off x="357158" y="2209800"/>
            <a:ext cx="4443442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5" rIns="91429" bIns="45715" anchor="ctr"/>
          <a:lstStyle/>
          <a:p>
            <a:pPr eaLnBrk="0" hangingPunct="0"/>
            <a:r>
              <a:rPr lang="uk-UA" sz="2800" b="1" dirty="0"/>
              <a:t>Повнотекстовий пошук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6805" name="AutoShape 5"/>
          <p:cNvSpPr>
            <a:spLocks noChangeArrowheads="1"/>
          </p:cNvSpPr>
          <p:nvPr/>
        </p:nvSpPr>
        <p:spPr bwMode="blackWhite">
          <a:xfrm>
            <a:off x="357158" y="3352800"/>
            <a:ext cx="4443442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5" rIns="91429" bIns="45715" anchor="ctr"/>
          <a:lstStyle/>
          <a:p>
            <a:pPr eaLnBrk="0" hangingPunct="0"/>
            <a:r>
              <a:rPr lang="uk-UA" sz="2800" b="1" dirty="0"/>
              <a:t>Пошук за метаданими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6806" name="AutoShape 6"/>
          <p:cNvSpPr>
            <a:spLocks noChangeArrowheads="1"/>
          </p:cNvSpPr>
          <p:nvPr/>
        </p:nvSpPr>
        <p:spPr bwMode="blackWhite">
          <a:xfrm>
            <a:off x="357158" y="4495800"/>
            <a:ext cx="4443442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5" rIns="91429" bIns="45715" anchor="ctr"/>
          <a:lstStyle/>
          <a:p>
            <a:pPr eaLnBrk="0" hangingPunct="0"/>
            <a:r>
              <a:rPr lang="uk-UA" sz="2800" b="1" dirty="0"/>
              <a:t>Пошук зображень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6807" name="AutoShape 7"/>
          <p:cNvSpPr>
            <a:spLocks noChangeArrowheads="1"/>
          </p:cNvSpPr>
          <p:nvPr/>
        </p:nvSpPr>
        <p:spPr bwMode="auto">
          <a:xfrm>
            <a:off x="6259394" y="3222812"/>
            <a:ext cx="2514600" cy="1295400"/>
          </a:xfrm>
          <a:prstGeom prst="roundRect">
            <a:avLst>
              <a:gd name="adj" fmla="val 9106"/>
            </a:avLst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9ACDD4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5" rIns="91429" bIns="45715" anchor="ctr"/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ПОШУК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72990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66018"/>
          </a:xfrm>
        </p:spPr>
        <p:txBody>
          <a:bodyPr/>
          <a:lstStyle/>
          <a:p>
            <a:r>
              <a:rPr lang="uk-UA" dirty="0" smtClean="0"/>
              <a:t>Повнотекстовий пошук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854" y="1071546"/>
            <a:ext cx="8901146" cy="524827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uk-UA" dirty="0" smtClean="0"/>
              <a:t>Повнотекстовий пошук </a:t>
            </a:r>
            <a:r>
              <a:rPr lang="uk-UA" sz="2800" dirty="0" smtClean="0"/>
              <a:t>- пошук по всьому вмісту документа.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uk-UA" sz="2800" dirty="0" smtClean="0"/>
              <a:t>Приклад повнотекстового пошуку - будь-яка пошукова система, наприклад, </a:t>
            </a:r>
            <a:r>
              <a:rPr lang="en-US" sz="2800" dirty="0" smtClean="0"/>
              <a:t>www.yandex.ru</a:t>
            </a:r>
            <a:r>
              <a:rPr lang="uk-UA" sz="2800" dirty="0" smtClean="0"/>
              <a:t>, </a:t>
            </a:r>
            <a:r>
              <a:rPr lang="en-US" sz="2800" dirty="0" smtClean="0"/>
              <a:t>www.google.com</a:t>
            </a:r>
            <a:r>
              <a:rPr lang="uk-UA" sz="2800" dirty="0" smtClean="0"/>
              <a:t>. </a:t>
            </a:r>
          </a:p>
          <a:p>
            <a:pPr marL="0" indent="0">
              <a:lnSpc>
                <a:spcPct val="80000"/>
              </a:lnSpc>
              <a:buNone/>
            </a:pPr>
            <a:endParaRPr lang="uk-UA" sz="1400" dirty="0"/>
          </a:p>
          <a:p>
            <a:pPr marL="0" indent="0">
              <a:lnSpc>
                <a:spcPct val="80000"/>
              </a:lnSpc>
              <a:buNone/>
            </a:pPr>
            <a:r>
              <a:rPr lang="uk-UA" sz="2800" dirty="0" smtClean="0"/>
              <a:t>Як правило, повнотекстовий пошук для прискорення пошуку використовує попередньо побудовані </a:t>
            </a:r>
            <a:r>
              <a:rPr lang="uk-UA" dirty="0" smtClean="0"/>
              <a:t>індекси</a:t>
            </a:r>
            <a:r>
              <a:rPr lang="uk-UA" sz="2800" dirty="0" smtClean="0"/>
              <a:t>. </a:t>
            </a:r>
          </a:p>
          <a:p>
            <a:pPr marL="0" indent="0">
              <a:lnSpc>
                <a:spcPct val="80000"/>
              </a:lnSpc>
              <a:buNone/>
            </a:pPr>
            <a:endParaRPr lang="uk-UA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uk-UA" sz="2800" dirty="0" smtClean="0"/>
              <a:t>Найбільш поширеною технологією для індексів повнотекстового пошуку є </a:t>
            </a:r>
            <a:r>
              <a:rPr lang="uk-UA" dirty="0" smtClean="0"/>
              <a:t>інвертовані індекси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07982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2650"/>
          </a:xfrm>
        </p:spPr>
        <p:txBody>
          <a:bodyPr/>
          <a:lstStyle/>
          <a:p>
            <a:r>
              <a:rPr lang="uk-UA" dirty="0"/>
              <a:t>Пошук по метаданих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76325"/>
            <a:ext cx="8686800" cy="4495815"/>
          </a:xfrm>
        </p:spPr>
        <p:txBody>
          <a:bodyPr/>
          <a:lstStyle/>
          <a:p>
            <a:pPr marL="0" indent="0">
              <a:buNone/>
            </a:pPr>
            <a:endParaRPr lang="uk-UA" sz="2800" b="0" dirty="0" smtClean="0"/>
          </a:p>
          <a:p>
            <a:pPr marL="0" indent="0">
              <a:buNone/>
            </a:pPr>
            <a:r>
              <a:rPr lang="uk-UA" dirty="0" smtClean="0"/>
              <a:t>Пошук по метаданих </a:t>
            </a:r>
            <a:r>
              <a:rPr lang="uk-UA" sz="2800" dirty="0" smtClean="0"/>
              <a:t>- це пошук за певними атрибутами документа, які підтримує система: назва документа, дата створення, розмір, автор та ін. </a:t>
            </a:r>
          </a:p>
          <a:p>
            <a:pPr marL="0" indent="0">
              <a:buNone/>
            </a:pPr>
            <a:endParaRPr lang="uk-UA" sz="1400" b="0" dirty="0"/>
          </a:p>
          <a:p>
            <a:pPr marL="0" indent="0">
              <a:buNone/>
            </a:pPr>
            <a:r>
              <a:rPr lang="uk-UA" dirty="0" smtClean="0"/>
              <a:t>Приклад пошуку за реквізитами </a:t>
            </a:r>
            <a:r>
              <a:rPr lang="uk-UA" sz="2800" dirty="0" smtClean="0"/>
              <a:t>- діалог пошуку у файловій системі (наприклад, MS Windows)</a:t>
            </a:r>
            <a:endParaRPr lang="uk-UA" sz="28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3252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882650"/>
          </a:xfrm>
        </p:spPr>
        <p:txBody>
          <a:bodyPr/>
          <a:lstStyle/>
          <a:p>
            <a:r>
              <a:rPr lang="uk-UA" dirty="0"/>
              <a:t>Пошук зображень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71547"/>
            <a:ext cx="8401080" cy="4214842"/>
          </a:xfrm>
        </p:spPr>
        <p:txBody>
          <a:bodyPr/>
          <a:lstStyle/>
          <a:p>
            <a:pPr marL="0" indent="0">
              <a:buNone/>
            </a:pPr>
            <a:endParaRPr lang="ru-RU" sz="2400" b="0" dirty="0" smtClean="0"/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r>
              <a:rPr lang="uk-UA" dirty="0" smtClean="0"/>
              <a:t>Пошук зображень </a:t>
            </a:r>
            <a:r>
              <a:rPr lang="uk-UA" sz="2400" dirty="0" smtClean="0"/>
              <a:t>- </a:t>
            </a:r>
            <a:r>
              <a:rPr lang="uk-UA" sz="2800" dirty="0" smtClean="0"/>
              <a:t>пошук за змістом зображення. Пошукова система розпізнає зміст фотографії (завантажена користувачем або доданий URL зображення).</a:t>
            </a:r>
          </a:p>
          <a:p>
            <a:pPr marL="0" indent="0">
              <a:buNone/>
            </a:pPr>
            <a:r>
              <a:rPr lang="uk-UA" sz="2800" dirty="0" smtClean="0"/>
              <a:t>В результаті пошуку користувач отримує схожі зображення.</a:t>
            </a:r>
            <a:endParaRPr lang="uk-UA" sz="28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7871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uk-UA" dirty="0" smtClean="0"/>
              <a:t>Види пошуку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88106" name="Group 42"/>
          <p:cNvGrpSpPr>
            <a:grpSpLocks/>
          </p:cNvGrpSpPr>
          <p:nvPr/>
        </p:nvGrpSpPr>
        <p:grpSpPr bwMode="auto">
          <a:xfrm>
            <a:off x="179512" y="1124745"/>
            <a:ext cx="8712968" cy="808615"/>
            <a:chOff x="1296" y="1824"/>
            <a:chExt cx="2976" cy="432"/>
          </a:xfrm>
        </p:grpSpPr>
        <p:sp>
          <p:nvSpPr>
            <p:cNvPr id="88107" name="AutoShape 43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60784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08" name="AutoShape 44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09" name="Text Box 45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88110" name="Text Box 46"/>
            <p:cNvSpPr txBox="1">
              <a:spLocks noChangeArrowheads="1"/>
            </p:cNvSpPr>
            <p:nvPr/>
          </p:nvSpPr>
          <p:spPr bwMode="gray">
            <a:xfrm>
              <a:off x="1454" y="1908"/>
              <a:ext cx="122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/>
                <a:t>1</a:t>
              </a:r>
            </a:p>
          </p:txBody>
        </p:sp>
      </p:grpSp>
      <p:grpSp>
        <p:nvGrpSpPr>
          <p:cNvPr id="88111" name="Group 47"/>
          <p:cNvGrpSpPr>
            <a:grpSpLocks/>
          </p:cNvGrpSpPr>
          <p:nvPr/>
        </p:nvGrpSpPr>
        <p:grpSpPr bwMode="auto">
          <a:xfrm>
            <a:off x="214645" y="2344035"/>
            <a:ext cx="8677835" cy="788984"/>
            <a:chOff x="1308" y="1832"/>
            <a:chExt cx="2964" cy="432"/>
          </a:xfrm>
        </p:grpSpPr>
        <p:sp>
          <p:nvSpPr>
            <p:cNvPr id="88112" name="AutoShape 48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7372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3" name="AutoShape 49"/>
            <p:cNvSpPr>
              <a:spLocks noChangeArrowheads="1"/>
            </p:cNvSpPr>
            <p:nvPr/>
          </p:nvSpPr>
          <p:spPr bwMode="gray">
            <a:xfrm>
              <a:off x="1308" y="1832"/>
              <a:ext cx="432" cy="432"/>
            </a:xfrm>
            <a:prstGeom prst="diamond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5" name="Text Box 51"/>
            <p:cNvSpPr txBox="1">
              <a:spLocks noChangeArrowheads="1"/>
            </p:cNvSpPr>
            <p:nvPr/>
          </p:nvSpPr>
          <p:spPr bwMode="gray">
            <a:xfrm>
              <a:off x="1454" y="1918"/>
              <a:ext cx="122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88116" name="Group 52"/>
          <p:cNvGrpSpPr>
            <a:grpSpLocks/>
          </p:cNvGrpSpPr>
          <p:nvPr/>
        </p:nvGrpSpPr>
        <p:grpSpPr bwMode="auto">
          <a:xfrm>
            <a:off x="179512" y="3387462"/>
            <a:ext cx="8712968" cy="784346"/>
            <a:chOff x="1296" y="1824"/>
            <a:chExt cx="2976" cy="432"/>
          </a:xfrm>
        </p:grpSpPr>
        <p:sp>
          <p:nvSpPr>
            <p:cNvPr id="88117" name="AutoShape 53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7372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8" name="AutoShape 54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9" name="Text Box 55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88120" name="Text Box 56"/>
            <p:cNvSpPr txBox="1">
              <a:spLocks noChangeArrowheads="1"/>
            </p:cNvSpPr>
            <p:nvPr/>
          </p:nvSpPr>
          <p:spPr bwMode="gray">
            <a:xfrm>
              <a:off x="1454" y="1909"/>
              <a:ext cx="122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tx2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88121" name="Group 57"/>
          <p:cNvGrpSpPr>
            <a:grpSpLocks/>
          </p:cNvGrpSpPr>
          <p:nvPr/>
        </p:nvGrpSpPr>
        <p:grpSpPr bwMode="auto">
          <a:xfrm>
            <a:off x="179512" y="4481405"/>
            <a:ext cx="8712968" cy="741532"/>
            <a:chOff x="1296" y="1824"/>
            <a:chExt cx="2976" cy="432"/>
          </a:xfrm>
        </p:grpSpPr>
        <p:sp>
          <p:nvSpPr>
            <p:cNvPr id="88122" name="AutoShape 58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7372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3" name="AutoShape 59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4" name="Text Box 60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88125" name="Text Box 61"/>
            <p:cNvSpPr txBox="1">
              <a:spLocks noChangeArrowheads="1"/>
            </p:cNvSpPr>
            <p:nvPr/>
          </p:nvSpPr>
          <p:spPr bwMode="gray">
            <a:xfrm>
              <a:off x="1450" y="1901"/>
              <a:ext cx="12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1561982" y="1279501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Адресний пошук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61982" y="2498561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Семантичний пошук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56874" y="3551549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tx2">
                    <a:lumMod val="50000"/>
                  </a:schemeClr>
                </a:solidFill>
              </a:rPr>
              <a:t>Документальний пошук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50468" y="4625913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Фактографічний пошук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0" name="Номер слайда 2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08031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391400" cy="563562"/>
          </a:xfrm>
        </p:spPr>
        <p:txBody>
          <a:bodyPr/>
          <a:lstStyle/>
          <a:p>
            <a:r>
              <a:rPr lang="uk-UA" dirty="0"/>
              <a:t>Адресний пошук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uk-UA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uk-UA" sz="2400" dirty="0" smtClean="0"/>
              <a:t>Процес </a:t>
            </a:r>
            <a:r>
              <a:rPr lang="uk-UA" sz="2400" dirty="0"/>
              <a:t>пошуку документів здійснюється за чисто формальними ознаками, зазначеними у запиті.</a:t>
            </a:r>
            <a:endParaRPr lang="ru-RU" sz="2400" dirty="0"/>
          </a:p>
          <a:p>
            <a:pPr marL="0" indent="0">
              <a:lnSpc>
                <a:spcPct val="80000"/>
              </a:lnSpc>
              <a:buNone/>
            </a:pPr>
            <a:endParaRPr lang="uk-UA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uk-UA" sz="2400" dirty="0" smtClean="0"/>
              <a:t>Для </a:t>
            </a:r>
            <a:r>
              <a:rPr lang="uk-UA" sz="2400" dirty="0"/>
              <a:t>здійснення адресного пошуку потрібні наступні умови</a:t>
            </a:r>
            <a:r>
              <a:rPr lang="uk-UA" sz="2400" dirty="0" smtClean="0"/>
              <a:t>:</a:t>
            </a:r>
            <a:endParaRPr lang="ru-RU" sz="2400" dirty="0"/>
          </a:p>
          <a:p>
            <a:pPr lvl="0">
              <a:lnSpc>
                <a:spcPct val="80000"/>
              </a:lnSpc>
              <a:buFont typeface="Arial" pitchFamily="34" charset="0"/>
              <a:buChar char="•"/>
            </a:pPr>
            <a:r>
              <a:rPr lang="uk-UA" sz="2400" dirty="0"/>
              <a:t>Наявність у документа точної адреси.</a:t>
            </a:r>
            <a:endParaRPr lang="ru-RU" sz="2400" dirty="0"/>
          </a:p>
          <a:p>
            <a:pPr lvl="0">
              <a:lnSpc>
                <a:spcPct val="80000"/>
              </a:lnSpc>
              <a:buFont typeface="Arial" pitchFamily="34" charset="0"/>
              <a:buChar char="•"/>
            </a:pPr>
            <a:r>
              <a:rPr lang="uk-UA" sz="2400" dirty="0"/>
              <a:t>Забезпечення суворого порядку розташування документів у пристрої, що запам’ятовує, або у сховищі системи.</a:t>
            </a:r>
            <a:endParaRPr lang="ru-RU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uk-UA" sz="2400" dirty="0"/>
              <a:t>Адресами документів можуть бути адреси веб- серверів або веб-сторінок,  елементи бібліографічного запису та адреси зберігання документів у </a:t>
            </a:r>
            <a:r>
              <a:rPr lang="uk-UA" sz="2400" dirty="0" smtClean="0"/>
              <a:t>сховищі.</a:t>
            </a:r>
            <a:endParaRPr lang="ru-RU" sz="24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4305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9673" name="AutoShape 41"/>
          <p:cNvSpPr>
            <a:spLocks noChangeArrowheads="1"/>
          </p:cNvSpPr>
          <p:nvPr/>
        </p:nvSpPr>
        <p:spPr bwMode="ltGray">
          <a:xfrm rot="5400000">
            <a:off x="-2422526" y="14747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74" name="AutoShape 42"/>
          <p:cNvSpPr>
            <a:spLocks noChangeArrowheads="1"/>
          </p:cNvSpPr>
          <p:nvPr/>
        </p:nvSpPr>
        <p:spPr bwMode="ltGray">
          <a:xfrm rot="5400000" flipH="1">
            <a:off x="-2016918" y="1910556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75" name="AutoShape 43"/>
          <p:cNvSpPr>
            <a:spLocks noChangeArrowheads="1"/>
          </p:cNvSpPr>
          <p:nvPr/>
        </p:nvSpPr>
        <p:spPr bwMode="gray">
          <a:xfrm>
            <a:off x="1822450" y="5099050"/>
            <a:ext cx="6133926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uk-UA" b="1" dirty="0" smtClean="0"/>
              <a:t>Сучасні національні та міжнародні ІПС</a:t>
            </a:r>
            <a:endParaRPr lang="en-US" dirty="0"/>
          </a:p>
        </p:txBody>
      </p:sp>
      <p:sp>
        <p:nvSpPr>
          <p:cNvPr id="69676" name="AutoShape 44"/>
          <p:cNvSpPr>
            <a:spLocks noChangeArrowheads="1"/>
          </p:cNvSpPr>
          <p:nvPr/>
        </p:nvSpPr>
        <p:spPr bwMode="gray">
          <a:xfrm>
            <a:off x="2317750" y="4271963"/>
            <a:ext cx="6718746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uk-UA" b="1" dirty="0" smtClean="0"/>
          </a:p>
          <a:p>
            <a:pPr eaLnBrk="0" hangingPunct="0"/>
            <a:r>
              <a:rPr lang="uk-UA" b="1" dirty="0" smtClean="0"/>
              <a:t>Оцінки </a:t>
            </a:r>
            <a:r>
              <a:rPr lang="uk-UA" b="1" dirty="0"/>
              <a:t>ефективності інформаційно-пошукових систем</a:t>
            </a:r>
            <a:r>
              <a:rPr lang="ru-RU" sz="1600" dirty="0"/>
              <a:t/>
            </a:r>
            <a:br>
              <a:rPr lang="ru-RU" sz="1600" dirty="0"/>
            </a:br>
            <a:endParaRPr lang="uk-UA" sz="1700" b="1" dirty="0"/>
          </a:p>
        </p:txBody>
      </p:sp>
      <p:sp>
        <p:nvSpPr>
          <p:cNvPr id="69677" name="AutoShape 45"/>
          <p:cNvSpPr>
            <a:spLocks noChangeArrowheads="1"/>
          </p:cNvSpPr>
          <p:nvPr/>
        </p:nvSpPr>
        <p:spPr bwMode="gray">
          <a:xfrm>
            <a:off x="2438400" y="3459163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uk-UA" b="1" dirty="0" smtClean="0"/>
              <a:t>Види і методи пошуку</a:t>
            </a:r>
            <a:endParaRPr lang="en-US" b="1" dirty="0"/>
          </a:p>
        </p:txBody>
      </p:sp>
      <p:sp>
        <p:nvSpPr>
          <p:cNvPr id="69678" name="AutoShape 46"/>
          <p:cNvSpPr>
            <a:spLocks noChangeArrowheads="1"/>
          </p:cNvSpPr>
          <p:nvPr/>
        </p:nvSpPr>
        <p:spPr bwMode="gray">
          <a:xfrm>
            <a:off x="2286000" y="25908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uk-UA" b="1" dirty="0"/>
              <a:t>Інформаційний пошук </a:t>
            </a:r>
            <a:endParaRPr lang="en-US" b="1" dirty="0"/>
          </a:p>
        </p:txBody>
      </p:sp>
      <p:sp>
        <p:nvSpPr>
          <p:cNvPr id="69679" name="AutoShape 47"/>
          <p:cNvSpPr>
            <a:spLocks noChangeArrowheads="1"/>
          </p:cNvSpPr>
          <p:nvPr/>
        </p:nvSpPr>
        <p:spPr bwMode="gray">
          <a:xfrm>
            <a:off x="1765300" y="1820863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uk-UA" b="1" dirty="0" smtClean="0"/>
              <a:t>Пошукові системи</a:t>
            </a:r>
            <a:endParaRPr lang="en-US" b="1" dirty="0"/>
          </a:p>
        </p:txBody>
      </p:sp>
      <p:grpSp>
        <p:nvGrpSpPr>
          <p:cNvPr id="69680" name="Group 48"/>
          <p:cNvGrpSpPr>
            <a:grpSpLocks/>
          </p:cNvGrpSpPr>
          <p:nvPr/>
        </p:nvGrpSpPr>
        <p:grpSpPr bwMode="auto">
          <a:xfrm>
            <a:off x="1447800" y="1909763"/>
            <a:ext cx="381000" cy="381000"/>
            <a:chOff x="2078" y="1680"/>
            <a:chExt cx="1615" cy="1615"/>
          </a:xfrm>
        </p:grpSpPr>
        <p:sp>
          <p:nvSpPr>
            <p:cNvPr id="69681" name="Oval 49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682" name="Oval 50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683" name="Oval 5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9684" name="Oval 5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9685" name="Oval 5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9686" name="Oval 5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 dirty="0"/>
            </a:p>
          </p:txBody>
        </p:sp>
      </p:grpSp>
      <p:grpSp>
        <p:nvGrpSpPr>
          <p:cNvPr id="69687" name="Group 55"/>
          <p:cNvGrpSpPr>
            <a:grpSpLocks/>
          </p:cNvGrpSpPr>
          <p:nvPr/>
        </p:nvGrpSpPr>
        <p:grpSpPr bwMode="auto">
          <a:xfrm>
            <a:off x="1981200" y="2697163"/>
            <a:ext cx="381000" cy="381000"/>
            <a:chOff x="2078" y="1680"/>
            <a:chExt cx="1615" cy="1615"/>
          </a:xfrm>
        </p:grpSpPr>
        <p:sp>
          <p:nvSpPr>
            <p:cNvPr id="69688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689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690" name="Oval 5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9691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9692" name="Oval 6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9693" name="Oval 6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69694" name="Group 62"/>
          <p:cNvGrpSpPr>
            <a:grpSpLocks/>
          </p:cNvGrpSpPr>
          <p:nvPr/>
        </p:nvGrpSpPr>
        <p:grpSpPr bwMode="auto">
          <a:xfrm>
            <a:off x="2133600" y="3535363"/>
            <a:ext cx="381000" cy="381000"/>
            <a:chOff x="2078" y="1680"/>
            <a:chExt cx="1615" cy="1615"/>
          </a:xfrm>
        </p:grpSpPr>
        <p:sp>
          <p:nvSpPr>
            <p:cNvPr id="69695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696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697" name="Oval 6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9698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9699" name="Oval 6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9700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69701" name="Group 69"/>
          <p:cNvGrpSpPr>
            <a:grpSpLocks/>
          </p:cNvGrpSpPr>
          <p:nvPr/>
        </p:nvGrpSpPr>
        <p:grpSpPr bwMode="auto">
          <a:xfrm>
            <a:off x="1981200" y="4373563"/>
            <a:ext cx="381000" cy="381000"/>
            <a:chOff x="2078" y="1680"/>
            <a:chExt cx="1615" cy="1615"/>
          </a:xfrm>
        </p:grpSpPr>
        <p:sp>
          <p:nvSpPr>
            <p:cNvPr id="69702" name="Oval 7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703" name="Oval 7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704" name="Oval 72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9705" name="Oval 7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9706" name="Oval 74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9707" name="Oval 7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8D67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69708" name="Group 76"/>
          <p:cNvGrpSpPr>
            <a:grpSpLocks/>
          </p:cNvGrpSpPr>
          <p:nvPr/>
        </p:nvGrpSpPr>
        <p:grpSpPr bwMode="auto">
          <a:xfrm>
            <a:off x="1524000" y="5148263"/>
            <a:ext cx="355600" cy="381000"/>
            <a:chOff x="2078" y="1680"/>
            <a:chExt cx="1615" cy="1615"/>
          </a:xfrm>
        </p:grpSpPr>
        <p:sp>
          <p:nvSpPr>
            <p:cNvPr id="69709" name="Oval 7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710" name="Oval 7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9711" name="Oval 7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9712" name="Oval 8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9713" name="Oval 8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9714" name="Oval 8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49" name="Номер слайда 4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66018"/>
          </a:xfrm>
        </p:spPr>
        <p:txBody>
          <a:bodyPr/>
          <a:lstStyle/>
          <a:p>
            <a:r>
              <a:rPr lang="uk-UA" i="1" dirty="0" smtClean="0"/>
              <a:t/>
            </a:r>
            <a:br>
              <a:rPr lang="uk-UA" i="1" dirty="0" smtClean="0"/>
            </a:br>
            <a:r>
              <a:rPr lang="uk-UA" dirty="0" smtClean="0"/>
              <a:t>Семантичний </a:t>
            </a:r>
            <a:r>
              <a:rPr lang="uk-UA" dirty="0"/>
              <a:t>пошук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76325"/>
            <a:ext cx="8472518" cy="524827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uk-UA" sz="2400" dirty="0"/>
              <a:t>Процес пошуку документів здійснюється за їхнім змістом.</a:t>
            </a:r>
            <a:endParaRPr lang="ru-RU" sz="2400" dirty="0"/>
          </a:p>
          <a:p>
            <a:pPr marL="0" indent="0">
              <a:lnSpc>
                <a:spcPct val="80000"/>
              </a:lnSpc>
              <a:buNone/>
            </a:pPr>
            <a:endParaRPr lang="uk-UA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uk-UA" sz="2400" dirty="0" smtClean="0"/>
              <a:t>Умови </a:t>
            </a:r>
            <a:r>
              <a:rPr lang="uk-UA" sz="2400" dirty="0"/>
              <a:t>семантичного </a:t>
            </a:r>
            <a:r>
              <a:rPr lang="uk-UA" sz="2400" dirty="0" smtClean="0"/>
              <a:t>пошуку:</a:t>
            </a:r>
            <a:endParaRPr lang="ru-RU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uk-UA" sz="2400" dirty="0"/>
              <a:t>Переклад змісту документів і запитів із природної мови на інформаційно-пошукову мову й складання пошукових образів документа й запиту.</a:t>
            </a:r>
            <a:endParaRPr lang="ru-RU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uk-UA" sz="2400" dirty="0"/>
              <a:t>Складання пошукового опису, у якому вказується додаткова умова пошуку.</a:t>
            </a:r>
            <a:endParaRPr lang="ru-RU" sz="2400" dirty="0"/>
          </a:p>
          <a:p>
            <a:pPr marL="0" indent="0">
              <a:lnSpc>
                <a:spcPct val="80000"/>
              </a:lnSpc>
              <a:buNone/>
            </a:pPr>
            <a:endParaRPr lang="uk-UA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uk-UA" sz="2400" dirty="0" smtClean="0"/>
              <a:t>Принципова </a:t>
            </a:r>
            <a:r>
              <a:rPr lang="uk-UA" sz="2400" dirty="0"/>
              <a:t>різниця між адресним і семантичним пошуками полягає в тому, що при адресному пошуку документ розглядається як об'єкт з позиції  форми, а при семантичному пошуку – з позиції  </a:t>
            </a:r>
            <a:r>
              <a:rPr lang="uk-UA" sz="2400" dirty="0" smtClean="0"/>
              <a:t>змісту.</a:t>
            </a:r>
            <a:endParaRPr lang="ru-RU" sz="24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89410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66018"/>
          </a:xfrm>
        </p:spPr>
        <p:txBody>
          <a:bodyPr/>
          <a:lstStyle/>
          <a:p>
            <a:r>
              <a:rPr lang="uk-UA" i="1" dirty="0" smtClean="0"/>
              <a:t/>
            </a:r>
            <a:br>
              <a:rPr lang="uk-UA" i="1" dirty="0" smtClean="0"/>
            </a:br>
            <a:r>
              <a:rPr lang="uk-UA" dirty="0" smtClean="0"/>
              <a:t>Документальний </a:t>
            </a:r>
            <a:r>
              <a:rPr lang="uk-UA" dirty="0"/>
              <a:t>пошук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3924311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uk-UA" sz="2400" dirty="0" smtClean="0"/>
              <a:t>Процес </a:t>
            </a:r>
            <a:r>
              <a:rPr lang="uk-UA" sz="2400" dirty="0"/>
              <a:t>пошуку здійснюється в сховищі інформаційно-пошукової системи первинних документів або в базі даних вторинних документів, що відповідають запиту користувача</a:t>
            </a:r>
            <a:r>
              <a:rPr lang="uk-UA" sz="2400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uk-UA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uk-UA" sz="2400" dirty="0" smtClean="0"/>
              <a:t>Два </a:t>
            </a:r>
            <a:r>
              <a:rPr lang="uk-UA" sz="2400" dirty="0"/>
              <a:t>види документального пошуку:</a:t>
            </a:r>
            <a:endParaRPr lang="ru-RU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uk-UA" sz="2400" dirty="0"/>
              <a:t>Бібліотечний, спрямований на знаходження первинних документів.</a:t>
            </a:r>
            <a:endParaRPr lang="ru-RU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uk-UA" sz="2400" dirty="0"/>
              <a:t>Бібліографічний, спрямований на знаходження відомостей про документи, які представлені у вигляді бібліографічних записів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58860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391400" cy="563562"/>
          </a:xfrm>
        </p:spPr>
        <p:txBody>
          <a:bodyPr/>
          <a:lstStyle/>
          <a:p>
            <a:r>
              <a:rPr lang="uk-UA" dirty="0"/>
              <a:t>Фактографічний пошук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81045"/>
            <a:ext cx="8229600" cy="4995881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uk-UA" sz="2400" dirty="0"/>
              <a:t>Це процес пошуку фактів, що відповідають інформаційному запиту.</a:t>
            </a:r>
            <a:endParaRPr lang="ru-RU" sz="2400" dirty="0"/>
          </a:p>
          <a:p>
            <a:pPr marL="0" indent="0">
              <a:lnSpc>
                <a:spcPct val="80000"/>
              </a:lnSpc>
              <a:buNone/>
            </a:pPr>
            <a:endParaRPr lang="uk-UA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uk-UA" sz="2400" dirty="0" smtClean="0"/>
              <a:t>До </a:t>
            </a:r>
            <a:r>
              <a:rPr lang="uk-UA" sz="2400" dirty="0"/>
              <a:t>фактографічних даних належать </a:t>
            </a:r>
            <a:r>
              <a:rPr lang="uk-UA" sz="2400" dirty="0" smtClean="0"/>
              <a:t>відомості, взяті </a:t>
            </a:r>
            <a:r>
              <a:rPr lang="uk-UA" sz="2400" dirty="0"/>
              <a:t>з документів як первинних, так і </a:t>
            </a:r>
            <a:r>
              <a:rPr lang="uk-UA" sz="2400" dirty="0" smtClean="0"/>
              <a:t>вторинних, </a:t>
            </a:r>
            <a:r>
              <a:rPr lang="uk-UA" sz="2400" dirty="0"/>
              <a:t>і </a:t>
            </a:r>
            <a:r>
              <a:rPr lang="uk-UA" sz="2400" dirty="0" smtClean="0"/>
              <a:t>одержані </a:t>
            </a:r>
            <a:r>
              <a:rPr lang="uk-UA" sz="2400" dirty="0"/>
              <a:t>безпосередньо </a:t>
            </a:r>
            <a:r>
              <a:rPr lang="uk-UA" sz="2400" dirty="0" smtClean="0"/>
              <a:t>з </a:t>
            </a:r>
            <a:r>
              <a:rPr lang="uk-UA" sz="2400" dirty="0"/>
              <a:t>джерел їхнього існування.</a:t>
            </a:r>
            <a:endParaRPr lang="ru-RU" sz="2400" dirty="0"/>
          </a:p>
          <a:p>
            <a:pPr marL="0" indent="0">
              <a:lnSpc>
                <a:spcPct val="80000"/>
              </a:lnSpc>
              <a:buNone/>
            </a:pPr>
            <a:endParaRPr lang="uk-UA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uk-UA" sz="2400" dirty="0" smtClean="0"/>
              <a:t>Розрізняють </a:t>
            </a:r>
            <a:r>
              <a:rPr lang="uk-UA" sz="2400" dirty="0"/>
              <a:t>два види фактографічного пошуку:</a:t>
            </a:r>
            <a:endParaRPr lang="ru-RU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uk-UA" sz="2400" dirty="0"/>
              <a:t>Документально-фактографічний, сутність якого полягає в пошуку в документах фрагментів тексту, що містять факти.</a:t>
            </a:r>
            <a:endParaRPr lang="ru-RU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uk-UA" sz="2400" dirty="0"/>
              <a:t>Фактологічний (опис фактів), що припускає створення нових фактографічних описів у процесі пошуку шляхом логічної переробки знайденої фактографічної інформації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25520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2650"/>
          </a:xfrm>
        </p:spPr>
        <p:txBody>
          <a:bodyPr/>
          <a:lstStyle/>
          <a:p>
            <a:r>
              <a:rPr lang="uk-UA" dirty="0" smtClean="0"/>
              <a:t>Запит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49568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Запит </a:t>
            </a:r>
            <a:r>
              <a:rPr lang="uk-UA" dirty="0"/>
              <a:t>– </a:t>
            </a:r>
            <a:r>
              <a:rPr lang="uk-UA" sz="2400" dirty="0"/>
              <a:t>це формалізований спосіб вираження інформаційних потреб користувачем </a:t>
            </a:r>
            <a:r>
              <a:rPr lang="uk-UA" sz="2400" dirty="0" smtClean="0"/>
              <a:t>системи.</a:t>
            </a:r>
          </a:p>
          <a:p>
            <a:pPr marL="0" indent="0">
              <a:buNone/>
            </a:pPr>
            <a:r>
              <a:rPr lang="uk-UA" sz="2400" dirty="0" smtClean="0"/>
              <a:t>Для </a:t>
            </a:r>
            <a:r>
              <a:rPr lang="uk-UA" sz="2400" dirty="0"/>
              <a:t>вираження інформаційної потреби використовується мова пошукових запитів, синтаксис якої варіюється від системи до системи. Крім спеціальної мови запитів сучасні пошукові системи дозволяють уводити запит  природною мовою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70066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2650"/>
          </a:xfrm>
        </p:spPr>
        <p:txBody>
          <a:bodyPr/>
          <a:lstStyle/>
          <a:p>
            <a:r>
              <a:rPr lang="uk-UA" dirty="0"/>
              <a:t>Об'єкт запиту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3709997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Об'єкт </a:t>
            </a:r>
            <a:r>
              <a:rPr lang="uk-UA" dirty="0"/>
              <a:t>запиту – </a:t>
            </a:r>
            <a:r>
              <a:rPr lang="uk-UA" sz="2400" dirty="0"/>
              <a:t>це інформаційна сутність того, що зберігається в базі автоматизованої системи </a:t>
            </a:r>
            <a:r>
              <a:rPr lang="uk-UA" sz="2400" dirty="0" smtClean="0"/>
              <a:t>пошуку.</a:t>
            </a:r>
          </a:p>
          <a:p>
            <a:pPr marL="0" indent="0">
              <a:buNone/>
            </a:pPr>
            <a:r>
              <a:rPr lang="uk-UA" sz="2400" dirty="0" smtClean="0"/>
              <a:t>Незважаючи </a:t>
            </a:r>
            <a:r>
              <a:rPr lang="uk-UA" sz="2400" dirty="0"/>
              <a:t>на те, що найпоширенішим об'єктом запиту є текстовий документ, не існує ніяких принципових обмежень. </a:t>
            </a:r>
            <a:r>
              <a:rPr lang="uk-UA" sz="2400" dirty="0" smtClean="0"/>
              <a:t>Зокрема, </a:t>
            </a:r>
            <a:r>
              <a:rPr lang="uk-UA" sz="2400" dirty="0"/>
              <a:t>можливий пошук зображень, музики й інших мультимедіа файлів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52928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6218"/>
          </a:xfrm>
        </p:spPr>
        <p:txBody>
          <a:bodyPr/>
          <a:lstStyle/>
          <a:p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Оцінки ефективності</a:t>
            </a:r>
            <a:br>
              <a:rPr lang="uk-UA" sz="2800" dirty="0" smtClean="0"/>
            </a:br>
            <a:r>
              <a:rPr lang="uk-UA" sz="2800" dirty="0" smtClean="0"/>
              <a:t>інформаційно-пошукових </a:t>
            </a:r>
            <a:r>
              <a:rPr lang="uk-UA" sz="2800" dirty="0"/>
              <a:t>систем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357298"/>
            <a:ext cx="4834880" cy="408459"/>
          </a:xfrm>
        </p:spPr>
        <p:txBody>
          <a:bodyPr/>
          <a:lstStyle/>
          <a:p>
            <a:pPr marL="0" indent="0">
              <a:buNone/>
            </a:pPr>
            <a:r>
              <a:rPr lang="uk-UA" sz="2400" i="1" dirty="0"/>
              <a:t>Точність пошуку</a:t>
            </a:r>
            <a:r>
              <a:rPr lang="uk-UA" sz="2400" dirty="0"/>
              <a:t> </a:t>
            </a:r>
            <a:r>
              <a:rPr lang="uk-UA" sz="2400" i="1" dirty="0"/>
              <a:t>(</a:t>
            </a:r>
            <a:r>
              <a:rPr lang="en-US" sz="2400" i="1" dirty="0"/>
              <a:t>precision</a:t>
            </a:r>
            <a:r>
              <a:rPr lang="uk-UA" sz="2400" i="1" dirty="0"/>
              <a:t>)</a:t>
            </a:r>
            <a:endParaRPr lang="ru-RU" sz="2400" dirty="0"/>
          </a:p>
          <a:p>
            <a:endParaRPr lang="ru-RU" dirty="0"/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785926"/>
            <a:ext cx="4032448" cy="898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 bwMode="auto">
          <a:xfrm>
            <a:off x="214282" y="2857496"/>
            <a:ext cx="2952256" cy="40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 b="1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uk-UA" sz="2400" i="1" dirty="0"/>
              <a:t>Повнота (</a:t>
            </a:r>
            <a:r>
              <a:rPr lang="en-US" sz="2400" i="1" dirty="0"/>
              <a:t>recall</a:t>
            </a:r>
            <a:r>
              <a:rPr lang="uk-UA" sz="2400" i="1" dirty="0"/>
              <a:t>)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80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3357562"/>
            <a:ext cx="4032448" cy="963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 bwMode="auto">
          <a:xfrm>
            <a:off x="357158" y="4429132"/>
            <a:ext cx="3621596" cy="40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 b="1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uk-UA" sz="2400" i="1" dirty="0"/>
              <a:t>Випадання ( </a:t>
            </a:r>
            <a:r>
              <a:rPr lang="en-US" sz="2400" i="1" dirty="0" smtClean="0"/>
              <a:t>fall-out</a:t>
            </a:r>
            <a:r>
              <a:rPr lang="uk-UA" sz="2400" i="1" dirty="0" smtClean="0"/>
              <a:t>)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8068" name="Рисунок 8" descr="\mbox{Fall-out}=\frac{| D_{nrel} \cap\ D_{retr}  |}{| D_{nrel} |}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4929198"/>
            <a:ext cx="3959587" cy="8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69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444" t="3476" r="4263" b="7300"/>
          <a:stretch/>
        </p:blipFill>
        <p:spPr bwMode="auto">
          <a:xfrm>
            <a:off x="4929190" y="3000372"/>
            <a:ext cx="3913095" cy="3186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11219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391400" cy="563562"/>
          </a:xfrm>
        </p:spPr>
        <p:txBody>
          <a:bodyPr/>
          <a:lstStyle/>
          <a:p>
            <a:r>
              <a:rPr lang="uk-UA" sz="4800" dirty="0" smtClean="0"/>
              <a:t>Історія розвитку ІПС</a:t>
            </a:r>
            <a:endParaRPr lang="ru-RU" sz="4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4000" dirty="0" err="1" smtClean="0"/>
              <a:t>Archie</a:t>
            </a:r>
            <a:endParaRPr lang="uk-UA" sz="4000" dirty="0" smtClean="0"/>
          </a:p>
          <a:p>
            <a:pPr>
              <a:buNone/>
            </a:pPr>
            <a:r>
              <a:rPr lang="uk-UA" dirty="0" smtClean="0"/>
              <a:t>   Програма </a:t>
            </a:r>
            <a:r>
              <a:rPr lang="uk-UA" dirty="0" err="1" smtClean="0"/>
              <a:t>Archie</a:t>
            </a:r>
            <a:r>
              <a:rPr lang="uk-UA" dirty="0" smtClean="0"/>
              <a:t> є своєрідним засновником сучасних пошукових систем.</a:t>
            </a:r>
          </a:p>
          <a:p>
            <a:pPr>
              <a:buNone/>
            </a:pPr>
            <a:r>
              <a:rPr lang="uk-UA" dirty="0" smtClean="0"/>
              <a:t>   Вона знаходила назви файлів, структурувала їх і створювала власну базу даних. </a:t>
            </a:r>
          </a:p>
          <a:p>
            <a:pPr>
              <a:buNone/>
            </a:pPr>
            <a:r>
              <a:rPr lang="uk-UA" dirty="0" smtClean="0"/>
              <a:t>   Після чого проводила по ній пошук відповідно до заданих критеріїв.</a:t>
            </a:r>
            <a:endParaRPr lang="uk-UA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3067055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sz="4000" dirty="0" err="1" smtClean="0"/>
              <a:t>Gopher</a:t>
            </a:r>
            <a:r>
              <a:rPr lang="uk-UA" sz="4000" dirty="0" smtClean="0"/>
              <a:t> </a:t>
            </a:r>
          </a:p>
          <a:p>
            <a:pPr>
              <a:buNone/>
            </a:pPr>
            <a:r>
              <a:rPr lang="uk-UA" dirty="0" smtClean="0"/>
              <a:t>   Перша пошукова система.</a:t>
            </a:r>
          </a:p>
          <a:p>
            <a:pPr>
              <a:buNone/>
            </a:pPr>
            <a:r>
              <a:rPr lang="uk-UA" dirty="0" smtClean="0"/>
              <a:t>   Вона була вузько направленою і призначеною для пошуку виключно текстових файлів.</a:t>
            </a:r>
            <a:endParaRPr lang="uk-UA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1285860"/>
            <a:ext cx="8401080" cy="4929222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uk-UA" dirty="0" smtClean="0"/>
              <a:t>1993 рік – з’явилася перша програма,   що індексує сторінки Інтернету.</a:t>
            </a:r>
          </a:p>
          <a:p>
            <a:pPr>
              <a:lnSpc>
                <a:spcPct val="80000"/>
              </a:lnSpc>
              <a:buNone/>
            </a:pPr>
            <a:endParaRPr lang="uk-UA" sz="1200" dirty="0" smtClean="0"/>
          </a:p>
          <a:p>
            <a:pPr>
              <a:lnSpc>
                <a:spcPct val="80000"/>
              </a:lnSpc>
              <a:buNone/>
            </a:pPr>
            <a:r>
              <a:rPr lang="uk-UA" dirty="0" smtClean="0"/>
              <a:t>1994 рік – з’явилася система </a:t>
            </a:r>
            <a:r>
              <a:rPr lang="uk-UA" sz="4000" dirty="0" err="1" smtClean="0"/>
              <a:t>Yahoo</a:t>
            </a:r>
            <a:r>
              <a:rPr lang="uk-UA" dirty="0" smtClean="0"/>
              <a:t>, що є на даний момент старожилом Інтернету.</a:t>
            </a:r>
          </a:p>
          <a:p>
            <a:pPr>
              <a:lnSpc>
                <a:spcPct val="80000"/>
              </a:lnSpc>
              <a:buNone/>
            </a:pPr>
            <a:endParaRPr lang="uk-UA" sz="1200" dirty="0" smtClean="0"/>
          </a:p>
          <a:p>
            <a:pPr>
              <a:lnSpc>
                <a:spcPct val="80000"/>
              </a:lnSpc>
              <a:buNone/>
            </a:pPr>
            <a:r>
              <a:rPr lang="uk-UA" dirty="0" smtClean="0"/>
              <a:t>1995 рік – з’явилася </a:t>
            </a:r>
            <a:r>
              <a:rPr lang="uk-UA" dirty="0" err="1" smtClean="0"/>
              <a:t>онлайн-програма</a:t>
            </a:r>
            <a:r>
              <a:rPr lang="uk-UA" dirty="0" smtClean="0"/>
              <a:t> </a:t>
            </a:r>
            <a:r>
              <a:rPr lang="uk-UA" sz="4000" dirty="0" err="1" smtClean="0"/>
              <a:t>Excite</a:t>
            </a:r>
            <a:r>
              <a:rPr lang="uk-UA" dirty="0" smtClean="0"/>
              <a:t>, яка вже могла вести статистику використання слів в тексті, а також відповідність їх введеному запиту.</a:t>
            </a:r>
            <a:endParaRPr lang="uk-UA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3357586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uk-UA" dirty="0" smtClean="0"/>
              <a:t>1996 рік – створення пошукової системи </a:t>
            </a:r>
            <a:r>
              <a:rPr lang="uk-UA" sz="4000" dirty="0" err="1" smtClean="0"/>
              <a:t>Google</a:t>
            </a:r>
            <a:r>
              <a:rPr lang="uk-UA" dirty="0" smtClean="0"/>
              <a:t>, яка досить швидко стала популярною.</a:t>
            </a:r>
          </a:p>
          <a:p>
            <a:pPr>
              <a:lnSpc>
                <a:spcPct val="80000"/>
              </a:lnSpc>
              <a:buNone/>
            </a:pPr>
            <a:endParaRPr lang="uk-UA" sz="2000" dirty="0" smtClean="0"/>
          </a:p>
          <a:p>
            <a:pPr>
              <a:lnSpc>
                <a:spcPct val="80000"/>
              </a:lnSpc>
              <a:buNone/>
            </a:pPr>
            <a:r>
              <a:rPr lang="uk-UA" dirty="0" smtClean="0"/>
              <a:t>Сьогодні – це найпопулярніша пошукова система в світі</a:t>
            </a:r>
          </a:p>
          <a:p>
            <a:pPr>
              <a:lnSpc>
                <a:spcPct val="80000"/>
              </a:lnSpc>
              <a:buNone/>
            </a:pPr>
            <a:r>
              <a:rPr lang="uk-UA" dirty="0" smtClean="0"/>
              <a:t>   (займає 77 % світового сегменту).</a:t>
            </a:r>
            <a:endParaRPr lang="uk-UA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14290"/>
            <a:ext cx="7391400" cy="563562"/>
          </a:xfrm>
        </p:spPr>
        <p:txBody>
          <a:bodyPr/>
          <a:lstStyle/>
          <a:p>
            <a:r>
              <a:rPr lang="uk-UA" dirty="0"/>
              <a:t>Пошукова система </a:t>
            </a:r>
            <a:endParaRPr lang="en-US" dirty="0"/>
          </a:p>
        </p:txBody>
      </p:sp>
      <p:pic>
        <p:nvPicPr>
          <p:cNvPr id="70660" name="Picture 4" descr="C:\Users\Vyachek\Desktop\4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561" t="5429" b="9552"/>
          <a:stretch/>
        </p:blipFill>
        <p:spPr bwMode="auto">
          <a:xfrm>
            <a:off x="0" y="1285860"/>
            <a:ext cx="3735137" cy="23397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143240" y="3500438"/>
            <a:ext cx="5429288" cy="2071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 b="1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uk-UA" sz="3600" dirty="0" smtClean="0"/>
              <a:t>Пошукова система </a:t>
            </a:r>
            <a:r>
              <a:rPr lang="uk-UA" dirty="0" smtClean="0"/>
              <a:t>–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uk-UA" sz="2800" dirty="0" smtClean="0"/>
              <a:t>програмно-апаратний комплекс з веб-інтерфейсом, що надає можливість пошуку даних в Інтернеті.</a:t>
            </a:r>
            <a:endParaRPr lang="ru-RU" sz="1200" b="0" dirty="0" smtClean="0"/>
          </a:p>
          <a:p>
            <a:pPr>
              <a:lnSpc>
                <a:spcPct val="80000"/>
              </a:lnSpc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marL="457200" lvl="1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 smtClean="0"/>
              <a:t>. </a:t>
            </a:r>
            <a:br>
              <a:rPr lang="en-US" sz="1200" dirty="0" smtClean="0"/>
            </a:br>
            <a:endParaRPr lang="en-US" sz="1200" dirty="0" smtClean="0"/>
          </a:p>
          <a:p>
            <a:pPr lvl="1">
              <a:lnSpc>
                <a:spcPct val="80000"/>
              </a:lnSpc>
            </a:pPr>
            <a:endParaRPr lang="en-US" sz="3000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14348" y="5643578"/>
            <a:ext cx="7215238" cy="638163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Засновники </a:t>
            </a:r>
            <a:r>
              <a:rPr lang="uk-UA" dirty="0" err="1" smtClean="0"/>
              <a:t>Google</a:t>
            </a:r>
            <a:r>
              <a:rPr lang="uk-UA" dirty="0" smtClean="0"/>
              <a:t> – Брін і </a:t>
            </a:r>
            <a:r>
              <a:rPr lang="uk-UA" dirty="0" err="1" smtClean="0"/>
              <a:t>Пейдж</a:t>
            </a:r>
            <a:endParaRPr lang="uk-UA" dirty="0"/>
          </a:p>
        </p:txBody>
      </p:sp>
      <p:pic>
        <p:nvPicPr>
          <p:cNvPr id="5" name="Picture 4" descr="google_de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071546"/>
            <a:ext cx="5105400" cy="4572000"/>
          </a:xfrm>
          <a:prstGeom prst="rect">
            <a:avLst/>
          </a:prstGeom>
          <a:noFill/>
        </p:spPr>
      </p:pic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2857496"/>
            <a:ext cx="4357718" cy="2924179"/>
          </a:xfrm>
        </p:spPr>
        <p:txBody>
          <a:bodyPr/>
          <a:lstStyle/>
          <a:p>
            <a:pPr>
              <a:buNone/>
            </a:pPr>
            <a:r>
              <a:rPr lang="uk-UA" sz="2800" dirty="0" smtClean="0"/>
              <a:t>    Перше фінансування </a:t>
            </a:r>
            <a:r>
              <a:rPr lang="uk-UA" sz="2800" dirty="0" err="1" smtClean="0"/>
              <a:t>Google</a:t>
            </a:r>
            <a:r>
              <a:rPr lang="uk-UA" sz="2800" dirty="0" smtClean="0"/>
              <a:t> здійснив у серпні 1998 р. співзасновник</a:t>
            </a:r>
          </a:p>
          <a:p>
            <a:pPr>
              <a:buNone/>
            </a:pPr>
            <a:r>
              <a:rPr lang="uk-UA" sz="2800" dirty="0" smtClean="0"/>
              <a:t>    </a:t>
            </a:r>
            <a:r>
              <a:rPr lang="uk-UA" sz="2800" dirty="0" err="1" smtClean="0"/>
              <a:t>Sun</a:t>
            </a:r>
            <a:r>
              <a:rPr lang="uk-UA" sz="2800" dirty="0" smtClean="0"/>
              <a:t> </a:t>
            </a:r>
            <a:r>
              <a:rPr lang="uk-UA" sz="2800" dirty="0" err="1" smtClean="0"/>
              <a:t>Microsystems</a:t>
            </a: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    Енді </a:t>
            </a:r>
            <a:r>
              <a:rPr lang="uk-UA" sz="2800" dirty="0" err="1" smtClean="0"/>
              <a:t>Бехтольшайм</a:t>
            </a:r>
            <a:endParaRPr lang="uk-UA" sz="2800" dirty="0" smtClean="0"/>
          </a:p>
        </p:txBody>
      </p:sp>
      <p:pic>
        <p:nvPicPr>
          <p:cNvPr id="5" name="Picture 4" descr="95494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214422"/>
            <a:ext cx="4191000" cy="4495800"/>
          </a:xfrm>
          <a:prstGeom prst="rect">
            <a:avLst/>
          </a:prstGeom>
          <a:noFill/>
        </p:spPr>
      </p:pic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391400" cy="563562"/>
          </a:xfrm>
        </p:spPr>
        <p:txBody>
          <a:bodyPr/>
          <a:lstStyle/>
          <a:p>
            <a:r>
              <a:rPr lang="ru-RU" dirty="0" smtClean="0"/>
              <a:t>Пошукова система GOOGLE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852741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uk-UA" sz="3600" i="1" u="sng" dirty="0" smtClean="0">
                <a:solidFill>
                  <a:srgbClr val="C00000"/>
                </a:solidFill>
                <a:hlinkClick r:id="rId2"/>
              </a:rPr>
              <a:t>http://www.google.com</a:t>
            </a:r>
            <a:endParaRPr lang="uk-UA" sz="3600" i="1" u="sng" dirty="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uk-UA" sz="2400" i="1" u="sng" dirty="0" smtClean="0"/>
          </a:p>
          <a:p>
            <a:pPr>
              <a:lnSpc>
                <a:spcPct val="90000"/>
              </a:lnSpc>
              <a:buNone/>
            </a:pPr>
            <a:r>
              <a:rPr lang="uk-UA" sz="2400" dirty="0" smtClean="0"/>
              <a:t>    Ця пошукова машина, заснована на принципово новому алгоритмі пошуку, відрізняється гранично аскетичним інтерфейсом і високим рівнем релевантності.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Пошукові системи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uk-UA" dirty="0" smtClean="0"/>
              <a:t> </a:t>
            </a:r>
            <a:r>
              <a:rPr lang="uk-UA" u="sng" dirty="0" err="1" smtClean="0"/>
              <a:t>Українськї</a:t>
            </a:r>
            <a:r>
              <a:rPr lang="uk-UA" u="sng" dirty="0" smtClean="0"/>
              <a:t> </a:t>
            </a:r>
          </a:p>
          <a:p>
            <a:pPr algn="ctr">
              <a:lnSpc>
                <a:spcPct val="80000"/>
              </a:lnSpc>
              <a:buNone/>
            </a:pPr>
            <a:endParaRPr lang="uk-UA" u="sng" dirty="0" smtClean="0"/>
          </a:p>
          <a:p>
            <a:pPr>
              <a:lnSpc>
                <a:spcPct val="80000"/>
              </a:lnSpc>
            </a:pPr>
            <a:r>
              <a:rPr lang="uk-UA" dirty="0" smtClean="0"/>
              <a:t>індекс-99</a:t>
            </a:r>
          </a:p>
          <a:p>
            <a:pPr>
              <a:lnSpc>
                <a:spcPct val="80000"/>
              </a:lnSpc>
            </a:pPr>
            <a:r>
              <a:rPr lang="uk-UA" dirty="0" err="1" smtClean="0"/>
              <a:t>Йохохо</a:t>
            </a:r>
            <a:endParaRPr lang="uk-UA" dirty="0" smtClean="0"/>
          </a:p>
          <a:p>
            <a:pPr>
              <a:lnSpc>
                <a:spcPct val="80000"/>
              </a:lnSpc>
            </a:pPr>
            <a:r>
              <a:rPr lang="uk-UA" dirty="0" smtClean="0"/>
              <a:t>Куди піти</a:t>
            </a:r>
          </a:p>
          <a:p>
            <a:pPr>
              <a:lnSpc>
                <a:spcPct val="80000"/>
              </a:lnSpc>
            </a:pPr>
            <a:r>
              <a:rPr lang="uk-UA" dirty="0" smtClean="0"/>
              <a:t>Мета</a:t>
            </a:r>
          </a:p>
          <a:p>
            <a:pPr>
              <a:lnSpc>
                <a:spcPct val="80000"/>
              </a:lnSpc>
            </a:pPr>
            <a:r>
              <a:rPr lang="uk-UA" dirty="0" smtClean="0"/>
              <a:t>Шерлок Холмс</a:t>
            </a:r>
          </a:p>
          <a:p>
            <a:pPr>
              <a:lnSpc>
                <a:spcPct val="80000"/>
              </a:lnSpc>
            </a:pPr>
            <a:r>
              <a:rPr lang="uk-UA" dirty="0" err="1" smtClean="0"/>
              <a:t>Alpha</a:t>
            </a:r>
            <a:r>
              <a:rPr lang="uk-UA" dirty="0" smtClean="0"/>
              <a:t> </a:t>
            </a:r>
            <a:r>
              <a:rPr lang="uk-UA" dirty="0" err="1" smtClean="0"/>
              <a:t>Counter</a:t>
            </a:r>
            <a:endParaRPr lang="uk-UA" dirty="0" smtClean="0"/>
          </a:p>
          <a:p>
            <a:pPr>
              <a:lnSpc>
                <a:spcPct val="80000"/>
              </a:lnSpc>
            </a:pPr>
            <a:r>
              <a:rPr lang="uk-UA" dirty="0" smtClean="0"/>
              <a:t>ANET</a:t>
            </a:r>
          </a:p>
          <a:p>
            <a:pPr>
              <a:lnSpc>
                <a:spcPct val="80000"/>
              </a:lnSpc>
            </a:pPr>
            <a:r>
              <a:rPr lang="uk-UA" dirty="0" err="1" smtClean="0"/>
              <a:t>Packet</a:t>
            </a:r>
            <a:r>
              <a:rPr lang="uk-UA" dirty="0" smtClean="0"/>
              <a:t> ISP </a:t>
            </a:r>
            <a:r>
              <a:rPr lang="uk-UA" dirty="0" err="1" smtClean="0"/>
              <a:t>search</a:t>
            </a:r>
            <a:r>
              <a:rPr lang="uk-UA" dirty="0" smtClean="0"/>
              <a:t> </a:t>
            </a:r>
            <a:r>
              <a:rPr lang="uk-UA" dirty="0" err="1" smtClean="0"/>
              <a:t>engine</a:t>
            </a:r>
            <a:endParaRPr lang="uk-UA" dirty="0" smtClean="0"/>
          </a:p>
          <a:p>
            <a:pPr>
              <a:lnSpc>
                <a:spcPct val="80000"/>
              </a:lnSpc>
            </a:pPr>
            <a:r>
              <a:rPr lang="uk-UA" dirty="0" smtClean="0"/>
              <a:t>SESNA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None/>
            </a:pPr>
            <a:endParaRPr lang="uk-UA" dirty="0" smtClean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BA8CCA-018D-415E-96A2-1118418F568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Міжнародні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uk-UA" dirty="0" err="1" smtClean="0"/>
              <a:t>Google</a:t>
            </a:r>
            <a:endParaRPr lang="uk-UA" dirty="0" smtClean="0"/>
          </a:p>
          <a:p>
            <a:pPr algn="ctr">
              <a:lnSpc>
                <a:spcPct val="90000"/>
              </a:lnSpc>
            </a:pPr>
            <a:r>
              <a:rPr lang="uk-UA" dirty="0" err="1" smtClean="0"/>
              <a:t>Yahoo</a:t>
            </a:r>
            <a:endParaRPr lang="uk-UA" dirty="0" smtClean="0"/>
          </a:p>
          <a:p>
            <a:pPr algn="ctr">
              <a:lnSpc>
                <a:spcPct val="90000"/>
              </a:lnSpc>
            </a:pPr>
            <a:r>
              <a:rPr lang="uk-UA" dirty="0" err="1" smtClean="0"/>
              <a:t>Alta</a:t>
            </a:r>
            <a:r>
              <a:rPr lang="uk-UA" dirty="0" smtClean="0"/>
              <a:t> Vista</a:t>
            </a:r>
          </a:p>
          <a:p>
            <a:pPr algn="ctr">
              <a:lnSpc>
                <a:spcPct val="90000"/>
              </a:lnSpc>
            </a:pPr>
            <a:r>
              <a:rPr lang="uk-UA" dirty="0" err="1" smtClean="0"/>
              <a:t>Alltheweb.com</a:t>
            </a:r>
            <a:endParaRPr lang="uk-UA" dirty="0" smtClean="0"/>
          </a:p>
          <a:p>
            <a:pPr algn="ctr">
              <a:lnSpc>
                <a:spcPct val="90000"/>
              </a:lnSpc>
            </a:pPr>
            <a:r>
              <a:rPr lang="uk-UA" dirty="0" err="1" smtClean="0"/>
              <a:t>Excite</a:t>
            </a:r>
            <a:endParaRPr lang="uk-UA" dirty="0" smtClean="0"/>
          </a:p>
          <a:p>
            <a:pPr algn="ctr">
              <a:lnSpc>
                <a:spcPct val="90000"/>
              </a:lnSpc>
            </a:pPr>
            <a:r>
              <a:rPr lang="uk-UA" dirty="0" err="1" smtClean="0"/>
              <a:t>HotBot</a:t>
            </a:r>
            <a:endParaRPr lang="uk-UA" dirty="0" smtClean="0"/>
          </a:p>
          <a:p>
            <a:pPr algn="ctr">
              <a:lnSpc>
                <a:spcPct val="90000"/>
              </a:lnSpc>
            </a:pPr>
            <a:r>
              <a:rPr lang="uk-UA" dirty="0" err="1" smtClean="0"/>
              <a:t>Lycos</a:t>
            </a:r>
            <a:endParaRPr lang="uk-UA" dirty="0" smtClean="0"/>
          </a:p>
          <a:p>
            <a:pPr algn="ctr">
              <a:lnSpc>
                <a:spcPct val="90000"/>
              </a:lnSpc>
            </a:pPr>
            <a:r>
              <a:rPr lang="uk-UA" dirty="0" err="1" smtClean="0"/>
              <a:t>InfoSeek</a:t>
            </a:r>
            <a:endParaRPr lang="uk-UA" dirty="0" smtClean="0"/>
          </a:p>
          <a:p>
            <a:pPr algn="ctr">
              <a:lnSpc>
                <a:spcPct val="90000"/>
              </a:lnSpc>
            </a:pPr>
            <a:r>
              <a:rPr lang="uk-UA" dirty="0" err="1" smtClean="0"/>
              <a:t>The</a:t>
            </a:r>
            <a:r>
              <a:rPr lang="uk-UA" dirty="0" smtClean="0"/>
              <a:t> Internet </a:t>
            </a:r>
            <a:r>
              <a:rPr lang="uk-UA" dirty="0" err="1" smtClean="0"/>
              <a:t>Industry</a:t>
            </a:r>
            <a:r>
              <a:rPr lang="uk-UA" dirty="0" smtClean="0"/>
              <a:t> </a:t>
            </a:r>
            <a:r>
              <a:rPr lang="uk-UA" dirty="0" err="1" smtClean="0"/>
              <a:t>Portal</a:t>
            </a:r>
            <a:endParaRPr lang="uk-UA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1026" name="Picture 2" descr="D:\Мои документы\Статті\2022\ИПС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1732" y="1273248"/>
            <a:ext cx="8369946" cy="451320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ІНФОРМАЦІ́ЙНО-ПОШУКО́ВІ СИСТЕ́МИ</a:t>
            </a:r>
            <a:r>
              <a:rPr lang="ru-RU" b="0" dirty="0" smtClean="0"/>
              <a:t> – </a:t>
            </a:r>
            <a:r>
              <a:rPr lang="ru-RU" b="0" dirty="0" err="1" smtClean="0"/>
              <a:t>автоматизовані</a:t>
            </a:r>
            <a:r>
              <a:rPr lang="ru-RU" b="0" dirty="0" smtClean="0"/>
              <a:t> </a:t>
            </a:r>
            <a:r>
              <a:rPr lang="ru-RU" b="0" dirty="0" err="1" smtClean="0"/>
              <a:t>системи</a:t>
            </a:r>
            <a:r>
              <a:rPr lang="ru-RU" b="0" dirty="0" smtClean="0"/>
              <a:t>, </a:t>
            </a:r>
            <a:r>
              <a:rPr lang="ru-RU" b="0" dirty="0" err="1" smtClean="0"/>
              <a:t>призначені</a:t>
            </a:r>
            <a:r>
              <a:rPr lang="ru-RU" b="0" dirty="0" smtClean="0"/>
              <a:t> для </a:t>
            </a:r>
            <a:r>
              <a:rPr lang="ru-RU" b="0" dirty="0" err="1" smtClean="0"/>
              <a:t>збирання</a:t>
            </a:r>
            <a:r>
              <a:rPr lang="ru-RU" b="0" dirty="0" smtClean="0"/>
              <a:t>, </a:t>
            </a:r>
            <a:r>
              <a:rPr lang="ru-RU" b="0" dirty="0" err="1" smtClean="0"/>
              <a:t>пошуку</a:t>
            </a:r>
            <a:r>
              <a:rPr lang="ru-RU" b="0" dirty="0" smtClean="0"/>
              <a:t>, </a:t>
            </a:r>
            <a:r>
              <a:rPr lang="ru-RU" b="0" dirty="0" err="1" smtClean="0"/>
              <a:t>оброблення</a:t>
            </a:r>
            <a:r>
              <a:rPr lang="ru-RU" b="0" dirty="0" smtClean="0"/>
              <a:t>, </a:t>
            </a:r>
            <a:r>
              <a:rPr lang="ru-RU" b="0" dirty="0" err="1" smtClean="0"/>
              <a:t>збереження</a:t>
            </a:r>
            <a:r>
              <a:rPr lang="ru-RU" b="0" dirty="0" smtClean="0"/>
              <a:t> та </a:t>
            </a:r>
            <a:r>
              <a:rPr lang="ru-RU" b="0" dirty="0" err="1" smtClean="0"/>
              <a:t>видавання</a:t>
            </a:r>
            <a:r>
              <a:rPr lang="ru-RU" b="0" dirty="0" smtClean="0"/>
              <a:t> </a:t>
            </a:r>
            <a:r>
              <a:rPr lang="ru-RU" b="0" dirty="0" err="1" smtClean="0">
                <a:hlinkClick r:id="rId2"/>
              </a:rPr>
              <a:t>інформації</a:t>
            </a:r>
            <a:r>
              <a:rPr lang="ru-RU" b="0" dirty="0" smtClean="0"/>
              <a:t> за </a:t>
            </a:r>
            <a:r>
              <a:rPr lang="ru-RU" b="0" dirty="0" err="1" smtClean="0"/>
              <a:t>допомогою</a:t>
            </a:r>
            <a:r>
              <a:rPr lang="ru-RU" b="0" dirty="0" smtClean="0"/>
              <a:t> </a:t>
            </a:r>
            <a:r>
              <a:rPr lang="ru-RU" b="0" dirty="0" err="1" smtClean="0"/>
              <a:t>технічних</a:t>
            </a:r>
            <a:r>
              <a:rPr lang="ru-RU" b="0" dirty="0" smtClean="0"/>
              <a:t> </a:t>
            </a:r>
            <a:r>
              <a:rPr lang="ru-RU" b="0" dirty="0" err="1" smtClean="0"/>
              <a:t>засобів</a:t>
            </a:r>
            <a:r>
              <a:rPr lang="ru-RU" b="0" dirty="0" smtClean="0"/>
              <a:t>.</a:t>
            </a:r>
          </a:p>
          <a:p>
            <a:r>
              <a:rPr lang="ru-RU" b="0" dirty="0" err="1" smtClean="0"/>
              <a:t>Інформаційно</a:t>
            </a:r>
            <a:r>
              <a:rPr lang="ru-RU" b="0" dirty="0" smtClean="0"/>
              <a:t> –</a:t>
            </a:r>
            <a:r>
              <a:rPr lang="ru-RU" b="0" dirty="0" err="1" smtClean="0"/>
              <a:t>пошукові</a:t>
            </a:r>
            <a:r>
              <a:rPr lang="ru-RU" b="0" dirty="0" smtClean="0"/>
              <a:t> </a:t>
            </a:r>
            <a:r>
              <a:rPr lang="ru-RU" b="0" dirty="0" err="1" smtClean="0"/>
              <a:t>системи</a:t>
            </a:r>
            <a:r>
              <a:rPr lang="ru-RU" b="0" dirty="0" smtClean="0"/>
              <a:t> (ІПС) — </a:t>
            </a:r>
            <a:r>
              <a:rPr lang="ru-RU" b="0" dirty="0" err="1" smtClean="0"/>
              <a:t>це</a:t>
            </a:r>
            <a:r>
              <a:rPr lang="ru-RU" b="0" dirty="0" smtClean="0"/>
              <a:t> </a:t>
            </a:r>
            <a:r>
              <a:rPr lang="ru-RU" b="0" dirty="0" err="1" smtClean="0"/>
              <a:t>різновид</a:t>
            </a:r>
            <a:r>
              <a:rPr lang="ru-RU" b="0" dirty="0" smtClean="0"/>
              <a:t> </a:t>
            </a:r>
            <a:r>
              <a:rPr lang="ru-RU" b="0" dirty="0" err="1" smtClean="0"/>
              <a:t>автоматизованих</a:t>
            </a:r>
            <a:r>
              <a:rPr lang="ru-RU" b="0" dirty="0" smtClean="0"/>
              <a:t> </a:t>
            </a:r>
            <a:r>
              <a:rPr lang="ru-RU" b="0" dirty="0" err="1" smtClean="0"/>
              <a:t>інформаційних</a:t>
            </a:r>
            <a:r>
              <a:rPr lang="ru-RU" b="0" dirty="0" smtClean="0"/>
              <a:t> систем, в </a:t>
            </a:r>
            <a:r>
              <a:rPr lang="ru-RU" b="0" dirty="0" err="1" smtClean="0"/>
              <a:t>яких</a:t>
            </a:r>
            <a:r>
              <a:rPr lang="ru-RU" b="0" dirty="0" smtClean="0"/>
              <a:t> </a:t>
            </a:r>
            <a:r>
              <a:rPr lang="ru-RU" b="0" dirty="0" err="1" smtClean="0"/>
              <a:t>завершальна</a:t>
            </a:r>
            <a:r>
              <a:rPr lang="ru-RU" b="0" dirty="0" smtClean="0"/>
              <a:t> </a:t>
            </a:r>
            <a:r>
              <a:rPr lang="ru-RU" b="0" dirty="0" err="1" smtClean="0"/>
              <a:t>обробка</a:t>
            </a:r>
            <a:r>
              <a:rPr lang="ru-RU" b="0" dirty="0" smtClean="0"/>
              <a:t> </a:t>
            </a:r>
            <a:r>
              <a:rPr lang="ru-RU" b="0" dirty="0" err="1" smtClean="0"/>
              <a:t>даних</a:t>
            </a:r>
            <a:r>
              <a:rPr lang="ru-RU" b="0" dirty="0" smtClean="0"/>
              <a:t> не </a:t>
            </a:r>
            <a:r>
              <a:rPr lang="ru-RU" b="0" dirty="0" err="1" smtClean="0"/>
              <a:t>передбачається</a:t>
            </a:r>
            <a:r>
              <a:rPr lang="ru-RU" b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Інформаційно-пошукова</a:t>
            </a:r>
            <a:r>
              <a:rPr lang="ru-RU" dirty="0" smtClean="0"/>
              <a:t> система</a:t>
            </a:r>
            <a:r>
              <a:rPr lang="ru-RU" b="0" dirty="0" smtClean="0"/>
              <a:t> - </a:t>
            </a:r>
            <a:r>
              <a:rPr lang="ru-RU" b="0" dirty="0" err="1" smtClean="0">
                <a:hlinkClick r:id="rId2"/>
              </a:rPr>
              <a:t>автоматизована</a:t>
            </a:r>
            <a:r>
              <a:rPr lang="ru-RU" b="0" dirty="0" smtClean="0">
                <a:hlinkClick r:id="rId2"/>
              </a:rPr>
              <a:t> </a:t>
            </a:r>
            <a:r>
              <a:rPr lang="ru-RU" b="0" dirty="0" err="1" smtClean="0">
                <a:hlinkClick r:id="rId2"/>
              </a:rPr>
              <a:t>інформаційна</a:t>
            </a:r>
            <a:r>
              <a:rPr lang="ru-RU" b="0" dirty="0" smtClean="0">
                <a:hlinkClick r:id="rId2"/>
              </a:rPr>
              <a:t> </a:t>
            </a:r>
            <a:r>
              <a:rPr lang="ru-RU" b="0" dirty="0" err="1" smtClean="0">
                <a:hlinkClick r:id="rId2"/>
              </a:rPr>
              <a:t>система</a:t>
            </a:r>
            <a:r>
              <a:rPr lang="ru-RU" b="0" dirty="0" smtClean="0"/>
              <a:t>, </a:t>
            </a:r>
            <a:r>
              <a:rPr lang="ru-RU" b="0" dirty="0" err="1" smtClean="0"/>
              <a:t>що</a:t>
            </a:r>
            <a:r>
              <a:rPr lang="ru-RU" b="0" dirty="0" smtClean="0"/>
              <a:t> становить </a:t>
            </a:r>
            <a:r>
              <a:rPr lang="ru-RU" b="0" dirty="0" err="1" smtClean="0"/>
              <a:t>сукупність</a:t>
            </a:r>
            <a:r>
              <a:rPr lang="ru-RU" b="0" dirty="0" smtClean="0"/>
              <a:t> </a:t>
            </a:r>
            <a:r>
              <a:rPr lang="ru-RU" b="0" dirty="0" err="1" smtClean="0"/>
              <a:t>інформаційно-пошукової</a:t>
            </a:r>
            <a:r>
              <a:rPr lang="ru-RU" b="0" dirty="0" smtClean="0"/>
              <a:t> </a:t>
            </a:r>
            <a:r>
              <a:rPr lang="ru-RU" b="0" dirty="0" err="1" smtClean="0"/>
              <a:t>мови</a:t>
            </a:r>
            <a:r>
              <a:rPr lang="ru-RU" b="0" dirty="0" smtClean="0"/>
              <a:t>, </a:t>
            </a:r>
            <a:r>
              <a:rPr lang="ru-RU" b="0" dirty="0" err="1" smtClean="0"/>
              <a:t>програмних</a:t>
            </a:r>
            <a:r>
              <a:rPr lang="ru-RU" b="0" dirty="0" smtClean="0"/>
              <a:t> </a:t>
            </a:r>
            <a:r>
              <a:rPr lang="ru-RU" b="0" smtClean="0"/>
              <a:t>засобів</a:t>
            </a:r>
            <a:r>
              <a:rPr lang="ru-RU" b="0" dirty="0" smtClean="0"/>
              <a:t> </a:t>
            </a:r>
            <a:r>
              <a:rPr lang="ru-RU" b="0" dirty="0" err="1" smtClean="0"/>
              <a:t>і</a:t>
            </a:r>
            <a:r>
              <a:rPr lang="ru-RU" b="0" dirty="0" smtClean="0"/>
              <a:t> правил </a:t>
            </a:r>
            <a:r>
              <a:rPr lang="ru-RU" b="0" dirty="0" err="1" smtClean="0"/>
              <a:t>переведення</a:t>
            </a:r>
            <a:r>
              <a:rPr lang="ru-RU" b="0" dirty="0" smtClean="0"/>
              <a:t> </a:t>
            </a:r>
            <a:r>
              <a:rPr lang="ru-RU" b="0" dirty="0" err="1" smtClean="0"/>
              <a:t>семантичного</a:t>
            </a:r>
            <a:r>
              <a:rPr lang="ru-RU" b="0" dirty="0" smtClean="0"/>
              <a:t> </a:t>
            </a:r>
            <a:r>
              <a:rPr lang="ru-RU" b="0" dirty="0" err="1" smtClean="0"/>
              <a:t>змісту</a:t>
            </a:r>
            <a:r>
              <a:rPr lang="ru-RU" b="0" dirty="0" smtClean="0"/>
              <a:t> на </a:t>
            </a:r>
            <a:r>
              <a:rPr lang="ru-RU" b="0" dirty="0" err="1" smtClean="0"/>
              <a:t>цю</a:t>
            </a:r>
            <a:r>
              <a:rPr lang="ru-RU" b="0" dirty="0" smtClean="0"/>
              <a:t> </a:t>
            </a:r>
            <a:r>
              <a:rPr lang="ru-RU" b="0" dirty="0" err="1" smtClean="0"/>
              <a:t>мову</a:t>
            </a:r>
            <a:r>
              <a:rPr lang="ru-RU" b="0" dirty="0" smtClean="0"/>
              <a:t>, </a:t>
            </a:r>
            <a:r>
              <a:rPr lang="ru-RU" b="0" dirty="0" err="1" smtClean="0"/>
              <a:t>призначена</a:t>
            </a:r>
            <a:r>
              <a:rPr lang="ru-RU" b="0" dirty="0" smtClean="0"/>
              <a:t> для</a:t>
            </a:r>
            <a:r>
              <a:rPr lang="ru-RU" b="0" dirty="0" smtClean="0">
                <a:hlinkClick r:id="rId3"/>
              </a:rPr>
              <a:t> </a:t>
            </a:r>
            <a:r>
              <a:rPr lang="ru-RU" b="0" dirty="0" err="1" smtClean="0">
                <a:hlinkClick r:id="rId3"/>
              </a:rPr>
              <a:t>інформаційного</a:t>
            </a:r>
            <a:r>
              <a:rPr lang="ru-RU" b="0" dirty="0" smtClean="0">
                <a:hlinkClick r:id="rId3"/>
              </a:rPr>
              <a:t> </a:t>
            </a:r>
            <a:r>
              <a:rPr lang="ru-RU" b="0" dirty="0" err="1" smtClean="0">
                <a:hlinkClick r:id="rId3"/>
              </a:rPr>
              <a:t>пошуку</a:t>
            </a:r>
            <a:r>
              <a:rPr lang="ru-RU" b="0" dirty="0" smtClean="0">
                <a:hlinkClick r:id="rId3"/>
              </a:rPr>
              <a:t> </a:t>
            </a:r>
            <a:r>
              <a:rPr lang="ru-RU" b="0" dirty="0" smtClean="0"/>
              <a:t>та </a:t>
            </a:r>
            <a:r>
              <a:rPr lang="ru-RU" b="0" dirty="0" err="1" smtClean="0"/>
              <a:t>видачі</a:t>
            </a:r>
            <a:r>
              <a:rPr lang="ru-RU" b="0" dirty="0" smtClean="0"/>
              <a:t> </a:t>
            </a:r>
            <a:r>
              <a:rPr lang="ru-RU" b="0" dirty="0" err="1" smtClean="0"/>
              <a:t>інформації</a:t>
            </a:r>
            <a:r>
              <a:rPr lang="ru-RU" b="0" dirty="0" smtClean="0"/>
              <a:t> </a:t>
            </a:r>
            <a:r>
              <a:rPr lang="ru-RU" b="0" dirty="0" err="1" smtClean="0"/>
              <a:t>користувачам</a:t>
            </a:r>
            <a:r>
              <a:rPr lang="ru-RU" b="0" dirty="0" smtClean="0"/>
              <a:t>.</a:t>
            </a:r>
          </a:p>
          <a:p>
            <a:r>
              <a:rPr lang="uk-UA" sz="1800" b="0" dirty="0" smtClean="0"/>
              <a:t>(</a:t>
            </a:r>
            <a:r>
              <a:rPr lang="ru-RU" sz="1800" b="0" dirty="0" err="1" smtClean="0"/>
              <a:t>Інформація</a:t>
            </a:r>
            <a:r>
              <a:rPr lang="ru-RU" sz="1800" b="0" dirty="0" smtClean="0"/>
              <a:t> та </a:t>
            </a:r>
            <a:r>
              <a:rPr lang="ru-RU" sz="1800" b="0" dirty="0" err="1" smtClean="0"/>
              <a:t>документація</a:t>
            </a:r>
            <a:r>
              <a:rPr lang="ru-RU" sz="1800" b="0" dirty="0" smtClean="0"/>
              <a:t>. </a:t>
            </a:r>
            <a:r>
              <a:rPr lang="ru-RU" sz="1800" b="0" dirty="0" err="1" smtClean="0"/>
              <a:t>Бібліотечно-інформаційна</a:t>
            </a:r>
            <a:r>
              <a:rPr lang="ru-RU" sz="1800" b="0" dirty="0" smtClean="0"/>
              <a:t> </a:t>
            </a:r>
            <a:r>
              <a:rPr lang="ru-RU" sz="1800" b="0" dirty="0" err="1" smtClean="0"/>
              <a:t>діяльність</a:t>
            </a:r>
            <a:r>
              <a:rPr lang="ru-RU" sz="1800" b="0" dirty="0" smtClean="0"/>
              <a:t>. </a:t>
            </a:r>
            <a:r>
              <a:rPr lang="ru-RU" sz="1800" b="0" dirty="0" err="1" smtClean="0"/>
              <a:t>Терміни</a:t>
            </a:r>
            <a:r>
              <a:rPr lang="ru-RU" sz="1800" b="0" dirty="0" smtClean="0"/>
              <a:t> та </a:t>
            </a:r>
            <a:r>
              <a:rPr lang="ru-RU" sz="1800" b="0" dirty="0" err="1" smtClean="0"/>
              <a:t>визначення</a:t>
            </a:r>
            <a:r>
              <a:rPr lang="ru-RU" sz="1800" b="0" dirty="0" smtClean="0"/>
              <a:t> понять : ДСТУ 7448:2013. — </a:t>
            </a:r>
            <a:r>
              <a:rPr lang="ru-RU" sz="1800" b="0" dirty="0" err="1" smtClean="0"/>
              <a:t>Київ</a:t>
            </a:r>
            <a:r>
              <a:rPr lang="ru-RU" sz="1800" b="0" dirty="0" smtClean="0"/>
              <a:t> : </a:t>
            </a:r>
            <a:r>
              <a:rPr lang="ru-RU" sz="1800" b="0" dirty="0" err="1" smtClean="0"/>
              <a:t>Мінекономрозвитку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України</a:t>
            </a:r>
            <a:r>
              <a:rPr lang="ru-RU" sz="1800" b="0" dirty="0" smtClean="0"/>
              <a:t>, 2014. — </a:t>
            </a:r>
            <a:r>
              <a:rPr lang="en-US" sz="1800" b="0" dirty="0" smtClean="0"/>
              <a:t>III, 41 </a:t>
            </a:r>
            <a:r>
              <a:rPr lang="ru-RU" sz="1800" b="0" dirty="0" smtClean="0"/>
              <a:t>с. — (</a:t>
            </a:r>
            <a:r>
              <a:rPr lang="ru-RU" sz="1800" b="0" dirty="0" err="1" smtClean="0"/>
              <a:t>Національний</a:t>
            </a:r>
            <a:r>
              <a:rPr lang="ru-RU" sz="1800" b="0" dirty="0" smtClean="0"/>
              <a:t> стандарт </a:t>
            </a:r>
            <a:r>
              <a:rPr lang="ru-RU" sz="1800" b="0" dirty="0" err="1" smtClean="0"/>
              <a:t>України</a:t>
            </a:r>
            <a:r>
              <a:rPr lang="ru-RU" sz="1800" b="0" dirty="0" smtClean="0"/>
              <a:t>) </a:t>
            </a:r>
            <a:r>
              <a:rPr lang="uk-UA" sz="1800" b="0" dirty="0" smtClean="0"/>
              <a:t>)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71472" y="1428736"/>
            <a:ext cx="8215370" cy="4638691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uk-UA" dirty="0" smtClean="0"/>
              <a:t>Під пошуковою системою звичайно мають на увазі сайт, на якому розміщений інтерфейс системи.</a:t>
            </a:r>
            <a:endParaRPr lang="en-US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uk-UA" dirty="0" smtClean="0"/>
              <a:t>Програмною частиною пошукової системи є пошукова машина – комплекс програм, що забезпечує функціональність пошукової системи й звичайно є комерційною таємницею компанії-розробника пошукової системи.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766018"/>
          </a:xfrm>
        </p:spPr>
        <p:txBody>
          <a:bodyPr/>
          <a:lstStyle/>
          <a:p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Найбільш </a:t>
            </a:r>
            <a:r>
              <a:rPr lang="uk-UA" sz="3200" dirty="0"/>
              <a:t>популярні пошукові </a:t>
            </a:r>
            <a:r>
              <a:rPr lang="uk-UA" sz="3200" dirty="0" smtClean="0"/>
              <a:t>системи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000" i="1" dirty="0" smtClean="0"/>
              <a:t>Багатомовні:</a:t>
            </a:r>
            <a:endParaRPr lang="ru-RU" sz="2000" dirty="0"/>
          </a:p>
          <a:p>
            <a:pPr>
              <a:buFont typeface="Arial" pitchFamily="34" charset="0"/>
              <a:buChar char="•"/>
            </a:pPr>
            <a:r>
              <a:rPr lang="en-US" sz="2000" b="0" dirty="0"/>
              <a:t>Google </a:t>
            </a:r>
            <a:endParaRPr lang="ru-RU" sz="2000" b="0" dirty="0"/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Bing </a:t>
            </a:r>
            <a:endParaRPr lang="ru-RU" sz="2000" b="0" dirty="0"/>
          </a:p>
          <a:p>
            <a:pPr>
              <a:buFont typeface="Arial" pitchFamily="34" charset="0"/>
              <a:buChar char="•"/>
            </a:pPr>
            <a:r>
              <a:rPr lang="en-US" sz="2000" b="0" dirty="0"/>
              <a:t>Yahoo!</a:t>
            </a:r>
            <a:r>
              <a:rPr lang="uk-UA" sz="2000" b="0" dirty="0"/>
              <a:t> і приналежні до цієї компанії пошукові машини: </a:t>
            </a:r>
            <a:endParaRPr lang="ru-RU" sz="2000" b="0" dirty="0"/>
          </a:p>
          <a:p>
            <a:pPr>
              <a:buFont typeface="Arial" pitchFamily="34" charset="0"/>
              <a:buChar char="•"/>
            </a:pPr>
            <a:r>
              <a:rPr lang="en-US" sz="2000" b="0" dirty="0"/>
              <a:t>Іnktomі</a:t>
            </a:r>
            <a:endParaRPr lang="ru-RU" sz="2000" b="0" dirty="0"/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AltaVista</a:t>
            </a:r>
            <a:endParaRPr lang="ru-RU" sz="2000" b="0" dirty="0"/>
          </a:p>
          <a:p>
            <a:pPr>
              <a:buFont typeface="Arial" pitchFamily="34" charset="0"/>
              <a:buChar char="•"/>
            </a:pPr>
            <a:r>
              <a:rPr lang="en-US" sz="2000" b="0" dirty="0"/>
              <a:t>Alltheweb</a:t>
            </a:r>
            <a:endParaRPr lang="ru-RU" sz="2000" b="0" dirty="0"/>
          </a:p>
          <a:p>
            <a:pPr marL="0" indent="0">
              <a:buNone/>
            </a:pPr>
            <a:r>
              <a:rPr lang="uk-UA" sz="2000" i="1" dirty="0"/>
              <a:t>Англомовні й міжнародні: </a:t>
            </a:r>
            <a:endParaRPr lang="ru-RU" sz="2000" dirty="0"/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Ask Jeeves </a:t>
            </a:r>
            <a:endParaRPr lang="ru-RU" sz="2000" b="0" dirty="0"/>
          </a:p>
          <a:p>
            <a:endParaRPr lang="ru-RU" dirty="0"/>
          </a:p>
        </p:txBody>
      </p:sp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526" y="1285860"/>
            <a:ext cx="1117386" cy="900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83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1927" b="24108"/>
          <a:stretch/>
        </p:blipFill>
        <p:spPr bwMode="auto">
          <a:xfrm>
            <a:off x="7619999" y="2407024"/>
            <a:ext cx="1291366" cy="497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8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0446" b="24350"/>
          <a:stretch/>
        </p:blipFill>
        <p:spPr bwMode="auto">
          <a:xfrm>
            <a:off x="7429520" y="3357562"/>
            <a:ext cx="1468500" cy="47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8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904" y="5229655"/>
            <a:ext cx="1168028" cy="1168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87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964" y="4475896"/>
            <a:ext cx="1049396" cy="696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88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46" y="5643578"/>
            <a:ext cx="1823486" cy="7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8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5453362"/>
            <a:ext cx="1251635" cy="885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90" name="Picture 10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5138" b="27896"/>
          <a:stretch/>
        </p:blipFill>
        <p:spPr bwMode="auto">
          <a:xfrm>
            <a:off x="2071670" y="5857892"/>
            <a:ext cx="1343025" cy="630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62350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2650"/>
          </a:xfrm>
        </p:spPr>
        <p:txBody>
          <a:bodyPr/>
          <a:lstStyle/>
          <a:p>
            <a:r>
              <a:rPr lang="uk-UA" sz="2600" dirty="0" smtClean="0"/>
              <a:t>Статистика пошукових запитів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0364" y="1000108"/>
            <a:ext cx="5839002" cy="5248275"/>
          </a:xfrm>
        </p:spPr>
        <p:txBody>
          <a:bodyPr/>
          <a:lstStyle/>
          <a:p>
            <a:endParaRPr lang="uk-UA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Google </a:t>
            </a:r>
            <a:r>
              <a:rPr lang="en-US" sz="3600" dirty="0"/>
              <a:t>— </a:t>
            </a:r>
            <a:r>
              <a:rPr lang="ru-RU" sz="3600" dirty="0" smtClean="0"/>
              <a:t>90,15 </a:t>
            </a:r>
            <a:r>
              <a:rPr lang="en-US" sz="3600" dirty="0" smtClean="0"/>
              <a:t>%;</a:t>
            </a:r>
            <a:endParaRPr lang="en-US" sz="3600" dirty="0"/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Bing</a:t>
            </a:r>
            <a:r>
              <a:rPr lang="ru-RU" sz="3600" dirty="0" smtClean="0"/>
              <a:t> – 3,23 %;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Baidu</a:t>
            </a:r>
            <a:r>
              <a:rPr lang="en-US" sz="3600" dirty="0" smtClean="0"/>
              <a:t> — </a:t>
            </a:r>
            <a:r>
              <a:rPr lang="ru-RU" sz="3600" dirty="0" smtClean="0"/>
              <a:t>2,2</a:t>
            </a:r>
            <a:r>
              <a:rPr lang="en-US" sz="3600" dirty="0" smtClean="0"/>
              <a:t> %;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Yahoo</a:t>
            </a:r>
            <a:r>
              <a:rPr lang="en-US" sz="3600" dirty="0"/>
              <a:t>! — </a:t>
            </a:r>
            <a:r>
              <a:rPr lang="ru-RU" sz="3600" dirty="0" smtClean="0"/>
              <a:t>2,09</a:t>
            </a:r>
            <a:r>
              <a:rPr lang="en-US" sz="3600" dirty="0" smtClean="0"/>
              <a:t> </a:t>
            </a:r>
            <a:r>
              <a:rPr lang="en-US" sz="3600" dirty="0"/>
              <a:t>%;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Yandex</a:t>
            </a:r>
            <a:r>
              <a:rPr lang="en-US" sz="3600" dirty="0" smtClean="0"/>
              <a:t> — </a:t>
            </a:r>
            <a:r>
              <a:rPr lang="ru-RU" sz="3600" dirty="0" smtClean="0"/>
              <a:t>0,80</a:t>
            </a:r>
            <a:r>
              <a:rPr lang="en-US" sz="3600" dirty="0" smtClean="0"/>
              <a:t> </a:t>
            </a:r>
            <a:r>
              <a:rPr lang="en-US" sz="3600" dirty="0"/>
              <a:t>%;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DuckDuckGo</a:t>
            </a:r>
            <a:r>
              <a:rPr lang="en-US" sz="3600" dirty="0" smtClean="0"/>
              <a:t> – 0,28%;</a:t>
            </a:r>
            <a:endParaRPr lang="en-US" sz="3600" dirty="0"/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Naver</a:t>
            </a:r>
            <a:r>
              <a:rPr lang="en-US" sz="3600" dirty="0" smtClean="0"/>
              <a:t> </a:t>
            </a:r>
            <a:r>
              <a:rPr lang="en-US" sz="3600" dirty="0"/>
              <a:t>— </a:t>
            </a:r>
            <a:r>
              <a:rPr lang="en-US" sz="3600" dirty="0" smtClean="0"/>
              <a:t>0,17 </a:t>
            </a:r>
            <a:r>
              <a:rPr lang="en-US" sz="3600" dirty="0"/>
              <a:t>%.</a:t>
            </a:r>
            <a:endParaRPr lang="ru-RU" sz="3600" dirty="0"/>
          </a:p>
        </p:txBody>
      </p:sp>
      <p:pic>
        <p:nvPicPr>
          <p:cNvPr id="4" name="Picture 4" descr="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3048000" cy="4572032"/>
          </a:xfrm>
          <a:prstGeom prst="rect">
            <a:avLst/>
          </a:prstGeom>
          <a:noFill/>
        </p:spPr>
      </p:pic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45910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391400" cy="563562"/>
          </a:xfrm>
        </p:spPr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Інформаційний пошук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6956104" cy="3511292"/>
          </a:xfrm>
        </p:spPr>
        <p:txBody>
          <a:bodyPr/>
          <a:lstStyle/>
          <a:p>
            <a:pPr marL="0" indent="0">
              <a:buNone/>
            </a:pPr>
            <a:r>
              <a:rPr lang="uk-UA" sz="3600" dirty="0" smtClean="0"/>
              <a:t>Інформаційний </a:t>
            </a:r>
            <a:r>
              <a:rPr lang="uk-UA" sz="3600" dirty="0"/>
              <a:t>пошук</a:t>
            </a:r>
            <a:r>
              <a:rPr lang="uk-UA" sz="3600" b="0" dirty="0">
                <a:solidFill>
                  <a:schemeClr val="accent1"/>
                </a:solidFill>
              </a:rPr>
              <a:t> – це процес віднаходження неструктурованих задокументованих даних та наука про цей процес</a:t>
            </a:r>
            <a:r>
              <a:rPr lang="uk-UA" sz="3600" b="0" dirty="0" smtClean="0">
                <a:solidFill>
                  <a:schemeClr val="accent1"/>
                </a:solidFill>
              </a:rPr>
              <a:t>.</a:t>
            </a:r>
            <a:endParaRPr lang="ru-RU" sz="3600" b="0" dirty="0"/>
          </a:p>
        </p:txBody>
      </p:sp>
      <p:pic>
        <p:nvPicPr>
          <p:cNvPr id="9830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06" r="15621" b="6191"/>
          <a:stretch/>
        </p:blipFill>
        <p:spPr bwMode="auto">
          <a:xfrm>
            <a:off x="6429388" y="1357298"/>
            <a:ext cx="2477908" cy="4473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94E9-F836-4B41-8EB7-B4B789C112C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14901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07l">
  <a:themeElements>
    <a:clrScheme name="sample 3">
      <a:dk1>
        <a:srgbClr val="000066"/>
      </a:dk1>
      <a:lt1>
        <a:srgbClr val="FFFFFF"/>
      </a:lt1>
      <a:dk2>
        <a:srgbClr val="50A834"/>
      </a:dk2>
      <a:lt2>
        <a:srgbClr val="B2B2B2"/>
      </a:lt2>
      <a:accent1>
        <a:srgbClr val="2045AE"/>
      </a:accent1>
      <a:accent2>
        <a:srgbClr val="FF9933"/>
      </a:accent2>
      <a:accent3>
        <a:srgbClr val="FFFFFF"/>
      </a:accent3>
      <a:accent4>
        <a:srgbClr val="000056"/>
      </a:accent4>
      <a:accent5>
        <a:srgbClr val="ABB0D3"/>
      </a:accent5>
      <a:accent6>
        <a:srgbClr val="E78A2D"/>
      </a:accent6>
      <a:hlink>
        <a:srgbClr val="3DC5C5"/>
      </a:hlink>
      <a:folHlink>
        <a:srgbClr val="6B41BF"/>
      </a:folHlink>
    </a:clrScheme>
    <a:fontScheme name="s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4C1A37"/>
        </a:dk1>
        <a:lt1>
          <a:srgbClr val="FFFFFF"/>
        </a:lt1>
        <a:dk2>
          <a:srgbClr val="FFFFE7"/>
        </a:dk2>
        <a:lt2>
          <a:srgbClr val="B2B2B2"/>
        </a:lt2>
        <a:accent1>
          <a:srgbClr val="C06C98"/>
        </a:accent1>
        <a:accent2>
          <a:srgbClr val="FF9966"/>
        </a:accent2>
        <a:accent3>
          <a:srgbClr val="FFFFFF"/>
        </a:accent3>
        <a:accent4>
          <a:srgbClr val="40142D"/>
        </a:accent4>
        <a:accent5>
          <a:srgbClr val="DCBACA"/>
        </a:accent5>
        <a:accent6>
          <a:srgbClr val="E78A5C"/>
        </a:accent6>
        <a:hlink>
          <a:srgbClr val="BD6D45"/>
        </a:hlink>
        <a:folHlink>
          <a:srgbClr val="3AAB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FFFFFF"/>
        </a:dk2>
        <a:lt2>
          <a:srgbClr val="B2B2B2"/>
        </a:lt2>
        <a:accent1>
          <a:srgbClr val="2879B0"/>
        </a:accent1>
        <a:accent2>
          <a:srgbClr val="0099CC"/>
        </a:accent2>
        <a:accent3>
          <a:srgbClr val="FFFFFF"/>
        </a:accent3>
        <a:accent4>
          <a:srgbClr val="002A56"/>
        </a:accent4>
        <a:accent5>
          <a:srgbClr val="ACBED4"/>
        </a:accent5>
        <a:accent6>
          <a:srgbClr val="008AB9"/>
        </a:accent6>
        <a:hlink>
          <a:srgbClr val="A9683B"/>
        </a:hlink>
        <a:folHlink>
          <a:srgbClr val="166A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50A834"/>
        </a:dk2>
        <a:lt2>
          <a:srgbClr val="B2B2B2"/>
        </a:lt2>
        <a:accent1>
          <a:srgbClr val="2045AE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ABB0D3"/>
        </a:accent5>
        <a:accent6>
          <a:srgbClr val="E78A2D"/>
        </a:accent6>
        <a:hlink>
          <a:srgbClr val="3DC5C5"/>
        </a:hlink>
        <a:folHlink>
          <a:srgbClr val="6B41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cdb2004c007l</Template>
  <TotalTime>551</TotalTime>
  <Words>1122</Words>
  <Application>Microsoft Office PowerPoint</Application>
  <PresentationFormat>Экран (4:3)</PresentationFormat>
  <Paragraphs>216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cdb2004c007l</vt:lpstr>
      <vt:lpstr>Інформаційно-пошукові системи </vt:lpstr>
      <vt:lpstr>План</vt:lpstr>
      <vt:lpstr>Пошукова система </vt:lpstr>
      <vt:lpstr>Слайд 4</vt:lpstr>
      <vt:lpstr>Слайд 5</vt:lpstr>
      <vt:lpstr>Слайд 6</vt:lpstr>
      <vt:lpstr> Найбільш популярні пошукові системи </vt:lpstr>
      <vt:lpstr>Статистика пошукових запитів</vt:lpstr>
      <vt:lpstr> Інформаційний пошук </vt:lpstr>
      <vt:lpstr> Інформаційний пошук як наука </vt:lpstr>
      <vt:lpstr> Інформаційний пошук як процес </vt:lpstr>
      <vt:lpstr>Етапи пошуку </vt:lpstr>
      <vt:lpstr>Слайд 13</vt:lpstr>
      <vt:lpstr>Види пошуку</vt:lpstr>
      <vt:lpstr>Повнотекстовий пошук </vt:lpstr>
      <vt:lpstr>Пошук по метаданих</vt:lpstr>
      <vt:lpstr>Пошук зображень</vt:lpstr>
      <vt:lpstr>Види пошуку</vt:lpstr>
      <vt:lpstr>Адресний пошук</vt:lpstr>
      <vt:lpstr> Семантичний пошук </vt:lpstr>
      <vt:lpstr> Документальний пошук </vt:lpstr>
      <vt:lpstr>Фактографічний пошук</vt:lpstr>
      <vt:lpstr>Запит</vt:lpstr>
      <vt:lpstr>Об'єкт запиту </vt:lpstr>
      <vt:lpstr> Оцінки ефективності інформаційно-пошукових систем </vt:lpstr>
      <vt:lpstr>Історія розвитку ІПС</vt:lpstr>
      <vt:lpstr>Слайд 27</vt:lpstr>
      <vt:lpstr>Слайд 28</vt:lpstr>
      <vt:lpstr>Слайд 29</vt:lpstr>
      <vt:lpstr>Слайд 30</vt:lpstr>
      <vt:lpstr>Слайд 31</vt:lpstr>
      <vt:lpstr>Пошукова система GOOGLE</vt:lpstr>
      <vt:lpstr>Пошукові системи</vt:lpstr>
      <vt:lpstr>Міжнародні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Інформаційно-пошукові системи</dc:title>
  <dc:creator>Vyachek</dc:creator>
  <cp:lastModifiedBy>Lenovo</cp:lastModifiedBy>
  <cp:revision>57</cp:revision>
  <dcterms:created xsi:type="dcterms:W3CDTF">2011-02-16T13:06:25Z</dcterms:created>
  <dcterms:modified xsi:type="dcterms:W3CDTF">2022-10-18T12:21:59Z</dcterms:modified>
</cp:coreProperties>
</file>