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27"/>
  </p:notesMasterIdLst>
  <p:sldIdLst>
    <p:sldId id="256" r:id="rId2"/>
    <p:sldId id="257" r:id="rId3"/>
    <p:sldId id="279" r:id="rId4"/>
    <p:sldId id="259" r:id="rId5"/>
    <p:sldId id="280" r:id="rId6"/>
    <p:sldId id="277" r:id="rId7"/>
    <p:sldId id="278" r:id="rId8"/>
    <p:sldId id="264" r:id="rId9"/>
    <p:sldId id="282" r:id="rId10"/>
    <p:sldId id="265" r:id="rId11"/>
    <p:sldId id="266" r:id="rId12"/>
    <p:sldId id="267" r:id="rId13"/>
    <p:sldId id="268" r:id="rId14"/>
    <p:sldId id="281" r:id="rId15"/>
    <p:sldId id="269" r:id="rId16"/>
    <p:sldId id="260" r:id="rId17"/>
    <p:sldId id="261" r:id="rId18"/>
    <p:sldId id="262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астасия Павлов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39" autoAdjust="0"/>
  </p:normalViewPr>
  <p:slideViewPr>
    <p:cSldViewPr snapToGrid="0" snapToObjects="1">
      <p:cViewPr varScale="1">
        <p:scale>
          <a:sx n="87" d="100"/>
          <a:sy n="87" d="100"/>
        </p:scale>
        <p:origin x="-15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48E2F-292C-9643-8268-FC65B562FD42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93DB-A7C9-634B-97A6-00F21D583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0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F93DB-A7C9-634B-97A6-00F21D58339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0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ED8320-1A07-F04C-9E0E-EE1938E8133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675326-F315-BE4B-B6AA-6E35FC135F83}" type="datetimeFigureOut">
              <a:rPr lang="ru-RU" smtClean="0"/>
              <a:t>11.03.19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microsoft.com/office/2007/relationships/hdphoto" Target="../media/hdphoto6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microsoft.com/office/2007/relationships/hdphoto" Target="../media/hdphoto7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63422" y="463349"/>
            <a:ext cx="8410247" cy="370956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dirty="0">
                <a:latin typeface="Times New Roman"/>
                <a:cs typeface="Times New Roman"/>
              </a:rPr>
              <a:t>ЕКСЕРГЕТИЧНИЙ </a:t>
            </a:r>
            <a:r>
              <a:rPr lang="uk-UA" sz="4400" dirty="0" smtClean="0">
                <a:latin typeface="Times New Roman"/>
                <a:cs typeface="Times New Roman"/>
              </a:rPr>
              <a:t>БАЛАНС </a:t>
            </a:r>
            <a:r>
              <a:rPr lang="uk-UA" sz="4400" dirty="0">
                <a:latin typeface="Times New Roman"/>
                <a:cs typeface="Times New Roman"/>
              </a:rPr>
              <a:t>ВИСОКОТЕМПЕРАТУРНИХ ВИРОБНИЧИХ АГРЕГАТІВ</a:t>
            </a:r>
            <a:r>
              <a:rPr lang="ru-RU" sz="4400" dirty="0" smtClean="0">
                <a:effectLst/>
                <a:latin typeface="Times New Roman"/>
                <a:cs typeface="Times New Roman"/>
              </a:rPr>
              <a:t> </a:t>
            </a:r>
            <a:endParaRPr lang="ru-RU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468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60638"/>
            <a:ext cx="8560008" cy="5765526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uk-UA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uk-UA" sz="2800" dirty="0" smtClean="0">
                <a:latin typeface="Times New Roman"/>
                <a:cs typeface="Times New Roman"/>
              </a:rPr>
              <a:t>При </a:t>
            </a:r>
            <a:r>
              <a:rPr lang="uk-UA" sz="2800" dirty="0">
                <a:latin typeface="Times New Roman"/>
                <a:cs typeface="Times New Roman"/>
              </a:rPr>
              <a:t>розрахунках ексергії робочого тіла (носія ексергії) в замкнутій системі в двох різних станах рівняння приводиться до виду: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2800" dirty="0" smtClean="0"/>
          </a:p>
          <a:p>
            <a:pPr marL="400050" lvl="1" indent="0">
              <a:buNone/>
            </a:pPr>
            <a:endParaRPr lang="ru-RU" sz="2800" dirty="0" smtClean="0"/>
          </a:p>
          <a:p>
            <a:pPr marL="400050" lvl="1" indent="0">
              <a:lnSpc>
                <a:spcPct val="90000"/>
              </a:lnSpc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   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ru-RU" sz="2800" dirty="0">
                <a:latin typeface="Times New Roman"/>
                <a:cs typeface="Times New Roman"/>
              </a:rPr>
              <a:t>д</a:t>
            </a:r>
            <a:r>
              <a:rPr lang="uk-UA" sz="2800" dirty="0" smtClean="0">
                <a:latin typeface="Times New Roman"/>
                <a:cs typeface="Times New Roman"/>
              </a:rPr>
              <a:t>е e</a:t>
            </a:r>
            <a:r>
              <a:rPr lang="uk-UA" sz="2800" baseline="-25000" dirty="0" smtClean="0">
                <a:latin typeface="Times New Roman"/>
                <a:cs typeface="Times New Roman"/>
              </a:rPr>
              <a:t>V</a:t>
            </a:r>
            <a:r>
              <a:rPr lang="uk-UA" sz="2800" dirty="0" smtClean="0">
                <a:latin typeface="Times New Roman"/>
                <a:cs typeface="Times New Roman"/>
              </a:rPr>
              <a:t>  </a:t>
            </a:r>
            <a:r>
              <a:rPr lang="uk-UA" sz="2800" dirty="0">
                <a:latin typeface="Times New Roman"/>
                <a:cs typeface="Times New Roman"/>
              </a:rPr>
              <a:t>- Зміни параметрів речовинами при переході з одного стану в інший. </a:t>
            </a:r>
            <a:endParaRPr lang="ru-RU" sz="2800" dirty="0">
              <a:latin typeface="Times New Roman"/>
              <a:cs typeface="Times New Roman"/>
            </a:endParaRPr>
          </a:p>
          <a:p>
            <a:pPr marL="400050" lvl="1" indent="0">
              <a:lnSpc>
                <a:spcPct val="90000"/>
              </a:lnSpc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uk-UA" sz="2800" dirty="0" smtClean="0">
                <a:latin typeface="Times New Roman"/>
                <a:cs typeface="Times New Roman"/>
              </a:rPr>
              <a:t>Необхідність </a:t>
            </a:r>
            <a:r>
              <a:rPr lang="uk-UA" sz="2800" dirty="0">
                <a:latin typeface="Times New Roman"/>
                <a:cs typeface="Times New Roman"/>
              </a:rPr>
              <a:t>визначення ексергії в замкнутому об'ємі виникає найчастіше при розрахунках періодичних процесів и установок періодичної дії, в яких робоче тіло не виходе за межі даної системи.</a:t>
            </a:r>
            <a:r>
              <a:rPr lang="uk-UA" dirty="0">
                <a:latin typeface="Times New Roman"/>
                <a:cs typeface="Times New Roman"/>
              </a:rPr>
              <a:t> </a:t>
            </a:r>
            <a:endParaRPr lang="ru-RU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Screenshot at Mar 10 17-19-43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685" y="1897270"/>
            <a:ext cx="4847298" cy="54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0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558"/>
            <a:ext cx="8071452" cy="63817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Хімічну </a:t>
            </a:r>
            <a:r>
              <a:rPr lang="uk-UA" sz="2800" dirty="0">
                <a:latin typeface="Times New Roman"/>
                <a:cs typeface="Times New Roman"/>
              </a:rPr>
              <a:t>складову ексергії, пов'язану з термодинамічними параметрами хімічної реакції, розраховують, використовуючи різні напівемпіричні співвідношення. Так, для газів і рідин встановлені співвідношення між їх хімічної ексергією і вищої теплотою згоряння наприклад, у процесах випарювання, ректифікації та сушіння ексергію палива знаходять за формулою</a:t>
            </a:r>
            <a:r>
              <a:rPr lang="uk-UA" sz="3000" dirty="0">
                <a:latin typeface="Times New Roman"/>
                <a:cs typeface="Times New Roman"/>
              </a:rPr>
              <a:t>:</a:t>
            </a:r>
            <a:endParaRPr lang="ru-RU" sz="3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uk-UA" sz="3000" dirty="0" smtClean="0">
                <a:latin typeface="Times New Roman"/>
                <a:cs typeface="Times New Roman"/>
              </a:rPr>
              <a:t>   </a:t>
            </a:r>
          </a:p>
          <a:p>
            <a:pPr marL="0" indent="0">
              <a:buNone/>
            </a:pPr>
            <a:r>
              <a:rPr lang="uk-UA" sz="3000" dirty="0" smtClean="0">
                <a:latin typeface="Times New Roman"/>
                <a:cs typeface="Times New Roman"/>
              </a:rPr>
              <a:t> </a:t>
            </a:r>
            <a:r>
              <a:rPr lang="uk-UA" sz="2800" dirty="0">
                <a:latin typeface="Times New Roman"/>
                <a:cs typeface="Times New Roman"/>
              </a:rPr>
              <a:t>д</a:t>
            </a:r>
            <a:r>
              <a:rPr lang="uk-UA" sz="2800" dirty="0" smtClean="0">
                <a:latin typeface="Times New Roman"/>
                <a:cs typeface="Times New Roman"/>
              </a:rPr>
              <a:t>е </a:t>
            </a:r>
            <a:r>
              <a:rPr lang="uk-UA" sz="2800" dirty="0">
                <a:latin typeface="Times New Roman"/>
                <a:cs typeface="Times New Roman"/>
              </a:rPr>
              <a:t>коефіцієнт К дорівнює 0,975 (гази ) і 0,95 (рідини), якщо в молекулі речовини міститься більше одного атома С. 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Для </a:t>
            </a:r>
            <a:r>
              <a:rPr lang="uk-UA" sz="2800" dirty="0">
                <a:latin typeface="Times New Roman"/>
                <a:cs typeface="Times New Roman"/>
              </a:rPr>
              <a:t>інших речовин, наприклад </a:t>
            </a:r>
            <a:r>
              <a:rPr lang="uk-UA" sz="2800" dirty="0" smtClean="0">
                <a:latin typeface="Times New Roman"/>
                <a:cs typeface="Times New Roman"/>
              </a:rPr>
              <a:t>газівК</a:t>
            </a:r>
            <a:r>
              <a:rPr lang="uk-UA" sz="2800" dirty="0">
                <a:latin typeface="Times New Roman"/>
                <a:cs typeface="Times New Roman"/>
              </a:rPr>
              <a:t>:0,97 (генераторний газ) , 0,98 ( колошниковий газ), 1,0 (коксовий газ), 1,04 (природний газ).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</p:txBody>
      </p:sp>
      <p:pic>
        <p:nvPicPr>
          <p:cNvPr id="5" name="Изображение 4" descr="Screenshot at Mar 10 17-27-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44" y="3270502"/>
            <a:ext cx="1853876" cy="51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2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0638"/>
            <a:ext cx="8055774" cy="57655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У </a:t>
            </a:r>
            <a:r>
              <a:rPr lang="uk-UA" sz="2800" dirty="0">
                <a:latin typeface="Times New Roman"/>
                <a:cs typeface="Times New Roman"/>
              </a:rPr>
              <a:t>випадку твердих палив з урахуванням вмісту вологи W хім. ексергію можна з достатньою для практичних цілей точністю прийняти рівною </a:t>
            </a:r>
            <a:r>
              <a:rPr lang="uk-UA" sz="2800" dirty="0" smtClean="0">
                <a:latin typeface="Times New Roman"/>
                <a:cs typeface="Times New Roman"/>
              </a:rPr>
              <a:t>їх         ,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uk-UA" sz="2800" dirty="0" smtClean="0">
                <a:latin typeface="Times New Roman"/>
                <a:cs typeface="Times New Roman"/>
              </a:rPr>
              <a:t>тобто</a:t>
            </a:r>
            <a:r>
              <a:rPr lang="uk-UA" sz="2800" dirty="0">
                <a:latin typeface="Times New Roman"/>
                <a:cs typeface="Times New Roman"/>
              </a:rPr>
              <a:t>,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sz="2400" dirty="0" smtClean="0"/>
              <a:t>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uk-UA" sz="2400" dirty="0"/>
              <a:t> </a:t>
            </a:r>
            <a:r>
              <a:rPr lang="uk-UA" sz="2400" dirty="0" smtClean="0"/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uk-UA" sz="2400" dirty="0" smtClean="0"/>
              <a:t>    </a:t>
            </a:r>
            <a:r>
              <a:rPr lang="uk-UA" sz="2800" dirty="0" smtClean="0">
                <a:latin typeface="Times New Roman"/>
                <a:cs typeface="Times New Roman"/>
              </a:rPr>
              <a:t>Температура </a:t>
            </a:r>
            <a:r>
              <a:rPr lang="uk-UA" sz="2800" dirty="0">
                <a:latin typeface="Times New Roman"/>
                <a:cs typeface="Times New Roman"/>
              </a:rPr>
              <a:t>палива зазвичай близька до температури навколишнього середовища, тому необхідність брати до уваги в розрахунках їх термомеханічну ексергію не виникає; виняток становить важке рідке паливо (мазут), яке для зниження його в'язкості, як правило, підігрівають до 70-100 °С.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Изображение 4" descr="Screenshot at Mar 10 17-35-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88" y="2210937"/>
            <a:ext cx="3487494" cy="642946"/>
          </a:xfrm>
          <a:prstGeom prst="rect">
            <a:avLst/>
          </a:prstGeom>
        </p:spPr>
      </p:pic>
      <p:pic>
        <p:nvPicPr>
          <p:cNvPr id="6" name="Изображение 5" descr="Screenshot at Mar 10 17-35-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51" y="1607051"/>
            <a:ext cx="541187" cy="4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6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035"/>
          </a:xfrm>
        </p:spPr>
        <p:txBody>
          <a:bodyPr>
            <a:normAutofit/>
          </a:bodyPr>
          <a:lstStyle/>
          <a:p>
            <a:r>
              <a:rPr lang="uk-UA" sz="4000" i="1" dirty="0" smtClean="0"/>
              <a:t>Ексергетичні діагра</a:t>
            </a:r>
            <a:r>
              <a:rPr lang="ru-RU" sz="4000" i="1" dirty="0" smtClean="0"/>
              <a:t>ми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95512"/>
            <a:ext cx="8102807" cy="473065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uk-UA" dirty="0" smtClean="0"/>
              <a:t>    </a:t>
            </a:r>
            <a:r>
              <a:rPr lang="uk-UA" sz="2800" dirty="0" smtClean="0">
                <a:latin typeface="Times New Roman"/>
                <a:cs typeface="Times New Roman"/>
              </a:rPr>
              <a:t>Для </a:t>
            </a:r>
            <a:r>
              <a:rPr lang="uk-UA" sz="2800" dirty="0">
                <a:latin typeface="Times New Roman"/>
                <a:cs typeface="Times New Roman"/>
              </a:rPr>
              <a:t>аналізу ефективності функціонування промислових систем є ексергетичні діаграми, або діаграми Грассмана , на яких потоки ексергії в системі зображені в певному масштабі по "ширині", пропорційної їх чисельним значенням. Діаграми наочно показують втрати ексергіі в системі, місця їх появи і перерозподілу між елементами даного об'єкта. </a:t>
            </a:r>
            <a:endParaRPr lang="uk-UA" sz="28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uk-UA" sz="2800" dirty="0">
                <a:latin typeface="Times New Roman"/>
                <a:cs typeface="Times New Roman"/>
              </a:rPr>
              <a:t> </a:t>
            </a:r>
            <a:r>
              <a:rPr lang="uk-UA" sz="2800" dirty="0" smtClean="0">
                <a:latin typeface="Times New Roman"/>
                <a:cs typeface="Times New Roman"/>
              </a:rPr>
              <a:t>  Наведена діаграма з двома вхідними матеріальними потоками, яким відповідають ексергії Е'</a:t>
            </a:r>
            <a:r>
              <a:rPr lang="uk-UA" sz="2800" baseline="-25000" dirty="0" smtClean="0">
                <a:latin typeface="Times New Roman"/>
                <a:cs typeface="Times New Roman"/>
              </a:rPr>
              <a:t>1</a:t>
            </a:r>
            <a:r>
              <a:rPr lang="uk-UA" sz="2800" dirty="0" smtClean="0">
                <a:latin typeface="Times New Roman"/>
                <a:cs typeface="Times New Roman"/>
              </a:rPr>
              <a:t> і Е'</a:t>
            </a:r>
            <a:r>
              <a:rPr lang="uk-UA" sz="2800" baseline="-25000" dirty="0" smtClean="0">
                <a:latin typeface="Times New Roman"/>
                <a:cs typeface="Times New Roman"/>
              </a:rPr>
              <a:t>2</a:t>
            </a:r>
            <a:r>
              <a:rPr lang="uk-UA" sz="2800" dirty="0" smtClean="0">
                <a:latin typeface="Times New Roman"/>
                <a:cs typeface="Times New Roman"/>
              </a:rPr>
              <a:t>. 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610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-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45" b="7945"/>
          <a:stretch>
            <a:fillRect/>
          </a:stretch>
        </p:blipFill>
        <p:spPr>
          <a:xfrm>
            <a:off x="369611" y="607451"/>
            <a:ext cx="7620000" cy="4800600"/>
          </a:xfrm>
        </p:spPr>
      </p:pic>
    </p:spTree>
    <p:extLst>
      <p:ext uri="{BB962C8B-B14F-4D97-AF65-F5344CB8AC3E}">
        <p14:creationId xmlns:p14="http://schemas.microsoft.com/office/powerpoint/2010/main" val="298462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199"/>
            <a:ext cx="8229600" cy="641308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У </a:t>
            </a:r>
            <a:r>
              <a:rPr lang="uk-UA" sz="2800" dirty="0">
                <a:latin typeface="Times New Roman"/>
                <a:cs typeface="Times New Roman"/>
              </a:rPr>
              <a:t>результаті взаємодії цих потоків на виході з системи отримують цільові продукти з ексергією  і  і побічний продукт з ексергією . Сума  +  менше сумарної ексергією вхідних потоків на величину  ( обумовлені необоротністю тепло - і масообміну в системі) і зовнішніх втрат  у навколишнє середовище.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Рисунок </a:t>
            </a:r>
            <a:r>
              <a:rPr lang="uk-UA" sz="2800" dirty="0" smtClean="0">
                <a:latin typeface="Times New Roman"/>
                <a:cs typeface="Times New Roman"/>
              </a:rPr>
              <a:t>1.3- </a:t>
            </a:r>
            <a:r>
              <a:rPr lang="uk-UA" sz="2800" dirty="0">
                <a:latin typeface="Times New Roman"/>
                <a:cs typeface="Times New Roman"/>
              </a:rPr>
              <a:t>Діаграма Грассмана для з двома вхідними матеріальними потоками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712" y="2995143"/>
            <a:ext cx="4139297" cy="185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8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1120"/>
            <a:ext cx="8229600" cy="815354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Times New Roman"/>
                <a:cs typeface="Times New Roman"/>
              </a:rPr>
              <a:t>Ексергія теплового потоку</a:t>
            </a:r>
            <a:r>
              <a:rPr lang="ru-RU" sz="4000" dirty="0" smtClean="0">
                <a:effectLst/>
                <a:latin typeface="Times New Roman"/>
                <a:cs typeface="Times New Roman"/>
              </a:rPr>
              <a:t> 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8954"/>
            <a:ext cx="8071452" cy="572904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uk-UA" dirty="0" smtClean="0"/>
              <a:t>      </a:t>
            </a:r>
            <a:r>
              <a:rPr lang="uk-UA" sz="2800" dirty="0" smtClean="0">
                <a:latin typeface="Times New Roman"/>
                <a:cs typeface="Times New Roman"/>
              </a:rPr>
              <a:t>Функціонування </a:t>
            </a:r>
            <a:r>
              <a:rPr lang="uk-UA" sz="2800" dirty="0">
                <a:latin typeface="Times New Roman"/>
                <a:cs typeface="Times New Roman"/>
              </a:rPr>
              <a:t>промислових систем виробництва в тій чи іншій мірі обумовлено обміном енергією з навколишнім середовищем. </a:t>
            </a:r>
            <a:r>
              <a:rPr lang="uk-UA" sz="2800" dirty="0" smtClean="0">
                <a:latin typeface="Times New Roman"/>
                <a:cs typeface="Times New Roman"/>
              </a:rPr>
              <a:t>При </a:t>
            </a:r>
            <a:r>
              <a:rPr lang="uk-UA" sz="2800" dirty="0">
                <a:latin typeface="Times New Roman"/>
                <a:cs typeface="Times New Roman"/>
              </a:rPr>
              <a:t>передачі енергії від одного тіла до іншого </a:t>
            </a:r>
            <a:r>
              <a:rPr lang="uk-UA" sz="2800" dirty="0" smtClean="0">
                <a:latin typeface="Times New Roman"/>
                <a:cs typeface="Times New Roman"/>
              </a:rPr>
              <a:t>або </a:t>
            </a:r>
            <a:r>
              <a:rPr lang="uk-UA" sz="2800" dirty="0">
                <a:latin typeface="Times New Roman"/>
                <a:cs typeface="Times New Roman"/>
              </a:rPr>
              <a:t>до середовища у формі теплового потоку зменшується  його максимально роботоможливість. Якщо приймачем теплоти служить навколишнє середовище з температурою T</a:t>
            </a:r>
            <a:r>
              <a:rPr lang="uk-UA" sz="2800" baseline="-25000" dirty="0">
                <a:latin typeface="Times New Roman"/>
                <a:cs typeface="Times New Roman"/>
              </a:rPr>
              <a:t>0</a:t>
            </a:r>
            <a:r>
              <a:rPr lang="uk-UA" sz="2800" dirty="0">
                <a:latin typeface="Times New Roman"/>
                <a:cs typeface="Times New Roman"/>
              </a:rPr>
              <a:t>, питома ексергія теплового потоку, що має температуру Т, </a:t>
            </a:r>
            <a:r>
              <a:rPr lang="uk-UA" sz="2800" dirty="0" smtClean="0">
                <a:latin typeface="Times New Roman"/>
                <a:cs typeface="Times New Roman"/>
              </a:rPr>
              <a:t>становить:</a:t>
            </a:r>
          </a:p>
          <a:p>
            <a:pPr marL="0" indent="0">
              <a:buNone/>
            </a:pP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Изображение 3" descr="Screenshot at Mar 10 13-12-07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93" y="5004867"/>
            <a:ext cx="2729462" cy="98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1120"/>
            <a:ext cx="8229600" cy="783996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Times New Roman"/>
                <a:cs typeface="Times New Roman"/>
              </a:rPr>
              <a:t>Ексергетичний ккд системи</a:t>
            </a:r>
            <a:r>
              <a:rPr lang="ru-RU" sz="4000" dirty="0" smtClean="0">
                <a:effectLst/>
                <a:latin typeface="Times New Roman"/>
                <a:cs typeface="Times New Roman"/>
              </a:rPr>
              <a:t> 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8948" y="925115"/>
            <a:ext cx="8094284" cy="51430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    </a:t>
            </a:r>
            <a:r>
              <a:rPr lang="uk-UA" sz="2800" dirty="0" smtClean="0">
                <a:latin typeface="Times New Roman"/>
                <a:cs typeface="Times New Roman"/>
              </a:rPr>
              <a:t>Діаграми Грассмана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uk-UA" sz="2800" dirty="0" smtClean="0">
                <a:latin typeface="Times New Roman"/>
                <a:cs typeface="Times New Roman"/>
              </a:rPr>
              <a:t>і </a:t>
            </a:r>
            <a:r>
              <a:rPr lang="uk-UA" sz="2800" dirty="0">
                <a:latin typeface="Times New Roman"/>
                <a:cs typeface="Times New Roman"/>
              </a:rPr>
              <a:t>безпосередньо ексергетичний баланс у формі рівняння дозволяють знайти кількість, показники ефективності роботи аналізованої ХТМ. Серед цих показників найбільш поширений </a:t>
            </a:r>
            <a:r>
              <a:rPr lang="uk-UA" sz="2800" dirty="0" smtClean="0">
                <a:latin typeface="Times New Roman"/>
                <a:cs typeface="Times New Roman"/>
              </a:rPr>
              <a:t>ексергетичний </a:t>
            </a:r>
            <a:r>
              <a:rPr lang="uk-UA" sz="2800" dirty="0">
                <a:latin typeface="Times New Roman"/>
                <a:cs typeface="Times New Roman"/>
              </a:rPr>
              <a:t>ккд визначається </a:t>
            </a:r>
            <a:r>
              <a:rPr lang="uk-UA" sz="2800" dirty="0" smtClean="0">
                <a:latin typeface="Times New Roman"/>
                <a:cs typeface="Times New Roman"/>
              </a:rPr>
              <a:t>співвідношенням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ru-RU" sz="2800" dirty="0" smtClean="0">
                <a:latin typeface="Times New Roman"/>
                <a:cs typeface="Times New Roman"/>
              </a:rPr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90000"/>
              </a:lnSpc>
              <a:buNone/>
            </a:pP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  д</a:t>
            </a:r>
            <a:r>
              <a:rPr lang="uk-UA" sz="2800" dirty="0" smtClean="0">
                <a:latin typeface="Times New Roman"/>
                <a:cs typeface="Times New Roman"/>
              </a:rPr>
              <a:t>е             </a:t>
            </a:r>
            <a:r>
              <a:rPr lang="uk-UA" sz="2800" dirty="0">
                <a:latin typeface="Times New Roman"/>
                <a:cs typeface="Times New Roman"/>
              </a:rPr>
              <a:t>- сума потоків ексергії, що відображає </a:t>
            </a:r>
            <a:r>
              <a:rPr lang="en-US" sz="2800" dirty="0" smtClean="0">
                <a:latin typeface="Times New Roman"/>
                <a:cs typeface="Times New Roman"/>
              </a:rPr>
              <a:t>      </a:t>
            </a:r>
            <a:r>
              <a:rPr lang="uk-UA" sz="2800" dirty="0" smtClean="0">
                <a:latin typeface="Times New Roman"/>
                <a:cs typeface="Times New Roman"/>
              </a:rPr>
              <a:t>корисний </a:t>
            </a:r>
            <a:r>
              <a:rPr lang="uk-UA" sz="2800" dirty="0">
                <a:latin typeface="Times New Roman"/>
                <a:cs typeface="Times New Roman"/>
              </a:rPr>
              <a:t>ефект від функціонування системи;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/>
              <a:t>   </a:t>
            </a:r>
            <a:r>
              <a:rPr lang="ru-RU" dirty="0"/>
              <a:t> </a:t>
            </a:r>
            <a:r>
              <a:rPr lang="ru-RU" dirty="0" smtClean="0"/>
              <a:t>                    -</a:t>
            </a:r>
            <a:r>
              <a:rPr lang="uk-UA" dirty="0" smtClean="0"/>
              <a:t>  </a:t>
            </a:r>
            <a:r>
              <a:rPr lang="uk-UA" sz="2600" dirty="0"/>
              <a:t>повні витрати ексергією на досягнення заданого ефекту</a:t>
            </a:r>
            <a:r>
              <a:rPr lang="uk-UA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Изображение 3" descr="Screenshot at Mar 10 13-35-38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926" y="2911767"/>
            <a:ext cx="5583593" cy="864329"/>
          </a:xfrm>
          <a:prstGeom prst="rect">
            <a:avLst/>
          </a:prstGeom>
        </p:spPr>
      </p:pic>
      <p:pic>
        <p:nvPicPr>
          <p:cNvPr id="6" name="Изображение 5" descr="Screenshot at Mar 10 16-39-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69" y="4290348"/>
            <a:ext cx="727088" cy="413623"/>
          </a:xfrm>
          <a:prstGeom prst="rect">
            <a:avLst/>
          </a:prstGeom>
        </p:spPr>
      </p:pic>
      <p:pic>
        <p:nvPicPr>
          <p:cNvPr id="7" name="Изображение 6" descr="Screenshot at Mar 10 18-25-3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38" y="5014432"/>
            <a:ext cx="727088" cy="5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5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"/>
            <a:ext cx="8008741" cy="1034874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/>
                <a:cs typeface="Times New Roman"/>
              </a:rPr>
              <a:t>Ексергетичн</a:t>
            </a:r>
            <a:r>
              <a:rPr lang="ru-RU" sz="4000" dirty="0" err="1" smtClean="0">
                <a:latin typeface="Times New Roman"/>
                <a:cs typeface="Times New Roman"/>
              </a:rPr>
              <a:t>ий</a:t>
            </a:r>
            <a:r>
              <a:rPr lang="uk-UA" sz="4000" dirty="0" smtClean="0">
                <a:latin typeface="Times New Roman"/>
                <a:cs typeface="Times New Roman"/>
              </a:rPr>
              <a:t>  баланс</a:t>
            </a:r>
            <a:endParaRPr lang="ru-RU" sz="4000" spc="-150" dirty="0">
              <a:latin typeface="Times New Roman"/>
              <a:cs typeface="Times New Roman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34875"/>
            <a:ext cx="8229600" cy="539388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</a:t>
            </a:r>
            <a:r>
              <a:rPr lang="uk-UA" sz="2800" dirty="0" smtClean="0">
                <a:latin typeface="Times New Roman"/>
                <a:cs typeface="Times New Roman"/>
              </a:rPr>
              <a:t>Рівняння </a:t>
            </a:r>
            <a:r>
              <a:rPr lang="uk-UA" sz="2800" dirty="0">
                <a:latin typeface="Times New Roman"/>
                <a:cs typeface="Times New Roman"/>
              </a:rPr>
              <a:t>ексергетичного </a:t>
            </a:r>
            <a:r>
              <a:rPr lang="uk-UA" sz="2800" dirty="0" smtClean="0">
                <a:latin typeface="Times New Roman"/>
                <a:cs typeface="Times New Roman"/>
              </a:rPr>
              <a:t>балансу</a:t>
            </a:r>
            <a:r>
              <a:rPr lang="uk-UA" sz="2800" dirty="0">
                <a:latin typeface="Times New Roman"/>
                <a:cs typeface="Times New Roman"/>
              </a:rPr>
              <a:t> 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uk-UA" sz="2800" dirty="0" smtClean="0"/>
              <a:t>     де </a:t>
            </a:r>
            <a:r>
              <a:rPr lang="en-US" sz="2800" dirty="0" smtClean="0"/>
              <a:t>E</a:t>
            </a:r>
            <a:r>
              <a:rPr lang="en-US" sz="2800" baseline="-25000" dirty="0" smtClean="0"/>
              <a:t>T </a:t>
            </a:r>
            <a:r>
              <a:rPr lang="en-US" sz="2800" dirty="0" smtClean="0"/>
              <a:t>= </a:t>
            </a:r>
            <a:r>
              <a:rPr lang="en-US" sz="2800" dirty="0" err="1" smtClean="0"/>
              <a:t>Be</a:t>
            </a:r>
            <a:r>
              <a:rPr lang="en-US" sz="2800" baseline="-25000" dirty="0" err="1" smtClean="0"/>
              <a:t>T</a:t>
            </a:r>
            <a:r>
              <a:rPr lang="uk-UA" sz="2800" dirty="0" smtClean="0"/>
              <a:t> </a:t>
            </a:r>
            <a:r>
              <a:rPr lang="uk-UA" sz="2800" dirty="0"/>
              <a:t>- ексергія </a:t>
            </a:r>
            <a:r>
              <a:rPr lang="uk-UA" sz="2800" dirty="0" smtClean="0"/>
              <a:t>палива</a:t>
            </a:r>
            <a:r>
              <a:rPr lang="en-US" sz="2800" dirty="0" smtClean="0"/>
              <a:t> </a:t>
            </a:r>
            <a:r>
              <a:rPr lang="uk-UA" sz="2800" dirty="0" smtClean="0"/>
              <a:t>, </a:t>
            </a:r>
            <a:r>
              <a:rPr lang="uk-UA" sz="2800" dirty="0"/>
              <a:t>кДж / с (В - витрата палива , м</a:t>
            </a:r>
            <a:r>
              <a:rPr lang="uk-UA" sz="2800" baseline="30000" dirty="0"/>
              <a:t>3</a:t>
            </a:r>
            <a:r>
              <a:rPr lang="uk-UA" sz="2800" dirty="0"/>
              <a:t> / с ( кг / с); </a:t>
            </a:r>
            <a:endParaRPr lang="ru-RU" sz="2800" dirty="0"/>
          </a:p>
          <a:p>
            <a:pPr marL="11430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T</a:t>
            </a:r>
            <a:r>
              <a:rPr lang="ru-RU" sz="2800" baseline="-25000" dirty="0" smtClean="0"/>
              <a:t> </a:t>
            </a:r>
            <a:r>
              <a:rPr lang="uk-UA" sz="2800" dirty="0" smtClean="0"/>
              <a:t>- </a:t>
            </a:r>
            <a:r>
              <a:rPr lang="uk-UA" sz="2800" dirty="0"/>
              <a:t>питома ексергія палива кДж/м</a:t>
            </a:r>
            <a:r>
              <a:rPr lang="uk-UA" sz="2800" baseline="30000" dirty="0"/>
              <a:t>3</a:t>
            </a:r>
            <a:r>
              <a:rPr lang="uk-UA" sz="2800" dirty="0"/>
              <a:t> (кДж/кг). </a:t>
            </a:r>
            <a:r>
              <a:rPr lang="uk-UA" sz="2800" dirty="0" smtClean="0"/>
              <a:t>Наближено</a:t>
            </a:r>
            <a:r>
              <a:rPr lang="en-US" sz="2800" dirty="0" smtClean="0"/>
              <a:t>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T</a:t>
            </a:r>
            <a:r>
              <a:rPr lang="en-US" sz="2800" baseline="-25000" dirty="0" smtClean="0"/>
              <a:t>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uk-UA" sz="2800" dirty="0" smtClean="0"/>
              <a:t>  </a:t>
            </a:r>
            <a:r>
              <a:rPr lang="en-US" sz="2800" dirty="0" smtClean="0"/>
              <a:t>Q</a:t>
            </a:r>
            <a:r>
              <a:rPr lang="ru-RU" sz="2800" baseline="-25000" dirty="0" err="1" smtClean="0"/>
              <a:t>н</a:t>
            </a:r>
            <a:r>
              <a:rPr lang="ru-RU" sz="2800" baseline="30000" dirty="0" err="1" smtClean="0"/>
              <a:t>р</a:t>
            </a:r>
            <a:r>
              <a:rPr lang="ru-RU" sz="2800" baseline="30000" dirty="0" smtClean="0"/>
              <a:t> </a:t>
            </a:r>
            <a:r>
              <a:rPr lang="uk-UA" sz="2800" dirty="0" smtClean="0"/>
              <a:t>- </a:t>
            </a:r>
            <a:r>
              <a:rPr lang="uk-UA" sz="2800" dirty="0"/>
              <a:t>теплоті згоряння палива)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 smtClean="0"/>
              <a:t>    </a:t>
            </a:r>
            <a:r>
              <a:rPr lang="en-US" sz="2800" dirty="0" smtClean="0"/>
              <a:t>E</a:t>
            </a:r>
            <a:r>
              <a:rPr lang="ru-RU" sz="2800" baseline="-25000" dirty="0" smtClean="0"/>
              <a:t>Ф.К </a:t>
            </a:r>
            <a:r>
              <a:rPr lang="uk-UA" sz="2800" dirty="0" smtClean="0"/>
              <a:t>- </a:t>
            </a:r>
            <a:r>
              <a:rPr lang="uk-UA" sz="2800" dirty="0"/>
              <a:t>фізична ексергія компонентів горіння ;	</a:t>
            </a:r>
            <a:r>
              <a:rPr lang="ru-RU" sz="2800" dirty="0"/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9" name="Изображение 8" descr="Screenshot at Mar 10 16-52-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60" y="1848771"/>
            <a:ext cx="6553265" cy="13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2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1125"/>
            <a:ext cx="7620000" cy="1306513"/>
          </a:xfrm>
        </p:spPr>
        <p:txBody>
          <a:bodyPr/>
          <a:lstStyle/>
          <a:p>
            <a:r>
              <a:rPr lang="uk-UA" dirty="0"/>
              <a:t>Ф</a:t>
            </a:r>
            <a:r>
              <a:rPr lang="uk-UA" dirty="0" smtClean="0"/>
              <a:t>ізична </a:t>
            </a:r>
            <a:r>
              <a:rPr lang="uk-UA" dirty="0"/>
              <a:t>ексергія компонентів горіння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sz="28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 де ( </a:t>
            </a:r>
            <a:r>
              <a:rPr lang="en-US" sz="2800" dirty="0" smtClean="0">
                <a:latin typeface="Times New Roman"/>
                <a:cs typeface="Times New Roman"/>
              </a:rPr>
              <a:t>V</a:t>
            </a:r>
            <a:r>
              <a:rPr lang="en-US" sz="2800" baseline="-25000" dirty="0" smtClean="0">
                <a:latin typeface="Times New Roman"/>
                <a:cs typeface="Times New Roman"/>
              </a:rPr>
              <a:t>B</a:t>
            </a:r>
            <a:r>
              <a:rPr lang="ru-RU" sz="2800" baseline="-25000" dirty="0" smtClean="0">
                <a:latin typeface="Times New Roman"/>
                <a:cs typeface="Times New Roman"/>
              </a:rPr>
              <a:t>З </a:t>
            </a:r>
            <a:r>
              <a:rPr lang="uk-UA" sz="2800" dirty="0" smtClean="0">
                <a:latin typeface="Times New Roman"/>
                <a:cs typeface="Times New Roman"/>
              </a:rPr>
              <a:t>- </a:t>
            </a:r>
            <a:r>
              <a:rPr lang="uk-UA" sz="2800" dirty="0">
                <a:latin typeface="Times New Roman"/>
                <a:cs typeface="Times New Roman"/>
              </a:rPr>
              <a:t>витрата повітря для спалювання одиниці палива , м</a:t>
            </a:r>
            <a:r>
              <a:rPr lang="uk-UA" sz="2800" baseline="30000" dirty="0">
                <a:latin typeface="Times New Roman"/>
                <a:cs typeface="Times New Roman"/>
              </a:rPr>
              <a:t>3</a:t>
            </a:r>
            <a:r>
              <a:rPr lang="uk-UA" sz="2800" dirty="0">
                <a:latin typeface="Times New Roman"/>
                <a:cs typeface="Times New Roman"/>
              </a:rPr>
              <a:t>/м</a:t>
            </a:r>
            <a:r>
              <a:rPr lang="uk-UA" sz="2800" baseline="30000" dirty="0">
                <a:latin typeface="Times New Roman"/>
                <a:cs typeface="Times New Roman"/>
              </a:rPr>
              <a:t>3</a:t>
            </a:r>
            <a:r>
              <a:rPr lang="uk-UA" sz="2800" dirty="0">
                <a:latin typeface="Times New Roman"/>
                <a:cs typeface="Times New Roman"/>
              </a:rPr>
              <a:t> (м</a:t>
            </a:r>
            <a:r>
              <a:rPr lang="uk-UA" sz="2800" baseline="30000" dirty="0">
                <a:latin typeface="Times New Roman"/>
                <a:cs typeface="Times New Roman"/>
              </a:rPr>
              <a:t>3</a:t>
            </a:r>
            <a:r>
              <a:rPr lang="uk-UA" sz="2800" dirty="0">
                <a:latin typeface="Times New Roman"/>
                <a:cs typeface="Times New Roman"/>
              </a:rPr>
              <a:t>/кг ); </a:t>
            </a:r>
            <a:endParaRPr lang="ru-RU" sz="28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imes New Roman"/>
                <a:cs typeface="Times New Roman"/>
              </a:rPr>
              <a:t>e</a:t>
            </a:r>
            <a:r>
              <a:rPr lang="ru-RU" sz="2800" baseline="-25000" dirty="0" smtClean="0">
                <a:latin typeface="Times New Roman"/>
                <a:cs typeface="Times New Roman"/>
              </a:rPr>
              <a:t>Ф.ВЗ.</a:t>
            </a:r>
            <a:r>
              <a:rPr lang="uk-UA" sz="2800" dirty="0" smtClean="0">
                <a:latin typeface="Times New Roman"/>
                <a:cs typeface="Times New Roman"/>
              </a:rPr>
              <a:t>,е</a:t>
            </a:r>
            <a:r>
              <a:rPr lang="uk-UA" sz="2800" baseline="-25000" dirty="0" smtClean="0">
                <a:latin typeface="Times New Roman"/>
                <a:cs typeface="Times New Roman"/>
              </a:rPr>
              <a:t>Ф.Г</a:t>
            </a:r>
            <a:r>
              <a:rPr lang="uk-UA" sz="2800" dirty="0" smtClean="0">
                <a:latin typeface="Times New Roman"/>
                <a:cs typeface="Times New Roman"/>
              </a:rPr>
              <a:t> </a:t>
            </a:r>
            <a:r>
              <a:rPr lang="uk-UA" sz="2800" dirty="0">
                <a:latin typeface="Times New Roman"/>
                <a:cs typeface="Times New Roman"/>
              </a:rPr>
              <a:t>- питома ексергія, відповідно, нагрітого повітря і газового палива; </a:t>
            </a:r>
            <a:endParaRPr lang="uk-UA" sz="2800" dirty="0" smtClean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</a:t>
            </a:r>
            <a:r>
              <a:rPr lang="ru-RU" sz="2800" dirty="0" smtClean="0">
                <a:latin typeface="Times New Roman"/>
                <a:cs typeface="Times New Roman"/>
              </a:rPr>
              <a:t>Е</a:t>
            </a:r>
            <a:r>
              <a:rPr lang="ru-RU" sz="2800" baseline="-25000" dirty="0" smtClean="0">
                <a:latin typeface="Times New Roman"/>
                <a:cs typeface="Times New Roman"/>
              </a:rPr>
              <a:t>Ф.ВЗ</a:t>
            </a:r>
            <a:r>
              <a:rPr lang="ru-RU" sz="2800" baseline="-25000" dirty="0">
                <a:latin typeface="Times New Roman"/>
                <a:cs typeface="Times New Roman"/>
              </a:rPr>
              <a:t>.</a:t>
            </a:r>
            <a:r>
              <a:rPr lang="uk-UA" sz="2800" dirty="0" smtClean="0">
                <a:latin typeface="Times New Roman"/>
                <a:cs typeface="Times New Roman"/>
              </a:rPr>
              <a:t>,Е</a:t>
            </a:r>
            <a:r>
              <a:rPr lang="uk-UA" sz="2800" baseline="-25000" dirty="0" smtClean="0">
                <a:latin typeface="Times New Roman"/>
                <a:cs typeface="Times New Roman"/>
              </a:rPr>
              <a:t>Ф.Г</a:t>
            </a:r>
            <a:r>
              <a:rPr lang="uk-UA" sz="2800" dirty="0" smtClean="0">
                <a:latin typeface="Times New Roman"/>
                <a:cs typeface="Times New Roman"/>
              </a:rPr>
              <a:t> - </a:t>
            </a:r>
            <a:r>
              <a:rPr lang="uk-UA" sz="2800" dirty="0">
                <a:latin typeface="Times New Roman"/>
                <a:cs typeface="Times New Roman"/>
              </a:rPr>
              <a:t>фізична ексергія повітря і газового палива відповідно); </a:t>
            </a:r>
            <a:endParaRPr lang="ru-RU" sz="2800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Screenshot at Mar 10 19-44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745042"/>
            <a:ext cx="6639294" cy="79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3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/>
                <a:cs typeface="Times New Roman"/>
              </a:rPr>
              <a:t>ЕКСЕРГЕТИЧНИЙ  АНАЛІЗ</a:t>
            </a:r>
            <a:endParaRPr lang="ru-RU" sz="36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28667" cy="48006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    </a:t>
            </a:r>
            <a:r>
              <a:rPr lang="uk-UA" sz="2800" dirty="0" smtClean="0">
                <a:latin typeface="Times New Roman"/>
                <a:cs typeface="Times New Roman"/>
              </a:rPr>
              <a:t>Ексергетичний аналіз </a:t>
            </a:r>
            <a:r>
              <a:rPr lang="ru-RU" sz="2800" dirty="0">
                <a:latin typeface="Times New Roman"/>
                <a:cs typeface="Times New Roman"/>
              </a:rPr>
              <a:t>-</a:t>
            </a:r>
            <a:r>
              <a:rPr lang="uk-UA" sz="2800" dirty="0" smtClean="0">
                <a:latin typeface="Times New Roman"/>
                <a:cs typeface="Times New Roman"/>
              </a:rPr>
              <a:t> це аналіз </a:t>
            </a:r>
            <a:r>
              <a:rPr lang="uk-UA" sz="2800" dirty="0">
                <a:latin typeface="Times New Roman"/>
                <a:cs typeface="Times New Roman"/>
              </a:rPr>
              <a:t>роботи тепловикористовуючих установок з урахуванням якісних </a:t>
            </a:r>
            <a:r>
              <a:rPr lang="uk-UA" sz="2800" dirty="0" smtClean="0">
                <a:latin typeface="Times New Roman"/>
                <a:cs typeface="Times New Roman"/>
              </a:rPr>
              <a:t>відмінностей </a:t>
            </a:r>
            <a:r>
              <a:rPr lang="uk-UA" sz="2800" dirty="0">
                <a:latin typeface="Times New Roman"/>
                <a:cs typeface="Times New Roman"/>
              </a:rPr>
              <a:t>розташовуваних </a:t>
            </a:r>
            <a:r>
              <a:rPr lang="uk-UA" sz="2800" dirty="0" smtClean="0">
                <a:latin typeface="Times New Roman"/>
                <a:cs typeface="Times New Roman"/>
              </a:rPr>
              <a:t>енергоресурсів і </a:t>
            </a:r>
            <a:r>
              <a:rPr lang="uk-UA" sz="2800" dirty="0">
                <a:latin typeface="Times New Roman"/>
                <a:cs typeface="Times New Roman"/>
              </a:rPr>
              <a:t>незворотності реальних робочих процесів на основі спільного використання першого і другого законів термодинаміки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 </a:t>
            </a:r>
            <a:r>
              <a:rPr lang="uk-UA" sz="2800" dirty="0" smtClean="0">
                <a:latin typeface="Times New Roman"/>
                <a:cs typeface="Times New Roman"/>
              </a:rPr>
              <a:t>. 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137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98450" y="247651"/>
            <a:ext cx="7620000" cy="1143000"/>
          </a:xfrm>
        </p:spPr>
        <p:txBody>
          <a:bodyPr/>
          <a:lstStyle/>
          <a:p>
            <a:r>
              <a:rPr lang="uk-UA" sz="4000" dirty="0" smtClean="0"/>
              <a:t>Фізична </a:t>
            </a:r>
            <a:r>
              <a:rPr lang="uk-UA" sz="4000" dirty="0"/>
              <a:t>ексергія компонентів шихтових матеріалів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114300" indent="0">
              <a:lnSpc>
                <a:spcPct val="90000"/>
              </a:lnSpc>
              <a:buNone/>
            </a:pPr>
            <a:r>
              <a:rPr lang="en-US" sz="2800" dirty="0" smtClean="0"/>
              <a:t>   </a:t>
            </a:r>
            <a:r>
              <a:rPr lang="ru-RU" sz="2800" dirty="0"/>
              <a:t>д</a:t>
            </a:r>
            <a:r>
              <a:rPr lang="uk-UA" sz="2800" dirty="0" smtClean="0"/>
              <a:t>е</a:t>
            </a:r>
            <a:r>
              <a:rPr lang="en-US" sz="2800" dirty="0" smtClean="0"/>
              <a:t> G </a:t>
            </a:r>
            <a:r>
              <a:rPr lang="en-US" sz="2800" baseline="-25000" dirty="0" err="1" smtClean="0"/>
              <a:t>Mi</a:t>
            </a:r>
            <a:r>
              <a:rPr lang="en-US" sz="2800" baseline="-25000" dirty="0" smtClean="0"/>
              <a:t> </a:t>
            </a:r>
            <a:r>
              <a:rPr lang="uk-UA" sz="2800" dirty="0" smtClean="0"/>
              <a:t> </a:t>
            </a:r>
            <a:r>
              <a:rPr lang="uk-UA" sz="2800" dirty="0"/>
              <a:t> - масова витрата </a:t>
            </a:r>
            <a:r>
              <a:rPr lang="uk-UA" sz="2800" i="1" dirty="0"/>
              <a:t>i</a:t>
            </a:r>
            <a:r>
              <a:rPr lang="uk-UA" sz="2800" dirty="0"/>
              <a:t> -го компонента шихтових матеріалів, кг/с; </a:t>
            </a:r>
            <a:endParaRPr lang="ru-RU" sz="2800" dirty="0"/>
          </a:p>
          <a:p>
            <a:pPr marL="114300" indent="0">
              <a:lnSpc>
                <a:spcPct val="90000"/>
              </a:lnSpc>
              <a:buNone/>
            </a:pPr>
            <a:r>
              <a:rPr lang="uk-UA" sz="2800" dirty="0"/>
              <a:t> </a:t>
            </a:r>
            <a:r>
              <a:rPr lang="en-US" sz="2800" dirty="0" smtClean="0"/>
              <a:t>   e </a:t>
            </a:r>
            <a:r>
              <a:rPr lang="en-US" sz="2800" baseline="-25000" dirty="0" err="1" smtClean="0"/>
              <a:t>Mi</a:t>
            </a:r>
            <a:r>
              <a:rPr lang="uk-UA" sz="2800" dirty="0" smtClean="0"/>
              <a:t>- </a:t>
            </a:r>
            <a:r>
              <a:rPr lang="uk-UA" sz="2800" dirty="0"/>
              <a:t>питома ексергія </a:t>
            </a:r>
            <a:r>
              <a:rPr lang="uk-UA" sz="2800" i="1" dirty="0"/>
              <a:t>i</a:t>
            </a:r>
            <a:r>
              <a:rPr lang="uk-UA" sz="2800" dirty="0"/>
              <a:t> -го компонента шихтових матеріалів;</a:t>
            </a:r>
            <a:r>
              <a:rPr lang="ru-RU" sz="2800" dirty="0"/>
              <a:t> </a:t>
            </a:r>
          </a:p>
        </p:txBody>
      </p:sp>
      <p:pic>
        <p:nvPicPr>
          <p:cNvPr id="4" name="Изображение 3" descr="Screenshot at Mar 10 19-52-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75" y="1600200"/>
            <a:ext cx="27305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0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31862"/>
          </a:xfrm>
        </p:spPr>
        <p:txBody>
          <a:bodyPr/>
          <a:lstStyle/>
          <a:p>
            <a:r>
              <a:rPr lang="uk-UA" sz="4000" dirty="0">
                <a:latin typeface="Times New Roman"/>
                <a:cs typeface="Times New Roman"/>
              </a:rPr>
              <a:t>Е</a:t>
            </a:r>
            <a:r>
              <a:rPr lang="uk-UA" sz="4000" dirty="0" smtClean="0">
                <a:latin typeface="Times New Roman"/>
                <a:cs typeface="Times New Roman"/>
              </a:rPr>
              <a:t>ксергія </a:t>
            </a:r>
            <a:r>
              <a:rPr lang="uk-UA" sz="4000" dirty="0">
                <a:latin typeface="Times New Roman"/>
                <a:cs typeface="Times New Roman"/>
              </a:rPr>
              <a:t>екзотермічних реакцій компонентів шихтових матеріалів</a:t>
            </a:r>
            <a:r>
              <a:rPr lang="ru-RU" sz="40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34300" cy="4800600"/>
          </a:xfrm>
        </p:spPr>
        <p:txBody>
          <a:bodyPr/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uk-UA" sz="2400" dirty="0" smtClean="0">
                <a:latin typeface="Times New Roman"/>
                <a:cs typeface="Times New Roman"/>
              </a:rPr>
              <a:t>Рівність </a:t>
            </a:r>
            <a:r>
              <a:rPr lang="en-US" sz="2400" dirty="0" err="1">
                <a:latin typeface="Times New Roman"/>
                <a:cs typeface="Times New Roman"/>
              </a:rPr>
              <a:t>e</a:t>
            </a:r>
            <a:r>
              <a:rPr lang="en-US" sz="2400" baseline="-25000" dirty="0" err="1">
                <a:latin typeface="Times New Roman"/>
                <a:cs typeface="Times New Roman"/>
              </a:rPr>
              <a:t>T</a:t>
            </a:r>
            <a:r>
              <a:rPr lang="en-US" sz="2400" baseline="-25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ＭＳ ゴシック"/>
                <a:cs typeface="Times New Roman"/>
              </a:rPr>
              <a:t>≅</a:t>
            </a:r>
            <a:r>
              <a:rPr lang="uk-UA" sz="2400" dirty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Q</a:t>
            </a:r>
            <a:r>
              <a:rPr lang="ru-RU" sz="2400" baseline="-25000" dirty="0" err="1">
                <a:latin typeface="Times New Roman"/>
                <a:cs typeface="Times New Roman"/>
              </a:rPr>
              <a:t>н</a:t>
            </a:r>
            <a:r>
              <a:rPr lang="ru-RU" sz="2400" baseline="30000" dirty="0" err="1">
                <a:latin typeface="Times New Roman"/>
                <a:cs typeface="Times New Roman"/>
              </a:rPr>
              <a:t>р</a:t>
            </a:r>
            <a:r>
              <a:rPr lang="ru-RU" sz="2400" baseline="300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справедлива лише для вугілля, метану, коксового і світильних газів; для рідкого </a:t>
            </a:r>
            <a:r>
              <a:rPr lang="uk-UA" sz="2400" dirty="0" smtClean="0">
                <a:latin typeface="Times New Roman"/>
                <a:cs typeface="Times New Roman"/>
              </a:rPr>
              <a:t>палива </a:t>
            </a:r>
            <a:r>
              <a:rPr lang="en-US" sz="2400" dirty="0" err="1">
                <a:latin typeface="Times New Roman"/>
                <a:cs typeface="Times New Roman"/>
              </a:rPr>
              <a:t>e</a:t>
            </a:r>
            <a:r>
              <a:rPr lang="en-US" sz="2400" baseline="-25000" dirty="0" err="1">
                <a:latin typeface="Times New Roman"/>
                <a:cs typeface="Times New Roman"/>
              </a:rPr>
              <a:t>T</a:t>
            </a:r>
            <a:r>
              <a:rPr lang="en-US" sz="2400" baseline="-25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ＭＳ ゴシック"/>
                <a:cs typeface="Times New Roman"/>
              </a:rPr>
              <a:t>≅</a:t>
            </a:r>
            <a:r>
              <a:rPr lang="uk-UA" sz="24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0.975 </a:t>
            </a:r>
            <a:r>
              <a:rPr lang="en-US" sz="2400" dirty="0">
                <a:latin typeface="Times New Roman"/>
                <a:cs typeface="Times New Roman"/>
              </a:rPr>
              <a:t>Q</a:t>
            </a:r>
            <a:r>
              <a:rPr lang="ru-RU" sz="2400" baseline="-25000" dirty="0" err="1">
                <a:latin typeface="Times New Roman"/>
                <a:cs typeface="Times New Roman"/>
              </a:rPr>
              <a:t>н</a:t>
            </a:r>
            <a:r>
              <a:rPr lang="ru-RU" sz="2400" baseline="30000" dirty="0" err="1">
                <a:latin typeface="Times New Roman"/>
                <a:cs typeface="Times New Roman"/>
              </a:rPr>
              <a:t>р</a:t>
            </a:r>
            <a:r>
              <a:rPr lang="ru-RU" sz="2400" baseline="300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; для газів, що мають більше одного атома </a:t>
            </a:r>
            <a:r>
              <a:rPr lang="uk-UA" sz="2400" dirty="0" smtClean="0">
                <a:latin typeface="Times New Roman"/>
                <a:cs typeface="Times New Roman"/>
              </a:rPr>
              <a:t>вуглецю</a:t>
            </a:r>
            <a:r>
              <a:rPr lang="en-US" sz="2400" dirty="0" err="1">
                <a:latin typeface="Times New Roman"/>
                <a:cs typeface="Times New Roman"/>
              </a:rPr>
              <a:t>e</a:t>
            </a:r>
            <a:r>
              <a:rPr lang="en-US" sz="2400" baseline="-25000" dirty="0" err="1">
                <a:latin typeface="Times New Roman"/>
                <a:cs typeface="Times New Roman"/>
              </a:rPr>
              <a:t>T</a:t>
            </a:r>
            <a:r>
              <a:rPr lang="en-US" sz="2400" baseline="-25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ＭＳ ゴシック"/>
                <a:cs typeface="Times New Roman"/>
              </a:rPr>
              <a:t>≅</a:t>
            </a:r>
            <a:r>
              <a:rPr lang="uk-UA" sz="24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0.95 </a:t>
            </a:r>
            <a:r>
              <a:rPr lang="en-US" sz="2400" dirty="0">
                <a:latin typeface="Times New Roman"/>
                <a:cs typeface="Times New Roman"/>
              </a:rPr>
              <a:t>Q</a:t>
            </a:r>
            <a:r>
              <a:rPr lang="ru-RU" sz="2400" baseline="-25000" dirty="0" err="1">
                <a:latin typeface="Times New Roman"/>
                <a:cs typeface="Times New Roman"/>
              </a:rPr>
              <a:t>н</a:t>
            </a:r>
            <a:r>
              <a:rPr lang="ru-RU" sz="2400" baseline="30000" dirty="0" err="1">
                <a:latin typeface="Times New Roman"/>
                <a:cs typeface="Times New Roman"/>
              </a:rPr>
              <a:t>р</a:t>
            </a:r>
            <a:r>
              <a:rPr lang="ru-RU" sz="2400" baseline="300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, 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uk-UA" dirty="0" smtClean="0"/>
              <a:t> </a:t>
            </a:r>
            <a:endParaRPr lang="ru-RU" dirty="0"/>
          </a:p>
          <a:p>
            <a:pPr marL="114300" indent="0">
              <a:buNone/>
            </a:pPr>
            <a:endParaRPr lang="uk-UA" dirty="0" smtClean="0">
              <a:latin typeface="Times New Roman"/>
              <a:cs typeface="Times New Roman"/>
            </a:endParaRPr>
          </a:p>
          <a:p>
            <a:endParaRPr lang="uk-UA" dirty="0">
              <a:latin typeface="Times New Roman"/>
              <a:cs typeface="Times New Roman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   </a:t>
            </a:r>
            <a:r>
              <a:rPr lang="ru-RU" sz="2600" dirty="0" smtClean="0">
                <a:latin typeface="Times New Roman"/>
                <a:cs typeface="Times New Roman"/>
              </a:rPr>
              <a:t>де </a:t>
            </a:r>
            <a:r>
              <a:rPr lang="en-US" sz="2600" dirty="0" smtClean="0">
                <a:latin typeface="Times New Roman"/>
                <a:cs typeface="Times New Roman"/>
              </a:rPr>
              <a:t>e</a:t>
            </a:r>
            <a:r>
              <a:rPr lang="en-US" sz="2600" baseline="-25000" dirty="0" smtClean="0">
                <a:latin typeface="Times New Roman"/>
                <a:cs typeface="Times New Roman"/>
              </a:rPr>
              <a:t> </a:t>
            </a:r>
            <a:r>
              <a:rPr lang="ru-RU" sz="2600" baseline="-25000" dirty="0" err="1" smtClean="0">
                <a:latin typeface="Times New Roman"/>
                <a:cs typeface="Times New Roman"/>
              </a:rPr>
              <a:t>ЭКЗі</a:t>
            </a:r>
            <a:r>
              <a:rPr lang="ru-RU" sz="2600" baseline="-25000" dirty="0" smtClean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- </a:t>
            </a:r>
            <a:r>
              <a:rPr lang="uk-UA" sz="2600" dirty="0">
                <a:latin typeface="Times New Roman"/>
                <a:cs typeface="Times New Roman"/>
              </a:rPr>
              <a:t>питома ексергія екзотермічної реакції </a:t>
            </a:r>
            <a:r>
              <a:rPr lang="uk-UA" sz="2600" i="1" dirty="0">
                <a:latin typeface="Times New Roman"/>
                <a:cs typeface="Times New Roman"/>
              </a:rPr>
              <a:t>i</a:t>
            </a:r>
            <a:r>
              <a:rPr lang="uk-UA" sz="2600" dirty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-</a:t>
            </a:r>
            <a:r>
              <a:rPr lang="uk-UA" sz="2600" dirty="0">
                <a:latin typeface="Times New Roman"/>
                <a:cs typeface="Times New Roman"/>
              </a:rPr>
              <a:t>го компонента шихтових матеріалів); </a:t>
            </a:r>
            <a:endParaRPr lang="ru-RU" sz="2600" dirty="0">
              <a:latin typeface="Times New Roman"/>
              <a:cs typeface="Times New Roman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uk-UA" sz="2600" dirty="0">
                <a:latin typeface="Times New Roman"/>
                <a:cs typeface="Times New Roman"/>
              </a:rPr>
              <a:t>​​</a:t>
            </a:r>
            <a:r>
              <a:rPr lang="en-US" sz="2600" dirty="0" smtClean="0">
                <a:latin typeface="Times New Roman"/>
                <a:cs typeface="Times New Roman"/>
              </a:rPr>
              <a:t>   G </a:t>
            </a:r>
            <a:r>
              <a:rPr lang="en-US" sz="2600" baseline="-25000" dirty="0" err="1" smtClean="0">
                <a:latin typeface="Times New Roman"/>
                <a:cs typeface="Times New Roman"/>
              </a:rPr>
              <a:t>Mi</a:t>
            </a:r>
            <a:r>
              <a:rPr lang="ru-RU" sz="2600" baseline="-25000" dirty="0" smtClean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- </a:t>
            </a:r>
            <a:r>
              <a:rPr lang="uk-UA" sz="2600" dirty="0">
                <a:latin typeface="Times New Roman"/>
                <a:cs typeface="Times New Roman"/>
              </a:rPr>
              <a:t>витрата ексергії для нагріву шихтових матеріалів;</a:t>
            </a:r>
            <a:endParaRPr lang="ru-RU" sz="26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ru-RU" sz="2600" dirty="0"/>
          </a:p>
        </p:txBody>
      </p:sp>
      <p:pic>
        <p:nvPicPr>
          <p:cNvPr id="4" name="Изображение 3" descr="Screenshot at Mar 10 20-03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25" y="3206750"/>
            <a:ext cx="25527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77874"/>
            <a:ext cx="7620000" cy="63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latin typeface="Times New Roman"/>
                <a:cs typeface="Times New Roman"/>
              </a:rPr>
              <a:t>E</a:t>
            </a:r>
            <a:r>
              <a:rPr lang="uk-UA" sz="4000" dirty="0" smtClean="0">
                <a:latin typeface="Times New Roman"/>
                <a:cs typeface="Times New Roman"/>
              </a:rPr>
              <a:t>ксергія </a:t>
            </a:r>
            <a:r>
              <a:rPr lang="uk-UA" sz="4000" dirty="0">
                <a:latin typeface="Times New Roman"/>
                <a:cs typeface="Times New Roman"/>
              </a:rPr>
              <a:t>ендотермічних реакцій компонентів шихтових матеріалів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sz="2400" dirty="0">
                <a:latin typeface="Times New Roman"/>
                <a:cs typeface="Times New Roman"/>
              </a:rPr>
              <a:t>д</a:t>
            </a:r>
            <a:r>
              <a:rPr lang="uk-UA" sz="2400" dirty="0" smtClean="0">
                <a:latin typeface="Times New Roman"/>
                <a:cs typeface="Times New Roman"/>
              </a:rPr>
              <a:t>е  </a:t>
            </a:r>
            <a:r>
              <a:rPr lang="en-US" sz="2400" dirty="0" smtClean="0">
                <a:latin typeface="Times New Roman"/>
                <a:cs typeface="Times New Roman"/>
              </a:rPr>
              <a:t>e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ru-RU" sz="2400" baseline="-25000" dirty="0" smtClean="0">
                <a:latin typeface="Times New Roman"/>
                <a:cs typeface="Times New Roman"/>
              </a:rPr>
              <a:t>ЭНД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i</a:t>
            </a:r>
            <a:r>
              <a:rPr lang="ru-RU" sz="2400" baseline="-25000" dirty="0" smtClean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- </a:t>
            </a:r>
            <a:r>
              <a:rPr lang="uk-UA" sz="2400" dirty="0">
                <a:latin typeface="Times New Roman"/>
                <a:cs typeface="Times New Roman"/>
              </a:rPr>
              <a:t>питома ексергія ендотермічної реакції </a:t>
            </a:r>
            <a:r>
              <a:rPr lang="uk-UA" sz="2400" i="1" dirty="0">
                <a:latin typeface="Times New Roman"/>
                <a:cs typeface="Times New Roman"/>
              </a:rPr>
              <a:t>i </a:t>
            </a:r>
            <a:r>
              <a:rPr lang="uk-UA" sz="2400" dirty="0">
                <a:latin typeface="Times New Roman"/>
                <a:cs typeface="Times New Roman"/>
              </a:rPr>
              <a:t>-го </a:t>
            </a:r>
            <a:r>
              <a:rPr lang="uk-UA" sz="2400" dirty="0" smtClean="0">
                <a:latin typeface="Times New Roman"/>
                <a:cs typeface="Times New Roman"/>
              </a:rPr>
              <a:t>  компонента </a:t>
            </a:r>
            <a:r>
              <a:rPr lang="uk-UA" sz="2400" dirty="0">
                <a:latin typeface="Times New Roman"/>
                <a:cs typeface="Times New Roman"/>
              </a:rPr>
              <a:t>шихтових матеріалів; 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​​</a:t>
            </a:r>
            <a:r>
              <a:rPr lang="uk-UA" sz="2400" dirty="0" smtClean="0">
                <a:latin typeface="Times New Roman"/>
                <a:cs typeface="Times New Roman"/>
              </a:rPr>
              <a:t>  Витрата </a:t>
            </a:r>
            <a:r>
              <a:rPr lang="uk-UA" sz="2400" dirty="0">
                <a:latin typeface="Times New Roman"/>
                <a:cs typeface="Times New Roman"/>
              </a:rPr>
              <a:t>ексергії на нагрів технологічних </a:t>
            </a:r>
            <a:r>
              <a:rPr lang="uk-UA" sz="2400" dirty="0" smtClean="0">
                <a:latin typeface="Times New Roman"/>
                <a:cs typeface="Times New Roman"/>
              </a:rPr>
              <a:t>відходів: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uk-UA" sz="24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                             </a:t>
            </a:r>
            <a:r>
              <a:rPr lang="en-US" sz="2400" dirty="0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smtClean="0">
                <a:latin typeface="Times New Roman"/>
                <a:cs typeface="Times New Roman"/>
              </a:rPr>
              <a:t>T.O</a:t>
            </a:r>
            <a:r>
              <a:rPr lang="en-US" sz="2400" dirty="0" smtClean="0">
                <a:latin typeface="Times New Roman"/>
                <a:cs typeface="Times New Roman"/>
              </a:rPr>
              <a:t> = G </a:t>
            </a:r>
            <a:r>
              <a:rPr lang="en-US" sz="2400" baseline="-25000" dirty="0" smtClean="0">
                <a:latin typeface="Times New Roman"/>
                <a:cs typeface="Times New Roman"/>
              </a:rPr>
              <a:t>T.O</a:t>
            </a:r>
            <a:r>
              <a:rPr lang="en-US" sz="2400" dirty="0" smtClean="0">
                <a:latin typeface="Times New Roman"/>
                <a:cs typeface="Times New Roman"/>
              </a:rPr>
              <a:t> e</a:t>
            </a:r>
            <a:r>
              <a:rPr lang="en-US" sz="2400" baseline="-25000" dirty="0" smtClean="0">
                <a:latin typeface="Times New Roman"/>
                <a:cs typeface="Times New Roman"/>
              </a:rPr>
              <a:t> T.O</a:t>
            </a:r>
            <a:endParaRPr lang="uk-UA" sz="2400" dirty="0" smtClean="0">
              <a:latin typeface="Times New Roman"/>
              <a:cs typeface="Times New Roman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G </a:t>
            </a:r>
            <a:r>
              <a:rPr lang="en-US" sz="2400" baseline="-25000" dirty="0">
                <a:latin typeface="Times New Roman"/>
                <a:cs typeface="Times New Roman"/>
              </a:rPr>
              <a:t>T.O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- </a:t>
            </a:r>
            <a:r>
              <a:rPr lang="uk-UA" sz="2400" dirty="0">
                <a:latin typeface="Times New Roman"/>
                <a:cs typeface="Times New Roman"/>
              </a:rPr>
              <a:t>масова витрата технологічних відходів;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uk-UA" sz="24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>
                <a:latin typeface="Times New Roman"/>
                <a:cs typeface="Times New Roman"/>
              </a:rPr>
              <a:t>e</a:t>
            </a:r>
            <a:r>
              <a:rPr lang="en-US" sz="2400" baseline="-25000" dirty="0">
                <a:latin typeface="Times New Roman"/>
                <a:cs typeface="Times New Roman"/>
              </a:rPr>
              <a:t> </a:t>
            </a:r>
            <a:r>
              <a:rPr lang="en-US" sz="2400" baseline="-25000" dirty="0" smtClean="0">
                <a:latin typeface="Times New Roman"/>
                <a:cs typeface="Times New Roman"/>
              </a:rPr>
              <a:t>T.O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- питома ексергія технологічних відходів;</a:t>
            </a:r>
            <a:endParaRPr lang="ru-RU" sz="24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Изображение 3" descr="Screenshot at Mar 10 20-10-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99" y="1910036"/>
            <a:ext cx="3607494" cy="72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9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>
                <a:latin typeface="Times New Roman"/>
                <a:cs typeface="Times New Roman"/>
              </a:rPr>
              <a:t>В</a:t>
            </a:r>
            <a:r>
              <a:rPr lang="uk-UA" sz="4000" dirty="0" smtClean="0">
                <a:latin typeface="Times New Roman"/>
                <a:cs typeface="Times New Roman"/>
              </a:rPr>
              <a:t>трата </a:t>
            </a:r>
            <a:r>
              <a:rPr lang="uk-UA" sz="4000" dirty="0">
                <a:latin typeface="Times New Roman"/>
                <a:cs typeface="Times New Roman"/>
              </a:rPr>
              <a:t>ексергії через незворотного процесу горіння палива</a:t>
            </a:r>
            <a:r>
              <a:rPr lang="ru-RU" sz="40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114300" indent="0"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   де </a:t>
            </a:r>
            <a:r>
              <a:rPr lang="en-US" sz="2400" dirty="0" smtClean="0">
                <a:latin typeface="Times New Roman"/>
                <a:cs typeface="Times New Roman"/>
              </a:rPr>
              <a:t>V</a:t>
            </a:r>
            <a:r>
              <a:rPr lang="ru-RU" sz="2400" baseline="-25000" dirty="0" smtClean="0">
                <a:latin typeface="Times New Roman"/>
                <a:cs typeface="Times New Roman"/>
              </a:rPr>
              <a:t>П.С </a:t>
            </a:r>
            <a:r>
              <a:rPr lang="ru-RU" sz="2400" dirty="0" smtClean="0">
                <a:latin typeface="Times New Roman"/>
                <a:cs typeface="Times New Roman"/>
              </a:rPr>
              <a:t>-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витрата продуктів згоряння при спалюванні одиниці палива, м</a:t>
            </a:r>
            <a:r>
              <a:rPr lang="uk-UA" sz="2400" baseline="30000" dirty="0">
                <a:latin typeface="Times New Roman"/>
                <a:cs typeface="Times New Roman"/>
              </a:rPr>
              <a:t>3</a:t>
            </a:r>
            <a:r>
              <a:rPr lang="uk-UA" sz="2400" dirty="0">
                <a:latin typeface="Times New Roman"/>
                <a:cs typeface="Times New Roman"/>
              </a:rPr>
              <a:t>/м</a:t>
            </a:r>
            <a:r>
              <a:rPr lang="uk-UA" sz="2400" baseline="30000" dirty="0">
                <a:latin typeface="Times New Roman"/>
                <a:cs typeface="Times New Roman"/>
              </a:rPr>
              <a:t>3</a:t>
            </a:r>
            <a:r>
              <a:rPr lang="uk-UA" sz="2400" dirty="0">
                <a:latin typeface="Times New Roman"/>
                <a:cs typeface="Times New Roman"/>
              </a:rPr>
              <a:t>(м</a:t>
            </a:r>
            <a:r>
              <a:rPr lang="uk-UA" sz="2400" baseline="30000" dirty="0">
                <a:latin typeface="Times New Roman"/>
                <a:cs typeface="Times New Roman"/>
              </a:rPr>
              <a:t>3</a:t>
            </a:r>
            <a:r>
              <a:rPr lang="uk-UA" sz="2400" dirty="0">
                <a:latin typeface="Times New Roman"/>
                <a:cs typeface="Times New Roman"/>
              </a:rPr>
              <a:t>/кг);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   е</a:t>
            </a:r>
            <a:r>
              <a:rPr lang="uk-UA" sz="2400" baseline="-25000" dirty="0" smtClean="0">
                <a:latin typeface="Times New Roman"/>
                <a:cs typeface="Times New Roman"/>
              </a:rPr>
              <a:t>П.С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- питома ексергія продуктів згоряння , кДж/м</a:t>
            </a:r>
            <a:r>
              <a:rPr lang="uk-UA" sz="2400" baseline="30000" dirty="0">
                <a:latin typeface="Times New Roman"/>
                <a:cs typeface="Times New Roman"/>
              </a:rPr>
              <a:t>3</a:t>
            </a:r>
            <a:r>
              <a:rPr lang="uk-UA" sz="2400" dirty="0">
                <a:latin typeface="Times New Roman"/>
                <a:cs typeface="Times New Roman"/>
              </a:rPr>
              <a:t>; </a:t>
            </a:r>
            <a:endParaRPr lang="ru-RU" sz="24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2" name="Изображение 11" descr="Screenshot at Mar 10 20-33-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075" y="1752556"/>
            <a:ext cx="5605278" cy="70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7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000" dirty="0">
                <a:latin typeface="Times New Roman"/>
                <a:cs typeface="Times New Roman"/>
              </a:rPr>
              <a:t>В</a:t>
            </a:r>
            <a:r>
              <a:rPr lang="uk-UA" sz="4000" dirty="0" smtClean="0">
                <a:latin typeface="Times New Roman"/>
                <a:cs typeface="Times New Roman"/>
              </a:rPr>
              <a:t>трата </a:t>
            </a:r>
            <a:r>
              <a:rPr lang="uk-UA" sz="4000" dirty="0">
                <a:latin typeface="Times New Roman"/>
                <a:cs typeface="Times New Roman"/>
              </a:rPr>
              <a:t>ексергії в камері печі внаслідок теплообміну з навколишнім середовищем</a:t>
            </a:r>
            <a:r>
              <a:rPr lang="ru-RU" sz="40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 smtClean="0"/>
          </a:p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endParaRPr lang="uk-UA" dirty="0" smtClean="0"/>
          </a:p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dirty="0" smtClean="0"/>
              <a:t>   де  </a:t>
            </a:r>
            <a:r>
              <a:rPr lang="en-US" dirty="0" smtClean="0"/>
              <a:t>Q</a:t>
            </a:r>
            <a:r>
              <a:rPr lang="ru-RU" baseline="-25000" dirty="0" smtClean="0"/>
              <a:t> О.С </a:t>
            </a:r>
            <a:r>
              <a:rPr lang="uk-UA" dirty="0" smtClean="0"/>
              <a:t>- </a:t>
            </a:r>
            <a:r>
              <a:rPr lang="uk-UA" dirty="0"/>
              <a:t>сумарний відвід тепла в навколишнє </a:t>
            </a:r>
            <a:r>
              <a:rPr lang="uk-UA" dirty="0" smtClean="0"/>
              <a:t>  середовище </a:t>
            </a:r>
            <a:r>
              <a:rPr lang="uk-UA" dirty="0"/>
              <a:t>, приймається з енергетичного балансу , кДж/с; </a:t>
            </a:r>
            <a:endParaRPr lang="ru-RU" dirty="0"/>
          </a:p>
          <a:p>
            <a:pPr marL="114300" indent="0">
              <a:buNone/>
            </a:pPr>
            <a:r>
              <a:rPr lang="uk-UA" dirty="0"/>
              <a:t> </a:t>
            </a:r>
            <a:r>
              <a:rPr lang="uk-UA" dirty="0" smtClean="0"/>
              <a:t>   </a:t>
            </a:r>
            <a:r>
              <a:rPr lang="en-US" dirty="0" smtClean="0"/>
              <a:t>T</a:t>
            </a:r>
            <a:r>
              <a:rPr lang="en-US" baseline="-25000" dirty="0" smtClean="0"/>
              <a:t>O</a:t>
            </a:r>
            <a:r>
              <a:rPr lang="ru-RU" baseline="-25000" dirty="0" smtClean="0"/>
              <a:t> </a:t>
            </a:r>
            <a:r>
              <a:rPr lang="uk-UA" dirty="0" smtClean="0"/>
              <a:t>- </a:t>
            </a:r>
            <a:r>
              <a:rPr lang="uk-UA" dirty="0"/>
              <a:t>температура навколишнього середовища, К;</a:t>
            </a:r>
            <a:endParaRPr lang="ru-RU" dirty="0"/>
          </a:p>
          <a:p>
            <a:pPr marL="114300" indent="0">
              <a:buNone/>
            </a:pPr>
            <a:r>
              <a:rPr lang="uk-UA" dirty="0"/>
              <a:t>  </a:t>
            </a:r>
            <a:r>
              <a:rPr lang="uk-UA" dirty="0" smtClean="0"/>
              <a:t>  </a:t>
            </a:r>
            <a:r>
              <a:rPr lang="en-US" dirty="0" smtClean="0"/>
              <a:t>T </a:t>
            </a:r>
            <a:r>
              <a:rPr lang="ru-RU" baseline="-25000" dirty="0" smtClean="0"/>
              <a:t>П.С </a:t>
            </a:r>
            <a:r>
              <a:rPr lang="uk-UA" dirty="0" smtClean="0"/>
              <a:t>- </a:t>
            </a:r>
            <a:r>
              <a:rPr lang="uk-UA" dirty="0"/>
              <a:t>середня термодинамічна температура продуктів згоряння, К.</a:t>
            </a:r>
            <a:endParaRPr lang="ru-RU" dirty="0"/>
          </a:p>
          <a:p>
            <a:endParaRPr lang="ru-RU" dirty="0"/>
          </a:p>
        </p:txBody>
      </p:sp>
      <p:pic>
        <p:nvPicPr>
          <p:cNvPr id="4" name="Изображение 3" descr="Screenshot at Mar 10 20-39-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4" y="2197100"/>
            <a:ext cx="3076277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6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/>
          <a:lstStyle/>
          <a:p>
            <a:r>
              <a:rPr lang="uk-UA" sz="2400" dirty="0">
                <a:latin typeface="Times New Roman"/>
                <a:cs typeface="Times New Roman"/>
              </a:rPr>
              <a:t>Навчально-методичний </a:t>
            </a:r>
            <a:r>
              <a:rPr lang="uk-UA" sz="2400" dirty="0" smtClean="0">
                <a:latin typeface="Times New Roman"/>
                <a:cs typeface="Times New Roman"/>
              </a:rPr>
              <a:t>посібник “</a:t>
            </a:r>
            <a:r>
              <a:rPr lang="uk-UA" sz="2400" dirty="0">
                <a:latin typeface="Times New Roman"/>
                <a:cs typeface="Times New Roman"/>
              </a:rPr>
              <a:t>ВИКОРИСТАННЯ ВТОРИННИХ </a:t>
            </a:r>
            <a:r>
              <a:rPr lang="uk-UA" sz="2400" dirty="0" smtClean="0">
                <a:latin typeface="Times New Roman"/>
                <a:cs typeface="Times New Roman"/>
              </a:rPr>
              <a:t>ЕНЕРГОРЕСУРСІВ” А.О</a:t>
            </a:r>
            <a:r>
              <a:rPr lang="uk-UA" sz="2400" dirty="0">
                <a:latin typeface="Times New Roman"/>
                <a:cs typeface="Times New Roman"/>
              </a:rPr>
              <a:t>. Чейлитко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37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uk-UA" sz="4000" dirty="0"/>
              <a:t>Ексергетичний метод має більші можливості, в його рамках можна проводити: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2502"/>
            <a:ext cx="7620000" cy="4488298"/>
          </a:xfrm>
        </p:spPr>
        <p:txBody>
          <a:bodyPr/>
          <a:lstStyle/>
          <a:p>
            <a:r>
              <a:rPr lang="uk-UA" sz="2400" dirty="0" smtClean="0">
                <a:latin typeface="Times New Roman"/>
                <a:cs typeface="Times New Roman"/>
              </a:rPr>
              <a:t>оцінку </a:t>
            </a:r>
            <a:r>
              <a:rPr lang="uk-UA" sz="2400" dirty="0">
                <a:latin typeface="Times New Roman"/>
                <a:cs typeface="Times New Roman"/>
              </a:rPr>
              <a:t>термодинамічної ефективності різних технологічних процесів</a:t>
            </a:r>
            <a:r>
              <a:rPr lang="uk-UA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виявлення ступеня незворотності розглянутих технологічних процесів; </a:t>
            </a:r>
            <a:endParaRPr lang="uk-UA" sz="2400" dirty="0" smtClean="0">
              <a:latin typeface="Times New Roman"/>
              <a:cs typeface="Times New Roman"/>
            </a:endParaRPr>
          </a:p>
          <a:p>
            <a:r>
              <a:rPr lang="uk-UA" sz="2400" dirty="0" smtClean="0">
                <a:latin typeface="Times New Roman"/>
                <a:cs typeface="Times New Roman"/>
              </a:rPr>
              <a:t>виявлення </a:t>
            </a:r>
            <a:r>
              <a:rPr lang="uk-UA" sz="2400" dirty="0">
                <a:latin typeface="Times New Roman"/>
                <a:cs typeface="Times New Roman"/>
              </a:rPr>
              <a:t>і кількісне визначення втрат, які взагалі не виявляються при ентальпійного аналізі (за першим законом), втрати від незворотності процесів горіння, теплообміну, змішання, дроселювання; </a:t>
            </a:r>
            <a:endParaRPr lang="uk-UA" sz="2400" dirty="0" smtClean="0">
              <a:latin typeface="Times New Roman"/>
              <a:cs typeface="Times New Roman"/>
            </a:endParaRPr>
          </a:p>
          <a:p>
            <a:r>
              <a:rPr lang="uk-UA" sz="2400" dirty="0" smtClean="0">
                <a:latin typeface="Times New Roman"/>
                <a:cs typeface="Times New Roman"/>
              </a:rPr>
              <a:t>розробку </a:t>
            </a:r>
            <a:r>
              <a:rPr lang="uk-UA" sz="2400" dirty="0">
                <a:latin typeface="Times New Roman"/>
                <a:cs typeface="Times New Roman"/>
              </a:rPr>
              <a:t>рекомендацій термодинамічної вдосконалення процесів.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70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56800"/>
            <a:ext cx="8229600" cy="73695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/>
                <a:cs typeface="Times New Roman"/>
              </a:rPr>
              <a:t>Поняття ексергіі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19193"/>
            <a:ext cx="8229600" cy="5362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     </a:t>
            </a:r>
            <a:r>
              <a:rPr lang="uk-UA" sz="2600" dirty="0" smtClean="0">
                <a:latin typeface="Times New Roman"/>
                <a:cs typeface="Times New Roman"/>
              </a:rPr>
              <a:t>В </a:t>
            </a:r>
            <a:r>
              <a:rPr lang="uk-UA" sz="2600" dirty="0">
                <a:latin typeface="Times New Roman"/>
                <a:cs typeface="Times New Roman"/>
              </a:rPr>
              <a:t>основі ексергетичного аналізу лежить поняття </a:t>
            </a:r>
            <a:r>
              <a:rPr lang="uk-UA" sz="2600" dirty="0" smtClean="0">
                <a:latin typeface="Times New Roman"/>
                <a:cs typeface="Times New Roman"/>
              </a:rPr>
              <a:t>ексергіі(</a:t>
            </a:r>
            <a:r>
              <a:rPr lang="ru-RU" sz="2600" dirty="0" smtClean="0">
                <a:latin typeface="Times New Roman"/>
                <a:cs typeface="Times New Roman"/>
              </a:rPr>
              <a:t>максимальна робота, яку </a:t>
            </a:r>
            <a:r>
              <a:rPr lang="ru-RU" sz="2600" dirty="0" err="1" smtClean="0">
                <a:latin typeface="Times New Roman"/>
                <a:cs typeface="Times New Roman"/>
              </a:rPr>
              <a:t>може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latin typeface="Times New Roman"/>
                <a:cs typeface="Times New Roman"/>
              </a:rPr>
              <a:t>виконати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latin typeface="Times New Roman"/>
                <a:cs typeface="Times New Roman"/>
              </a:rPr>
              <a:t>термодинамічна</a:t>
            </a:r>
            <a:r>
              <a:rPr lang="ru-RU" sz="2600" dirty="0" smtClean="0">
                <a:latin typeface="Times New Roman"/>
                <a:cs typeface="Times New Roman"/>
              </a:rPr>
              <a:t> система при </a:t>
            </a:r>
            <a:r>
              <a:rPr lang="ru-RU" sz="2600" dirty="0" err="1" smtClean="0">
                <a:latin typeface="Times New Roman"/>
                <a:cs typeface="Times New Roman"/>
              </a:rPr>
              <a:t>переході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latin typeface="Times New Roman"/>
                <a:cs typeface="Times New Roman"/>
              </a:rPr>
              <a:t>від</a:t>
            </a:r>
            <a:r>
              <a:rPr lang="ru-RU" sz="2600" dirty="0" smtClean="0">
                <a:latin typeface="Times New Roman"/>
                <a:cs typeface="Times New Roman"/>
              </a:rPr>
              <a:t> поточного стану до стану </a:t>
            </a:r>
            <a:r>
              <a:rPr lang="ru-RU" sz="2600" dirty="0" err="1" smtClean="0">
                <a:latin typeface="Times New Roman"/>
                <a:cs typeface="Times New Roman"/>
              </a:rPr>
              <a:t>термодинамічної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latin typeface="Times New Roman"/>
                <a:cs typeface="Times New Roman"/>
              </a:rPr>
              <a:t>рівноваги</a:t>
            </a:r>
            <a:r>
              <a:rPr lang="ru-RU" sz="2600" dirty="0" smtClean="0">
                <a:latin typeface="Times New Roman"/>
                <a:cs typeface="Times New Roman"/>
              </a:rPr>
              <a:t>.</a:t>
            </a:r>
            <a:endParaRPr lang="uk-UA" sz="2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2600" dirty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    Розрізняють </a:t>
            </a:r>
            <a:r>
              <a:rPr lang="uk-UA" sz="2600" dirty="0">
                <a:latin typeface="Times New Roman"/>
                <a:cs typeface="Times New Roman"/>
              </a:rPr>
              <a:t>два види </a:t>
            </a:r>
            <a:r>
              <a:rPr lang="uk-UA" sz="2600" dirty="0" smtClean="0">
                <a:latin typeface="Times New Roman"/>
                <a:cs typeface="Times New Roman"/>
              </a:rPr>
              <a:t>ексергії : </a:t>
            </a:r>
          </a:p>
          <a:p>
            <a:r>
              <a:rPr lang="uk-UA" sz="2600" dirty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ексергію </a:t>
            </a:r>
            <a:r>
              <a:rPr lang="uk-UA" sz="2600" dirty="0">
                <a:latin typeface="Times New Roman"/>
                <a:cs typeface="Times New Roman"/>
              </a:rPr>
              <a:t>таких форм енергії, які не визначаються </a:t>
            </a:r>
            <a:r>
              <a:rPr lang="uk-UA" sz="2600" dirty="0" smtClean="0">
                <a:latin typeface="Times New Roman"/>
                <a:cs typeface="Times New Roman"/>
              </a:rPr>
              <a:t>ентропією(механічні, електричні , електромагнітні та інші види енергії) </a:t>
            </a:r>
          </a:p>
          <a:p>
            <a:r>
              <a:rPr lang="uk-UA" sz="2600" dirty="0" smtClean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ексергію потоків речовини і </a:t>
            </a:r>
            <a:r>
              <a:rPr lang="uk-UA" sz="2600" dirty="0" smtClean="0">
                <a:latin typeface="Times New Roman"/>
                <a:cs typeface="Times New Roman"/>
              </a:rPr>
              <a:t>енергії(форми енергії ,наприклад , внутрішня енергія речовини, енергія хімічних зв'язків, теплового потоку </a:t>
            </a:r>
            <a:r>
              <a:rPr lang="uk-UA" sz="2600" dirty="0">
                <a:latin typeface="Times New Roman"/>
                <a:cs typeface="Times New Roman"/>
              </a:rPr>
              <a:t>які характеризуються </a:t>
            </a:r>
            <a:r>
              <a:rPr lang="uk-UA" sz="2600" dirty="0" smtClean="0">
                <a:latin typeface="Times New Roman"/>
                <a:cs typeface="Times New Roman"/>
              </a:rPr>
              <a:t>ентропією). </a:t>
            </a:r>
            <a:endParaRPr lang="ru-RU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22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7620000" cy="6400800"/>
          </a:xfrm>
        </p:spPr>
        <p:txBody>
          <a:bodyPr/>
          <a:lstStyle/>
          <a:p>
            <a:pPr marL="114300" indent="0">
              <a:buNone/>
            </a:pPr>
            <a:r>
              <a:rPr lang="uk-UA" dirty="0" smtClean="0"/>
              <a:t>     На </a:t>
            </a:r>
            <a:r>
              <a:rPr lang="uk-UA" dirty="0"/>
              <a:t>діаграмах Сенкі елементи досліджуваної схеми з'єднуються зображеннями потоків у вигляді смуг. Ширина цих смуг відповідає величинам енергетичних і ексергетичної потоків. </a:t>
            </a:r>
            <a:r>
              <a:rPr lang="uk-UA" dirty="0" smtClean="0"/>
              <a:t>На </a:t>
            </a:r>
            <a:r>
              <a:rPr lang="uk-UA" dirty="0"/>
              <a:t>рис.</a:t>
            </a:r>
            <a:r>
              <a:rPr lang="uk-UA" dirty="0" smtClean="0"/>
              <a:t>1.1 </a:t>
            </a:r>
            <a:r>
              <a:rPr lang="uk-UA" dirty="0"/>
              <a:t>наведені теплові (а, б) і ексергетичної (в, г) діаграми для підігрівачів (а, в) і холодильника (б, г).</a:t>
            </a:r>
            <a:r>
              <a:rPr lang="ru-RU" dirty="0"/>
              <a:t> </a:t>
            </a:r>
          </a:p>
        </p:txBody>
      </p:sp>
      <p:pic>
        <p:nvPicPr>
          <p:cNvPr id="4" name="Изображение 3" descr="Screenshot at Mar 11 20-36-0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63" y="1886869"/>
            <a:ext cx="7140463" cy="481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9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latin typeface="Times New Roman"/>
                <a:cs typeface="Times New Roman"/>
              </a:rPr>
              <a:t>Каждую форму энергии можно представить как сумму неограниченно преобразуемой и </a:t>
            </a:r>
            <a:r>
              <a:rPr lang="ru-RU" sz="3200" b="1" i="1" dirty="0" err="1">
                <a:latin typeface="Times New Roman"/>
                <a:cs typeface="Times New Roman"/>
              </a:rPr>
              <a:t>непреобразуемой</a:t>
            </a:r>
            <a:r>
              <a:rPr lang="ru-RU" sz="3200" b="1" i="1" dirty="0">
                <a:latin typeface="Times New Roman"/>
                <a:cs typeface="Times New Roman"/>
              </a:rPr>
              <a:t> энергии.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  </a:t>
            </a:r>
            <a:r>
              <a:rPr lang="ru-RU" sz="2400" dirty="0">
                <a:latin typeface="Times New Roman"/>
                <a:cs typeface="Times New Roman"/>
              </a:rPr>
              <a:t> 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Першу </a:t>
            </a:r>
            <a:r>
              <a:rPr lang="uk-UA" sz="2400" dirty="0">
                <a:latin typeface="Times New Roman"/>
                <a:cs typeface="Times New Roman"/>
              </a:rPr>
              <a:t>З.Рант назвав ексергією, а другу анергією (рис. 1.2). Завдання виробництва енергії полягає в перетворенні первинної енергії для отримання міститься в ній ексергії у вигляді корисної роботи або електроенергії. Саме цей продукт енергетики і споживається в технологічному процесі. При цьому ексергія перетворюється в анергію. Таким чином, для реалізації технологічного процесу потрібно тільки ексергія, яка вважається мірою працездатності енергії</a:t>
            </a:r>
            <a:r>
              <a:rPr lang="uk-UA" sz="2400" dirty="0"/>
              <a:t>.</a:t>
            </a:r>
            <a:r>
              <a:rPr lang="ru-RU" sz="2400" dirty="0"/>
              <a:t> 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116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reenshot at Mar 11 20-15-1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4104" b="-14104"/>
          <a:stretch>
            <a:fillRect/>
          </a:stretch>
        </p:blipFill>
        <p:spPr>
          <a:xfrm>
            <a:off x="452475" y="0"/>
            <a:ext cx="7620000" cy="5441171"/>
          </a:xfrm>
        </p:spPr>
      </p:pic>
      <p:sp>
        <p:nvSpPr>
          <p:cNvPr id="8" name="TextBox 7"/>
          <p:cNvSpPr txBox="1"/>
          <p:nvPr/>
        </p:nvSpPr>
        <p:spPr>
          <a:xfrm>
            <a:off x="1153264" y="5460507"/>
            <a:ext cx="648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Рисунок 1.2- </a:t>
            </a:r>
            <a:r>
              <a:rPr lang="ru-RU" sz="2400" dirty="0" err="1" smtClean="0">
                <a:latin typeface="Times New Roman"/>
                <a:cs typeface="Times New Roman"/>
              </a:rPr>
              <a:t>Ексергія</a:t>
            </a:r>
            <a:r>
              <a:rPr lang="ru-RU" sz="2400" dirty="0" smtClean="0">
                <a:latin typeface="Times New Roman"/>
                <a:cs typeface="Times New Roman"/>
              </a:rPr>
              <a:t> і </a:t>
            </a:r>
            <a:r>
              <a:rPr lang="ru-RU" sz="2400" dirty="0" err="1" smtClean="0">
                <a:latin typeface="Times New Roman"/>
                <a:cs typeface="Times New Roman"/>
              </a:rPr>
              <a:t>анергія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cs typeface="Times New Roman"/>
              </a:rPr>
              <a:t>перегрітого</a:t>
            </a:r>
            <a:r>
              <a:rPr lang="ru-RU" sz="2400" dirty="0" smtClean="0">
                <a:latin typeface="Times New Roman"/>
                <a:cs typeface="Times New Roman"/>
              </a:rPr>
              <a:t> пара 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609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678"/>
            <a:ext cx="8055774" cy="6096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uk-UA" dirty="0" smtClean="0"/>
              <a:t>   </a:t>
            </a:r>
            <a:r>
              <a:rPr lang="uk-UA" sz="2800" dirty="0" smtClean="0">
                <a:latin typeface="Times New Roman"/>
                <a:cs typeface="Times New Roman"/>
              </a:rPr>
              <a:t>Ексергія </a:t>
            </a:r>
            <a:r>
              <a:rPr lang="uk-UA" sz="2800" dirty="0">
                <a:latin typeface="Times New Roman"/>
                <a:cs typeface="Times New Roman"/>
              </a:rPr>
              <a:t>речовини в замкнутому об'ємі з термодинамічними параметрами U, S, Т, р і V визначається </a:t>
            </a:r>
            <a:r>
              <a:rPr lang="uk-UA" sz="2800" dirty="0" smtClean="0">
                <a:latin typeface="Times New Roman"/>
                <a:cs typeface="Times New Roman"/>
              </a:rPr>
              <a:t>співвідношенням :</a:t>
            </a:r>
          </a:p>
          <a:p>
            <a:pPr marL="0" indent="0">
              <a:buNone/>
            </a:pPr>
            <a:r>
              <a:rPr lang="uk-UA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uk-UA" sz="2800" dirty="0" smtClean="0">
                <a:latin typeface="Times New Roman"/>
                <a:cs typeface="Times New Roman"/>
              </a:rPr>
              <a:t>де </a:t>
            </a:r>
            <a:r>
              <a:rPr lang="uk-UA" sz="2800" dirty="0">
                <a:latin typeface="Times New Roman"/>
                <a:cs typeface="Times New Roman"/>
              </a:rPr>
              <a:t>e</a:t>
            </a:r>
            <a:r>
              <a:rPr lang="uk-UA" sz="2800" baseline="-25000" dirty="0">
                <a:latin typeface="Times New Roman"/>
                <a:cs typeface="Times New Roman"/>
              </a:rPr>
              <a:t>V</a:t>
            </a:r>
            <a:r>
              <a:rPr lang="uk-UA" sz="2800" dirty="0">
                <a:latin typeface="Times New Roman"/>
                <a:cs typeface="Times New Roman"/>
              </a:rPr>
              <a:t> - питома (на одиницю маси) ексергія речовини; 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U</a:t>
            </a:r>
            <a:r>
              <a:rPr lang="uk-UA" sz="2800" baseline="-25000" dirty="0" smtClean="0">
                <a:latin typeface="Times New Roman"/>
                <a:cs typeface="Times New Roman"/>
              </a:rPr>
              <a:t>c</a:t>
            </a:r>
            <a:r>
              <a:rPr lang="uk-UA" sz="2800" dirty="0">
                <a:latin typeface="Times New Roman"/>
                <a:cs typeface="Times New Roman"/>
              </a:rPr>
              <a:t>, S</a:t>
            </a:r>
            <a:r>
              <a:rPr lang="uk-UA" sz="2800" baseline="-25000" dirty="0">
                <a:latin typeface="Times New Roman"/>
                <a:cs typeface="Times New Roman"/>
              </a:rPr>
              <a:t>0</a:t>
            </a:r>
            <a:r>
              <a:rPr lang="uk-UA" sz="2800" dirty="0">
                <a:latin typeface="Times New Roman"/>
                <a:cs typeface="Times New Roman"/>
              </a:rPr>
              <a:t>, T</a:t>
            </a:r>
            <a:r>
              <a:rPr lang="uk-UA" sz="2800" baseline="-25000" dirty="0">
                <a:latin typeface="Times New Roman"/>
                <a:cs typeface="Times New Roman"/>
              </a:rPr>
              <a:t>0</a:t>
            </a:r>
            <a:r>
              <a:rPr lang="uk-UA" sz="2800" dirty="0">
                <a:latin typeface="Times New Roman"/>
                <a:cs typeface="Times New Roman"/>
              </a:rPr>
              <a:t>, p</a:t>
            </a:r>
            <a:r>
              <a:rPr lang="uk-UA" sz="2800" baseline="-25000" dirty="0">
                <a:latin typeface="Times New Roman"/>
                <a:cs typeface="Times New Roman"/>
              </a:rPr>
              <a:t>0</a:t>
            </a:r>
            <a:r>
              <a:rPr lang="uk-UA" sz="2800" dirty="0">
                <a:latin typeface="Times New Roman"/>
                <a:cs typeface="Times New Roman"/>
              </a:rPr>
              <a:t>, V</a:t>
            </a:r>
            <a:r>
              <a:rPr lang="uk-UA" sz="2800" baseline="-25000" dirty="0">
                <a:latin typeface="Times New Roman"/>
                <a:cs typeface="Times New Roman"/>
              </a:rPr>
              <a:t>0 </a:t>
            </a:r>
            <a:r>
              <a:rPr lang="uk-UA" sz="2800" dirty="0">
                <a:latin typeface="Times New Roman"/>
                <a:cs typeface="Times New Roman"/>
              </a:rPr>
              <a:t> - внутрішня енергія, ентропія, температура, тиск і об'єм речовини при повній рівновазі аналізованої системи з навколишнім середовищем. </a:t>
            </a:r>
            <a:endParaRPr lang="uk-UA" sz="28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uk-UA" sz="2800" dirty="0" smtClean="0"/>
              <a:t>   </a:t>
            </a:r>
            <a:r>
              <a:rPr lang="uk-UA" sz="2800" dirty="0" smtClean="0">
                <a:latin typeface="Times New Roman"/>
                <a:cs typeface="Times New Roman"/>
              </a:rPr>
              <a:t>Формула </a:t>
            </a:r>
            <a:r>
              <a:rPr lang="uk-UA" sz="2800" dirty="0">
                <a:latin typeface="Times New Roman"/>
                <a:cs typeface="Times New Roman"/>
              </a:rPr>
              <a:t>виражає ексергію речовини в замкнутому об'ємі в процесі, що завершується вирівнюванням відповідних параметрів системи і середовища</a:t>
            </a:r>
            <a:r>
              <a:rPr lang="uk-UA" sz="2600" dirty="0">
                <a:latin typeface="Times New Roman"/>
                <a:cs typeface="Times New Roman"/>
              </a:rPr>
              <a:t>. </a:t>
            </a:r>
            <a:endParaRPr lang="ru-RU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Screenshot at Mar 10 17-13-34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58" y="1791611"/>
            <a:ext cx="5613400" cy="47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5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-8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560" r="-3560"/>
          <a:stretch>
            <a:fillRect/>
          </a:stretch>
        </p:blipFill>
        <p:spPr>
          <a:xfrm>
            <a:off x="277367" y="782641"/>
            <a:ext cx="7799833" cy="4913895"/>
          </a:xfrm>
        </p:spPr>
      </p:pic>
    </p:spTree>
    <p:extLst>
      <p:ext uri="{BB962C8B-B14F-4D97-AF65-F5344CB8AC3E}">
        <p14:creationId xmlns:p14="http://schemas.microsoft.com/office/powerpoint/2010/main" val="234322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оседство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Соседство.thmx</Template>
  <TotalTime>540</TotalTime>
  <Words>1140</Words>
  <Application>Microsoft Macintosh PowerPoint</Application>
  <PresentationFormat>Экран (4:3)</PresentationFormat>
  <Paragraphs>114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Соседство</vt:lpstr>
      <vt:lpstr>ЕКСЕРГЕТИЧНИЙ БАЛАНС ВИСОКОТЕМПЕРАТУРНИХ ВИРОБНИЧИХ АГРЕГАТІВ </vt:lpstr>
      <vt:lpstr>ЕКСЕРГЕТИЧНИЙ  АНАЛІЗ</vt:lpstr>
      <vt:lpstr>Ексергетичний метод має більші можливості, в його рамках можна проводити: </vt:lpstr>
      <vt:lpstr>Поняття ексергіі</vt:lpstr>
      <vt:lpstr>Презентация PowerPoint</vt:lpstr>
      <vt:lpstr>Каждую форму энергии можно представить как сумму неограниченно преобразуемой и непреобразуемой энергии.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Ексергетичні діаграми</vt:lpstr>
      <vt:lpstr>Презентация PowerPoint</vt:lpstr>
      <vt:lpstr>Презентация PowerPoint</vt:lpstr>
      <vt:lpstr>Ексергія теплового потоку </vt:lpstr>
      <vt:lpstr>Ексергетичний ккд системи </vt:lpstr>
      <vt:lpstr>Ексергетичний  баланс</vt:lpstr>
      <vt:lpstr>Фізична ексергія компонентів горіння </vt:lpstr>
      <vt:lpstr>Фізична ексергія компонентів шихтових матеріалів</vt:lpstr>
      <vt:lpstr>Ексергія екзотермічних реакцій компонентів шихтових матеріалів </vt:lpstr>
      <vt:lpstr>Eксергія ендотермічних реакцій компонентів шихтових матеріалів </vt:lpstr>
      <vt:lpstr>Втрата ексергії через незворотного процесу горіння палива </vt:lpstr>
      <vt:lpstr>Втрата ексергії в камері печі внаслідок теплообміну з навколишнім середовищем </vt:lpstr>
      <vt:lpstr>Література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ЕКСЕРГЕТИЧНИЙ БАЛАНС ВИСОКОТЕМПЕРАТУРНИХ ВИРОБНИЧИХ АГРЕГАТІВ </dc:title>
  <dc:creator>Анастасия Павлова</dc:creator>
  <cp:lastModifiedBy>Анастасия Павлова</cp:lastModifiedBy>
  <cp:revision>28</cp:revision>
  <dcterms:created xsi:type="dcterms:W3CDTF">2019-03-10T10:09:56Z</dcterms:created>
  <dcterms:modified xsi:type="dcterms:W3CDTF">2019-03-11T18:57:53Z</dcterms:modified>
</cp:coreProperties>
</file>