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8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8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21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2501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31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96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04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3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8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0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0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9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2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5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6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94255-3466-47AC-A572-49FE09606BB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61E80-9202-4782-824F-2617E38E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29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Діалекти 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сучасної української мови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654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Діалект</a:t>
            </a:r>
            <a:endParaRPr lang="en-US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3" b="5783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0322" y="2336873"/>
            <a:ext cx="4002513" cy="3599315"/>
          </a:xfrm>
        </p:spPr>
        <p:txBody>
          <a:bodyPr>
            <a:normAutofit/>
          </a:bodyPr>
          <a:lstStyle/>
          <a:p>
            <a:r>
              <a:rPr lang="ru-RU" sz="2400" b="1" i="1" dirty="0" err="1"/>
              <a:t>С</a:t>
            </a:r>
            <a:r>
              <a:rPr lang="ru-RU" sz="2400" b="1" i="1" dirty="0" err="1" smtClean="0"/>
              <a:t>укупність</a:t>
            </a:r>
            <a:r>
              <a:rPr lang="ru-RU" sz="2400" b="1" i="1" dirty="0" smtClean="0"/>
              <a:t> </a:t>
            </a:r>
            <a:r>
              <a:rPr lang="ru-RU" sz="2400" b="1" i="1" dirty="0" err="1"/>
              <a:t>усіх</a:t>
            </a:r>
            <a:r>
              <a:rPr lang="ru-RU" sz="2400" b="1" i="1" dirty="0"/>
              <a:t> </a:t>
            </a:r>
            <a:r>
              <a:rPr lang="ru-RU" sz="2400" b="1" i="1" dirty="0" err="1"/>
              <a:t>особливостей</a:t>
            </a:r>
            <a:r>
              <a:rPr lang="ru-RU" sz="2400" b="1" i="1" dirty="0"/>
              <a:t>, </a:t>
            </a:r>
            <a:r>
              <a:rPr lang="ru-RU" sz="2400" b="1" i="1" dirty="0" err="1"/>
              <a:t>властивих</a:t>
            </a:r>
            <a:r>
              <a:rPr lang="ru-RU" sz="2400" b="1" i="1" dirty="0"/>
              <a:t> </a:t>
            </a:r>
            <a:r>
              <a:rPr lang="ru-RU" sz="2400" b="1" i="1" dirty="0" err="1"/>
              <a:t>мовленню</a:t>
            </a:r>
            <a:r>
              <a:rPr lang="ru-RU" sz="2400" b="1" i="1" dirty="0"/>
              <a:t> людей на </a:t>
            </a:r>
            <a:r>
              <a:rPr lang="ru-RU" sz="2400" b="1" i="1" dirty="0" err="1"/>
              <a:t>певній</a:t>
            </a:r>
            <a:r>
              <a:rPr lang="ru-RU" sz="2400" b="1" i="1" dirty="0"/>
              <a:t> </a:t>
            </a:r>
            <a:r>
              <a:rPr lang="ru-RU" sz="2400" b="1" i="1" dirty="0" err="1"/>
              <a:t>території</a:t>
            </a:r>
            <a:r>
              <a:rPr lang="ru-RU" sz="2400" b="1" i="1" dirty="0"/>
              <a:t> їх </a:t>
            </a:r>
            <a:r>
              <a:rPr lang="ru-RU" sz="2400" b="1" i="1" dirty="0" err="1" smtClean="0"/>
              <a:t>проживання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називається</a:t>
            </a:r>
            <a:r>
              <a:rPr lang="ru-RU" sz="2400" b="1" i="1" dirty="0" smtClean="0"/>
              <a:t> </a:t>
            </a:r>
            <a:r>
              <a:rPr lang="ru-RU" sz="2400" b="1" i="1" u="sng" dirty="0" smtClean="0"/>
              <a:t>діалектом,</a:t>
            </a:r>
            <a:r>
              <a:rPr lang="ru-RU" sz="2400" b="1" i="1" dirty="0" smtClean="0"/>
              <a:t> у </a:t>
            </a:r>
            <a:r>
              <a:rPr lang="ru-RU" sz="2400" b="1" i="1" dirty="0"/>
              <a:t>межах </a:t>
            </a:r>
            <a:r>
              <a:rPr lang="ru-RU" sz="2400" b="1" i="1" dirty="0" err="1"/>
              <a:t>якого</a:t>
            </a:r>
            <a:r>
              <a:rPr lang="ru-RU" sz="2400" b="1" i="1" dirty="0"/>
              <a:t> </a:t>
            </a:r>
            <a:r>
              <a:rPr lang="ru-RU" sz="2400" b="1" i="1" dirty="0" err="1"/>
              <a:t>виділяються</a:t>
            </a:r>
            <a:r>
              <a:rPr lang="ru-RU" sz="2400" b="1" i="1" dirty="0"/>
              <a:t> </a:t>
            </a:r>
            <a:r>
              <a:rPr lang="ru-RU" sz="2400" b="1" i="1" dirty="0" err="1"/>
              <a:t>менші</a:t>
            </a:r>
            <a:r>
              <a:rPr lang="ru-RU" sz="2400" b="1" i="1" dirty="0"/>
              <a:t> </a:t>
            </a:r>
            <a:r>
              <a:rPr lang="ru-RU" sz="2400" b="1" i="1" dirty="0" err="1"/>
              <a:t>єдності</a:t>
            </a:r>
            <a:r>
              <a:rPr lang="ru-RU" sz="2400" b="1" i="1" dirty="0"/>
              <a:t> – </a:t>
            </a:r>
            <a:r>
              <a:rPr lang="ru-RU" sz="2400" b="1" i="1" u="sng" dirty="0" err="1"/>
              <a:t>говірки</a:t>
            </a:r>
            <a:endParaRPr 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342940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Карта діалектів української мови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554" y="1606900"/>
            <a:ext cx="8109806" cy="5251100"/>
          </a:xfrm>
        </p:spPr>
      </p:pic>
    </p:spTree>
    <p:extLst>
      <p:ext uri="{BB962C8B-B14F-4D97-AF65-F5344CB8AC3E}">
        <p14:creationId xmlns:p14="http://schemas.microsoft.com/office/powerpoint/2010/main" val="370909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групи діалектів</a:t>
            </a:r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52" y="2336800"/>
            <a:ext cx="5121011" cy="331585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uk-UA" sz="2800" dirty="0" smtClean="0"/>
              <a:t>північний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південно-західний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південно-східний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975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Північний (поліський) діалект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750662" cy="3599316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поширений </a:t>
            </a:r>
            <a:r>
              <a:rPr lang="uk-UA" dirty="0"/>
              <a:t>на території сучасних областей Чернігівської, Волинської, північної частини Рівненської, Житомирської, </a:t>
            </a:r>
            <a:r>
              <a:rPr lang="uk-UA" dirty="0" smtClean="0"/>
              <a:t>Київської</a:t>
            </a:r>
          </a:p>
          <a:p>
            <a:r>
              <a:rPr lang="uk-UA" i="1" u="sng" dirty="0" smtClean="0"/>
              <a:t> </a:t>
            </a:r>
            <a:r>
              <a:rPr lang="uk-UA" i="1" u="sng" dirty="0"/>
              <a:t>Фонетичні особливості</a:t>
            </a:r>
            <a:r>
              <a:rPr lang="uk-UA" dirty="0"/>
              <a:t>: вживання дифтонгів (двох голосних в одному складі) у закритих складах відповідно до звука [і] літературної мови: </a:t>
            </a:r>
            <a:r>
              <a:rPr lang="uk-UA" dirty="0" err="1"/>
              <a:t>стуол</a:t>
            </a:r>
            <a:r>
              <a:rPr lang="uk-UA" dirty="0"/>
              <a:t>, </a:t>
            </a:r>
            <a:r>
              <a:rPr lang="uk-UA" dirty="0" err="1" smtClean="0"/>
              <a:t>стуел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uk-UA" b="1" i="1" u="sng" dirty="0"/>
              <a:t>Морфологічні особливості: </a:t>
            </a:r>
            <a:r>
              <a:rPr lang="uk-UA" dirty="0"/>
              <a:t>вживання повних нестягнених форм прикметників та співвідносних з ними займенників: </a:t>
            </a:r>
            <a:r>
              <a:rPr lang="uk-UA" dirty="0" err="1"/>
              <a:t>такая</a:t>
            </a:r>
            <a:r>
              <a:rPr lang="uk-UA" dirty="0"/>
              <a:t> </a:t>
            </a:r>
            <a:r>
              <a:rPr lang="uk-UA" dirty="0" err="1"/>
              <a:t>добрая</a:t>
            </a:r>
            <a:r>
              <a:rPr lang="uk-UA" dirty="0"/>
              <a:t> </a:t>
            </a:r>
            <a:r>
              <a:rPr lang="uk-UA" dirty="0" smtClean="0"/>
              <a:t>мати</a:t>
            </a:r>
          </a:p>
          <a:p>
            <a:r>
              <a:rPr lang="uk-UA" b="1" i="1" u="sng" dirty="0" smtClean="0"/>
              <a:t>Лексичні </a:t>
            </a:r>
            <a:r>
              <a:rPr lang="uk-UA" b="1" i="1" u="sng" dirty="0"/>
              <a:t>особливості: </a:t>
            </a:r>
            <a:r>
              <a:rPr lang="uk-UA" dirty="0"/>
              <a:t>використання слів, що не вживаються у літературній українській мові, зокрема: </a:t>
            </a:r>
            <a:r>
              <a:rPr lang="uk-UA" dirty="0" err="1"/>
              <a:t>кукуля</a:t>
            </a:r>
            <a:r>
              <a:rPr lang="uk-UA" dirty="0"/>
              <a:t> (зозуля), </a:t>
            </a:r>
            <a:r>
              <a:rPr lang="uk-UA" dirty="0" err="1"/>
              <a:t>вивюрка</a:t>
            </a:r>
            <a:r>
              <a:rPr lang="uk-UA" dirty="0"/>
              <a:t> (білка), пуля (курча</a:t>
            </a:r>
            <a:r>
              <a:rPr lang="uk-UA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0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Південно-західний діалект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85999"/>
            <a:ext cx="4921478" cy="4073237"/>
          </a:xfrm>
        </p:spPr>
        <p:txBody>
          <a:bodyPr>
            <a:noAutofit/>
          </a:bodyPr>
          <a:lstStyle/>
          <a:p>
            <a:r>
              <a:rPr lang="uk-UA" sz="1800" dirty="0" smtClean="0"/>
              <a:t>поширений </a:t>
            </a:r>
            <a:r>
              <a:rPr lang="uk-UA" sz="1800" dirty="0"/>
              <a:t>на території сучасних областей Вінницької, Хмельницької, Івано-Франківської, Закарпатської, Львівської, Тернопільської, південної частини Рівненської, Житомирської, західної частини </a:t>
            </a:r>
            <a:r>
              <a:rPr lang="uk-UA" sz="1800" dirty="0" smtClean="0"/>
              <a:t>Черкаської</a:t>
            </a:r>
          </a:p>
          <a:p>
            <a:r>
              <a:rPr lang="uk-UA" sz="1800" b="1" i="1" u="sng" dirty="0" smtClean="0"/>
              <a:t>Фонетичні </a:t>
            </a:r>
            <a:r>
              <a:rPr lang="uk-UA" sz="1800" b="1" i="1" u="sng" dirty="0"/>
              <a:t>особливості: </a:t>
            </a:r>
            <a:r>
              <a:rPr lang="uk-UA" sz="1800" dirty="0"/>
              <a:t>чітка вимова ненаголошених звуків [е], [и]: село, живу; значне наближення ненаголошеного [о] до [у]: </a:t>
            </a:r>
            <a:r>
              <a:rPr lang="uk-UA" sz="1800" dirty="0" err="1"/>
              <a:t>чу°лу°вік</a:t>
            </a:r>
            <a:r>
              <a:rPr lang="uk-UA" sz="1800" dirty="0"/>
              <a:t>, </a:t>
            </a:r>
            <a:r>
              <a:rPr lang="uk-UA" sz="1800" dirty="0" err="1"/>
              <a:t>ку°рова</a:t>
            </a:r>
            <a:r>
              <a:rPr lang="uk-UA" sz="1800" dirty="0"/>
              <a:t>; у закритих складах замість давнього [о] в словах книжного походження і споріднених з ними вимовляється [і]: </a:t>
            </a:r>
            <a:r>
              <a:rPr lang="uk-UA" sz="1800" dirty="0" err="1"/>
              <a:t>нарід</a:t>
            </a:r>
            <a:r>
              <a:rPr lang="uk-UA" sz="1800" dirty="0"/>
              <a:t>, вирік, </a:t>
            </a:r>
            <a:r>
              <a:rPr lang="uk-UA" sz="1800" dirty="0" smtClean="0"/>
              <a:t>порідний </a:t>
            </a:r>
          </a:p>
          <a:p>
            <a:endParaRPr lang="en-US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94122" y="2285999"/>
            <a:ext cx="6182241" cy="4073237"/>
          </a:xfrm>
        </p:spPr>
        <p:txBody>
          <a:bodyPr>
            <a:normAutofit fontScale="92500" lnSpcReduction="20000"/>
          </a:bodyPr>
          <a:lstStyle/>
          <a:p>
            <a:r>
              <a:rPr lang="uk-UA" b="1" i="1" u="sng" dirty="0"/>
              <a:t>Морфологічні особливості: </a:t>
            </a:r>
            <a:r>
              <a:rPr lang="uk-UA" dirty="0"/>
              <a:t>іменники жіночого роду першої відміни вживаються в орудному відмінку однини із закінченням -</a:t>
            </a:r>
            <a:r>
              <a:rPr lang="uk-UA" dirty="0" err="1"/>
              <a:t>оу</a:t>
            </a:r>
            <a:r>
              <a:rPr lang="uk-UA" dirty="0"/>
              <a:t>, -</a:t>
            </a:r>
            <a:r>
              <a:rPr lang="uk-UA" dirty="0" err="1"/>
              <a:t>еу</a:t>
            </a:r>
            <a:r>
              <a:rPr lang="uk-UA" dirty="0"/>
              <a:t> замість -</a:t>
            </a:r>
            <a:r>
              <a:rPr lang="uk-UA" dirty="0" err="1"/>
              <a:t>ою</a:t>
            </a:r>
            <a:r>
              <a:rPr lang="uk-UA" dirty="0"/>
              <a:t>, -.</a:t>
            </a:r>
            <a:r>
              <a:rPr lang="uk-UA" dirty="0" err="1"/>
              <a:t>рукоу</a:t>
            </a:r>
            <a:r>
              <a:rPr lang="uk-UA" dirty="0"/>
              <a:t>, </a:t>
            </a:r>
            <a:r>
              <a:rPr lang="uk-UA" dirty="0" err="1" smtClean="0"/>
              <a:t>ногоу</a:t>
            </a:r>
            <a:endParaRPr lang="uk-UA" dirty="0" smtClean="0"/>
          </a:p>
          <a:p>
            <a:r>
              <a:rPr lang="uk-UA" b="1" i="1" u="sng" dirty="0" smtClean="0"/>
              <a:t>Лексичні </a:t>
            </a:r>
            <a:r>
              <a:rPr lang="uk-UA" b="1" i="1" u="sng" dirty="0"/>
              <a:t>особливості: </a:t>
            </a:r>
            <a:r>
              <a:rPr lang="uk-UA" dirty="0"/>
              <a:t>значно більше слів, не властивих літературній мові, ніж в інших говорах, наприклад: гостинець (шлях), </a:t>
            </a:r>
            <a:r>
              <a:rPr lang="uk-UA" dirty="0" err="1"/>
              <a:t>бистрець</a:t>
            </a:r>
            <a:r>
              <a:rPr lang="uk-UA" dirty="0"/>
              <a:t> (</a:t>
            </a:r>
            <a:r>
              <a:rPr lang="uk-UA" dirty="0" smtClean="0"/>
              <a:t>потік)</a:t>
            </a:r>
          </a:p>
          <a:p>
            <a:r>
              <a:rPr lang="uk-UA" dirty="0" smtClean="0"/>
              <a:t>Мовознавець </a:t>
            </a:r>
            <a:r>
              <a:rPr lang="uk-UA" b="1" i="1" u="sng" dirty="0"/>
              <a:t>К. Михальчук </a:t>
            </a:r>
            <a:r>
              <a:rPr lang="uk-UA" dirty="0"/>
              <a:t>у </a:t>
            </a:r>
            <a:r>
              <a:rPr lang="uk-UA" dirty="0" smtClean="0"/>
              <a:t>цьому </a:t>
            </a:r>
            <a:r>
              <a:rPr lang="uk-UA" dirty="0"/>
              <a:t>наріччі виокремив волинські, подільські говори, галицько-буковинську групу говорів (галицькі, буковинські, покутські говірки) і закарпатську (</a:t>
            </a:r>
            <a:r>
              <a:rPr lang="uk-UA" dirty="0" err="1"/>
              <a:t>північнокарпатські</a:t>
            </a:r>
            <a:r>
              <a:rPr lang="uk-UA" dirty="0"/>
              <a:t>, </a:t>
            </a:r>
            <a:r>
              <a:rPr lang="uk-UA" dirty="0" err="1"/>
              <a:t>південнокарпатські</a:t>
            </a:r>
            <a:r>
              <a:rPr lang="uk-UA" dirty="0"/>
              <a:t>, </a:t>
            </a:r>
            <a:r>
              <a:rPr lang="uk-UA" dirty="0" err="1"/>
              <a:t>середньокарпатські</a:t>
            </a:r>
            <a:r>
              <a:rPr lang="uk-UA" dirty="0"/>
              <a:t> говірки</a:t>
            </a:r>
            <a:r>
              <a:rPr lang="uk-UA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7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Південно-східний діалект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8655" y="2189018"/>
            <a:ext cx="5275467" cy="4322617"/>
          </a:xfrm>
        </p:spPr>
        <p:txBody>
          <a:bodyPr>
            <a:noAutofit/>
          </a:bodyPr>
          <a:lstStyle/>
          <a:p>
            <a:r>
              <a:rPr lang="uk-UA" sz="2000" dirty="0" smtClean="0"/>
              <a:t>поширений </a:t>
            </a:r>
            <a:r>
              <a:rPr lang="uk-UA" sz="2000" dirty="0"/>
              <a:t>на території сучасних Полтавської, Харківської, Луганської, Донецької, Дніпропетровської, Кіровоградської, Запорізької, Херсонської, Одеської, Сумської, Миколаївської областей, більшої частини Черкаської та південної частини Київської </a:t>
            </a:r>
            <a:r>
              <a:rPr lang="uk-UA" sz="2000" dirty="0" smtClean="0"/>
              <a:t>областей</a:t>
            </a:r>
          </a:p>
          <a:p>
            <a:r>
              <a:rPr lang="uk-UA" sz="2000" dirty="0" smtClean="0"/>
              <a:t> </a:t>
            </a:r>
            <a:r>
              <a:rPr lang="uk-UA" sz="2000" dirty="0"/>
              <a:t>Особливості південно-східного наріччя більше відповідають нормам літературної мови, ніж відрізняються від них, адже до цього наріччя належать </a:t>
            </a:r>
            <a:r>
              <a:rPr lang="uk-UA" sz="2000" dirty="0" err="1"/>
              <a:t>середньонаддніпрянські</a:t>
            </a:r>
            <a:r>
              <a:rPr lang="uk-UA" sz="2000" dirty="0"/>
              <a:t> говори, на основі яких сформувалась літературна </a:t>
            </a:r>
            <a:r>
              <a:rPr lang="uk-UA" sz="2000" dirty="0" smtClean="0"/>
              <a:t>мова</a:t>
            </a:r>
            <a:endParaRPr lang="en-US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94122" y="2189018"/>
            <a:ext cx="6085259" cy="4322617"/>
          </a:xfrm>
        </p:spPr>
        <p:txBody>
          <a:bodyPr>
            <a:noAutofit/>
          </a:bodyPr>
          <a:lstStyle/>
          <a:p>
            <a:r>
              <a:rPr lang="uk-UA" sz="1800" b="1" i="1" u="sng" dirty="0"/>
              <a:t>Фонетичні особливості: </a:t>
            </a:r>
            <a:r>
              <a:rPr lang="uk-UA" sz="1800" dirty="0"/>
              <a:t>відсутні африкати [</a:t>
            </a:r>
            <a:r>
              <a:rPr lang="uk-UA" sz="1800" dirty="0" err="1"/>
              <a:t>дж</a:t>
            </a:r>
            <a:r>
              <a:rPr lang="uk-UA" sz="1800" dirty="0"/>
              <a:t>], [</a:t>
            </a:r>
            <a:r>
              <a:rPr lang="uk-UA" sz="1800" dirty="0" err="1"/>
              <a:t>дз</a:t>
            </a:r>
            <a:r>
              <a:rPr lang="uk-UA" sz="1800" dirty="0"/>
              <a:t>] в першій особі однини дієслів (</a:t>
            </a:r>
            <a:r>
              <a:rPr lang="uk-UA" sz="1800" dirty="0" err="1"/>
              <a:t>бжола</a:t>
            </a:r>
            <a:r>
              <a:rPr lang="uk-UA" sz="1800" dirty="0"/>
              <a:t>, сажу, </a:t>
            </a:r>
            <a:r>
              <a:rPr lang="uk-UA" sz="1800" dirty="0" err="1"/>
              <a:t>сижу</a:t>
            </a:r>
            <a:r>
              <a:rPr lang="uk-UA" sz="1800" dirty="0"/>
              <a:t>. </a:t>
            </a:r>
            <a:r>
              <a:rPr lang="uk-UA" sz="1800" dirty="0" err="1"/>
              <a:t>хожу</a:t>
            </a:r>
            <a:r>
              <a:rPr lang="uk-UA" sz="1800" dirty="0"/>
              <a:t> (і </a:t>
            </a:r>
            <a:r>
              <a:rPr lang="uk-UA" sz="1800" dirty="0" err="1"/>
              <a:t>садю</a:t>
            </a:r>
            <a:r>
              <a:rPr lang="uk-UA" sz="1800" dirty="0"/>
              <a:t>, </a:t>
            </a:r>
            <a:r>
              <a:rPr lang="uk-UA" sz="1800" dirty="0" err="1"/>
              <a:t>сидю</a:t>
            </a:r>
            <a:r>
              <a:rPr lang="uk-UA" sz="1800" dirty="0"/>
              <a:t>, </a:t>
            </a:r>
            <a:r>
              <a:rPr lang="uk-UA" sz="1800" dirty="0" err="1"/>
              <a:t>ходю</a:t>
            </a:r>
            <a:r>
              <a:rPr lang="uk-UA" sz="1800" dirty="0"/>
              <a:t>), </a:t>
            </a:r>
            <a:r>
              <a:rPr lang="uk-UA" sz="1800" dirty="0" err="1"/>
              <a:t>зеркало</a:t>
            </a:r>
            <a:r>
              <a:rPr lang="uk-UA" sz="1800" dirty="0"/>
              <a:t>, </a:t>
            </a:r>
            <a:r>
              <a:rPr lang="uk-UA" sz="1800" dirty="0" err="1"/>
              <a:t>звоник</a:t>
            </a:r>
            <a:r>
              <a:rPr lang="uk-UA" sz="1800" dirty="0"/>
              <a:t>); ствердіння [р'] на початку складу: </a:t>
            </a:r>
            <a:r>
              <a:rPr lang="uk-UA" sz="1800" dirty="0" err="1"/>
              <a:t>радок</a:t>
            </a:r>
            <a:r>
              <a:rPr lang="uk-UA" sz="1800" dirty="0"/>
              <a:t>, </a:t>
            </a:r>
            <a:r>
              <a:rPr lang="uk-UA" sz="1800" dirty="0" err="1"/>
              <a:t>радно</a:t>
            </a:r>
            <a:r>
              <a:rPr lang="uk-UA" sz="1800" dirty="0"/>
              <a:t>, </a:t>
            </a:r>
            <a:r>
              <a:rPr lang="uk-UA" sz="1800" dirty="0" err="1"/>
              <a:t>ражанка</a:t>
            </a:r>
            <a:r>
              <a:rPr lang="uk-UA" sz="1800" dirty="0"/>
              <a:t>; пом'якшена вимова шиплячих: </a:t>
            </a:r>
            <a:r>
              <a:rPr lang="uk-UA" sz="1800" dirty="0" err="1"/>
              <a:t>спі</a:t>
            </a:r>
            <a:r>
              <a:rPr lang="uk-UA" sz="1800" dirty="0"/>
              <a:t>[</a:t>
            </a:r>
            <a:r>
              <a:rPr lang="uk-UA" sz="1800" dirty="0" err="1"/>
              <a:t>ш'а</a:t>
            </a:r>
            <a:r>
              <a:rPr lang="uk-UA" sz="1800" dirty="0"/>
              <a:t>]</a:t>
            </a:r>
            <a:r>
              <a:rPr lang="uk-UA" sz="1800" dirty="0" err="1"/>
              <a:t>ть</a:t>
            </a:r>
            <a:r>
              <a:rPr lang="uk-UA" sz="1800" dirty="0"/>
              <a:t>, </a:t>
            </a:r>
            <a:r>
              <a:rPr lang="uk-UA" sz="1800" dirty="0" err="1"/>
              <a:t>кри</a:t>
            </a:r>
            <a:r>
              <a:rPr lang="uk-UA" sz="1800" dirty="0"/>
              <a:t>[</a:t>
            </a:r>
            <a:r>
              <a:rPr lang="uk-UA" sz="1800" dirty="0" err="1"/>
              <a:t>ч'а</a:t>
            </a:r>
            <a:r>
              <a:rPr lang="uk-UA" sz="1800" dirty="0"/>
              <a:t>]ти, [</a:t>
            </a:r>
            <a:r>
              <a:rPr lang="uk-UA" sz="1800" dirty="0" err="1" smtClean="0"/>
              <a:t>ч'о</a:t>
            </a:r>
            <a:r>
              <a:rPr lang="uk-UA" sz="1800" dirty="0" smtClean="0"/>
              <a:t>]го</a:t>
            </a:r>
          </a:p>
          <a:p>
            <a:r>
              <a:rPr lang="uk-UA" sz="1800" b="1" i="1" u="sng" dirty="0" smtClean="0"/>
              <a:t>Морфологічні </a:t>
            </a:r>
            <a:r>
              <a:rPr lang="uk-UA" sz="1800" b="1" i="1" u="sng" dirty="0"/>
              <a:t>особливості: </a:t>
            </a:r>
            <a:r>
              <a:rPr lang="uk-UA" sz="1800" dirty="0"/>
              <a:t>відсутність чергування приголосних у формах першої особи однини дійсного способу дієслів другої дієвідміни: просю, </a:t>
            </a:r>
            <a:r>
              <a:rPr lang="uk-UA" sz="1800" dirty="0" err="1"/>
              <a:t>носю</a:t>
            </a:r>
            <a:r>
              <a:rPr lang="uk-UA" sz="1800" dirty="0"/>
              <a:t>, </a:t>
            </a:r>
            <a:r>
              <a:rPr lang="uk-UA" sz="1800" dirty="0" err="1"/>
              <a:t>возю</a:t>
            </a:r>
            <a:r>
              <a:rPr lang="uk-UA" sz="1800" dirty="0"/>
              <a:t>, </a:t>
            </a:r>
            <a:r>
              <a:rPr lang="uk-UA" sz="1800" dirty="0" err="1" smtClean="0"/>
              <a:t>платю</a:t>
            </a:r>
            <a:endParaRPr lang="uk-UA" sz="1800" dirty="0" smtClean="0"/>
          </a:p>
          <a:p>
            <a:r>
              <a:rPr lang="uk-UA" sz="1800" b="1" i="1" u="sng" dirty="0" smtClean="0"/>
              <a:t>Лексичні </a:t>
            </a:r>
            <a:r>
              <a:rPr lang="uk-UA" sz="1800" b="1" i="1" u="sng" dirty="0"/>
              <a:t>особливості: </a:t>
            </a:r>
            <a:r>
              <a:rPr lang="uk-UA" sz="1800" dirty="0"/>
              <a:t>відрізняється незначною кількістю слів від літературної мови (допіру (тільки що), баняк (чавун), </a:t>
            </a:r>
            <a:r>
              <a:rPr lang="uk-UA" sz="1800" dirty="0" err="1"/>
              <a:t>ярчак</a:t>
            </a:r>
            <a:r>
              <a:rPr lang="uk-UA" sz="1800" dirty="0"/>
              <a:t> (зграя), пшеничка (кукурудза), слабий (хворий), пакіл (кілок), гасник, гасниця (гасова лампа</a:t>
            </a:r>
            <a:r>
              <a:rPr lang="uk-UA" sz="1800" dirty="0" smtClean="0"/>
              <a:t>)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826871218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37</TotalTime>
  <Words>498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Берлин</vt:lpstr>
      <vt:lpstr>Діалекти </vt:lpstr>
      <vt:lpstr>Діалект</vt:lpstr>
      <vt:lpstr>Карта діалектів української мови</vt:lpstr>
      <vt:lpstr>Основні групи діалектів</vt:lpstr>
      <vt:lpstr>Північний (поліський) діалект </vt:lpstr>
      <vt:lpstr>Південно-західний діалект </vt:lpstr>
      <vt:lpstr>Південно-східний діалект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Діалекти </dc:title>
  <dc:creator>Олена</dc:creator>
  <cp:lastModifiedBy>Олена</cp:lastModifiedBy>
  <cp:revision>4</cp:revision>
  <dcterms:created xsi:type="dcterms:W3CDTF">2022-09-27T20:50:28Z</dcterms:created>
  <dcterms:modified xsi:type="dcterms:W3CDTF">2022-09-27T21:27:38Z</dcterms:modified>
</cp:coreProperties>
</file>