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media/image3.png" ContentType="image/png"/>
  <Override PartName="/ppt/media/image28.png" ContentType="image/png"/>
  <Override PartName="/ppt/media/image1.jpeg" ContentType="image/jpeg"/>
  <Override PartName="/ppt/media/image2.png" ContentType="image/png"/>
  <Override PartName="/ppt/media/image4.png" ContentType="image/png"/>
  <Override PartName="/ppt/media/image5.png" ContentType="image/png"/>
  <Override PartName="/ppt/media/image9.gif" ContentType="image/gif"/>
  <Override PartName="/ppt/media/image8.jpeg" ContentType="image/jpeg"/>
  <Override PartName="/ppt/media/image6.png" ContentType="image/png"/>
  <Override PartName="/ppt/media/image7.png" ContentType="image/png"/>
  <Override PartName="/ppt/media/image10.jpeg" ContentType="image/jpeg"/>
  <Override PartName="/ppt/media/image11.jpeg" ContentType="image/jpeg"/>
  <Override PartName="/ppt/media/image12.jpeg" ContentType="image/jpeg"/>
  <Override PartName="/ppt/media/image19.png" ContentType="image/png"/>
  <Override PartName="/ppt/media/image13.jpeg" ContentType="image/jpe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80"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82"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8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5"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89"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90"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91"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93"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94"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95"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9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9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99"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01"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102"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04"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0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06"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107"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09"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110"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111"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112"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113"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114"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CustomShape 1"/>
          <p:cNvSpPr/>
          <p:nvPr/>
        </p:nvSpPr>
        <p:spPr>
          <a:xfrm flipH="1">
            <a:off x="8151840" y="0"/>
            <a:ext cx="989640" cy="6856920"/>
          </a:xfrm>
          <a:prstGeom prst="rect">
            <a:avLst/>
          </a:prstGeom>
          <a:blipFill rotWithShape="0">
            <a:blip r:embed="rId2">
              <a:alphaModFix amt="43000"/>
            </a:blip>
            <a:tile/>
          </a:blipFill>
          <a:ln>
            <a:noFill/>
          </a:ln>
          <a:effectLst>
            <a:innerShdw blurRad="63500" dir="10800000" dist="44450">
              <a:srgbClr val="000000">
                <a:alpha val="45000"/>
              </a:srgbClr>
            </a:innerShdw>
          </a:effectLst>
        </p:spPr>
        <p:style>
          <a:lnRef idx="3">
            <a:schemeClr val="lt1"/>
          </a:lnRef>
          <a:fillRef idx="1">
            <a:schemeClr val="accent1"/>
          </a:fillRef>
          <a:effectRef idx="1">
            <a:schemeClr val="accent1"/>
          </a:effectRef>
          <a:fontRef idx="minor"/>
        </p:style>
      </p:sp>
      <p:sp>
        <p:nvSpPr>
          <p:cNvPr id="77" name="PlaceHolder 2"/>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78"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hyperlink" Target="https://www.perspektyva.in.ua/stres-menedzhment-u-pedagogichnij-diyalnosti-2/" TargetMode="External"/><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9.gif"/><Relationship Id="rId2"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hyperlink" Target="https://www.youtube.com/user/LaughterYogaAtlanta" TargetMode="External"/><Relationship Id="rId2" Type="http://schemas.openxmlformats.org/officeDocument/2006/relationships/hyperlink" Target="https://www.youtube.com/watch?v=lauX4dWaJ2Q" TargetMode="External"/><Relationship Id="rId3" Type="http://schemas.openxmlformats.org/officeDocument/2006/relationships/hyperlink" Target="https://www.youtube.com/watch?v=DWqmPKy7Atw" TargetMode="External"/><Relationship Id="rId4" Type="http://schemas.openxmlformats.org/officeDocument/2006/relationships/hyperlink" Target="https://www.youtube.com/channel/UCUugT5KQXwAA0OxuMrcCYOg" TargetMode="External"/><Relationship Id="rId5" Type="http://schemas.openxmlformats.org/officeDocument/2006/relationships/hyperlink" Target="https://www.youtube.com/watch?v=3XxJJmuB8X4" TargetMode="External"/><Relationship Id="rId6"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hyperlink" Target="http://medulka.ru/himiya-biohimiya/books-page" TargetMode="External"/><Relationship Id="rId2" Type="http://schemas.openxmlformats.org/officeDocument/2006/relationships/hyperlink" Target="http://medulka.ru/himiya-biohimiya/books-page" TargetMode="External"/><Relationship Id="rId3" Type="http://schemas.openxmlformats.org/officeDocument/2006/relationships/hyperlink" Target="http://medulka.ru/himiya-biohimiya/books-page" TargetMode="External"/><Relationship Id="rId4" Type="http://schemas.openxmlformats.org/officeDocument/2006/relationships/hyperlink" Target="http://medulka.ru/himiya-biohimiya/books-page" TargetMode="External"/><Relationship Id="rId5" Type="http://schemas.openxmlformats.org/officeDocument/2006/relationships/hyperlink" Target="http://medulka.ru/himiya-biohimiya/books-page" TargetMode="External"/><Relationship Id="rId6" Type="http://schemas.openxmlformats.org/officeDocument/2006/relationships/hyperlink" Target="https://rehabmed.pro/index.php/journal" TargetMode="External"/><Relationship Id="rId7" Type="http://schemas.openxmlformats.org/officeDocument/2006/relationships/hyperlink" Target="http://www.medlit.ru/journalsview/physiotherapy/&#1075;&#1083;&#1072;&#1074;&#1085;&#1072;&#1103;/" TargetMode="External"/><Relationship Id="rId8"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714240" y="144000"/>
            <a:ext cx="7770600" cy="1151280"/>
          </a:xfrm>
          <a:prstGeom prst="rect">
            <a:avLst/>
          </a:prstGeom>
          <a:noFill/>
          <a:ln>
            <a:noFill/>
          </a:ln>
        </p:spPr>
        <p:style>
          <a:lnRef idx="0"/>
          <a:fillRef idx="0"/>
          <a:effectRef idx="0"/>
          <a:fontRef idx="minor"/>
        </p:style>
        <p:txBody>
          <a:bodyPr lIns="90000" rIns="90000" tIns="45000" bIns="45000" anchor="ctr">
            <a:normAutofit fontScale="49000"/>
          </a:bodyPr>
          <a:p>
            <a:pPr algn="ctr">
              <a:lnSpc>
                <a:spcPct val="100000"/>
              </a:lnSpc>
            </a:pPr>
            <a:r>
              <a:rPr b="1" lang="ru-RU" sz="4400" spc="-1" strike="noStrike">
                <a:solidFill>
                  <a:srgbClr val="ff0000"/>
                </a:solidFill>
                <a:latin typeface="Calibri"/>
                <a:ea typeface="DejaVu Sans"/>
              </a:rPr>
              <a:t>ПРИРОДНІ ЗАСОБИ ПІДВИЩЕННЯ РЕЗИСТЕНТНОСТІ ОРГАНІЗМУ</a:t>
            </a:r>
            <a:endParaRPr b="0" lang="ru-RU" sz="4400" spc="-1" strike="noStrike">
              <a:latin typeface="Arial"/>
            </a:endParaRPr>
          </a:p>
        </p:txBody>
      </p:sp>
      <p:sp>
        <p:nvSpPr>
          <p:cNvPr id="116" name="CustomShape 2"/>
          <p:cNvSpPr/>
          <p:nvPr/>
        </p:nvSpPr>
        <p:spPr>
          <a:xfrm>
            <a:off x="357120" y="1440000"/>
            <a:ext cx="8426160" cy="3383280"/>
          </a:xfrm>
          <a:prstGeom prst="rect">
            <a:avLst/>
          </a:prstGeom>
          <a:noFill/>
          <a:ln>
            <a:noFill/>
          </a:ln>
        </p:spPr>
        <p:style>
          <a:lnRef idx="0"/>
          <a:fillRef idx="0"/>
          <a:effectRef idx="0"/>
          <a:fontRef idx="minor"/>
        </p:style>
        <p:txBody>
          <a:bodyPr lIns="90000" rIns="90000" tIns="45000" bIns="45000">
            <a:noAutofit/>
          </a:bodyPr>
          <a:p>
            <a:pPr algn="ctr">
              <a:lnSpc>
                <a:spcPct val="100000"/>
              </a:lnSpc>
              <a:spcBef>
                <a:spcPts val="879"/>
              </a:spcBef>
            </a:pPr>
            <a:r>
              <a:rPr b="1" lang="ru-RU" sz="4400" spc="-1" strike="noStrike">
                <a:solidFill>
                  <a:srgbClr val="0070c0"/>
                </a:solidFill>
                <a:latin typeface="Calibri"/>
                <a:ea typeface="DejaVu Sans"/>
              </a:rPr>
              <a:t>Лекція №8-9</a:t>
            </a:r>
            <a:br/>
            <a:r>
              <a:rPr b="1" lang="ru-RU" sz="3600" spc="-1" strike="noStrike">
                <a:solidFill>
                  <a:srgbClr val="0070c0"/>
                </a:solidFill>
                <a:latin typeface="Calibri"/>
                <a:ea typeface="DejaVu Sans"/>
              </a:rPr>
              <a:t>Тема 8: Тренування основних функціональних систем. Загартовування. Гіпоксичне тренування. Фізичне тренування.</a:t>
            </a:r>
            <a:endParaRPr b="0" lang="ru-RU" sz="3600" spc="-1" strike="noStrike">
              <a:latin typeface="Arial"/>
            </a:endParaRPr>
          </a:p>
          <a:p>
            <a:pPr algn="ctr">
              <a:lnSpc>
                <a:spcPct val="100000"/>
              </a:lnSpc>
              <a:spcBef>
                <a:spcPts val="879"/>
              </a:spcBef>
            </a:pPr>
            <a:r>
              <a:rPr b="1" lang="ru-RU" sz="3600" spc="-1" strike="noStrike">
                <a:solidFill>
                  <a:srgbClr val="0070c0"/>
                </a:solidFill>
                <a:latin typeface="Calibri"/>
                <a:ea typeface="DejaVu Sans"/>
              </a:rPr>
              <a:t>Тема 9: Зміна функції регуляторних систем: аутогенне тренування, гіпноз, словесне навіювання, рефлексотерапія.</a:t>
            </a:r>
            <a:endParaRPr b="0" lang="ru-RU"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144000" y="230040"/>
            <a:ext cx="8891280" cy="6174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000000"/>
                </a:solidFill>
                <a:latin typeface="Arial"/>
                <a:ea typeface="DejaVu Sans"/>
              </a:rPr>
              <a:t>Паралельно з гемодинамічними реакціями у людей, що опинилися в умовах гіпоксії, відбуваються </a:t>
            </a:r>
            <a:r>
              <a:rPr b="1" i="1" lang="ru-RU" sz="1600" spc="-1" strike="noStrike">
                <a:solidFill>
                  <a:srgbClr val="fc0621"/>
                </a:solidFill>
                <a:latin typeface="Arial"/>
                <a:ea typeface="DejaVu Sans"/>
              </a:rPr>
              <a:t>виражені зміни зовнішнього дихання і  газообміну</a:t>
            </a:r>
            <a:r>
              <a:rPr b="1" lang="ru-RU" sz="1600" spc="-1" strike="noStrike">
                <a:solidFill>
                  <a:srgbClr val="000000"/>
                </a:solidFill>
                <a:latin typeface="Arial"/>
                <a:ea typeface="DejaVu Sans"/>
              </a:rPr>
              <a:t>. Збільшення вентиляції легень відзначається вже на висоті близько 1000м в основному за рахунок деякого збільшення глибини дихання. Фізичні навантаження роблять цю реакцію значно більш вираженою: стандартні навантаження на висоті 900-1200м над рівнем моря призводять до достовірного зростання в порівнянні з рівнинними умовами легеневої вентиляції за рахунок як глибини, так і частоти дихання. Збільшення легеневої та альвеолярної вентиляції веде до підвищення рО2 в альвеолах, що сприяє підвищенню насичення артеріальної крові киснем. Із збільшенням висоти реакції носять явно виражений характер навіть у чоловіків, тренованих і адаптованих до умов гір. </a:t>
            </a:r>
            <a:r>
              <a:rPr b="1" lang="ru-RU" sz="1600" spc="-1" strike="noStrike">
                <a:solidFill>
                  <a:srgbClr val="fc0621"/>
                </a:solidFill>
                <a:latin typeface="Arial"/>
                <a:ea typeface="DejaVu Sans"/>
              </a:rPr>
              <a:t>Максимальна аеробна потужність після прибуття в умови середньогір'я і високогір'я істотно знижується і залишається зниженою, незважаючи на швидке і суттєве підвищення гемоглобіну. Відсутність підвищення VO2 max пояснюється двома факторами:</a:t>
            </a:r>
            <a:endParaRPr b="0" lang="ru-RU" sz="1600" spc="-1" strike="noStrike">
              <a:latin typeface="Arial"/>
            </a:endParaRPr>
          </a:p>
          <a:p>
            <a:pPr marL="216000" indent="-215640" algn="just">
              <a:lnSpc>
                <a:spcPct val="100000"/>
              </a:lnSpc>
              <a:buClr>
                <a:srgbClr val="000000"/>
              </a:buClr>
              <a:buFont typeface="Wingdings" charset="2"/>
              <a:buChar char=""/>
            </a:pPr>
            <a:r>
              <a:rPr b="1" lang="ru-RU" sz="1600" spc="-1" strike="noStrike">
                <a:solidFill>
                  <a:srgbClr val="000000"/>
                </a:solidFill>
                <a:latin typeface="Arial"/>
                <a:ea typeface="DejaVu Sans"/>
              </a:rPr>
              <a:t>1) підвищення концентрації гемоглобіну супроводжується зниженням загального обсягу циркулюючої крові у зв'язку зі зменшенням обсягу плазми, що викликає зниження систолічного об'єму;</a:t>
            </a:r>
            <a:endParaRPr b="0" lang="ru-RU" sz="1600" spc="-1" strike="noStrike">
              <a:latin typeface="Arial"/>
            </a:endParaRPr>
          </a:p>
          <a:p>
            <a:pPr marL="216000" indent="-215640" algn="just">
              <a:lnSpc>
                <a:spcPct val="100000"/>
              </a:lnSpc>
              <a:buClr>
                <a:srgbClr val="000000"/>
              </a:buClr>
              <a:buFont typeface="Wingdings" charset="2"/>
              <a:buChar char=""/>
            </a:pPr>
            <a:r>
              <a:rPr b="1" lang="ru-RU" sz="1600" spc="-1" strike="noStrike">
                <a:solidFill>
                  <a:srgbClr val="000000"/>
                </a:solidFill>
                <a:latin typeface="Arial"/>
                <a:ea typeface="DejaVu Sans"/>
              </a:rPr>
              <a:t>2) зниження піку частоти серцевих скорочень в гірських умовах не дозволяє підвищити рівень максимального споживання кисню, незважаючи на можливість нормалізації об'єму плазми вже через 3-4 тижні перебування в горах.</a:t>
            </a:r>
            <a:endParaRPr b="0" lang="ru-RU" sz="1600" spc="-1" strike="noStrike">
              <a:latin typeface="Arial"/>
            </a:endParaRPr>
          </a:p>
          <a:p>
            <a:pPr algn="just">
              <a:lnSpc>
                <a:spcPct val="100000"/>
              </a:lnSpc>
            </a:pPr>
            <a:endParaRPr b="0" lang="ru-RU" sz="1600" spc="-1" strike="noStrike">
              <a:latin typeface="Arial"/>
            </a:endParaRPr>
          </a:p>
          <a:p>
            <a:pPr marL="216000" indent="-215640" algn="just">
              <a:lnSpc>
                <a:spcPct val="100000"/>
              </a:lnSpc>
              <a:buClr>
                <a:srgbClr val="000000"/>
              </a:buClr>
              <a:buFont typeface="Wingdings" charset="2"/>
              <a:buChar char=""/>
            </a:pPr>
            <a:r>
              <a:rPr b="1" lang="ru-RU" sz="1600" spc="-1" strike="noStrike">
                <a:solidFill>
                  <a:srgbClr val="000000"/>
                </a:solidFill>
                <a:latin typeface="Arial"/>
                <a:ea typeface="DejaVu Sans"/>
              </a:rPr>
              <a:t>Обмеження максимального рівня споживання кисню значною мірою визначається також розвитком гіпоксії міокарда, яка є основною причиною зменшення серцевого викиду, і підвищенням навантаження на респіраторні м'язи, що вимагає додаткового кисню.</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216000" y="144000"/>
            <a:ext cx="8624520" cy="6399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Однією з найбільш гострих реакцій, що протікають в організмі людини вже протягом перших годин перебування в горах, є поліцитемія (підвищення кількості еритроцитів і гемоглобіну). Інтенсивність цієї реакції визначається висотою, швидкістю підйому в гори, індивідуальними особливостями людей. Вже через кілька годин після підйому в гори знижується об'єм плазми внаслідок підвищення втрат рідини, викликаних сухістю повітря.</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Це призводить до збільшення концентрації еритроцитів, підвищуючи кисневотранспортну здатність крові. </a:t>
            </a:r>
            <a:r>
              <a:rPr b="1" i="1" lang="ru-RU" sz="1800" spc="-1" strike="noStrike">
                <a:solidFill>
                  <a:srgbClr val="fc0621"/>
                </a:solidFill>
                <a:latin typeface="Arial"/>
                <a:ea typeface="DejaVu Sans"/>
              </a:rPr>
              <a:t>Ретикулоцитоз</a:t>
            </a:r>
            <a:r>
              <a:rPr b="1" lang="ru-RU" sz="1800" spc="-1" strike="noStrike">
                <a:solidFill>
                  <a:srgbClr val="000000"/>
                </a:solidFill>
                <a:latin typeface="Arial"/>
                <a:ea typeface="DejaVu Sans"/>
              </a:rPr>
              <a:t> (збільшення кількості недозрілих еритроцитів в циркулюючій крові) починається наступного дня після підйому в гори, що є відображенням посиленої діяльності кісткового мозку, На другу добу перебування в горах відбувається розпад еритроцитів, що вийшли з кров'яних депо в циркулюючу кров з утворенням еритропоетину - гормону, що стимулює утворення гемоглобіну і виробництво еритроцитів. Однак нестача кисню сама по собі стимулює виділення еритропоетину, що проявляється вже через три  години після прибуття на висоту. Максимальне виділення еритропоетину досягається через 24-48 год.</a:t>
            </a:r>
            <a:endParaRPr b="0" lang="ru-RU" sz="1800" spc="-1" strike="noStrike">
              <a:latin typeface="Arial"/>
            </a:endParaRPr>
          </a:p>
          <a:p>
            <a:pPr algn="just">
              <a:lnSpc>
                <a:spcPct val="100000"/>
              </a:lnSpc>
            </a:pPr>
            <a:r>
              <a:rPr b="1" i="1" lang="ru-RU" sz="1800" spc="-1" strike="noStrike">
                <a:solidFill>
                  <a:srgbClr val="fc0621"/>
                </a:solidFill>
                <a:latin typeface="Arial"/>
                <a:ea typeface="DejaVu Sans"/>
              </a:rPr>
              <a:t>З часом при адаптації до гірських умов, коли загальна кількість еритроцитів помітно зростає і стабілізується на новому рівні, ретикулоцитоз припиняється. На дуже великих висотах значне збільшення еритроцитної маси може настільки підвищити в'язкість крові, що вона буде обмежувати серцевий викид.</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238680" y="216000"/>
            <a:ext cx="8688600" cy="5576400"/>
          </a:xfrm>
          <a:prstGeom prst="rect">
            <a:avLst/>
          </a:prstGeom>
          <a:noFill/>
          <a:ln>
            <a:noFill/>
          </a:ln>
        </p:spPr>
        <p:style>
          <a:lnRef idx="0"/>
          <a:fillRef idx="0"/>
          <a:effectRef idx="0"/>
          <a:fontRef idx="minor"/>
        </p:style>
        <p:txBody>
          <a:bodyPr lIns="90000" rIns="90000" tIns="45000" bIns="45000">
            <a:spAutoFit/>
          </a:bodyPr>
          <a:p>
            <a:pPr marL="216000" indent="-215640" algn="just">
              <a:lnSpc>
                <a:spcPct val="100000"/>
              </a:lnSpc>
              <a:buClr>
                <a:srgbClr val="000000"/>
              </a:buClr>
              <a:buFont typeface="Wingdings" charset="2"/>
              <a:buChar char=""/>
            </a:pPr>
            <a:r>
              <a:rPr b="1" lang="ru-RU" sz="1800" spc="-1" strike="noStrike">
                <a:solidFill>
                  <a:srgbClr val="000000"/>
                </a:solidFill>
                <a:latin typeface="Arial"/>
                <a:ea typeface="DejaVu Sans"/>
              </a:rPr>
              <a:t>По-друге, розвивається активація адренергічної і гіпофізарно-адреналової систем. Цей неспецифічний компонент адаптації відіграє роль у мобілізації апарату кровообігу і зовнішнього дихання, але разом з тим проявляється різко вираженим катаболічних ефектом, тобто появою негативного баланс азоту, втратою маси тіла, атрофією жирової тканини та ін.</a:t>
            </a:r>
            <a:endParaRPr b="0" lang="ru-RU" sz="1800" spc="-1" strike="noStrike">
              <a:latin typeface="Arial"/>
            </a:endParaRPr>
          </a:p>
          <a:p>
            <a:pPr marL="216000" indent="-215640" algn="just">
              <a:lnSpc>
                <a:spcPct val="100000"/>
              </a:lnSpc>
              <a:buClr>
                <a:srgbClr val="000000"/>
              </a:buClr>
              <a:buFont typeface="Wingdings" charset="2"/>
              <a:buChar char=""/>
            </a:pPr>
            <a:r>
              <a:rPr b="1" lang="ru-RU" sz="1800" spc="-1" strike="noStrike">
                <a:solidFill>
                  <a:srgbClr val="000000"/>
                </a:solidFill>
                <a:latin typeface="Arial"/>
                <a:ea typeface="DejaVu Sans"/>
              </a:rPr>
              <a:t>По-третє, гостра гіпоксія, обмежуючи ресинтез АТФ в мітохондріях, викликає пряму депресію функцій ряду систем організму, і насамперед вищих відділів головного мозку, що проявляється в порушеннях інтелектуальної та рухової активності. Це поєднання мобілізації систем складає синдром, що характеризує першу стадію термінової, але багато в чому нестійкої адаптації до гіпоксії.</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перші дні перебування в середньогір'ї при виконанні стандартних фізичних навантажень відзначається зусилля анаеробного гліколізу і підвищення в крові і м'язової тканини рівня лактату. Через два-три тижні після перебування в горах інтенсивність гліколізу і утворення лактату при таких же навантаженнях знижується і наближається до умов рівнини. Одночасно відзначається підвищення вмісту вільних жирних кислот в м'язовій тканині і поліпшується метаболічна регуляція процесів енергозабезпечення.</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273600" y="383400"/>
            <a:ext cx="8438040" cy="6492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a:solidFill>
                  <a:srgbClr val="fc0621"/>
                </a:solidFill>
                <a:latin typeface="Arial"/>
                <a:ea typeface="DejaVu Sans"/>
              </a:rPr>
              <a:t>Друга стадія (перехідна адаптація) </a:t>
            </a:r>
            <a:r>
              <a:rPr b="1" lang="ru-RU" sz="2000" spc="-1" strike="noStrike">
                <a:solidFill>
                  <a:srgbClr val="000000"/>
                </a:solidFill>
                <a:latin typeface="Arial"/>
                <a:ea typeface="DejaVu Sans"/>
              </a:rPr>
              <a:t>пов'язана з формуванням досить виражених і стійких структурних та функціональних змін в організмі людини.</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Зокрема, розвивається адаптаційна поліцитемія і відбувається збільшення кисневої ємності крові; виявляється виражене збільшення дихальної поверхні легень, збільшується потужність адренергічної регуляції серця, збільшується концентрація міоглобіну, підвищується пропускна здатність коронарного русла та ін.</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i="1" lang="ru-RU" sz="2000" spc="-1" strike="noStrike">
                <a:solidFill>
                  <a:srgbClr val="fc0621"/>
                </a:solidFill>
                <a:latin typeface="Arial"/>
                <a:ea typeface="DejaVu Sans"/>
              </a:rPr>
              <a:t>Третя стадія (стійка адаптація) </a:t>
            </a:r>
            <a:r>
              <a:rPr b="1" lang="ru-RU" sz="2000" spc="-1" strike="noStrike">
                <a:solidFill>
                  <a:srgbClr val="000000"/>
                </a:solidFill>
                <a:latin typeface="Arial"/>
                <a:ea typeface="DejaVu Sans"/>
              </a:rPr>
              <a:t>пов'язана з формуванням стійкої адаптації, конкретним проявом якої є збільшення потужності і одночасно економічності функціонування апарату зовнішнього дихання і кровообігу, зростання дихальної поверхні легень і потужності дихальної мускулатури, коефіцієнта утилізації кисню з повітря, що вдихається. Відбувається також збільшення маси серця і ємності коронарного русла, підвищення концентрації міоглобіну та кількості мітохондрій в міокарді, збільшення потужності системи енергозабезпечення та ін.</a:t>
            </a:r>
            <a:endParaRPr b="0" lang="ru-RU" sz="2000" spc="-1" strike="noStrike">
              <a:latin typeface="Arial"/>
            </a:endParaRPr>
          </a:p>
          <a:p>
            <a:pPr>
              <a:lnSpc>
                <a:spcPct val="100000"/>
              </a:lnSpc>
            </a:pP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360000" y="509400"/>
            <a:ext cx="8351640" cy="5452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000000"/>
                </a:solidFill>
                <a:latin typeface="Arial"/>
                <a:ea typeface="DejaVu Sans"/>
              </a:rPr>
              <a:t>Біопсичні дослідження дозволили встановити основні реакції, характерні для стійкої адаптації м'язової тканини.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Вже 4-5-тижневе перебування у високогір'ї призводить до виражених змін у м'язах в учасників високогірних сходжень: зменшується площа м'язів і площа ШС-волокон і, особливо, ПСволокон, збільшується кількість капілярів на 1 мм² м'язової тканини та ін., що сприяє вилученню кисню з крові працюючими м'язами.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Ця адаптаційна реакція проявляється і протягом досить тривалого часу після повернення з гір, полегшуючи транспорт кисню до м'язової тканини.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Спортсмени, що спеціалізуються у видах спорту швидкісно-силового характеру, повинні знати, що в умовах гір існує певний ризик зниження м'язової маси, яка, щоправда, в достатній мірі може бути відвернена раціональною силовою підготовкою.</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360000" y="288000"/>
            <a:ext cx="8525520" cy="6188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DejaVu Sans"/>
              </a:rPr>
              <a:t>Важливим проявом стійкої адаптації є істотна економізація функцій організму. Тут простежуються два самостійних напрямки.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Arial"/>
                <a:ea typeface="DejaVu Sans"/>
              </a:rPr>
              <a:t>Перший з них пов'язаний з економізацією функцій, обумовленої збільшенням функціонального резерву серця, підвищенням кисневої ємності крові і можливостей тканин до утилізації кисню та ін.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Arial"/>
                <a:ea typeface="DejaVu Sans"/>
              </a:rPr>
              <a:t>Другий напрямок обумовлений зниженням основного обміну і використанням кисню тканинами, а також зниженням споживання кисню серцем, що найбільш яскраво проявляється у горян-аборигенів, однак притаманне і жителям рівнин, адаптованим до гірської гіпоксії.</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i="1" lang="ru-RU" sz="2000" spc="-1" strike="noStrike">
                <a:solidFill>
                  <a:srgbClr val="fc0621"/>
                </a:solidFill>
                <a:latin typeface="Arial"/>
                <a:ea typeface="DejaVu Sans"/>
              </a:rPr>
              <a:t>У другій (перехідній) і третій (стійкій) стадіях адаптації реакції апарату кровообігу на гіпоксію знижуються</a:t>
            </a:r>
            <a:r>
              <a:rPr b="1" lang="ru-RU" sz="2000" spc="-1" strike="noStrike">
                <a:solidFill>
                  <a:srgbClr val="000000"/>
                </a:solidFill>
                <a:latin typeface="Arial"/>
                <a:ea typeface="DejaVu Sans"/>
              </a:rPr>
              <a:t> у міру розвитку інших пристосувальних механізмів: посилення еритропоезу, збільшення синтезу АТФ, підвищення активності дихальних ферментів в тканинах, збільшення васкуляризації тканин, підвищення проникності периферичних капілярів, збільшення щільності капілярів і мітохондрій в скелетних м'язах.</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324360" y="135000"/>
            <a:ext cx="8607600" cy="6309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400" spc="-1" strike="noStrike">
                <a:solidFill>
                  <a:srgbClr val="fc0621"/>
                </a:solidFill>
                <a:latin typeface="Arial"/>
                <a:ea typeface="DejaVu Sans"/>
              </a:rPr>
              <a:t>Форми гіпоксичного тренування</a:t>
            </a:r>
            <a:endParaRPr b="0" lang="ru-RU" sz="2400" spc="-1" strike="noStrike">
              <a:latin typeface="Arial"/>
            </a:endParaRPr>
          </a:p>
          <a:p>
            <a:pPr algn="ctr">
              <a:lnSpc>
                <a:spcPct val="100000"/>
              </a:lnSpc>
            </a:pPr>
            <a:endParaRPr b="0" lang="ru-RU" sz="2400" spc="-1" strike="noStrike">
              <a:latin typeface="Arial"/>
            </a:endParaRPr>
          </a:p>
          <a:p>
            <a:pPr algn="just">
              <a:lnSpc>
                <a:spcPct val="100000"/>
              </a:lnSpc>
            </a:pPr>
            <a:r>
              <a:rPr b="1" lang="ru-RU" sz="2000" spc="-1" strike="noStrike">
                <a:solidFill>
                  <a:srgbClr val="000000"/>
                </a:solidFill>
                <a:latin typeface="Arial"/>
                <a:ea typeface="DejaVu Sans"/>
              </a:rPr>
              <a:t>Все різноманіття форм підготовки спортсменів з використанням додаткового гіпоксичного фактора можна розділити на дві групи: </a:t>
            </a:r>
            <a:r>
              <a:rPr b="1" lang="ru-RU" sz="2000" spc="-1" strike="noStrike">
                <a:solidFill>
                  <a:srgbClr val="fc0621"/>
                </a:solidFill>
                <a:latin typeface="Arial"/>
                <a:ea typeface="DejaVu Sans"/>
              </a:rPr>
              <a:t>природне гіпоксичне тренування</a:t>
            </a:r>
            <a:r>
              <a:rPr b="1" lang="ru-RU" sz="2000" spc="-1" strike="noStrike">
                <a:solidFill>
                  <a:srgbClr val="000000"/>
                </a:solidFill>
                <a:latin typeface="Arial"/>
                <a:ea typeface="DejaVu Sans"/>
              </a:rPr>
              <a:t> (тренування в гірських умовах) і </a:t>
            </a:r>
            <a:r>
              <a:rPr b="1" lang="ru-RU" sz="2000" spc="-1" strike="noStrike">
                <a:solidFill>
                  <a:srgbClr val="fc0621"/>
                </a:solidFill>
                <a:latin typeface="Arial"/>
                <a:ea typeface="DejaVu Sans"/>
              </a:rPr>
              <a:t>штучне гіпоксичне тренування</a:t>
            </a:r>
            <a:r>
              <a:rPr b="1" lang="ru-RU" sz="2000" spc="-1" strike="noStrike">
                <a:solidFill>
                  <a:srgbClr val="000000"/>
                </a:solidFill>
                <a:latin typeface="Arial"/>
                <a:ea typeface="DejaVu Sans"/>
              </a:rPr>
              <a:t> (тренування на рівні моря із застосуванням спеціальних споруд, обладнання чи методичних прийомів, що забезпечують наявність додаткового гіпоксичного фактора).</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Спеціальні дослідження, а також досвід підготовки видатних спортсменів у різних країнах світу переконливо демонструють, що основне місце в системі гіпоксичного тренування спортсменів повинно займати природне тренування в горах, що викликає помітно більш виражені реакції та ефективне протікання адаптації у порівнянні з гіпоксичним тренуванням в штучно створених умовах.</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Разом з тим штучне гіпоксичне тренування при його раціональному плануванні дозволяє вдало доповнювати тренування в горах, усуваючи багато організаційних та методичних недоліків останнього.</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 descr=""/>
          <p:cNvPicPr/>
          <p:nvPr/>
        </p:nvPicPr>
        <p:blipFill>
          <a:blip r:embed="rId1"/>
          <a:stretch/>
        </p:blipFill>
        <p:spPr>
          <a:xfrm>
            <a:off x="297000" y="144000"/>
            <a:ext cx="4454640" cy="2964240"/>
          </a:xfrm>
          <a:prstGeom prst="rect">
            <a:avLst/>
          </a:prstGeom>
          <a:ln>
            <a:noFill/>
          </a:ln>
        </p:spPr>
      </p:pic>
      <p:pic>
        <p:nvPicPr>
          <p:cNvPr id="134" name="" descr=""/>
          <p:cNvPicPr/>
          <p:nvPr/>
        </p:nvPicPr>
        <p:blipFill>
          <a:blip r:embed="rId2"/>
          <a:stretch/>
        </p:blipFill>
        <p:spPr>
          <a:xfrm>
            <a:off x="4680000" y="3461400"/>
            <a:ext cx="4319640" cy="2874240"/>
          </a:xfrm>
          <a:prstGeom prst="rect">
            <a:avLst/>
          </a:prstGeom>
          <a:ln>
            <a:noFill/>
          </a:ln>
        </p:spPr>
      </p:pic>
      <p:pic>
        <p:nvPicPr>
          <p:cNvPr id="135" name="" descr=""/>
          <p:cNvPicPr/>
          <p:nvPr/>
        </p:nvPicPr>
        <p:blipFill>
          <a:blip r:embed="rId3"/>
          <a:stretch/>
        </p:blipFill>
        <p:spPr>
          <a:xfrm>
            <a:off x="4847040" y="216000"/>
            <a:ext cx="4296600" cy="2375640"/>
          </a:xfrm>
          <a:prstGeom prst="rect">
            <a:avLst/>
          </a:prstGeom>
          <a:ln>
            <a:noFill/>
          </a:ln>
        </p:spPr>
      </p:pic>
      <p:pic>
        <p:nvPicPr>
          <p:cNvPr id="136" name="" descr=""/>
          <p:cNvPicPr/>
          <p:nvPr/>
        </p:nvPicPr>
        <p:blipFill>
          <a:blip r:embed="rId4"/>
          <a:stretch/>
        </p:blipFill>
        <p:spPr>
          <a:xfrm>
            <a:off x="72000" y="3759840"/>
            <a:ext cx="4463640" cy="21438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 descr=""/>
          <p:cNvPicPr/>
          <p:nvPr/>
        </p:nvPicPr>
        <p:blipFill>
          <a:blip r:embed="rId1"/>
          <a:stretch/>
        </p:blipFill>
        <p:spPr>
          <a:xfrm>
            <a:off x="216000" y="144000"/>
            <a:ext cx="3599640" cy="6551640"/>
          </a:xfrm>
          <a:prstGeom prst="rect">
            <a:avLst/>
          </a:prstGeom>
          <a:ln>
            <a:noFill/>
          </a:ln>
        </p:spPr>
      </p:pic>
      <p:pic>
        <p:nvPicPr>
          <p:cNvPr id="138" name="" descr=""/>
          <p:cNvPicPr/>
          <p:nvPr/>
        </p:nvPicPr>
        <p:blipFill>
          <a:blip r:embed="rId2"/>
          <a:stretch/>
        </p:blipFill>
        <p:spPr>
          <a:xfrm>
            <a:off x="4248000" y="1224000"/>
            <a:ext cx="4434840" cy="395964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288000" y="216000"/>
            <a:ext cx="8639280" cy="5883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DejaVu Sans"/>
              </a:rPr>
              <a:t>В даний час в різних країнах світу збудовано велику кількість навчальнотренувальних і змагальних центрів, розташованих на висоті від 800-1000 м до 3500-4000м над рівнем моря. Найбільш високі і добре обладнані центри розташовані в середньогір'ї на висоті 1500-2200м над рівнем моря: Санкт-Моріц  (Швейцарія) - 1820м над рівнем моря; Сьєстьєрра (Італія) - 2035м; Бельмекен (Болгарія) - 2000м; Медео (Казахстан) - 1691м; Цахкадзор (Вірменія) — 1970м; Кунмінг (КНР) - 1895м; Колорадо-Спрінгс (США) - 2194м; Мехіко (Мексика) - 2240м й ін. Є центри, розташовані на кордоні між средньогір'ям і високогір'ям: Аддис-Абеба (Ефіопія) - 2400м, і безпосередньо у високогір'ї: Толука (Мексика) - 2700м, Кейптаун (США) - 2835м. Багато середньогірних центрів мають тренувальні бази, розташовані на льодовиках у високогірних умовах (3000-4000м над рівнем моря). Умови багатьох сучасних центрів дозволяють використовувати тренування і проживання в досить широкому діапазоні висоти: наприклад, спортсмени можуть проживати на висоті 1800-2000м, а тренуватися на висоті 2700-3000м або, навпаки, проживати на висоті 2200- 3000м, а тренуватися - на висоті 1000-1200м та ін.</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288000" y="349920"/>
            <a:ext cx="8567280" cy="5698440"/>
          </a:xfrm>
          <a:prstGeom prst="rect">
            <a:avLst/>
          </a:prstGeom>
          <a:noFill/>
          <a:ln w="9360">
            <a:noFill/>
          </a:ln>
        </p:spPr>
        <p:style>
          <a:lnRef idx="0"/>
          <a:fillRef idx="0"/>
          <a:effectRef idx="0"/>
          <a:fontRef idx="minor"/>
        </p:style>
        <p:txBody>
          <a:bodyPr lIns="90000" rIns="90000" tIns="45000" bIns="45000" anchor="ctr">
            <a:spAutoFit/>
          </a:bodyPr>
          <a:p>
            <a:pPr algn="ctr">
              <a:lnSpc>
                <a:spcPct val="100000"/>
              </a:lnSpc>
            </a:pPr>
            <a:r>
              <a:rPr b="1" lang="ru-RU" sz="4000" spc="-1" strike="noStrike">
                <a:solidFill>
                  <a:srgbClr val="0070c0"/>
                </a:solidFill>
                <a:latin typeface="Times New Roman"/>
                <a:ea typeface="Times New Roman"/>
              </a:rPr>
              <a:t>Тема 8. План</a:t>
            </a:r>
            <a:endParaRPr b="0" lang="ru-RU" sz="4000" spc="-1" strike="noStrike">
              <a:latin typeface="Arial"/>
            </a:endParaRPr>
          </a:p>
          <a:p>
            <a:pPr algn="ctr">
              <a:lnSpc>
                <a:spcPct val="100000"/>
              </a:lnSpc>
            </a:pPr>
            <a:endParaRPr b="0" lang="ru-RU" sz="4000" spc="-1" strike="noStrike">
              <a:latin typeface="Arial"/>
            </a:endParaRPr>
          </a:p>
          <a:p>
            <a:pPr marL="216000" indent="-215280" algn="just">
              <a:lnSpc>
                <a:spcPct val="100000"/>
              </a:lnSpc>
              <a:buClr>
                <a:srgbClr val="000000"/>
              </a:buClr>
              <a:buFont typeface="StarSymbol"/>
              <a:buAutoNum type="arabicParenR"/>
            </a:pPr>
            <a:r>
              <a:rPr b="1" lang="ru-RU" sz="3600" spc="-1" strike="noStrike">
                <a:solidFill>
                  <a:srgbClr val="000000"/>
                </a:solidFill>
                <a:latin typeface="Arial"/>
                <a:ea typeface="DejaVu Sans"/>
              </a:rPr>
              <a:t>Загартовування низькими температурами </a:t>
            </a:r>
            <a:r>
              <a:rPr b="1" lang="ru-RU" sz="3200" spc="-1" strike="noStrike">
                <a:solidFill>
                  <a:srgbClr val="fc0621"/>
                </a:solidFill>
                <a:latin typeface="Arial"/>
                <a:ea typeface="DejaVu Sans"/>
              </a:rPr>
              <a:t>(практичне заняття).</a:t>
            </a:r>
            <a:endParaRPr b="0" lang="ru-RU" sz="3200" spc="-1" strike="noStrike">
              <a:latin typeface="Arial"/>
            </a:endParaRPr>
          </a:p>
          <a:p>
            <a:pPr marL="216000" indent="-215280" algn="just">
              <a:lnSpc>
                <a:spcPct val="100000"/>
              </a:lnSpc>
              <a:buClr>
                <a:srgbClr val="000000"/>
              </a:buClr>
              <a:buFont typeface="StarSymbol"/>
              <a:buAutoNum type="arabicParenR"/>
            </a:pPr>
            <a:r>
              <a:rPr b="1" lang="ru-RU" sz="3600" spc="-1" strike="noStrike">
                <a:solidFill>
                  <a:srgbClr val="000000"/>
                </a:solidFill>
                <a:latin typeface="Arial"/>
                <a:ea typeface="DejaVu Sans"/>
              </a:rPr>
              <a:t>Гіпоксичне тренування (під водою, в горах). </a:t>
            </a:r>
            <a:endParaRPr b="0" lang="ru-RU" sz="3600" spc="-1" strike="noStrike">
              <a:latin typeface="Arial"/>
            </a:endParaRPr>
          </a:p>
          <a:p>
            <a:pPr marL="216000" indent="-215280" algn="just">
              <a:lnSpc>
                <a:spcPct val="100000"/>
              </a:lnSpc>
              <a:buClr>
                <a:srgbClr val="000000"/>
              </a:buClr>
              <a:buFont typeface="StarSymbol"/>
              <a:buAutoNum type="arabicParenR"/>
            </a:pPr>
            <a:r>
              <a:rPr b="1" lang="ru-RU" sz="3600" spc="-1" strike="noStrike">
                <a:solidFill>
                  <a:srgbClr val="000000"/>
                </a:solidFill>
                <a:latin typeface="Arial"/>
                <a:ea typeface="DejaVu Sans"/>
              </a:rPr>
              <a:t>Фізичне тренування </a:t>
            </a:r>
            <a:r>
              <a:rPr b="1" lang="ru-RU" sz="3200" spc="-1" strike="noStrike">
                <a:solidFill>
                  <a:srgbClr val="fc0621"/>
                </a:solidFill>
                <a:latin typeface="Arial"/>
                <a:ea typeface="DejaVu Sans"/>
              </a:rPr>
              <a:t>(див. лекцію 7). </a:t>
            </a:r>
            <a:endParaRPr b="0" lang="ru-RU" sz="3200" spc="-1" strike="noStrike">
              <a:latin typeface="Arial"/>
            </a:endParaRPr>
          </a:p>
          <a:p>
            <a:pPr marL="216000" indent="-215280" algn="just">
              <a:lnSpc>
                <a:spcPct val="100000"/>
              </a:lnSpc>
              <a:buClr>
                <a:srgbClr val="000000"/>
              </a:buClr>
              <a:buFont typeface="StarSymbol"/>
              <a:buAutoNum type="arabicParenR"/>
            </a:pPr>
            <a:r>
              <a:rPr b="1" lang="ru-RU" sz="3600" spc="-1" strike="noStrike">
                <a:solidFill>
                  <a:srgbClr val="000000"/>
                </a:solidFill>
                <a:latin typeface="Arial"/>
                <a:ea typeface="DejaVu Sans"/>
              </a:rPr>
              <a:t>Теренкури — піші прогулянки. Поняття та загальна характеристика </a:t>
            </a:r>
            <a:r>
              <a:rPr b="1" lang="ru-RU" sz="3200" spc="-1" strike="noStrike">
                <a:solidFill>
                  <a:srgbClr val="fc0621"/>
                </a:solidFill>
                <a:latin typeface="Arial"/>
                <a:ea typeface="DejaVu Sans"/>
              </a:rPr>
              <a:t>(див. лекцію 7). </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154080" y="144000"/>
            <a:ext cx="8845560" cy="6188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a:solidFill>
                  <a:srgbClr val="fc0621"/>
                </a:solidFill>
                <a:latin typeface="Arial"/>
                <a:ea typeface="DejaVu Sans"/>
              </a:rPr>
              <a:t>Тренування в штучних гіпоксичних умовах (особливо в барокамерах) має</a:t>
            </a:r>
            <a:endParaRPr b="0" lang="ru-RU" sz="2000" spc="-1" strike="noStrike">
              <a:latin typeface="Arial"/>
            </a:endParaRPr>
          </a:p>
          <a:p>
            <a:pPr algn="just">
              <a:lnSpc>
                <a:spcPct val="100000"/>
              </a:lnSpc>
            </a:pPr>
            <a:r>
              <a:rPr b="1" i="1" lang="ru-RU" sz="2000" spc="-1" strike="noStrike">
                <a:solidFill>
                  <a:srgbClr val="fc0621"/>
                </a:solidFill>
                <a:latin typeface="Arial"/>
                <a:ea typeface="DejaVu Sans"/>
              </a:rPr>
              <a:t>ряд значних переваг, в їх числі:</a:t>
            </a:r>
            <a:r>
              <a:rPr b="1" lang="ru-RU" sz="2000" spc="-1" strike="noStrike">
                <a:solidFill>
                  <a:srgbClr val="000000"/>
                </a:solidFill>
                <a:latin typeface="Arial"/>
                <a:ea typeface="DejaVu Sans"/>
              </a:rPr>
              <a:t> можливість регулювання в широкому діапазоні тиску повітря і парціального тиску кисню; можливість поєднання гіпоксичного тренування з тренуваннями в нормальних умовах; відсутність організаційних і методичних проблем, пов'язаних з переїздами в гори, акліматизацією та реакліматизацією, зміною звичного режиму життя, погодними та кліматичними умовами і т.п.</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Разом з тим необхідно пам'ятати, що навіть при максимальному прагненні згладити недоліки штучних умов, що створюються в барокамерах і кліматичних камерах, навантаження виявляється ефективним лише стосовно функціональної підготовленості спортсмена, що ж стосується найважливіших компонентів техніко-тактичної майстерності, то при роботі в гідроканалі - для плавців, гребному каналі - для веслярів, на тредбані - для бігунів і лижників, велоергометрі - для велосипедистів і т. п. завжди існує ймовірність негативного впливу на найважливіші просторово-часові і динамічні характеристики рухів, серйозних порушень оптимальних варіантів спортивної техніки.</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230040" y="432000"/>
            <a:ext cx="8769240" cy="5883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DejaVu Sans"/>
              </a:rPr>
              <a:t>Слід згадати і про істотні психічні труднощі, з якими доводиться стикатися спортсмену при тренуванні в умовах штучної гіпоксії, тому штучне гіпоксичне тренування повинно розглядатися лише як доповнення до природного тренування в рівнинних і гірських умовах, складати стосовно незначний відсоток (не більше 4-5%) від загального обсягу роботи протягом року і не плануватися в тижні, безпосередньо передуючі головним змаганням. </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Це стосується не тільки малих камер площею не більше 20-30 м², а й таких великих споруд, як барокамери в Кінбаумі (Німеччина) або Колорадо-Спрінгс (США), в яких в умовах штучної гіпоксії можуть одночасно знаходитися і тренуватися кілька десятків спортсменів. Барокамера в Кінбаумі, в якій пройшли підготовку багато видатних спортсмени НДР 80-х років XX ст., була обладнана тредбанами для бігунів і лижників, велоергометрами, тренажерами для силової підготовки, гребним басейном. У барокамері є кімнати відпочинку, медичний кабінет, приміщення для масажу, прийому фізіотерапевтичних процедур, харчування та ін. У загальній складності в барокамері одночасно може перебувати до 40 осіб. Висота підйому в ній може змінюватися в діапазоні 1000-4000 м.</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260640" y="222120"/>
            <a:ext cx="8738640" cy="6399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fc0621"/>
                </a:solidFill>
                <a:latin typeface="Arial"/>
                <a:ea typeface="DejaVu Sans"/>
              </a:rPr>
              <a:t>В даний час в деяких країнах реалізовані проекти створення гігантських тренувальних центрів-барокамер, де спортсмени можуть одночасно проживати і тренуватися в умовах, максимально наближених до природних (бігова доріжка, плавальний басейн). </a:t>
            </a:r>
            <a:r>
              <a:rPr b="1" lang="ru-RU" sz="1800" spc="-1" strike="noStrike">
                <a:solidFill>
                  <a:srgbClr val="000000"/>
                </a:solidFill>
                <a:latin typeface="Arial"/>
                <a:ea typeface="DejaVu Sans"/>
              </a:rPr>
              <a:t>Важко однозначно сказати, чи виявиться ефект від тренування в таких центрах прямопропорційним тим затратам, які знадобилися для їх будівництва та утримання.</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Згідно дослідженням, проведеним в останні роки, було висунуто цілком обґрунтоване припущення, згідно з яким найбільша ефективність штучної</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гіпоксії має місце у випадку, коли спортсмени проживають в умовах середньогір'я і високогір'я, а тренуються на рівнині. Інші поєднання (проживання та тренування в умовах середньогір'я, проживання на рівнині або на низькогір'ї, а тренування в середньогір'ї і високогір'ї) є менш ефективними.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Вже нині багато спортсменів живуть (з вечора до ранку) у спеціальних будинках зі зниженим парціальним вмістом кисню, відповідному висоті 2000-3000м над рівнем моря, а тренуються у звичайних умовах. Дослідження проведені за участю лижниць високої кваліфікації показали, що проживання в умовах штучного високогір'я (більше 3000м) в спеціальних будинках, що супроводжується тренуванням на рівнині, забезпечує ефективне та різнобічне спортивне вдосконалення і одночасно стимулює кровотворні функції і підвищення можливостей аеробної системи в цілому за рахунок гіпоксичного фактора.</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245520" y="216000"/>
            <a:ext cx="8754120" cy="66733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Тренування в штучних гіпоксичних умовах вимагає спеціальних споруд і</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устаткування.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 цією метою використовуються </a:t>
            </a:r>
            <a:r>
              <a:rPr b="1" i="1" lang="ru-RU" sz="1800" spc="-1" strike="noStrike">
                <a:solidFill>
                  <a:srgbClr val="fc0621"/>
                </a:solidFill>
                <a:latin typeface="Arial"/>
                <a:ea typeface="DejaVu Sans"/>
              </a:rPr>
              <a:t>барокамери</a:t>
            </a:r>
            <a:r>
              <a:rPr b="1" lang="ru-RU" sz="1800" spc="-1" strike="noStrike">
                <a:solidFill>
                  <a:srgbClr val="000000"/>
                </a:solidFill>
                <a:latin typeface="Arial"/>
                <a:ea typeface="DejaVu Sans"/>
              </a:rPr>
              <a:t>, в яких змінюється загальний тиск повітря і, отже, змінюється парціальний тиск кисню і водяної пари; </a:t>
            </a:r>
            <a:r>
              <a:rPr b="1" i="1" lang="ru-RU" sz="1800" spc="-1" strike="noStrike">
                <a:solidFill>
                  <a:srgbClr val="fc0621"/>
                </a:solidFill>
                <a:latin typeface="Arial"/>
                <a:ea typeface="DejaVu Sans"/>
              </a:rPr>
              <a:t>кліматичні камери</a:t>
            </a:r>
            <a:r>
              <a:rPr b="1" lang="ru-RU" sz="1800" spc="-1" strike="noStrike">
                <a:solidFill>
                  <a:srgbClr val="000000"/>
                </a:solidFill>
                <a:latin typeface="Arial"/>
                <a:ea typeface="DejaVu Sans"/>
              </a:rPr>
              <a:t>, в які подається задана гіпоксична суміш; різні стаціонарні системи, що дозволяють подавати спортсмену гіпоксичну суміш через спеціальні маски.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Використовуються маски, що дозволяють вдихати гіпоксичну суміш в реальних умовах тренування, а також найпростіші маски і трубки, що забезпечують гіпоксичні умови за рахунок наявності так званого мертвого простору.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Маски, через які спортсмену подається гіпоксична суміш із стандартних систем, застосовуються при підготовці велосипедистів під час тренування на велоергометрі або велостанках, плавців при тренуванні в гідроканалі, веслярів при тренуванні в гребному каналі. Використовуються маски і в природних умовах тренування при підготовці плавців, веслярів, бігунів на довгі дистанції і велосипедистів. У цих випадках газова суміш надходить спортсменам через шланг. Система забезпечення газовою сумішшю розміщується на візку, що  рухається по бортику басейну - для плавців, в човні або машині супроводу — для веслярів, бігунів або велосипедистів. Тренування з використанням таких масок досить ефективне, проте малодоступне для широкого застосування в практиці у зв'язку з громіздкістю апаратури і необхідністю залучення обслуговуючого персоналу.</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137880" y="243000"/>
            <a:ext cx="8645760" cy="5883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a:solidFill>
                  <a:srgbClr val="fc0621"/>
                </a:solidFill>
                <a:latin typeface="Arial"/>
                <a:ea typeface="DejaVu Sans"/>
              </a:rPr>
              <a:t>Більш простим рішенням є використання методу поворотного дихання із застосуванням масок і трубок зі значним мертвим простором.</a:t>
            </a:r>
            <a:r>
              <a:rPr b="1" lang="ru-RU" sz="2000" spc="-1" strike="noStrike">
                <a:solidFill>
                  <a:srgbClr val="000000"/>
                </a:solidFill>
                <a:latin typeface="Arial"/>
                <a:ea typeface="DejaVu Sans"/>
              </a:rPr>
              <a:t> У цьому випадку зниження парціального тиску кисню у вдихуваному повітрі забезпечується частковим вдиханням видихнутого повітря, яке змішується зі свіжим. </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Перевага методу - його простота і доступність для широкого застосування в практиці, недоліки - підвищений парціальний тиск вуглекислого газу, підвищена вологість і температура вдихуваного повітря, а також складність регулювання в ньому парціального тиску кисню.</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Створення масок з поглинанням СО2 за допомогою адсорбентів і охолодженням повітря, що видихається тільки частково знімає гостроту проблеми підвищення парціального тиску СО2 у вдихуваному повітрі, зменшення його вологості і температури, особливо при роботі з підвищеною інтенсивністю, коли зростає хвилинний об'єм дихання, оскільки призводить до додаткових труднощів і незручностей - загальна маса таких масок досягає 2- 2,5кг і більше, необхідна часта заміна використаного адсорбенту та ін.</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158040" y="211320"/>
            <a:ext cx="8697600" cy="6399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Кожна з форм штучного гіпоксичного тренування, які знайшли обґрунтування і застосування в практиці (тренування в барокамерах і кліматичних камерах, використання масок, через які подається гіпоксична суміш, й ін.) має сильні і слабкі сторони і, звичайно, не може замінити тренування в природних гірських умовах. Однак тренування в штучних гіпоксичних умовах є прекрасним доповненням до природної гірської підготовки, що дозволяє забезпечити ефективне протікання процесу акліматизації спортсменів в гірських умовах, а також зберегти досягнутий в горах рівень адаптації протягом періоду подальшої підготовки в умовах рівнини.</a:t>
            </a:r>
            <a:endParaRPr b="0" lang="ru-RU" sz="1800" spc="-1" strike="noStrike">
              <a:latin typeface="Arial"/>
            </a:endParaRPr>
          </a:p>
          <a:p>
            <a:pPr algn="just">
              <a:lnSpc>
                <a:spcPct val="100000"/>
              </a:lnSpc>
            </a:pPr>
            <a:r>
              <a:rPr b="1" i="1" lang="ru-RU" sz="1800" spc="-1" strike="noStrike">
                <a:solidFill>
                  <a:srgbClr val="fc0621"/>
                </a:solidFill>
                <a:latin typeface="Arial"/>
                <a:ea typeface="DejaVu Sans"/>
              </a:rPr>
              <a:t>Дуже дієві навіть такі прості методи, як інтервальне вдихання газових сумішей з пониженим вмістом кисню:</a:t>
            </a:r>
            <a:r>
              <a:rPr b="1" lang="ru-RU" sz="1800" spc="-1" strike="noStrike">
                <a:solidFill>
                  <a:srgbClr val="000000"/>
                </a:solidFill>
                <a:latin typeface="Arial"/>
                <a:ea typeface="DejaVu Sans"/>
              </a:rPr>
              <a:t> 5 хв – вдихання газової суміші з 10-12- відсотковим вмістом кисню, 5 хв - дихання звичайним повітрям і т. п.</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Застосування цього методу протягом 30-60 хв виявляється достатньо ефективним як для попередньої адаптації до гіпоксичних умов в горах, так і для збереження раніше досягнутого рівня адаптації. Інтервальне вдихання газових сумішей має перевагу в порівнянні з безперервною дією гіпоксії завдяки багаторазовій мобілізації центрального і периферичного механізмів забезпечення тканин киснем.</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Штучне гіпоксичне тренування є дієвим засобом прискорення процесу акліматизації, особливо у випадках, коли тренування в гірських умовах не може продовжуватися тривалий час.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576000" y="72000"/>
            <a:ext cx="8135280" cy="638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3600" spc="-1" strike="noStrike">
                <a:solidFill>
                  <a:srgbClr val="fc0621"/>
                </a:solidFill>
                <a:latin typeface="Arial"/>
                <a:ea typeface="DejaVu Sans"/>
              </a:rPr>
              <a:t>Аутогенне тренування</a:t>
            </a:r>
            <a:endParaRPr b="0" lang="ru-RU" sz="3600" spc="-1" strike="noStrike">
              <a:latin typeface="Arial"/>
            </a:endParaRPr>
          </a:p>
        </p:txBody>
      </p:sp>
      <p:sp>
        <p:nvSpPr>
          <p:cNvPr id="147" name="CustomShape 2"/>
          <p:cNvSpPr/>
          <p:nvPr/>
        </p:nvSpPr>
        <p:spPr>
          <a:xfrm>
            <a:off x="216000" y="718560"/>
            <a:ext cx="8711280" cy="5930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000000"/>
                </a:solidFill>
                <a:latin typeface="Arial"/>
                <a:ea typeface="DejaVu Sans"/>
              </a:rPr>
              <a:t>АУТОГEННЕ ТРЕНУВАННЯ (грец. autos — сам + genos — рід, походження) — метод лікувального самонавіювання, запропонований І. Шульцем у 1932 р.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Спочатку шляхом самонавіювання досягається розслаблення м’язів — релаксація, створюється відчуття тепла, холоду, що свідчить про керування вегетативними функціями. Потім у цьому стані проводять самонавіювання, спрямоване на ті чи інші функції організму. </a:t>
            </a:r>
            <a:endParaRPr b="0" lang="ru-RU" sz="1600" spc="-1" strike="noStrike">
              <a:latin typeface="Arial"/>
            </a:endParaRPr>
          </a:p>
          <a:p>
            <a:pPr algn="just">
              <a:lnSpc>
                <a:spcPct val="100000"/>
              </a:lnSpc>
            </a:pPr>
            <a:r>
              <a:rPr b="1" lang="ru-RU" sz="1600" spc="-1" strike="noStrike">
                <a:solidFill>
                  <a:srgbClr val="fc0621"/>
                </a:solidFill>
                <a:latin typeface="Arial"/>
                <a:ea typeface="DejaVu Sans"/>
              </a:rPr>
              <a:t>Лікувальний ефект</a:t>
            </a:r>
            <a:r>
              <a:rPr b="1" lang="ru-RU" sz="1600" spc="-1" strike="noStrike">
                <a:solidFill>
                  <a:srgbClr val="000000"/>
                </a:solidFill>
                <a:latin typeface="Arial"/>
                <a:ea typeface="DejaVu Sans"/>
              </a:rPr>
              <a:t> базується на дії як релаксації, так і цілеспрямованих самонавіювань.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Найчастіше метод А.т. застосовують для лікування пацієнтів із неврозом, алкоголізмом, наркоманією, артеріальною гіпертензією, бронхіальною астмою, інфарктом міокарда, для позбавлення від тютюнової залежності тощо. Останнім часом А.т. стало все ширше застосовуватися не лише з лікувальною, але і з психологічною та психопрофілактичною метою у спорті, педагогіці, на виробництві (для працюючих в умовах емоційної напруженості та екстремальних умовах), у самовихованні. </a:t>
            </a:r>
            <a:endParaRPr b="0" lang="ru-RU" sz="1600" spc="-1" strike="noStrike">
              <a:latin typeface="Arial"/>
            </a:endParaRPr>
          </a:p>
          <a:p>
            <a:pPr algn="just">
              <a:lnSpc>
                <a:spcPct val="100000"/>
              </a:lnSpc>
            </a:pPr>
            <a:r>
              <a:rPr b="1" i="1" lang="ru-RU" sz="1600" spc="-1" strike="noStrike">
                <a:solidFill>
                  <a:srgbClr val="000000"/>
                </a:solidFill>
                <a:latin typeface="Arial"/>
                <a:ea typeface="DejaVu Sans"/>
              </a:rPr>
              <a:t>А.т. може бути спрямоване і на зменшення відчуття тривоги, емоційної напруженості, хвилювання, на регуляцію сну, активізацію організму, зміцнення волі, мобілізацію інтелектуальних ресурсів, розвиток концентрації уваги, уміння контролювати розумову активність з метою підвищення ефективності певної діяльності.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А.т. може комбінуватися з фармакотерапевтичними методами лікування (застосуванням седативних препаратів, транквілізаторів, гіпотензивних, антиангінальних, бронхолітичних та інших препаратів), що сприяє підвищенню ефективності фармакотерапії.</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216000" y="216000"/>
            <a:ext cx="8668800" cy="6302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Для кращого засвоєння методики, потрібно попередньо засвоїти певні психічні та фізичні навички (сконцентрувати увагу, регулювати м’язовий тонус та керувати ритмом подиху). Усі вправи аутогенного тренування засвоюють послідовно, одна за одною. Вправи виконуються 2-3 рази на день протягом двох тижнів. До роботи з наступною вправою доцільно переходити тільки при повному засвоєнні попередніх. Вправа вважається засвоєною, якщо відповідне відчуття викликається швидко, переживається чітко і є стійким до внутрішніх і зовнішніх перешкод. Тривалість кожного тренування визначається тим, наскільки розвинута увага до того, що вивчається. Тренування продовжується, поки увага вільна і без вольових зусиль утримується на відчуттях тіла. </a:t>
            </a:r>
            <a:r>
              <a:rPr b="1" lang="ru-RU" sz="1800" spc="-1" strike="noStrike">
                <a:solidFill>
                  <a:srgbClr val="fc0621"/>
                </a:solidFill>
                <a:latin typeface="Arial"/>
                <a:ea typeface="DejaVu Sans"/>
              </a:rPr>
              <a:t>Послідовність дій має бути такою:</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створення установки на відпочинок і розслаблення;</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глибоке розслаблення рухових м’язів (із навіюванням собі відчуття ваги в м’язах);</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розслаблення м’язів кровеносних судин (відчуття тепла);</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формування заспокійливого ритму подиху (відчуття мимовільності подиху, зміни ваги тіла в такт подиху);</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зняття гіпертонусу з коронарних судин серця (відчуття тепла в лівій руці і лівій половині грудної клітки);</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активізація процесів, що забезпечують відновлення енергоресурсів організму, зокрема, травних процесів (відчуття глибинного тепла в області живота);</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усунення гіпертонусу м’язів кровеносних судин мозку (відчуття легкої прохолоди в області лиця).</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72000" y="144000"/>
            <a:ext cx="9039960" cy="6673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Сеанси аутогенного тренування проводяться лежачи або сидячи в позі «кучера». Основні принципи полягають у наступному порядку дій:</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fc0621"/>
                </a:solidFill>
                <a:latin typeface="Arial"/>
                <a:ea typeface="DejaVu Sans"/>
              </a:rPr>
              <a:t>Вправа 1. Викликання почуття важкості</a:t>
            </a:r>
            <a:r>
              <a:rPr b="1" lang="ru-RU" sz="1800" spc="-1" strike="noStrike">
                <a:solidFill>
                  <a:srgbClr val="000000"/>
                </a:solidFill>
                <a:latin typeface="Arial"/>
                <a:ea typeface="DejaVu Sans"/>
              </a:rPr>
              <a:t>. Подумки повторюють: «Я цілком спокійний» (1 раз); «Моя права (ліва) рука важка» (6 разів); «Я спокійний» (1 раз). Після кількох днів тренування відчуття важкості в руці стає чітким. Потім так само відчуття важкості викликають в обох руках, в обох ногах, в усьому тілі. Кожне тренування має починатися й закінчуватися формулою «Я спокійний».</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fc0621"/>
                </a:solidFill>
                <a:latin typeface="Arial"/>
                <a:ea typeface="DejaVu Sans"/>
              </a:rPr>
              <a:t>Вправа 2. Викликання відчуття тепла. </a:t>
            </a:r>
            <a:r>
              <a:rPr b="1" lang="ru-RU" sz="1800" spc="-1" strike="noStrike">
                <a:solidFill>
                  <a:srgbClr val="000000"/>
                </a:solidFill>
                <a:latin typeface="Arial"/>
                <a:ea typeface="DejaVu Sans"/>
              </a:rPr>
              <a:t>«Я спокійний» (1 раз); «Тіло важке» (1 раз), «Моя права (ліва) рука тепла» (6 разів). Надалі навіюють тепло на іншу руку, ноги, все тіло. Переходять до формули: «Обидві руки теплі… обидві ноги теплі… все тіло тепле». Згодом вправу 1 і 2 об’єднають однією формулою: «Руки та ноги важкі й теплі». Вправа вважається засвоєною тоді, коли відчуття тепла й важкості виникає в тілі автоматично у відповідь на слова.</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fc0621"/>
                </a:solidFill>
                <a:latin typeface="Arial"/>
                <a:ea typeface="DejaVu Sans"/>
              </a:rPr>
              <a:t>Вправа 3. Регуляція ритму серцевої діяльності. </a:t>
            </a:r>
            <a:r>
              <a:rPr b="1" lang="ru-RU" sz="1800" spc="-1" strike="noStrike">
                <a:solidFill>
                  <a:srgbClr val="000000"/>
                </a:solidFill>
                <a:latin typeface="Arial"/>
                <a:ea typeface="DejaVu Sans"/>
              </a:rPr>
              <a:t>Вправа починається з формули «Я спокійний». Потім послідовно викликають відчуття важкості й тепла в тілі. Клієнт кладе праву руку на ділянку, де серце, й подумки повторює 5—6 разів: «Моє серце б’ється спокійно, потужно та ритмічно». Вправа вважається засвоєною, якщо вдається впливати на силу й ритм серцевої діяльності.</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360000" y="390240"/>
            <a:ext cx="8567280" cy="5883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fc0621"/>
                </a:solidFill>
                <a:latin typeface="Arial"/>
                <a:ea typeface="DejaVu Sans"/>
              </a:rPr>
              <a:t>Вправа 4. Регуляція дихання.</a:t>
            </a:r>
            <a:r>
              <a:rPr b="1" lang="ru-RU" sz="2000" spc="-1" strike="noStrike">
                <a:solidFill>
                  <a:srgbClr val="000000"/>
                </a:solidFill>
                <a:latin typeface="Arial"/>
                <a:ea typeface="DejaVu Sans"/>
              </a:rPr>
              <a:t> Формула включає всі попередні навіювання: «Я спокійний… Мої руки важкі й теплі… Моє серце б’ється сильно, спокійно й ритмічно… Я дихаю спокійно, глибоко й рівномірно». Останню фразу повторюють 5—6 разів. Згодом формула скорочується: «Я дихаю спокійно».</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fc0621"/>
                </a:solidFill>
                <a:latin typeface="Arial"/>
                <a:ea typeface="DejaVu Sans"/>
              </a:rPr>
              <a:t>Вправа 5. Вплив на органи черевної порожнини. </a:t>
            </a:r>
            <a:r>
              <a:rPr b="1" lang="ru-RU" sz="2000" spc="-1" strike="noStrike">
                <a:solidFill>
                  <a:srgbClr val="000000"/>
                </a:solidFill>
                <a:latin typeface="Arial"/>
                <a:ea typeface="DejaVu Sans"/>
              </a:rPr>
              <a:t>Послідовно активізуються такі самі відчуття, як у вправах 1—4, а потім подумки 5—6 разів повторюють: «Сонячне сплетіння тепле… воно випромінює тепло».</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fc0621"/>
                </a:solidFill>
                <a:latin typeface="Arial"/>
                <a:ea typeface="DejaVu Sans"/>
              </a:rPr>
              <a:t>Вправа 6. Відчуття прохолоди на чолі.</a:t>
            </a:r>
            <a:r>
              <a:rPr b="1" lang="ru-RU" sz="2000" spc="-1" strike="noStrike">
                <a:solidFill>
                  <a:srgbClr val="000000"/>
                </a:solidFill>
                <a:latin typeface="Arial"/>
                <a:ea typeface="DejaVu Sans"/>
              </a:rPr>
              <a:t> Аналогічна до вправ 1—5 і формула: «Моє чоло прохолодне».</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Під час засвоєння вправ формули можуть скорочуватися: «Спокійний… Важкість… Тепло… Серце і дихання спокійні… Сонячне сплетіння тепле… Чоло прохолодне».</a:t>
            </a:r>
            <a:endParaRPr b="0" lang="ru-RU" sz="2000" spc="-1" strike="noStrike">
              <a:latin typeface="Arial"/>
            </a:endParaRPr>
          </a:p>
          <a:p>
            <a:pPr>
              <a:lnSpc>
                <a:spcPct val="100000"/>
              </a:lnSpc>
            </a:pPr>
            <a:endParaRPr b="0" lang="ru-RU" sz="2000" spc="-1" strike="noStrike">
              <a:latin typeface="Arial"/>
            </a:endParaRPr>
          </a:p>
          <a:p>
            <a:pPr>
              <a:lnSpc>
                <a:spcPct val="100000"/>
              </a:lnSpc>
            </a:pP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360000" y="899280"/>
            <a:ext cx="8567280" cy="4600080"/>
          </a:xfrm>
          <a:prstGeom prst="rect">
            <a:avLst/>
          </a:prstGeom>
          <a:noFill/>
          <a:ln w="9360">
            <a:noFill/>
          </a:ln>
        </p:spPr>
        <p:style>
          <a:lnRef idx="0"/>
          <a:fillRef idx="0"/>
          <a:effectRef idx="0"/>
          <a:fontRef idx="minor"/>
        </p:style>
        <p:txBody>
          <a:bodyPr lIns="90000" rIns="90000" tIns="45000" bIns="45000" anchor="ctr">
            <a:spAutoFit/>
          </a:bodyPr>
          <a:p>
            <a:pPr algn="ctr">
              <a:lnSpc>
                <a:spcPct val="100000"/>
              </a:lnSpc>
            </a:pPr>
            <a:r>
              <a:rPr b="1" lang="ru-RU" sz="4000" spc="-1" strike="noStrike">
                <a:solidFill>
                  <a:srgbClr val="0070c0"/>
                </a:solidFill>
                <a:latin typeface="Times New Roman"/>
                <a:ea typeface="Times New Roman"/>
              </a:rPr>
              <a:t>Тема 9. План</a:t>
            </a:r>
            <a:endParaRPr b="0" lang="ru-RU" sz="4000" spc="-1" strike="noStrike">
              <a:latin typeface="Arial"/>
            </a:endParaRPr>
          </a:p>
          <a:p>
            <a:pPr algn="ctr">
              <a:lnSpc>
                <a:spcPct val="100000"/>
              </a:lnSpc>
            </a:pPr>
            <a:endParaRPr b="0" lang="ru-RU" sz="4000" spc="-1" strike="noStrike">
              <a:latin typeface="Arial"/>
            </a:endParaRPr>
          </a:p>
          <a:p>
            <a:pPr marL="216000" indent="-215280" algn="just">
              <a:lnSpc>
                <a:spcPct val="100000"/>
              </a:lnSpc>
              <a:buClr>
                <a:srgbClr val="000000"/>
              </a:buClr>
              <a:buFont typeface="StarSymbol"/>
              <a:buAutoNum type="arabicParenR"/>
            </a:pPr>
            <a:r>
              <a:rPr b="1" lang="ru-RU" sz="3600" spc="-1" strike="noStrike">
                <a:solidFill>
                  <a:srgbClr val="000000"/>
                </a:solidFill>
                <a:latin typeface="Arial"/>
                <a:ea typeface="DejaVu Sans"/>
              </a:rPr>
              <a:t>Аутогенне тренування. </a:t>
            </a:r>
            <a:endParaRPr b="0" lang="ru-RU" sz="3600" spc="-1" strike="noStrike">
              <a:latin typeface="Arial"/>
            </a:endParaRPr>
          </a:p>
          <a:p>
            <a:pPr marL="216000" indent="-215280" algn="just">
              <a:lnSpc>
                <a:spcPct val="100000"/>
              </a:lnSpc>
              <a:buClr>
                <a:srgbClr val="000000"/>
              </a:buClr>
              <a:buFont typeface="StarSymbol"/>
              <a:buAutoNum type="arabicParenR"/>
            </a:pPr>
            <a:r>
              <a:rPr b="1" lang="ru-RU" sz="3600" spc="-1" strike="noStrike">
                <a:solidFill>
                  <a:srgbClr val="000000"/>
                </a:solidFill>
                <a:latin typeface="Arial"/>
                <a:ea typeface="DejaVu Sans"/>
              </a:rPr>
              <a:t>Словесне навіювання. </a:t>
            </a:r>
            <a:endParaRPr b="0" lang="ru-RU" sz="3600" spc="-1" strike="noStrike">
              <a:latin typeface="Arial"/>
            </a:endParaRPr>
          </a:p>
          <a:p>
            <a:pPr marL="216000" indent="-215280" algn="just">
              <a:lnSpc>
                <a:spcPct val="100000"/>
              </a:lnSpc>
              <a:buClr>
                <a:srgbClr val="000000"/>
              </a:buClr>
              <a:buFont typeface="StarSymbol"/>
              <a:buAutoNum type="arabicParenR"/>
            </a:pPr>
            <a:r>
              <a:rPr b="1" lang="ru-RU" sz="3600" spc="-1" strike="noStrike">
                <a:solidFill>
                  <a:srgbClr val="000000"/>
                </a:solidFill>
                <a:latin typeface="Arial"/>
                <a:ea typeface="DejaVu Sans"/>
              </a:rPr>
              <a:t>Антистресові засоби. </a:t>
            </a:r>
            <a:endParaRPr b="0" lang="ru-RU" sz="3600" spc="-1" strike="noStrike">
              <a:latin typeface="Arial"/>
            </a:endParaRPr>
          </a:p>
          <a:p>
            <a:pPr marL="216000" indent="-215280" algn="just">
              <a:lnSpc>
                <a:spcPct val="100000"/>
              </a:lnSpc>
              <a:buClr>
                <a:srgbClr val="000000"/>
              </a:buClr>
              <a:buFont typeface="StarSymbol"/>
              <a:buAutoNum type="arabicParenR"/>
            </a:pPr>
            <a:r>
              <a:rPr b="1" lang="ru-RU" sz="3600" spc="-1" strike="noStrike">
                <a:solidFill>
                  <a:srgbClr val="000000"/>
                </a:solidFill>
                <a:latin typeface="Arial"/>
                <a:ea typeface="DejaVu Sans"/>
              </a:rPr>
              <a:t>Сміхотерапія. </a:t>
            </a:r>
            <a:endParaRPr b="0" lang="ru-RU" sz="3600" spc="-1" strike="noStrike">
              <a:latin typeface="Arial"/>
            </a:endParaRPr>
          </a:p>
          <a:p>
            <a:pPr marL="216000" indent="-215280" algn="just">
              <a:lnSpc>
                <a:spcPct val="100000"/>
              </a:lnSpc>
              <a:buClr>
                <a:srgbClr val="000000"/>
              </a:buClr>
              <a:buFont typeface="StarSymbol"/>
              <a:buAutoNum type="arabicParenR"/>
            </a:pPr>
            <a:r>
              <a:rPr b="1" lang="ru-RU" sz="3600" spc="-1" strike="noStrike">
                <a:solidFill>
                  <a:srgbClr val="000000"/>
                </a:solidFill>
                <a:latin typeface="Arial"/>
                <a:ea typeface="DejaVu Sans"/>
              </a:rPr>
              <a:t>Рефлексотерапія. </a:t>
            </a:r>
            <a:endParaRPr b="0" lang="ru-RU" sz="3600" spc="-1" strike="noStrike">
              <a:latin typeface="Arial"/>
            </a:endParaRPr>
          </a:p>
          <a:p>
            <a:pPr marL="216000" indent="-215280" algn="just">
              <a:lnSpc>
                <a:spcPct val="100000"/>
              </a:lnSpc>
              <a:buClr>
                <a:srgbClr val="000000"/>
              </a:buClr>
              <a:buFont typeface="StarSymbol"/>
              <a:buAutoNum type="arabicParenR"/>
            </a:pPr>
            <a:r>
              <a:rPr b="1" lang="ru-RU" sz="3600" spc="-1" strike="noStrike">
                <a:solidFill>
                  <a:srgbClr val="000000"/>
                </a:solidFill>
                <a:latin typeface="Arial"/>
                <a:ea typeface="DejaVu Sans"/>
              </a:rPr>
              <a:t>Їх загальна характеристика.</a:t>
            </a:r>
            <a:endParaRPr b="0" lang="ru-RU" sz="36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144000" y="144000"/>
            <a:ext cx="8711280" cy="64933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fc0621"/>
                </a:solidFill>
                <a:latin typeface="Arial"/>
                <a:ea typeface="DejaVu Sans"/>
              </a:rPr>
              <a:t>Вправа 1.</a:t>
            </a:r>
            <a:r>
              <a:rPr b="1" lang="ru-RU" sz="2000" spc="-1" strike="noStrike">
                <a:solidFill>
                  <a:srgbClr val="000000"/>
                </a:solidFill>
                <a:latin typeface="Arial"/>
                <a:ea typeface="DejaVu Sans"/>
              </a:rPr>
              <a:t> Прослідковують важкості та розслаблення кожної частини тіла, починаючи від кисті рук, ніг та у всьому тілі.</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fc0621"/>
                </a:solidFill>
                <a:latin typeface="Arial"/>
                <a:ea typeface="DejaVu Sans"/>
              </a:rPr>
              <a:t>Вправа 2. </a:t>
            </a:r>
            <a:r>
              <a:rPr b="1" lang="ru-RU" sz="2000" spc="-1" strike="noStrike">
                <a:solidFill>
                  <a:srgbClr val="000000"/>
                </a:solidFill>
                <a:latin typeface="Arial"/>
                <a:ea typeface="DejaVu Sans"/>
              </a:rPr>
              <a:t>Відчуття тепла, яке мігрує в кожній частині вашого тіла.</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fc0621"/>
                </a:solidFill>
                <a:latin typeface="Arial"/>
                <a:ea typeface="DejaVu Sans"/>
              </a:rPr>
              <a:t>Вправа 3. </a:t>
            </a:r>
            <a:r>
              <a:rPr b="1" lang="ru-RU" sz="2000" spc="-1" strike="noStrike">
                <a:solidFill>
                  <a:srgbClr val="000000"/>
                </a:solidFill>
                <a:latin typeface="Arial"/>
                <a:ea typeface="DejaVu Sans"/>
              </a:rPr>
              <a:t>Дихання має бути спокійне, рівномірне.</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fc0621"/>
                </a:solidFill>
                <a:latin typeface="Arial"/>
                <a:ea typeface="DejaVu Sans"/>
              </a:rPr>
              <a:t>Вправа 4.</a:t>
            </a:r>
            <a:r>
              <a:rPr b="1" lang="ru-RU" sz="2000" spc="-1" strike="noStrike">
                <a:solidFill>
                  <a:srgbClr val="000000"/>
                </a:solidFill>
                <a:latin typeface="Arial"/>
                <a:ea typeface="DejaVu Sans"/>
              </a:rPr>
              <a:t> Вплив на органи черевної порожнини.</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fc0621"/>
                </a:solidFill>
                <a:latin typeface="Arial"/>
                <a:ea typeface="DejaVu Sans"/>
              </a:rPr>
              <a:t>Вправа 5.</a:t>
            </a:r>
            <a:r>
              <a:rPr b="1" lang="ru-RU" sz="2000" spc="-1" strike="noStrike">
                <a:solidFill>
                  <a:srgbClr val="000000"/>
                </a:solidFill>
                <a:latin typeface="Arial"/>
                <a:ea typeface="DejaVu Sans"/>
              </a:rPr>
              <a:t> Регуляція ритму серцевої діяльності.</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fc0621"/>
                </a:solidFill>
                <a:latin typeface="Arial"/>
                <a:ea typeface="DejaVu Sans"/>
              </a:rPr>
              <a:t>Вправа 6. </a:t>
            </a:r>
            <a:r>
              <a:rPr b="1" lang="ru-RU" sz="2000" spc="-1" strike="noStrike">
                <a:solidFill>
                  <a:srgbClr val="000000"/>
                </a:solidFill>
                <a:latin typeface="Arial"/>
                <a:ea typeface="DejaVu Sans"/>
              </a:rPr>
              <a:t>Відчуття прохолоди на чолі.</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Кожна вправа повинна починатись і закінчуватись фразою «Я спокійний». Після вправ необхідно 1-2 хвилини відпочивати, поступово виводячи себе з аутогенного занурення зробивши спокійний вдих, на видосі відкривши очі. Правильність проведення такого методу включає не тільки роботу з тілом, а з дучками. Розум повинен концентруватись, занурюватись в спокій та тишу. При правильності проведення аутогенного тренування відмічається гармонія, спокій та відновлення психічних функцій.</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576000" y="216000"/>
            <a:ext cx="8135280" cy="638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3600" spc="-1" strike="noStrike">
                <a:solidFill>
                  <a:srgbClr val="fc0621"/>
                </a:solidFill>
                <a:latin typeface="Arial"/>
                <a:ea typeface="DejaVu Sans"/>
              </a:rPr>
              <a:t>Словесне навіювання</a:t>
            </a:r>
            <a:endParaRPr b="0" lang="ru-RU" sz="3600" spc="-1" strike="noStrike">
              <a:latin typeface="Arial"/>
            </a:endParaRPr>
          </a:p>
        </p:txBody>
      </p:sp>
      <p:sp>
        <p:nvSpPr>
          <p:cNvPr id="153" name="CustomShape 2"/>
          <p:cNvSpPr/>
          <p:nvPr/>
        </p:nvSpPr>
        <p:spPr>
          <a:xfrm>
            <a:off x="360000" y="864000"/>
            <a:ext cx="8567280" cy="5850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Навіювання думок - це вплив, в ході якого людина змінює власні установки, переконання, інтелектуальне ставлення щодо якої-небудь події, дії або предмета. Також до навіювання думок відноситься придбання людиною нових установок, наприклад, поява бажань і прагнень, яких у нього не було раніше.</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Для того, щоб навіювання думок завжди мало позитивний результат необхідно дотримуватися деяких правил: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Об'єкт навіювання повинен перебувати в стані, при якому відключено критичне осмислення і логічна обробка інформації. Це може статися в легкому трансі, під впливом гіпнозу і алкоголю.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Людина, що здійснює вплив, повинна щиро вірити в те, що вселяє своєму підопічному. Якщо такого не відбувається, результат навіювання виявиться сумнівним.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Не можна відчувати невдоволення собою і своїми діями під час сеансу навіювання. Інакше, результат досягнутий не буде.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Необхідно виконувати всі ті обіцянки, які були дані внушаємому, інакше результат навіювання буде знівельовано.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Потрібно постійно тренуватися і підвищувати свою майстерність, оскільки це впливає на якість одержуваного результату.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Навіювання і переконання є способами впливу на психіку людини.</a:t>
            </a: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576000" y="216000"/>
            <a:ext cx="8135280" cy="638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3600" spc="-1" strike="noStrike">
                <a:solidFill>
                  <a:srgbClr val="fc0621"/>
                </a:solidFill>
                <a:latin typeface="Arial"/>
                <a:ea typeface="DejaVu Sans"/>
              </a:rPr>
              <a:t>Антистресові засоби</a:t>
            </a:r>
            <a:endParaRPr b="0" lang="ru-RU" sz="3600" spc="-1" strike="noStrike">
              <a:latin typeface="Arial"/>
            </a:endParaRPr>
          </a:p>
        </p:txBody>
      </p:sp>
      <p:sp>
        <p:nvSpPr>
          <p:cNvPr id="155" name="CustomShape 2"/>
          <p:cNvSpPr/>
          <p:nvPr/>
        </p:nvSpPr>
        <p:spPr>
          <a:xfrm>
            <a:off x="288000" y="864000"/>
            <a:ext cx="8639280" cy="5303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DejaVu Sans"/>
              </a:rPr>
              <a:t>Формування стресостійкості (в тому числі майбутнього педагога) допоможе подолати негативні наслідки стресових ситуацій, уберегти себе від дезінтеграції та різноманітних розладів, створити основу для внутрішньої гармонії, високої працездатності, визначити успішність своєї професійної діяльності і, головне, зберегти власне здоров'я. </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i="1" lang="ru-RU" sz="2200" spc="-1" strike="noStrike">
                <a:solidFill>
                  <a:srgbClr val="000000"/>
                </a:solidFill>
                <a:latin typeface="Arial"/>
                <a:ea typeface="DejaVu Sans"/>
              </a:rPr>
              <a:t>Досягненню таких позицій можливо за допомогою:</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релаксації (аутотренінг, медитація, сміхотерапія, кольоротерапія, ароматерапія, йога, творчі спроби самовираження), </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рекреації (фізкультура, дихальні вправи); </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катарсису (спілкування з близькими, домашніми тваринами, захоплення мистецтвом).</a:t>
            </a:r>
            <a:endParaRPr b="0" lang="ru-RU" sz="2000" spc="-1" strike="noStrike">
              <a:latin typeface="Arial"/>
            </a:endParaRPr>
          </a:p>
          <a:p>
            <a:pPr algn="just">
              <a:lnSpc>
                <a:spcPct val="100000"/>
              </a:lnSpc>
            </a:pP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u="sng">
                <a:solidFill>
                  <a:srgbClr val="0000ff"/>
                </a:solidFill>
                <a:uFillTx/>
                <a:latin typeface="Arial"/>
                <a:ea typeface="DejaVu Sans"/>
                <a:hlinkClick r:id="rId1"/>
              </a:rPr>
              <a:t>https://www.perspektyva.in.ua/stres-menedzhment-u-pedagogichnij-diyalnosti-2/</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ff"/>
                </a:solidFill>
                <a:latin typeface="Arial"/>
                <a:ea typeface="DejaVu Sans"/>
              </a:rPr>
              <a:t> </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500040" y="285840"/>
            <a:ext cx="7237800" cy="1141920"/>
          </a:xfrm>
          <a:prstGeom prst="rect">
            <a:avLst/>
          </a:prstGeom>
          <a:noFill/>
          <a:ln>
            <a:noFill/>
          </a:ln>
        </p:spPr>
        <p:style>
          <a:lnRef idx="0"/>
          <a:fillRef idx="0"/>
          <a:effectRef idx="0"/>
          <a:fontRef idx="minor"/>
        </p:style>
        <p:txBody>
          <a:bodyPr lIns="45720" rIns="45720" tIns="0" bIns="0" anchor="b">
            <a:normAutofit fontScale="55000"/>
          </a:bodyPr>
          <a:p>
            <a:pPr algn="ctr">
              <a:lnSpc>
                <a:spcPct val="100000"/>
              </a:lnSpc>
            </a:pPr>
            <a:r>
              <a:rPr b="1" lang="ru-RU" sz="3800" spc="-1" strike="noStrike" cap="all">
                <a:solidFill>
                  <a:srgbClr val="fc0621"/>
                </a:solidFill>
                <a:latin typeface="Trebuchet MS"/>
                <a:ea typeface="DejaVu Sans"/>
              </a:rPr>
              <a:t>Сміхотерапія (гелотологія) – лікування сміхом </a:t>
            </a:r>
            <a:endParaRPr b="0" lang="ru-RU" sz="3800" spc="-1" strike="noStrike">
              <a:latin typeface="Arial"/>
            </a:endParaRPr>
          </a:p>
        </p:txBody>
      </p:sp>
      <p:sp>
        <p:nvSpPr>
          <p:cNvPr id="157" name="CustomShape 2"/>
          <p:cNvSpPr/>
          <p:nvPr/>
        </p:nvSpPr>
        <p:spPr>
          <a:xfrm>
            <a:off x="0" y="1584000"/>
            <a:ext cx="8063280" cy="4870800"/>
          </a:xfrm>
          <a:prstGeom prst="rect">
            <a:avLst/>
          </a:prstGeom>
          <a:noFill/>
          <a:ln>
            <a:noFill/>
          </a:ln>
        </p:spPr>
        <p:style>
          <a:lnRef idx="0"/>
          <a:fillRef idx="0"/>
          <a:effectRef idx="0"/>
          <a:fontRef idx="minor"/>
        </p:style>
        <p:txBody>
          <a:bodyPr lIns="90000" rIns="90000" tIns="45000" bIns="45000">
            <a:noAutofit/>
          </a:bodyPr>
          <a:p>
            <a:pPr marL="274320" indent="-273240" algn="just">
              <a:lnSpc>
                <a:spcPct val="100000"/>
              </a:lnSpc>
              <a:spcBef>
                <a:spcPts val="601"/>
              </a:spcBef>
              <a:buClr>
                <a:srgbClr val="b13f9a"/>
              </a:buClr>
              <a:buSzPct val="73000"/>
              <a:buFont typeface="Wingdings 2" charset="2"/>
              <a:buChar char=""/>
            </a:pPr>
            <a:r>
              <a:rPr b="0" lang="ru-RU" sz="3200" spc="-1" strike="noStrike">
                <a:solidFill>
                  <a:srgbClr val="5c1e34"/>
                </a:solidFill>
                <a:latin typeface="Trebuchet MS"/>
                <a:ea typeface="DejaVu Sans"/>
              </a:rPr>
              <a:t>"Сміх - найкращі ліки від депресії". </a:t>
            </a:r>
            <a:endParaRPr b="0" lang="ru-RU" sz="3200" spc="-1" strike="noStrike">
              <a:latin typeface="Arial"/>
            </a:endParaRPr>
          </a:p>
          <a:p>
            <a:pPr marL="274320" indent="-273240" algn="just">
              <a:lnSpc>
                <a:spcPct val="100000"/>
              </a:lnSpc>
              <a:spcBef>
                <a:spcPts val="601"/>
              </a:spcBef>
              <a:buClr>
                <a:srgbClr val="b13f9a"/>
              </a:buClr>
              <a:buSzPct val="73000"/>
              <a:buFont typeface="Wingdings 2" charset="2"/>
              <a:buChar char=""/>
            </a:pPr>
            <a:r>
              <a:rPr b="0" lang="ru-RU" sz="3200" spc="-1" strike="noStrike">
                <a:solidFill>
                  <a:srgbClr val="5c1e34"/>
                </a:solidFill>
                <a:latin typeface="Trebuchet MS"/>
                <a:ea typeface="DejaVu Sans"/>
              </a:rPr>
              <a:t>Те, що сміх має якісь лікувальні властивості, сказано ще великим грецьким лікарем - </a:t>
            </a:r>
            <a:r>
              <a:rPr b="0" i="1" lang="ru-RU" sz="3200" spc="-1" strike="noStrike" u="sng">
                <a:solidFill>
                  <a:srgbClr val="5c1e34"/>
                </a:solidFill>
                <a:uFillTx/>
                <a:latin typeface="Trebuchet MS"/>
                <a:ea typeface="DejaVu Sans"/>
              </a:rPr>
              <a:t>Гіппократом</a:t>
            </a:r>
            <a:r>
              <a:rPr b="0" lang="ru-RU" sz="3200" spc="-1" strike="noStrike">
                <a:solidFill>
                  <a:srgbClr val="5c1e34"/>
                </a:solidFill>
                <a:latin typeface="Trebuchet MS"/>
                <a:ea typeface="DejaVu Sans"/>
              </a:rPr>
              <a:t>, про це написано в його працях, яким вже близько двох тисячоліть. </a:t>
            </a:r>
            <a:endParaRPr b="0" lang="ru-RU" sz="3200" spc="-1" strike="noStrike">
              <a:latin typeface="Arial"/>
            </a:endParaRPr>
          </a:p>
          <a:p>
            <a:pPr marL="274320" indent="-273240" algn="just">
              <a:lnSpc>
                <a:spcPct val="100000"/>
              </a:lnSpc>
              <a:spcBef>
                <a:spcPts val="601"/>
              </a:spcBef>
              <a:buClr>
                <a:srgbClr val="b13f9a"/>
              </a:buClr>
              <a:buSzPct val="73000"/>
              <a:buFont typeface="Wingdings 2" charset="2"/>
              <a:buChar char=""/>
            </a:pPr>
            <a:r>
              <a:rPr b="0" lang="ru-RU" sz="3200" spc="-1" strike="noStrike">
                <a:solidFill>
                  <a:srgbClr val="5c1e34"/>
                </a:solidFill>
                <a:latin typeface="Trebuchet MS"/>
                <a:ea typeface="DejaVu Sans"/>
              </a:rPr>
              <a:t>Наука про сміх називається </a:t>
            </a:r>
            <a:r>
              <a:rPr b="0" i="1" lang="ru-RU" sz="3200" spc="-1" strike="noStrike" u="sng">
                <a:solidFill>
                  <a:srgbClr val="5c1e34"/>
                </a:solidFill>
                <a:uFillTx/>
                <a:latin typeface="Trebuchet MS"/>
                <a:ea typeface="DejaVu Sans"/>
              </a:rPr>
              <a:t>гелотологія</a:t>
            </a:r>
            <a:r>
              <a:rPr b="0" lang="ru-RU" sz="3200" spc="-1" strike="noStrike">
                <a:solidFill>
                  <a:srgbClr val="5c1e34"/>
                </a:solidFill>
                <a:latin typeface="Trebuchet MS"/>
                <a:ea typeface="DejaVu Sans"/>
              </a:rPr>
              <a:t>. Згідно з науковими тез, сміх робить позитивний ефект на фізіологічний стан людини.</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366480" y="288000"/>
            <a:ext cx="7408800" cy="6492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Б</a:t>
            </a:r>
            <a:r>
              <a:rPr b="1" lang="ru-RU" sz="2000" spc="-1" strike="noStrike">
                <a:solidFill>
                  <a:srgbClr val="000000"/>
                </a:solidFill>
                <a:latin typeface="Arial"/>
                <a:ea typeface="DejaVu Sans"/>
              </a:rPr>
              <a:t>агато хто чув, щос сміятися — не лише приємно, але й корисно. Одним з перших офіційним вивченням лікувальних властивостей сміху займався у 60-ті роки XX століття американський невролог Уїльям Фрай. Основи сміхотерапії як самостійного наукового напрямку були закладені у </a:t>
            </a:r>
            <a:r>
              <a:rPr b="1" i="1" lang="ru-RU" sz="2000" spc="-1" strike="noStrike">
                <a:solidFill>
                  <a:srgbClr val="000000"/>
                </a:solidFill>
                <a:latin typeface="Arial"/>
                <a:ea typeface="DejaVu Sans"/>
              </a:rPr>
              <a:t>70-х роках у США,</a:t>
            </a:r>
            <a:r>
              <a:rPr b="1" lang="ru-RU" sz="2000" spc="-1" strike="noStrike">
                <a:solidFill>
                  <a:srgbClr val="000000"/>
                </a:solidFill>
                <a:latin typeface="Arial"/>
                <a:ea typeface="DejaVu Sans"/>
              </a:rPr>
              <a:t> коли американський журналіст Норман Казінс провів над собою експеримент: впродовж декількох місяців продивлявся комедійні фільми й позбувся у такий спосіб тяжкої хвороби кісток. Він є автором бестселера «</a:t>
            </a:r>
            <a:r>
              <a:rPr b="1" i="1" lang="ru-RU" sz="2000" spc="-1" strike="noStrike">
                <a:solidFill>
                  <a:srgbClr val="000000"/>
                </a:solidFill>
                <a:latin typeface="Arial"/>
                <a:ea typeface="DejaVu Sans"/>
              </a:rPr>
              <a:t>Анатомія хвороби (з точки зору пацієнта)</a:t>
            </a:r>
            <a:r>
              <a:rPr b="1" lang="ru-RU" sz="2000" spc="-1" strike="noStrike">
                <a:solidFill>
                  <a:srgbClr val="000000"/>
                </a:solidFill>
                <a:latin typeface="Arial"/>
                <a:ea typeface="DejaVu Sans"/>
              </a:rPr>
              <a:t>». Пізніше Казінс організував при університеті у Лос-Анжелосі кафедру вивчення проблем сміху та лікування ним пацієнтів. Її співробітники досліджували механізми «</a:t>
            </a:r>
            <a:r>
              <a:rPr b="1" i="1" lang="ru-RU" sz="2000" spc="-1" strike="noStrike">
                <a:solidFill>
                  <a:srgbClr val="000000"/>
                </a:solidFill>
                <a:latin typeface="Arial"/>
                <a:ea typeface="DejaVu Sans"/>
              </a:rPr>
              <a:t>сміхоутворення</a:t>
            </a:r>
            <a:r>
              <a:rPr b="1" lang="ru-RU" sz="2000" spc="-1" strike="noStrike">
                <a:solidFill>
                  <a:srgbClr val="000000"/>
                </a:solidFill>
                <a:latin typeface="Arial"/>
                <a:ea typeface="DejaVu Sans"/>
              </a:rPr>
              <a:t>» та можливості використання сміху при лікуванні людей.</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i="1" lang="ru-RU" sz="2000" spc="-1" strike="noStrike">
                <a:solidFill>
                  <a:srgbClr val="000000"/>
                </a:solidFill>
                <a:latin typeface="Arial"/>
                <a:ea typeface="DejaVu Sans"/>
              </a:rPr>
              <a:t>Позитивні емоції, які переживає людина, що сміється, підвищують опір організму, покращують загальний стан, і навіть, продовжують загальну тривалість життя людини.</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457200" y="320040"/>
            <a:ext cx="7237800" cy="1141920"/>
          </a:xfrm>
          <a:prstGeom prst="rect">
            <a:avLst/>
          </a:prstGeom>
          <a:noFill/>
          <a:ln>
            <a:noFill/>
          </a:ln>
        </p:spPr>
        <p:style>
          <a:lnRef idx="0"/>
          <a:fillRef idx="0"/>
          <a:effectRef idx="0"/>
          <a:fontRef idx="minor"/>
        </p:style>
        <p:txBody>
          <a:bodyPr lIns="45720" rIns="45720" tIns="0" bIns="0" anchor="b">
            <a:normAutofit fontScale="55000"/>
          </a:bodyPr>
          <a:p>
            <a:pPr algn="ctr">
              <a:lnSpc>
                <a:spcPct val="100000"/>
              </a:lnSpc>
            </a:pPr>
            <a:r>
              <a:rPr b="1" lang="ru-RU" sz="3800" spc="-1" strike="noStrike" cap="all">
                <a:solidFill>
                  <a:srgbClr val="fc0621"/>
                </a:solidFill>
                <a:latin typeface="Trebuchet MS"/>
                <a:ea typeface="DejaVu Sans"/>
              </a:rPr>
              <a:t>В даний час в сміхотерапії (геотологіі) виділяють три офіційні напрямки:</a:t>
            </a:r>
            <a:endParaRPr b="0" lang="ru-RU" sz="3800" spc="-1" strike="noStrike">
              <a:latin typeface="Arial"/>
            </a:endParaRPr>
          </a:p>
        </p:txBody>
      </p:sp>
      <p:sp>
        <p:nvSpPr>
          <p:cNvPr id="160" name="CustomShape 2"/>
          <p:cNvSpPr/>
          <p:nvPr/>
        </p:nvSpPr>
        <p:spPr>
          <a:xfrm>
            <a:off x="457200" y="1609560"/>
            <a:ext cx="7237800" cy="4845240"/>
          </a:xfrm>
          <a:prstGeom prst="rect">
            <a:avLst/>
          </a:prstGeom>
          <a:noFill/>
          <a:ln>
            <a:noFill/>
          </a:ln>
        </p:spPr>
        <p:style>
          <a:lnRef idx="0"/>
          <a:fillRef idx="0"/>
          <a:effectRef idx="0"/>
          <a:fontRef idx="minor"/>
        </p:style>
        <p:txBody>
          <a:bodyPr lIns="90000" rIns="90000" tIns="45000" bIns="45000">
            <a:noAutofit/>
          </a:bodyPr>
          <a:p>
            <a:pPr marL="274320" indent="-273240">
              <a:lnSpc>
                <a:spcPct val="100000"/>
              </a:lnSpc>
              <a:spcBef>
                <a:spcPts val="601"/>
              </a:spcBef>
              <a:buClr>
                <a:srgbClr val="b13f9a"/>
              </a:buClr>
              <a:buSzPct val="73000"/>
              <a:buFont typeface="Wingdings 2" charset="2"/>
              <a:buChar char=""/>
            </a:pPr>
            <a:r>
              <a:rPr b="0" lang="ru-RU" sz="2600" spc="-1" strike="noStrike">
                <a:solidFill>
                  <a:srgbClr val="000000"/>
                </a:solidFill>
                <a:latin typeface="Trebuchet MS"/>
                <a:ea typeface="DejaVu Sans"/>
              </a:rPr>
              <a:t>1. </a:t>
            </a:r>
            <a:r>
              <a:rPr b="1" lang="ru-RU" sz="2600" spc="-1" strike="noStrike">
                <a:solidFill>
                  <a:srgbClr val="000000"/>
                </a:solidFill>
                <a:latin typeface="Trebuchet MS"/>
                <a:ea typeface="DejaVu Sans"/>
              </a:rPr>
              <a:t>Класичний напрям сміхотерапії.</a:t>
            </a:r>
            <a:r>
              <a:rPr b="0" lang="ru-RU" sz="2600" spc="-1" strike="noStrike">
                <a:solidFill>
                  <a:srgbClr val="000000"/>
                </a:solidFill>
                <a:latin typeface="Trebuchet MS"/>
                <a:ea typeface="DejaVu Sans"/>
              </a:rPr>
              <a:t> Як правило, суть даного методу полягає в проведенні психологом спеціальних занять зі сміху.</a:t>
            </a:r>
            <a:endParaRPr b="0" lang="ru-RU" sz="2600" spc="-1" strike="noStrike">
              <a:latin typeface="Arial"/>
            </a:endParaRPr>
          </a:p>
          <a:p>
            <a:pPr>
              <a:lnSpc>
                <a:spcPct val="100000"/>
              </a:lnSpc>
              <a:spcBef>
                <a:spcPts val="601"/>
              </a:spcBef>
            </a:pPr>
            <a:endParaRPr b="0" lang="ru-RU" sz="2600" spc="-1" strike="noStrike">
              <a:latin typeface="Arial"/>
            </a:endParaRPr>
          </a:p>
        </p:txBody>
      </p:sp>
      <p:pic>
        <p:nvPicPr>
          <p:cNvPr id="161" name="Picture 2" descr=""/>
          <p:cNvPicPr/>
          <p:nvPr/>
        </p:nvPicPr>
        <p:blipFill>
          <a:blip r:embed="rId1"/>
          <a:stretch/>
        </p:blipFill>
        <p:spPr>
          <a:xfrm>
            <a:off x="2643120" y="3143160"/>
            <a:ext cx="5056560" cy="334584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779400" y="662040"/>
            <a:ext cx="6923880" cy="4781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000000"/>
                </a:solidFill>
                <a:latin typeface="Arial"/>
                <a:ea typeface="DejaVu Sans"/>
              </a:rPr>
              <a:t>Сміхотерапевт проводить індивідуальні та групові заняття, на яких люди сміються: їм розповідають анекдоти, смішні історії, слухають сміх, дивляться комедії тощо. Представники цього напрямку рекомендують також частіше пригадувати смішні епізоди власного життя й навіть заводити власні «Щоденники гумору». Крім гуморесок, які викликають сміх, гелотологи вважають за корисне прослуховування чужого сміху. Наприклад австрійська спільнота хвороб, пов’язаних із депресією, випустила лікувальний компакт-диск, на якому записано 20 хвилин сміху відомих людей.</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216000" y="194040"/>
            <a:ext cx="5975280" cy="6573240"/>
          </a:xfrm>
          <a:prstGeom prst="rect">
            <a:avLst/>
          </a:prstGeom>
          <a:noFill/>
          <a:ln>
            <a:noFill/>
          </a:ln>
        </p:spPr>
        <p:style>
          <a:lnRef idx="0"/>
          <a:fillRef idx="0"/>
          <a:effectRef idx="0"/>
          <a:fontRef idx="minor"/>
        </p:style>
        <p:txBody>
          <a:bodyPr lIns="90000" rIns="90000" tIns="45000" bIns="45000">
            <a:noAutofit/>
          </a:bodyPr>
          <a:p>
            <a:pPr marL="274320" indent="-273240">
              <a:lnSpc>
                <a:spcPct val="100000"/>
              </a:lnSpc>
              <a:spcBef>
                <a:spcPts val="601"/>
              </a:spcBef>
              <a:buClr>
                <a:srgbClr val="b13f9a"/>
              </a:buClr>
              <a:buSzPct val="73000"/>
              <a:buFont typeface="Wingdings 2" charset="2"/>
              <a:buChar char=""/>
            </a:pPr>
            <a:r>
              <a:rPr b="1" lang="ru-RU" sz="2600" spc="-1" strike="noStrike">
                <a:solidFill>
                  <a:srgbClr val="000000"/>
                </a:solidFill>
                <a:latin typeface="Trebuchet MS"/>
                <a:ea typeface="DejaVu Sans"/>
              </a:rPr>
              <a:t>2. </a:t>
            </a:r>
            <a:r>
              <a:rPr b="1" lang="ru-RU" sz="2600" spc="-1" strike="noStrike">
                <a:solidFill>
                  <a:srgbClr val="fc0621"/>
                </a:solidFill>
                <a:latin typeface="Trebuchet MS"/>
                <a:ea typeface="DejaVu Sans"/>
              </a:rPr>
              <a:t>Медична клоунада</a:t>
            </a:r>
            <a:r>
              <a:rPr b="1" lang="ru-RU" sz="2600" spc="-1" strike="noStrike">
                <a:solidFill>
                  <a:srgbClr val="000000"/>
                </a:solidFill>
                <a:latin typeface="Trebuchet MS"/>
                <a:ea typeface="DejaVu Sans"/>
              </a:rPr>
              <a:t>, по суті, вистава, яку розігрує медпрацівник перед пацієнтом, метод успішно застосовується в дитячих лікувально-оздоровчих установах. Це</a:t>
            </a:r>
            <a:r>
              <a:rPr b="1" lang="ru-RU" sz="2400" spc="-1" strike="noStrike">
                <a:solidFill>
                  <a:srgbClr val="000000"/>
                </a:solidFill>
                <a:latin typeface="Trebuchet MS"/>
                <a:ea typeface="DejaVu Sans"/>
              </a:rPr>
              <a:t> сприяє швидшому одужанню хворих. Цей напрям був заснований у 80-ті рр. директором бостонського цирку «Big Apple Circus» Майклом Крістенсеном. Зараз «швидка допомога клоунів» надзвичайно популярне явище у світовій практиці. Клоуни одягають білі халати, приїздять до лікарень та влаштовують «обходи» для хворих дітей, пародують дії лікарів.</a:t>
            </a:r>
            <a:endParaRPr b="0" lang="ru-RU" sz="2400" spc="-1" strike="noStrike">
              <a:latin typeface="Arial"/>
            </a:endParaRPr>
          </a:p>
        </p:txBody>
      </p:sp>
      <p:pic>
        <p:nvPicPr>
          <p:cNvPr id="164" name="Picture 2" descr=""/>
          <p:cNvPicPr/>
          <p:nvPr/>
        </p:nvPicPr>
        <p:blipFill>
          <a:blip r:embed="rId1"/>
          <a:stretch/>
        </p:blipFill>
        <p:spPr>
          <a:xfrm>
            <a:off x="6120000" y="2808000"/>
            <a:ext cx="3083760" cy="231264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500040" y="0"/>
            <a:ext cx="7237800" cy="747720"/>
          </a:xfrm>
          <a:prstGeom prst="rect">
            <a:avLst/>
          </a:prstGeom>
          <a:noFill/>
          <a:ln>
            <a:noFill/>
          </a:ln>
        </p:spPr>
        <p:style>
          <a:lnRef idx="0"/>
          <a:fillRef idx="0"/>
          <a:effectRef idx="0"/>
          <a:fontRef idx="minor"/>
        </p:style>
        <p:txBody>
          <a:bodyPr lIns="45720" rIns="45720" tIns="0" bIns="0" anchor="b">
            <a:noAutofit/>
          </a:bodyPr>
          <a:p>
            <a:pPr algn="ctr">
              <a:lnSpc>
                <a:spcPct val="100000"/>
              </a:lnSpc>
            </a:pPr>
            <a:r>
              <a:rPr b="1" lang="ru-RU" sz="3800" spc="-1" strike="noStrike" cap="all">
                <a:solidFill>
                  <a:srgbClr val="fc0621"/>
                </a:solidFill>
                <a:latin typeface="Trebuchet MS"/>
                <a:ea typeface="DejaVu Sans"/>
              </a:rPr>
              <a:t>Напрямки:</a:t>
            </a:r>
            <a:endParaRPr b="0" lang="ru-RU" sz="3800" spc="-1" strike="noStrike">
              <a:latin typeface="Arial"/>
            </a:endParaRPr>
          </a:p>
        </p:txBody>
      </p:sp>
      <p:sp>
        <p:nvSpPr>
          <p:cNvPr id="166" name="CustomShape 2"/>
          <p:cNvSpPr/>
          <p:nvPr/>
        </p:nvSpPr>
        <p:spPr>
          <a:xfrm>
            <a:off x="428760" y="928800"/>
            <a:ext cx="7237800" cy="4845240"/>
          </a:xfrm>
          <a:prstGeom prst="rect">
            <a:avLst/>
          </a:prstGeom>
          <a:noFill/>
          <a:ln>
            <a:noFill/>
          </a:ln>
        </p:spPr>
        <p:style>
          <a:lnRef idx="0"/>
          <a:fillRef idx="0"/>
          <a:effectRef idx="0"/>
          <a:fontRef idx="minor"/>
        </p:style>
        <p:txBody>
          <a:bodyPr lIns="90000" rIns="90000" tIns="45000" bIns="45000">
            <a:noAutofit/>
          </a:bodyPr>
          <a:p>
            <a:pPr marL="274320" indent="-273240">
              <a:lnSpc>
                <a:spcPct val="100000"/>
              </a:lnSpc>
              <a:spcBef>
                <a:spcPts val="601"/>
              </a:spcBef>
              <a:buClr>
                <a:srgbClr val="b13f9a"/>
              </a:buClr>
              <a:buSzPct val="73000"/>
              <a:buFont typeface="Wingdings 2" charset="2"/>
              <a:buChar char=""/>
            </a:pPr>
            <a:r>
              <a:rPr b="0" lang="ru-RU" sz="2600" spc="-1" strike="noStrike">
                <a:solidFill>
                  <a:srgbClr val="000000"/>
                </a:solidFill>
                <a:latin typeface="Trebuchet MS"/>
                <a:ea typeface="DejaVu Sans"/>
              </a:rPr>
              <a:t>3. </a:t>
            </a:r>
            <a:r>
              <a:rPr b="0" lang="ru-RU" sz="2600" spc="-1" strike="noStrike">
                <a:solidFill>
                  <a:srgbClr val="fc0621"/>
                </a:solidFill>
                <a:latin typeface="Trebuchet MS"/>
                <a:ea typeface="DejaVu Sans"/>
              </a:rPr>
              <a:t>Йога</a:t>
            </a:r>
            <a:r>
              <a:rPr b="0" lang="ru-RU" sz="2600" spc="-1" strike="noStrike">
                <a:solidFill>
                  <a:srgbClr val="000000"/>
                </a:solidFill>
                <a:latin typeface="Trebuchet MS"/>
                <a:ea typeface="DejaVu Sans"/>
              </a:rPr>
              <a:t>, одна із спеціальних методик, яка розроблена індійськими вченими, навчає людину видів сміху, зокрема сміятися природно і легко.</a:t>
            </a:r>
            <a:endParaRPr b="0" lang="ru-RU" sz="2600" spc="-1" strike="noStrike">
              <a:latin typeface="Arial"/>
            </a:endParaRPr>
          </a:p>
          <a:p>
            <a:pPr>
              <a:lnSpc>
                <a:spcPct val="100000"/>
              </a:lnSpc>
              <a:spcBef>
                <a:spcPts val="601"/>
              </a:spcBef>
            </a:pPr>
            <a:endParaRPr b="0" lang="ru-RU" sz="2600" spc="-1" strike="noStrike">
              <a:latin typeface="Arial"/>
            </a:endParaRPr>
          </a:p>
        </p:txBody>
      </p:sp>
      <p:pic>
        <p:nvPicPr>
          <p:cNvPr id="167" name="Picture 2" descr=""/>
          <p:cNvPicPr/>
          <p:nvPr/>
        </p:nvPicPr>
        <p:blipFill>
          <a:blip r:embed="rId1"/>
          <a:stretch/>
        </p:blipFill>
        <p:spPr>
          <a:xfrm>
            <a:off x="1071360" y="2895480"/>
            <a:ext cx="5928120" cy="360432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261720" y="216000"/>
            <a:ext cx="7873560" cy="6490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000000"/>
                </a:solidFill>
                <a:latin typeface="Arial"/>
                <a:ea typeface="DejaVu Sans"/>
              </a:rPr>
              <a:t>Йогу сміху розробили індійські медики, зокрема бомбейський лікар Мадан Катаріа (</a:t>
            </a:r>
            <a:r>
              <a:rPr b="1" i="1" lang="ru-RU" sz="2200" spc="-1" strike="noStrike" u="sng">
                <a:solidFill>
                  <a:srgbClr val="000000"/>
                </a:solidFill>
                <a:uFillTx/>
                <a:latin typeface="Arial"/>
                <a:ea typeface="DejaVu Sans"/>
              </a:rPr>
              <a:t>див. відео</a:t>
            </a:r>
            <a:r>
              <a:rPr b="1" lang="ru-RU" sz="2200" spc="-1" strike="noStrike">
                <a:solidFill>
                  <a:srgbClr val="000000"/>
                </a:solidFill>
                <a:latin typeface="Arial"/>
                <a:ea typeface="DejaVu Sans"/>
              </a:rPr>
              <a:t>). Основна ідея - навчити людину сміятися легко та невимушено, природно й часто. Під час занять з пацієнтами практикують різні види сміху, причому не тільки відомі (</a:t>
            </a:r>
            <a:r>
              <a:rPr b="1" lang="ru-RU" sz="2200" spc="-1" strike="noStrike">
                <a:solidFill>
                  <a:srgbClr val="fc0621"/>
                </a:solidFill>
                <a:latin typeface="Arial"/>
                <a:ea typeface="DejaVu Sans"/>
              </a:rPr>
              <a:t>«сміх-привітання», або «сміх-вибачення»), але й досить несподівані («сміх лева», «сміх миші», «сміх дверцят замка»). </a:t>
            </a:r>
            <a:r>
              <a:rPr b="1" lang="ru-RU" sz="2200" spc="-1" strike="noStrike">
                <a:solidFill>
                  <a:srgbClr val="000000"/>
                </a:solidFill>
                <a:latin typeface="Arial"/>
                <a:ea typeface="DejaVu Sans"/>
              </a:rPr>
              <a:t>Характерною особливістю цього напрямку сучасної сміхотерапії є її комерціалізованість. </a:t>
            </a:r>
            <a:endParaRPr b="0" lang="ru-RU" sz="2200" spc="-1" strike="noStrike">
              <a:latin typeface="Arial"/>
            </a:endParaRPr>
          </a:p>
          <a:p>
            <a:pPr algn="just">
              <a:lnSpc>
                <a:spcPct val="100000"/>
              </a:lnSpc>
            </a:pPr>
            <a:r>
              <a:rPr b="1" lang="ru-RU" sz="2000" spc="-1" strike="noStrike">
                <a:solidFill>
                  <a:srgbClr val="000000"/>
                </a:solidFill>
                <a:latin typeface="Arial"/>
                <a:ea typeface="DejaVu Sans"/>
              </a:rPr>
              <a:t>Досить відомою є медитаційна колективна терапія «Містична роза», яку вигадав містик Ошо (Японія). Вона триває три тижні. На першому люди щовечора збираються гуртом на три години та сміються без будь-яких на те причин, «заводячи» один одного. Другого тижня три години плачуть, третього - сидять у тиші та споглядають. Це - завершальний, закріплюючий усе попереднє етап. Все це можна зробити й екстерном за три години: годину сміятися, годину плакати, годину помовчати та поспостерігати із заплющеними очима.</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284400" y="181080"/>
            <a:ext cx="8571240" cy="516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fc0621"/>
                </a:solidFill>
                <a:latin typeface="Arial"/>
                <a:ea typeface="DejaVu Sans"/>
              </a:rPr>
              <a:t>Гіпоксичне тренування (під водою, в горах)</a:t>
            </a:r>
            <a:endParaRPr b="0" lang="ru-RU" sz="2800" spc="-1" strike="noStrike">
              <a:latin typeface="Arial"/>
            </a:endParaRPr>
          </a:p>
        </p:txBody>
      </p:sp>
      <p:sp>
        <p:nvSpPr>
          <p:cNvPr id="120" name="CustomShape 2"/>
          <p:cNvSpPr/>
          <p:nvPr/>
        </p:nvSpPr>
        <p:spPr>
          <a:xfrm>
            <a:off x="196920" y="864000"/>
            <a:ext cx="8730720" cy="5578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DejaVu Sans"/>
              </a:rPr>
              <a:t>Численні дослідження проблеми адаптації людини до гірських умов, виконані в останнє десятиліття, дозволили зменшити протиріччя у визначенні гірських рівнів. Більшість фахівців, спираючись на аналіз фізіологічних реакцій під час перебування і тренування в гірських умовах, пропонують наступну класифікацію.</a:t>
            </a:r>
            <a:endParaRPr b="0" lang="ru-RU" sz="2000" spc="-1" strike="noStrike">
              <a:latin typeface="Arial"/>
            </a:endParaRPr>
          </a:p>
          <a:p>
            <a:pPr algn="just">
              <a:lnSpc>
                <a:spcPct val="100000"/>
              </a:lnSpc>
            </a:pPr>
            <a:r>
              <a:rPr b="1" lang="ru-RU" sz="2000" spc="-1" strike="noStrike">
                <a:solidFill>
                  <a:srgbClr val="fc0621"/>
                </a:solidFill>
                <a:latin typeface="Arial"/>
                <a:ea typeface="DejaVu Sans"/>
              </a:rPr>
              <a:t>Низькогір'я</a:t>
            </a:r>
            <a:r>
              <a:rPr b="1" lang="ru-RU" sz="2000" spc="-1" strike="noStrike">
                <a:solidFill>
                  <a:srgbClr val="000000"/>
                </a:solidFill>
                <a:latin typeface="Arial"/>
                <a:ea typeface="DejaVu Sans"/>
              </a:rPr>
              <a:t> – 800-1000 м над рівнем моря. На цій висоті в умовах спокою і при помірних навантаженнях ще не проявляється істотного впливу нестачі кисню на фізіологічні функції. Тільки при дуже великих навантаженнях відзначаються виражені функціональні зміни.</a:t>
            </a:r>
            <a:endParaRPr b="0" lang="ru-RU" sz="2000" spc="-1" strike="noStrike">
              <a:latin typeface="Arial"/>
            </a:endParaRPr>
          </a:p>
          <a:p>
            <a:pPr algn="just">
              <a:lnSpc>
                <a:spcPct val="100000"/>
              </a:lnSpc>
            </a:pPr>
            <a:r>
              <a:rPr b="1" lang="ru-RU" sz="2000" spc="-1" strike="noStrike">
                <a:solidFill>
                  <a:srgbClr val="fc0621"/>
                </a:solidFill>
                <a:latin typeface="Arial"/>
                <a:ea typeface="DejaVu Sans"/>
              </a:rPr>
              <a:t>Середньогір'я</a:t>
            </a:r>
            <a:r>
              <a:rPr b="1" lang="ru-RU" sz="2000" spc="-1" strike="noStrike">
                <a:solidFill>
                  <a:srgbClr val="000000"/>
                </a:solidFill>
                <a:latin typeface="Arial"/>
                <a:ea typeface="DejaVu Sans"/>
              </a:rPr>
              <a:t> – від 800-1000 до 2500 м над рівнем моря. Для цієї зони характерним є виникнення функціональних змін вже при помірних навантаженнях, хоча в стані спокою людина, як правило, не відчуває негативного впливу нестачі кисню.</a:t>
            </a:r>
            <a:endParaRPr b="0" lang="ru-RU" sz="2000" spc="-1" strike="noStrike">
              <a:latin typeface="Arial"/>
            </a:endParaRPr>
          </a:p>
          <a:p>
            <a:pPr algn="just">
              <a:lnSpc>
                <a:spcPct val="100000"/>
              </a:lnSpc>
            </a:pPr>
            <a:r>
              <a:rPr b="1" lang="ru-RU" sz="2000" spc="-1" strike="noStrike">
                <a:solidFill>
                  <a:srgbClr val="fc0621"/>
                </a:solidFill>
                <a:latin typeface="Arial"/>
                <a:ea typeface="DejaVu Sans"/>
              </a:rPr>
              <a:t>Високогір'я </a:t>
            </a:r>
            <a:r>
              <a:rPr b="1" lang="ru-RU" sz="2000" spc="-1" strike="noStrike">
                <a:solidFill>
                  <a:srgbClr val="000000"/>
                </a:solidFill>
                <a:latin typeface="Arial"/>
                <a:ea typeface="DejaVu Sans"/>
              </a:rPr>
              <a:t>– понад 2500 м над рівнем моря. У цій зоні вже в стані спокою виявляються функціональні зміни в організмі, що свідчать про кисневу недостатність.</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792000" y="446040"/>
            <a:ext cx="6983280" cy="5210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fc0621"/>
                </a:solidFill>
                <a:latin typeface="Arial"/>
                <a:ea typeface="DejaVu Sans"/>
              </a:rPr>
              <a:t>Провокативна терапія сміхом. </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Автор ідеї незвичайного використання сміху та гумору у подоланні проблем Ф. Фареллі, автор книги «Провокативна терапія». Суть методу полягає у тому, що психотерапевт замість того, щоб щиро «професійно» поспівчувати клієнтові, гіперболізує його проблему та демонструє її абсурдність. Коли «нещасній людині» вдається відчути безглуздість ситуації та посміятися над собою, знаходиться рішення. Згідно з методом Фареллі, саме занадто серйозне ставлення до наших «бід та нещасть» й заважає нам позбутися їх.</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360000" y="266040"/>
            <a:ext cx="7343280" cy="4845240"/>
          </a:xfrm>
          <a:prstGeom prst="rect">
            <a:avLst/>
          </a:prstGeom>
          <a:noFill/>
          <a:ln>
            <a:noFill/>
          </a:ln>
        </p:spPr>
        <p:style>
          <a:lnRef idx="0"/>
          <a:fillRef idx="0"/>
          <a:effectRef idx="0"/>
          <a:fontRef idx="minor"/>
        </p:style>
        <p:txBody>
          <a:bodyPr lIns="90000" rIns="90000" tIns="45000" bIns="45000">
            <a:noAutofit/>
          </a:bodyPr>
          <a:p>
            <a:pPr marL="274320" indent="-273240" algn="just">
              <a:lnSpc>
                <a:spcPct val="100000"/>
              </a:lnSpc>
              <a:spcBef>
                <a:spcPts val="601"/>
              </a:spcBef>
              <a:buClr>
                <a:srgbClr val="b13f9a"/>
              </a:buClr>
              <a:buSzPct val="73000"/>
              <a:buFont typeface="Wingdings 2" charset="2"/>
              <a:buChar char=""/>
            </a:pPr>
            <a:r>
              <a:rPr b="0" lang="ru-RU" sz="2600" spc="-1" strike="noStrike">
                <a:solidFill>
                  <a:srgbClr val="000000"/>
                </a:solidFill>
                <a:latin typeface="Trebuchet MS"/>
                <a:ea typeface="DejaVu Sans"/>
              </a:rPr>
              <a:t>Вважається, що людина вчиться сміятися, приблизно так само, як і говорити. Новонароджена дитина протягом перших восьми тижнів життя вчиться цьому процесу, вивчаючи вираз очей матері, і тільки у віці двох - трьох місяців починає сміятися вголос. Якщо вірити вченим - гелотологам, то в середньому шестирічний малюк сміється і посміхається приблизно 300 разів на день. </a:t>
            </a:r>
            <a:endParaRPr b="0" lang="ru-RU" sz="2600" spc="-1" strike="noStrike">
              <a:latin typeface="Arial"/>
            </a:endParaRPr>
          </a:p>
        </p:txBody>
      </p:sp>
      <p:pic>
        <p:nvPicPr>
          <p:cNvPr id="171" name="Picture 2" descr=""/>
          <p:cNvPicPr/>
          <p:nvPr/>
        </p:nvPicPr>
        <p:blipFill>
          <a:blip r:embed="rId1"/>
          <a:stretch/>
        </p:blipFill>
        <p:spPr>
          <a:xfrm>
            <a:off x="3786120" y="4178160"/>
            <a:ext cx="4048920" cy="267876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432000" y="285840"/>
            <a:ext cx="7520040" cy="2747160"/>
          </a:xfrm>
          <a:prstGeom prst="rect">
            <a:avLst/>
          </a:prstGeom>
          <a:noFill/>
          <a:ln>
            <a:noFill/>
          </a:ln>
        </p:spPr>
        <p:style>
          <a:lnRef idx="0"/>
          <a:fillRef idx="0"/>
          <a:effectRef idx="0"/>
          <a:fontRef idx="minor"/>
        </p:style>
        <p:txBody>
          <a:bodyPr lIns="90000" rIns="90000" tIns="45000" bIns="45000">
            <a:noAutofit/>
          </a:bodyPr>
          <a:p>
            <a:pPr marL="274320" indent="-273240" algn="r">
              <a:lnSpc>
                <a:spcPct val="100000"/>
              </a:lnSpc>
              <a:spcBef>
                <a:spcPts val="601"/>
              </a:spcBef>
            </a:pPr>
            <a:r>
              <a:rPr b="0" lang="ru-RU" sz="2600" spc="-1" strike="noStrike">
                <a:solidFill>
                  <a:srgbClr val="000000"/>
                </a:solidFill>
                <a:latin typeface="Trebuchet MS"/>
                <a:ea typeface="DejaVu Sans"/>
              </a:rPr>
              <a:t>Дорослішаючи, ми починаємо посміхатися рідше і, ще рідше, сміємося від душі, все це відбувається близько 15-ти разів за день. Згідно, досліджень психологів подібні "спади" можуть привести до ряду захворювань.</a:t>
            </a:r>
            <a:endParaRPr b="0" lang="ru-RU" sz="2600" spc="-1" strike="noStrike">
              <a:latin typeface="Arial"/>
            </a:endParaRPr>
          </a:p>
          <a:p>
            <a:pPr marL="274320" indent="-273240">
              <a:lnSpc>
                <a:spcPct val="100000"/>
              </a:lnSpc>
              <a:spcBef>
                <a:spcPts val="601"/>
              </a:spcBef>
            </a:pPr>
            <a:endParaRPr b="0" lang="ru-RU" sz="2600" spc="-1" strike="noStrike">
              <a:latin typeface="Arial"/>
            </a:endParaRPr>
          </a:p>
        </p:txBody>
      </p:sp>
      <p:pic>
        <p:nvPicPr>
          <p:cNvPr id="173" name="Picture 2" descr=""/>
          <p:cNvPicPr/>
          <p:nvPr/>
        </p:nvPicPr>
        <p:blipFill>
          <a:blip r:embed="rId1"/>
          <a:stretch/>
        </p:blipFill>
        <p:spPr>
          <a:xfrm>
            <a:off x="285840" y="2857320"/>
            <a:ext cx="5642640" cy="361836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500040" y="285840"/>
            <a:ext cx="7237800" cy="6285600"/>
          </a:xfrm>
          <a:prstGeom prst="rect">
            <a:avLst/>
          </a:prstGeom>
          <a:noFill/>
          <a:ln>
            <a:noFill/>
          </a:ln>
        </p:spPr>
        <p:style>
          <a:lnRef idx="0"/>
          <a:fillRef idx="0"/>
          <a:effectRef idx="0"/>
          <a:fontRef idx="minor"/>
        </p:style>
        <p:txBody>
          <a:bodyPr lIns="90000" rIns="90000" tIns="45000" bIns="45000">
            <a:noAutofit/>
          </a:bodyPr>
          <a:p>
            <a:pPr marL="274320" indent="-273240" algn="ctr">
              <a:lnSpc>
                <a:spcPct val="100000"/>
              </a:lnSpc>
              <a:spcBef>
                <a:spcPts val="601"/>
              </a:spcBef>
            </a:pPr>
            <a:r>
              <a:rPr b="1" i="1" lang="ru-RU" sz="3000" spc="-1" strike="noStrike">
                <a:solidFill>
                  <a:srgbClr val="5c1e34"/>
                </a:solidFill>
                <a:latin typeface="Trebuchet MS"/>
                <a:ea typeface="DejaVu Sans"/>
              </a:rPr>
              <a:t>Вільям Фрай</a:t>
            </a:r>
            <a:r>
              <a:rPr b="0" lang="ru-RU" sz="3000" spc="-1" strike="noStrike">
                <a:solidFill>
                  <a:srgbClr val="5c1e34"/>
                </a:solidFill>
                <a:latin typeface="Trebuchet MS"/>
                <a:ea typeface="DejaVu Sans"/>
              </a:rPr>
              <a:t>, відомий американський невролог, розглядав сміх, як якусь дихальну гімнастику. Коли людина сміється його вдих довший, а видих - короткий. Але за рахунок інтенсивності сміху, легені здатні вивільняти більше повітря. Сміх знижує кількість кортизону (гормон стресу) і адреналіну, але сприяє виробленню гормону задоволення - ендорфіну, до того ж подібні "дихальні вправи" покращують кровотік і сприяють очищенню верхніх дихальних шляхів.</a:t>
            </a:r>
            <a:endParaRPr b="0" lang="ru-RU" sz="30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500040" y="285840"/>
            <a:ext cx="7237800" cy="4845240"/>
          </a:xfrm>
          <a:prstGeom prst="rect">
            <a:avLst/>
          </a:prstGeom>
          <a:noFill/>
          <a:ln>
            <a:noFill/>
          </a:ln>
        </p:spPr>
        <p:style>
          <a:lnRef idx="0"/>
          <a:fillRef idx="0"/>
          <a:effectRef idx="0"/>
          <a:fontRef idx="minor"/>
        </p:style>
        <p:txBody>
          <a:bodyPr lIns="90000" rIns="90000" tIns="45000" bIns="45000">
            <a:noAutofit/>
          </a:bodyPr>
          <a:p>
            <a:pPr marL="274320" indent="-273240" algn="ctr">
              <a:lnSpc>
                <a:spcPct val="100000"/>
              </a:lnSpc>
              <a:spcBef>
                <a:spcPts val="601"/>
              </a:spcBef>
            </a:pPr>
            <a:r>
              <a:rPr b="0" lang="ru-RU" sz="2600" spc="-1" strike="noStrike">
                <a:solidFill>
                  <a:srgbClr val="000000"/>
                </a:solidFill>
                <a:latin typeface="Trebuchet MS"/>
                <a:ea typeface="DejaVu Sans"/>
              </a:rPr>
              <a:t>Крім того, 5 хвилин сміху "від душі" замінять 40 хвилин повноцінного відпочинку, адже сміх сприяє розслабленню 80-ти різних груп м'язів.</a:t>
            </a:r>
            <a:endParaRPr b="0" lang="ru-RU" sz="2600" spc="-1" strike="noStrike">
              <a:latin typeface="Arial"/>
            </a:endParaRPr>
          </a:p>
          <a:p>
            <a:pPr marL="274320" indent="-273240">
              <a:lnSpc>
                <a:spcPct val="100000"/>
              </a:lnSpc>
              <a:spcBef>
                <a:spcPts val="601"/>
              </a:spcBef>
            </a:pPr>
            <a:endParaRPr b="0" lang="ru-RU" sz="2600" spc="-1" strike="noStrike">
              <a:latin typeface="Arial"/>
            </a:endParaRPr>
          </a:p>
        </p:txBody>
      </p:sp>
      <p:pic>
        <p:nvPicPr>
          <p:cNvPr id="176" name="Picture 2" descr=""/>
          <p:cNvPicPr/>
          <p:nvPr/>
        </p:nvPicPr>
        <p:blipFill>
          <a:blip r:embed="rId1"/>
          <a:stretch/>
        </p:blipFill>
        <p:spPr>
          <a:xfrm>
            <a:off x="307080" y="2071800"/>
            <a:ext cx="7478640" cy="4428000"/>
          </a:xfrm>
          <a:prstGeom prst="rect">
            <a:avLst/>
          </a:prstGeom>
          <a:ln>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648720" y="1442520"/>
            <a:ext cx="6335280" cy="4813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200" spc="-1" strike="noStrike" u="sng">
                <a:solidFill>
                  <a:srgbClr val="0000ff"/>
                </a:solidFill>
                <a:uFillTx/>
                <a:latin typeface="Arial"/>
                <a:ea typeface="DejaVu Sans"/>
              </a:rPr>
              <a:t>ЦІКАВІ ПРАКТИКИ СМІХОТЕРАПІЇ</a:t>
            </a:r>
            <a:endParaRPr b="0" lang="ru-RU" sz="2200" spc="-1" strike="noStrike">
              <a:latin typeface="Arial"/>
            </a:endParaRPr>
          </a:p>
          <a:p>
            <a:pPr>
              <a:lnSpc>
                <a:spcPct val="100000"/>
              </a:lnSpc>
            </a:pPr>
            <a:endParaRPr b="0" lang="ru-RU" sz="2200" spc="-1" strike="noStrike">
              <a:latin typeface="Arial"/>
            </a:endParaRPr>
          </a:p>
          <a:p>
            <a:pPr>
              <a:lnSpc>
                <a:spcPct val="100000"/>
              </a:lnSpc>
            </a:pPr>
            <a:r>
              <a:rPr b="1" lang="ru-RU" sz="1800" spc="-1" strike="noStrike">
                <a:solidFill>
                  <a:srgbClr val="0000ff"/>
                </a:solidFill>
                <a:latin typeface="Arial"/>
                <a:ea typeface="DejaVu Sans"/>
              </a:rPr>
              <a:t>LaughActive:</a:t>
            </a:r>
            <a:endParaRPr b="0" lang="ru-RU" sz="1800" spc="-1" strike="noStrike">
              <a:latin typeface="Arial"/>
            </a:endParaRPr>
          </a:p>
          <a:p>
            <a:pPr>
              <a:lnSpc>
                <a:spcPct val="100000"/>
              </a:lnSpc>
            </a:pPr>
            <a:r>
              <a:rPr b="0" lang="ru-RU" sz="1800" spc="-1" strike="noStrike" u="sng">
                <a:solidFill>
                  <a:srgbClr val="0000ff"/>
                </a:solidFill>
                <a:uFillTx/>
                <a:latin typeface="Arial"/>
                <a:ea typeface="DejaVu Sans"/>
                <a:hlinkClick r:id="rId1"/>
              </a:rPr>
              <a:t>https://www.youtube.com/user/LaughterYogaAtlanta</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u="sng">
                <a:solidFill>
                  <a:srgbClr val="0000ff"/>
                </a:solidFill>
                <a:uFillTx/>
                <a:latin typeface="Arial"/>
                <a:ea typeface="DejaVu Sans"/>
                <a:hlinkClick r:id="rId2"/>
              </a:rPr>
              <a:t>https://www.youtube.com/watch?v=lauX4dWaJ2Q</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a:solidFill>
                  <a:srgbClr val="000000"/>
                </a:solidFill>
                <a:latin typeface="Arial"/>
                <a:ea typeface="DejaVu Sans"/>
              </a:rPr>
              <a:t>Канал лікаря Мадан Катарія:</a:t>
            </a:r>
            <a:endParaRPr b="0" lang="ru-RU" sz="1800" spc="-1" strike="noStrike">
              <a:latin typeface="Arial"/>
            </a:endParaRPr>
          </a:p>
          <a:p>
            <a:pPr>
              <a:lnSpc>
                <a:spcPct val="100000"/>
              </a:lnSpc>
            </a:pPr>
            <a:r>
              <a:rPr b="0" lang="ru-RU" sz="1800" spc="-1" strike="noStrike" u="sng">
                <a:solidFill>
                  <a:srgbClr val="0000ff"/>
                </a:solidFill>
                <a:uFillTx/>
                <a:latin typeface="Arial"/>
                <a:ea typeface="DejaVu Sans"/>
                <a:hlinkClick r:id="rId3"/>
              </a:rPr>
              <a:t>https://www.youtube.com/watch?v=DWqmPKy7Atw</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a:solidFill>
                  <a:srgbClr val="000000"/>
                </a:solidFill>
                <a:latin typeface="Arial"/>
                <a:ea typeface="DejaVu Sans"/>
              </a:rPr>
              <a:t>Канал лікаря Мадан Катарія:</a:t>
            </a:r>
            <a:endParaRPr b="0" lang="ru-RU" sz="1800" spc="-1" strike="noStrike">
              <a:latin typeface="Arial"/>
            </a:endParaRPr>
          </a:p>
          <a:p>
            <a:pPr>
              <a:lnSpc>
                <a:spcPct val="100000"/>
              </a:lnSpc>
            </a:pPr>
            <a:r>
              <a:rPr b="0" lang="ru-RU" sz="1800" spc="-1" strike="noStrike" u="sng">
                <a:solidFill>
                  <a:srgbClr val="0000ff"/>
                </a:solidFill>
                <a:uFillTx/>
                <a:latin typeface="Arial"/>
                <a:ea typeface="DejaVu Sans"/>
                <a:hlinkClick r:id="rId4"/>
              </a:rPr>
              <a:t>https://www.youtube.com/channel/UCUugT5KQXwAA0OxuMrcCYOg</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u="sng">
                <a:solidFill>
                  <a:srgbClr val="0000ff"/>
                </a:solidFill>
                <a:uFillTx/>
                <a:latin typeface="Arial"/>
                <a:ea typeface="DejaVu Sans"/>
                <a:hlinkClick r:id="rId5"/>
              </a:rPr>
              <a:t>https://www.youtube.com/watch?v=3XxJJmuB8X4</a:t>
            </a:r>
            <a:endParaRPr b="0" lang="ru-RU" sz="1800" spc="-1" strike="noStrike">
              <a:latin typeface="Arial"/>
            </a:endParaRPr>
          </a:p>
          <a:p>
            <a:pPr>
              <a:lnSpc>
                <a:spcPct val="100000"/>
              </a:lnSpc>
            </a:pPr>
            <a:endParaRPr b="0" lang="ru-RU" sz="1800" spc="-1" strike="noStrike">
              <a:latin typeface="Arial"/>
            </a:endParaRPr>
          </a:p>
          <a:p>
            <a:pPr>
              <a:lnSpc>
                <a:spcPct val="100000"/>
              </a:lnSpc>
            </a:pP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576000" y="216000"/>
            <a:ext cx="8135280" cy="638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3600" spc="-1" strike="noStrike">
                <a:solidFill>
                  <a:srgbClr val="fc0621"/>
                </a:solidFill>
                <a:latin typeface="Arial"/>
                <a:ea typeface="DejaVu Sans"/>
              </a:rPr>
              <a:t>Рефлексотерапія</a:t>
            </a:r>
            <a:endParaRPr b="0" lang="ru-RU" sz="3600" spc="-1" strike="noStrike">
              <a:latin typeface="Arial"/>
            </a:endParaRPr>
          </a:p>
        </p:txBody>
      </p:sp>
      <p:sp>
        <p:nvSpPr>
          <p:cNvPr id="179" name="CustomShape 2"/>
          <p:cNvSpPr/>
          <p:nvPr/>
        </p:nvSpPr>
        <p:spPr>
          <a:xfrm>
            <a:off x="288000" y="1006200"/>
            <a:ext cx="8639280" cy="5639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400" spc="-1" strike="noStrike">
                <a:solidFill>
                  <a:srgbClr val="fc0621"/>
                </a:solidFill>
                <a:latin typeface="Arial"/>
                <a:ea typeface="DejaVu Sans"/>
              </a:rPr>
              <a:t>Сучасна рефлексотерапія</a:t>
            </a:r>
            <a:r>
              <a:rPr b="1" lang="ru-RU" sz="2000" spc="-1" strike="noStrike">
                <a:solidFill>
                  <a:srgbClr val="fc0621"/>
                </a:solidFill>
                <a:latin typeface="Arial"/>
                <a:ea typeface="DejaVu Sans"/>
              </a:rPr>
              <a:t> </a:t>
            </a:r>
            <a:r>
              <a:rPr b="1" lang="ru-RU" sz="2000" spc="-1" strike="noStrike">
                <a:solidFill>
                  <a:srgbClr val="000000"/>
                </a:solidFill>
                <a:latin typeface="Arial"/>
                <a:ea typeface="DejaVu Sans"/>
              </a:rPr>
              <a:t>– це науково-обгрунтована цілісна лікувально-діагностична і профілактично-реабілітаційна система, в основі якої знаходиться вплив на певні рефлексогенні точки на людському тілі (перш за все на ступнях і долонях), покликана стимулювати роботу різних органів,  нервів і залоз. </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Застосована в поєднанні з іншими загальноприйнятими медичними методиками, вона </a:t>
            </a:r>
            <a:r>
              <a:rPr b="1" i="1" lang="ru-RU" sz="2000" spc="-1" strike="noStrike" u="sng">
                <a:solidFill>
                  <a:srgbClr val="fc0621"/>
                </a:solidFill>
                <a:uFillTx/>
                <a:latin typeface="Arial"/>
                <a:ea typeface="DejaVu Sans"/>
              </a:rPr>
              <a:t>здатна полегшувати біль, знімати стреси, прискорювати одужання</a:t>
            </a:r>
            <a:r>
              <a:rPr b="1" lang="ru-RU" sz="2000" spc="-1" strike="noStrike">
                <a:solidFill>
                  <a:srgbClr val="fc0621"/>
                </a:solidFill>
                <a:latin typeface="Arial"/>
                <a:ea typeface="DejaVu Sans"/>
              </a:rPr>
              <a:t>. </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Згідно багатовіковій практиці, існує взаємозв'язок між долонями і ступнями і певними внутрішніми органами, тому при рефлексотерапії використовують цілеспрямоване, точкове натискання на специфічні рефлекторні точки на стопі або долоні. Дана дія за допомогою рефлекторних сигналів викликає різні зміни в стані внутрішніх органів.</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Прикладаючи безпосередній тиск на ці точки, рефлексологія активізує або розблокує певні органи. Крім того, відомо, що рефлексотерапевтичний масаж приносить розслаблення і відчуття задоволення. </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0" name="" descr=""/>
          <p:cNvPicPr/>
          <p:nvPr/>
        </p:nvPicPr>
        <p:blipFill>
          <a:blip r:embed="rId1"/>
          <a:stretch/>
        </p:blipFill>
        <p:spPr>
          <a:xfrm>
            <a:off x="1152000" y="65880"/>
            <a:ext cx="6983280" cy="6695280"/>
          </a:xfrm>
          <a:prstGeom prst="rect">
            <a:avLst/>
          </a:prstGeom>
          <a:ln>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1" name="" descr=""/>
          <p:cNvPicPr/>
          <p:nvPr/>
        </p:nvPicPr>
        <p:blipFill>
          <a:blip r:embed="rId1"/>
          <a:stretch/>
        </p:blipFill>
        <p:spPr>
          <a:xfrm>
            <a:off x="356760" y="216000"/>
            <a:ext cx="8354520" cy="6182280"/>
          </a:xfrm>
          <a:prstGeom prst="rect">
            <a:avLst/>
          </a:prstGeom>
          <a:ln>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257040" y="283320"/>
            <a:ext cx="8670240" cy="6279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200" spc="-1" strike="noStrike">
                <a:solidFill>
                  <a:srgbClr val="fc0621"/>
                </a:solidFill>
                <a:latin typeface="Arial"/>
                <a:ea typeface="DejaVu Sans"/>
              </a:rPr>
              <a:t>Які патологічні стани організму вимагають втручання рефлексотерапевта:</a:t>
            </a:r>
            <a:endParaRPr b="0" lang="ru-RU" sz="2200" spc="-1" strike="noStrike">
              <a:latin typeface="Arial"/>
            </a:endParaRPr>
          </a:p>
          <a:p>
            <a:pPr algn="just">
              <a:lnSpc>
                <a:spcPct val="100000"/>
              </a:lnSpc>
            </a:pP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нервові хвороби – невралгії та неврити з неврозами;</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епілепсія;</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радикуліти;</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синдром хронічної втоми;</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захворювання серцево-судинної системи;</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проблеми з функціональністю органів зору та слуху;</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дерматологічні патології;</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хвороби верхніх і нижніх дихальних шляхів.</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У деяких випадках рефлексотерапія доцільна в лікування гінекологічних захворювань та при проблемах роботи органів травної системи. Крім цього, саме вплив на активні точки допомагає швидко і ефективно позбавлятися больового синдрому, навіть інтенсивного й гострого.</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Окремо варто підкреслити, що розглянутий метод лікування використовується й при збоях у гормональній системі. Наприклад, ефективна комп'ютерна рефлексотерапія щитовидної залози, і вона часто стає єдиним можливим варіантом лікування</a:t>
            </a:r>
            <a:r>
              <a:rPr b="0" lang="ru-RU" sz="1800" spc="-1" strike="noStrike">
                <a:solidFill>
                  <a:srgbClr val="000000"/>
                </a:solidFill>
                <a:latin typeface="Arial"/>
                <a:ea typeface="DejaVu Sans"/>
              </a:rPr>
              <a:t>.</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216000" y="216000"/>
            <a:ext cx="8711640" cy="6185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Адаптація людини до висотної гіпоксії є складною інтегральною реакцією,</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до якої залучаються різні системи організму. Найбільш вираженими виявляються зміни з боку </a:t>
            </a:r>
            <a:r>
              <a:rPr b="1" i="1" lang="ru-RU" sz="1800" spc="-1" strike="noStrike">
                <a:solidFill>
                  <a:srgbClr val="fc0621"/>
                </a:solidFill>
                <a:latin typeface="Arial"/>
                <a:ea typeface="DejaVu Sans"/>
              </a:rPr>
              <a:t>серцево-судинної системи, апарату кровотворення, зовнішнього дихання та газообміну</a:t>
            </a:r>
            <a:r>
              <a:rPr b="1" lang="ru-RU" sz="1800" spc="-1" strike="noStrike">
                <a:solidFill>
                  <a:srgbClr val="000000"/>
                </a:solidFill>
                <a:latin typeface="Arial"/>
                <a:ea typeface="DejaVu Sans"/>
              </a:rPr>
              <a:t>. Зрозуміло, що інтегрована і координована перебудова функцій на субклітинному, клітинному, органному, системному і організмовому рівнях можлива лише завдяки перебудові функції систем, що регулюють цілісні фізіологічні відповіді. Звідси стає очевидним, що </a:t>
            </a:r>
            <a:r>
              <a:rPr b="1" lang="ru-RU" sz="1800" spc="-1" strike="noStrike" u="sng">
                <a:solidFill>
                  <a:srgbClr val="000000"/>
                </a:solidFill>
                <a:uFillTx/>
                <a:latin typeface="Arial"/>
                <a:ea typeface="DejaVu Sans"/>
              </a:rPr>
              <a:t>адаптація неможлива без адекватної перебудови функцій нервової та ендокринної систем</a:t>
            </a:r>
            <a:r>
              <a:rPr b="1" lang="ru-RU" sz="1800" spc="-1" strike="noStrike">
                <a:solidFill>
                  <a:srgbClr val="000000"/>
                </a:solidFill>
                <a:latin typeface="Arial"/>
                <a:ea typeface="DejaVu Sans"/>
              </a:rPr>
              <a:t>, що забезпечують тонку регуляцію фізіологічних функцій різноманітних систем.</a:t>
            </a:r>
            <a:endParaRPr b="0" lang="ru-RU" sz="1800" spc="-1" strike="noStrike">
              <a:latin typeface="Arial"/>
            </a:endParaRPr>
          </a:p>
          <a:p>
            <a:pPr algn="just">
              <a:lnSpc>
                <a:spcPct val="100000"/>
              </a:lnSpc>
            </a:pPr>
            <a:r>
              <a:rPr b="1" i="1" lang="ru-RU" sz="2000" spc="-1" strike="noStrike">
                <a:solidFill>
                  <a:srgbClr val="fc0621"/>
                </a:solidFill>
                <a:latin typeface="Arial"/>
                <a:ea typeface="DejaVu Sans"/>
              </a:rPr>
              <a:t>Основні адаптаційні реакції, обумовлені перебуванням у гірських умовах, наступні:</a:t>
            </a:r>
            <a:endParaRPr b="0" lang="ru-RU" sz="2000" spc="-1" strike="noStrike">
              <a:latin typeface="Arial"/>
            </a:endParaRPr>
          </a:p>
          <a:p>
            <a:pPr algn="just">
              <a:lnSpc>
                <a:spcPct val="100000"/>
              </a:lnSpc>
            </a:pPr>
            <a:r>
              <a:rPr b="1" lang="ru-RU" sz="1800" spc="-1" strike="noStrike">
                <a:solidFill>
                  <a:srgbClr val="000000"/>
                </a:solidFill>
                <a:latin typeface="Arial"/>
                <a:ea typeface="DejaVu Sans"/>
              </a:rPr>
              <a:t>• </a:t>
            </a:r>
            <a:r>
              <a:rPr b="1" lang="ru-RU" sz="1800" spc="-1" strike="noStrike">
                <a:solidFill>
                  <a:srgbClr val="000000"/>
                </a:solidFill>
                <a:latin typeface="Arial"/>
                <a:ea typeface="DejaVu Sans"/>
              </a:rPr>
              <a:t>збільшення легеневої вентиляції;</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 </a:t>
            </a:r>
            <a:r>
              <a:rPr b="1" lang="ru-RU" sz="1800" spc="-1" strike="noStrike">
                <a:solidFill>
                  <a:srgbClr val="000000"/>
                </a:solidFill>
                <a:latin typeface="Arial"/>
                <a:ea typeface="DejaVu Sans"/>
              </a:rPr>
              <a:t>збільшення серцевого викиду;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 </a:t>
            </a:r>
            <a:r>
              <a:rPr b="1" lang="ru-RU" sz="1800" spc="-1" strike="noStrike">
                <a:solidFill>
                  <a:srgbClr val="000000"/>
                </a:solidFill>
                <a:latin typeface="Arial"/>
                <a:ea typeface="DejaVu Sans"/>
              </a:rPr>
              <a:t>збільшення вмісту гемоглобіну;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 </a:t>
            </a:r>
            <a:r>
              <a:rPr b="1" lang="ru-RU" sz="1800" spc="-1" strike="noStrike">
                <a:solidFill>
                  <a:srgbClr val="000000"/>
                </a:solidFill>
                <a:latin typeface="Arial"/>
                <a:ea typeface="DejaVu Sans"/>
              </a:rPr>
              <a:t>збільшення кількості еритроцитів;</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 </a:t>
            </a:r>
            <a:r>
              <a:rPr b="1" lang="ru-RU" sz="1800" spc="-1" strike="noStrike">
                <a:solidFill>
                  <a:srgbClr val="000000"/>
                </a:solidFill>
                <a:latin typeface="Arial"/>
                <a:ea typeface="DejaVu Sans"/>
              </a:rPr>
              <a:t>підвищення в еритроцитах 2,3-дифосфогліцерату (ДФГ), що сприяє виведенню кисню з гемоглобіну;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 </a:t>
            </a:r>
            <a:r>
              <a:rPr b="1" lang="ru-RU" sz="1800" spc="-1" strike="noStrike">
                <a:solidFill>
                  <a:srgbClr val="000000"/>
                </a:solidFill>
                <a:latin typeface="Arial"/>
                <a:ea typeface="DejaVu Sans"/>
              </a:rPr>
              <a:t>збільшення кількості міоглобіну, що полегшує споживання кисню;</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 </a:t>
            </a:r>
            <a:r>
              <a:rPr b="1" lang="ru-RU" sz="1800" spc="-1" strike="noStrike">
                <a:solidFill>
                  <a:srgbClr val="000000"/>
                </a:solidFill>
                <a:latin typeface="Arial"/>
                <a:ea typeface="DejaVu Sans"/>
              </a:rPr>
              <a:t>збільшення розміру та кількості мітохондрій;</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 </a:t>
            </a:r>
            <a:r>
              <a:rPr b="1" lang="ru-RU" sz="1800" spc="-1" strike="noStrike">
                <a:solidFill>
                  <a:srgbClr val="000000"/>
                </a:solidFill>
                <a:latin typeface="Arial"/>
                <a:ea typeface="DejaVu Sans"/>
              </a:rPr>
              <a:t>збільшення кількості окисних ферментів.</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288000" y="181080"/>
            <a:ext cx="8639280" cy="6458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000000"/>
                </a:solidFill>
                <a:latin typeface="Arial"/>
                <a:ea typeface="DejaVu Sans"/>
              </a:rPr>
              <a:t>І ще один важливий момент – періодичний вплив на активні точки допомагає вирішити проблему з відставанням у розвитку дитини. Мова йде про мікрострумову рефлексотерапію при затримці мовлення у дітей. Якщо проблема не є наслідком патологічного ураження головного мозку, то рефлексотерапія допоможе її вирішити.</a:t>
            </a:r>
            <a:endParaRPr b="0" lang="ru-RU" sz="2200" spc="-1" strike="noStrike">
              <a:latin typeface="Arial"/>
            </a:endParaRPr>
          </a:p>
          <a:p>
            <a:pPr algn="just">
              <a:lnSpc>
                <a:spcPct val="100000"/>
              </a:lnSpc>
            </a:pPr>
            <a:endParaRPr b="0" lang="ru-RU" sz="2200" spc="-1" strike="noStrike">
              <a:latin typeface="Arial"/>
            </a:endParaRPr>
          </a:p>
          <a:p>
            <a:pPr algn="just">
              <a:lnSpc>
                <a:spcPct val="100000"/>
              </a:lnSpc>
            </a:pPr>
            <a:r>
              <a:rPr b="1" i="1" lang="ru-RU" sz="2200" spc="-1" strike="noStrike">
                <a:solidFill>
                  <a:srgbClr val="fc0621"/>
                </a:solidFill>
                <a:latin typeface="Arial"/>
                <a:ea typeface="DejaVu Sans"/>
              </a:rPr>
              <a:t>Протипоказання до застосування рефлексотерапії:</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діагностовані доброякісні та злоякісні утворення;</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гострі інфекційні захворювання;</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психічне збудження;</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період виношування дитини;</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сильне виснаження організму;</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туберкульоз відкритої форми.</a:t>
            </a:r>
            <a:endParaRPr b="0" lang="ru-RU" sz="2200" spc="-1" strike="noStrike">
              <a:latin typeface="Arial"/>
            </a:endParaRPr>
          </a:p>
          <a:p>
            <a:pPr marL="216000" indent="-215280" algn="just">
              <a:lnSpc>
                <a:spcPct val="100000"/>
              </a:lnSpc>
              <a:buClr>
                <a:srgbClr val="000000"/>
              </a:buClr>
              <a:buSzPct val="45000"/>
              <a:buFont typeface="Wingdings" charset="2"/>
              <a:buChar char=""/>
            </a:pPr>
            <a:r>
              <a:rPr b="1" lang="ru-RU" sz="2200" spc="-1" strike="noStrike">
                <a:solidFill>
                  <a:srgbClr val="000000"/>
                </a:solidFill>
                <a:latin typeface="Arial"/>
                <a:ea typeface="DejaVu Sans"/>
              </a:rPr>
              <a:t>Лікарі не радять проводити сеанс рефлексотерапії в день, коли призначена магнітно-резонансна томографія та рентген. Із протипоказань можна виділити ще й період новонародженості, а також алкогольну залежність у гострій фазі.</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CustomShape 1"/>
          <p:cNvSpPr/>
          <p:nvPr/>
        </p:nvSpPr>
        <p:spPr>
          <a:xfrm>
            <a:off x="288000" y="144000"/>
            <a:ext cx="8639280" cy="654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800" spc="-1" strike="noStrike">
                <a:solidFill>
                  <a:srgbClr val="fc0621"/>
                </a:solidFill>
                <a:latin typeface="Arial"/>
                <a:ea typeface="DejaVu Sans"/>
              </a:rPr>
              <a:t>Методи рефлексотерапії</a:t>
            </a:r>
            <a:endParaRPr b="0" lang="ru-RU" sz="2800" spc="-1" strike="noStrike">
              <a:latin typeface="Arial"/>
            </a:endParaRPr>
          </a:p>
          <a:p>
            <a:pPr algn="just">
              <a:lnSpc>
                <a:spcPct val="100000"/>
              </a:lnSpc>
            </a:pPr>
            <a:r>
              <a:rPr b="1" lang="ru-RU" sz="2200" spc="-1" strike="noStrike">
                <a:solidFill>
                  <a:srgbClr val="fc0621"/>
                </a:solidFill>
                <a:latin typeface="Arial"/>
                <a:ea typeface="DejaVu Sans"/>
              </a:rPr>
              <a:t>Їх досить багато, але основи сучасної рефлексотерапії складають декілька найбільш популярних:</a:t>
            </a:r>
            <a:endParaRPr b="0" lang="ru-RU" sz="2200" spc="-1" strike="noStrike">
              <a:latin typeface="Arial"/>
            </a:endParaRPr>
          </a:p>
          <a:p>
            <a:pPr algn="just">
              <a:lnSpc>
                <a:spcPct val="100000"/>
              </a:lnSpc>
            </a:pPr>
            <a:endParaRPr b="0" lang="ru-RU" sz="2200" spc="-1" strike="noStrike">
              <a:latin typeface="Arial"/>
            </a:endParaRPr>
          </a:p>
          <a:p>
            <a:pPr marL="216000" indent="-215280" algn="just">
              <a:lnSpc>
                <a:spcPct val="100000"/>
              </a:lnSpc>
              <a:buClr>
                <a:srgbClr val="000000"/>
              </a:buClr>
              <a:buSzPct val="45000"/>
              <a:buFont typeface="Wingdings" charset="2"/>
              <a:buChar char=""/>
            </a:pPr>
            <a:r>
              <a:rPr b="1" i="1" lang="ru-RU" sz="2200" spc="-1" strike="noStrike">
                <a:solidFill>
                  <a:srgbClr val="fc0621"/>
                </a:solidFill>
                <a:latin typeface="Arial"/>
                <a:ea typeface="DejaVu Sans"/>
              </a:rPr>
              <a:t>Акупрессура.</a:t>
            </a:r>
            <a:r>
              <a:rPr b="1" lang="ru-RU" sz="2200" spc="-1" strike="noStrike">
                <a:solidFill>
                  <a:srgbClr val="fc0621"/>
                </a:solidFill>
                <a:latin typeface="Arial"/>
                <a:ea typeface="DejaVu Sans"/>
              </a:rPr>
              <a:t> </a:t>
            </a:r>
            <a:r>
              <a:rPr b="1" lang="ru-RU" sz="2200" spc="-1" strike="noStrike">
                <a:solidFill>
                  <a:srgbClr val="000000"/>
                </a:solidFill>
                <a:latin typeface="Arial"/>
                <a:ea typeface="DejaVu Sans"/>
              </a:rPr>
              <a:t>На активні точки впливають механічним шляхом кінчиками пальців або якимись спеціальними інструментами, пристроями. Такий метод позитивно впливає на метаболічні процеси й прискорює відновлення організму після тривалої хвороби або хірургічного втручання. Під час процедури шкірні покриви пацієнта не пошкоджуються.</a:t>
            </a:r>
            <a:endParaRPr b="0" lang="ru-RU" sz="2200" spc="-1" strike="noStrike">
              <a:latin typeface="Arial"/>
            </a:endParaRPr>
          </a:p>
          <a:p>
            <a:pPr algn="just">
              <a:lnSpc>
                <a:spcPct val="100000"/>
              </a:lnSpc>
            </a:pPr>
            <a:endParaRPr b="0" lang="ru-RU" sz="2200" spc="-1" strike="noStrike">
              <a:latin typeface="Arial"/>
            </a:endParaRPr>
          </a:p>
          <a:p>
            <a:pPr marL="216000" indent="-215280" algn="just">
              <a:lnSpc>
                <a:spcPct val="100000"/>
              </a:lnSpc>
              <a:buClr>
                <a:srgbClr val="000000"/>
              </a:buClr>
              <a:buSzPct val="45000"/>
              <a:buFont typeface="Wingdings" charset="2"/>
              <a:buChar char=""/>
            </a:pPr>
            <a:r>
              <a:rPr b="1" i="1" lang="ru-RU" sz="2200" spc="-1" strike="noStrike">
                <a:solidFill>
                  <a:srgbClr val="fc0621"/>
                </a:solidFill>
                <a:latin typeface="Arial"/>
                <a:ea typeface="DejaVu Sans"/>
              </a:rPr>
              <a:t>Аурикулотерапія.</a:t>
            </a:r>
            <a:r>
              <a:rPr b="1" lang="ru-RU" sz="2200" spc="-1" strike="noStrike">
                <a:solidFill>
                  <a:srgbClr val="fc0621"/>
                </a:solidFill>
                <a:latin typeface="Arial"/>
                <a:ea typeface="DejaVu Sans"/>
              </a:rPr>
              <a:t> </a:t>
            </a:r>
            <a:r>
              <a:rPr b="1" lang="ru-RU" sz="2200" spc="-1" strike="noStrike">
                <a:solidFill>
                  <a:srgbClr val="000000"/>
                </a:solidFill>
                <a:latin typeface="Arial"/>
                <a:ea typeface="DejaVu Sans"/>
              </a:rPr>
              <a:t>Спеціаліст голками «працює» з активними точками, розташованими на вушних раковинах. Це не означає, що процедура може допомогти тільки при захворюваннях ЛОР-органів – навпаки, аурикулярна терапія при остеохондрозі та інших проблемах із опорно-руховим апаратом визнана найбільш результативною.</a:t>
            </a:r>
            <a:endParaRPr b="0" lang="ru-RU" sz="2200" spc="-1" strike="noStrike">
              <a:latin typeface="Arial"/>
            </a:endParaRPr>
          </a:p>
          <a:p>
            <a:pPr algn="just">
              <a:lnSpc>
                <a:spcPct val="100000"/>
              </a:lnSpc>
            </a:pP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5" name="" descr=""/>
          <p:cNvPicPr/>
          <p:nvPr/>
        </p:nvPicPr>
        <p:blipFill>
          <a:blip r:embed="rId1"/>
          <a:stretch/>
        </p:blipFill>
        <p:spPr>
          <a:xfrm>
            <a:off x="4104000" y="144000"/>
            <a:ext cx="4823280" cy="6698520"/>
          </a:xfrm>
          <a:prstGeom prst="rect">
            <a:avLst/>
          </a:prstGeom>
          <a:ln>
            <a:noFill/>
          </a:ln>
        </p:spPr>
      </p:pic>
      <p:pic>
        <p:nvPicPr>
          <p:cNvPr id="186" name="" descr=""/>
          <p:cNvPicPr/>
          <p:nvPr/>
        </p:nvPicPr>
        <p:blipFill>
          <a:blip r:embed="rId2"/>
          <a:stretch/>
        </p:blipFill>
        <p:spPr>
          <a:xfrm>
            <a:off x="288000" y="117000"/>
            <a:ext cx="3726720" cy="6506280"/>
          </a:xfrm>
          <a:prstGeom prst="rect">
            <a:avLst/>
          </a:prstGeom>
          <a:ln>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7" name="" descr=""/>
          <p:cNvPicPr/>
          <p:nvPr/>
        </p:nvPicPr>
        <p:blipFill>
          <a:blip r:embed="rId1"/>
          <a:stretch/>
        </p:blipFill>
        <p:spPr>
          <a:xfrm>
            <a:off x="1368000" y="65520"/>
            <a:ext cx="6695280" cy="6695280"/>
          </a:xfrm>
          <a:prstGeom prst="rect">
            <a:avLst/>
          </a:prstGeom>
          <a:ln>
            <a:noFill/>
          </a:ln>
        </p:spPr>
      </p:pic>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8" name="" descr=""/>
          <p:cNvPicPr/>
          <p:nvPr/>
        </p:nvPicPr>
        <p:blipFill>
          <a:blip r:embed="rId1"/>
          <a:stretch/>
        </p:blipFill>
        <p:spPr>
          <a:xfrm>
            <a:off x="1656000" y="-19080"/>
            <a:ext cx="5903280" cy="6847920"/>
          </a:xfrm>
          <a:prstGeom prst="rect">
            <a:avLst/>
          </a:prstGeom>
          <a:ln>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9" name="" descr=""/>
          <p:cNvPicPr/>
          <p:nvPr/>
        </p:nvPicPr>
        <p:blipFill>
          <a:blip r:embed="rId1"/>
          <a:stretch/>
        </p:blipFill>
        <p:spPr>
          <a:xfrm>
            <a:off x="144000" y="144000"/>
            <a:ext cx="4731840" cy="3680640"/>
          </a:xfrm>
          <a:prstGeom prst="rect">
            <a:avLst/>
          </a:prstGeom>
          <a:ln>
            <a:noFill/>
          </a:ln>
        </p:spPr>
      </p:pic>
      <p:pic>
        <p:nvPicPr>
          <p:cNvPr id="190" name="" descr=""/>
          <p:cNvPicPr/>
          <p:nvPr/>
        </p:nvPicPr>
        <p:blipFill>
          <a:blip r:embed="rId2"/>
          <a:stretch/>
        </p:blipFill>
        <p:spPr>
          <a:xfrm>
            <a:off x="5040000" y="144000"/>
            <a:ext cx="4024800" cy="2541960"/>
          </a:xfrm>
          <a:prstGeom prst="rect">
            <a:avLst/>
          </a:prstGeom>
          <a:ln>
            <a:noFill/>
          </a:ln>
        </p:spPr>
      </p:pic>
      <p:pic>
        <p:nvPicPr>
          <p:cNvPr id="191" name="" descr=""/>
          <p:cNvPicPr/>
          <p:nvPr/>
        </p:nvPicPr>
        <p:blipFill>
          <a:blip r:embed="rId3"/>
          <a:stretch/>
        </p:blipFill>
        <p:spPr>
          <a:xfrm>
            <a:off x="5040000" y="2736000"/>
            <a:ext cx="4031280" cy="4031280"/>
          </a:xfrm>
          <a:prstGeom prst="rect">
            <a:avLst/>
          </a:prstGeom>
          <a:ln>
            <a:noFill/>
          </a:ln>
        </p:spPr>
      </p:pic>
      <p:pic>
        <p:nvPicPr>
          <p:cNvPr id="192" name="" descr=""/>
          <p:cNvPicPr/>
          <p:nvPr/>
        </p:nvPicPr>
        <p:blipFill>
          <a:blip r:embed="rId4"/>
          <a:srcRect l="0" t="8388" r="0" b="9711"/>
          <a:stretch/>
        </p:blipFill>
        <p:spPr>
          <a:xfrm>
            <a:off x="288000" y="3960360"/>
            <a:ext cx="4570920" cy="2806920"/>
          </a:xfrm>
          <a:prstGeom prst="rect">
            <a:avLst/>
          </a:prstGeom>
          <a:ln>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261720" y="142560"/>
            <a:ext cx="8665920" cy="655344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i="1" lang="ru-RU" sz="2200" spc="-1" strike="noStrike">
                <a:solidFill>
                  <a:srgbClr val="fc0621"/>
                </a:solidFill>
                <a:latin typeface="Arial"/>
                <a:ea typeface="DejaVu Sans"/>
              </a:rPr>
              <a:t>Мікрострумова рефлексотерапія.</a:t>
            </a:r>
            <a:r>
              <a:rPr b="1" lang="ru-RU" sz="2000" spc="-1" strike="noStrike">
                <a:solidFill>
                  <a:srgbClr val="fc0621"/>
                </a:solidFill>
                <a:latin typeface="Arial"/>
                <a:ea typeface="DejaVu Sans"/>
              </a:rPr>
              <a:t> </a:t>
            </a:r>
            <a:r>
              <a:rPr b="1" lang="ru-RU" sz="2000" spc="-1" strike="noStrike">
                <a:solidFill>
                  <a:srgbClr val="000000"/>
                </a:solidFill>
                <a:latin typeface="Arial"/>
                <a:ea typeface="DejaVu Sans"/>
              </a:rPr>
              <a:t>Вона буквально змушує працювати м'язи та опорно-руховий апарат, стимулюючи подання потрібних імпульсних сигналів до головного мозку. Лікар робить масаж точок рефлексотерапії на стопах пацієнтам із дитячим церебральним паралічем. Методика дієва при затримці мовлення й рухових розладах.</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i="1" lang="ru-RU" sz="2200" spc="-1" strike="noStrike">
                <a:solidFill>
                  <a:srgbClr val="fc0621"/>
                </a:solidFill>
                <a:latin typeface="Arial"/>
                <a:ea typeface="DejaVu Sans"/>
              </a:rPr>
              <a:t>Лазерна рефлексотерапія. </a:t>
            </a:r>
            <a:r>
              <a:rPr b="1" lang="ru-RU" sz="2000" spc="-1" strike="noStrike">
                <a:solidFill>
                  <a:srgbClr val="000000"/>
                </a:solidFill>
                <a:latin typeface="Arial"/>
                <a:ea typeface="DejaVu Sans"/>
              </a:rPr>
              <a:t>На активні точки впливають лазерним променем. Особливо ефективний цей метод у разі лікування гострих і хронічних запальних захворювань, посттравматичного синдрому й дегенеративних або дистрофічних змінах у тканинах.</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Останнім часом розглянутий метод терапії застосовується в косметологічній практиці. Він так і називається – лицьова рефлексотерапія, яка дозволяє підвищувати тонус шкіри, роблячи її більш пружною та еластичною. Вплию мімічних зморщок.</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Рефлексотерапія – один із найсучасніших напрямів у офіційній медицині, хоча, наприклад, в Китаї таке лікування використовується вже кілька століть поспіль. Подібні методи схвалені наукою й лікарями-практиками. Вони включені до схеми терапії, але розглядаються лише як додаткові заходи.</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 descr=""/>
          <p:cNvPicPr/>
          <p:nvPr/>
        </p:nvPicPr>
        <p:blipFill>
          <a:blip r:embed="rId1"/>
          <a:stretch/>
        </p:blipFill>
        <p:spPr>
          <a:xfrm>
            <a:off x="144000" y="118440"/>
            <a:ext cx="4895280" cy="3264840"/>
          </a:xfrm>
          <a:prstGeom prst="rect">
            <a:avLst/>
          </a:prstGeom>
          <a:ln>
            <a:noFill/>
          </a:ln>
        </p:spPr>
      </p:pic>
      <p:pic>
        <p:nvPicPr>
          <p:cNvPr id="195" name="" descr=""/>
          <p:cNvPicPr/>
          <p:nvPr/>
        </p:nvPicPr>
        <p:blipFill>
          <a:blip r:embed="rId2"/>
          <a:stretch/>
        </p:blipFill>
        <p:spPr>
          <a:xfrm>
            <a:off x="5184000" y="288000"/>
            <a:ext cx="3769560" cy="3027600"/>
          </a:xfrm>
          <a:prstGeom prst="rect">
            <a:avLst/>
          </a:prstGeom>
          <a:ln>
            <a:noFill/>
          </a:ln>
        </p:spPr>
      </p:pic>
      <p:pic>
        <p:nvPicPr>
          <p:cNvPr id="196" name="" descr=""/>
          <p:cNvPicPr/>
          <p:nvPr/>
        </p:nvPicPr>
        <p:blipFill>
          <a:blip r:embed="rId3"/>
          <a:stretch/>
        </p:blipFill>
        <p:spPr>
          <a:xfrm>
            <a:off x="4896000" y="3456000"/>
            <a:ext cx="4247280" cy="3184920"/>
          </a:xfrm>
          <a:prstGeom prst="rect">
            <a:avLst/>
          </a:prstGeom>
          <a:ln>
            <a:noFill/>
          </a:ln>
        </p:spPr>
      </p:pic>
      <p:pic>
        <p:nvPicPr>
          <p:cNvPr id="197" name="" descr=""/>
          <p:cNvPicPr/>
          <p:nvPr/>
        </p:nvPicPr>
        <p:blipFill>
          <a:blip r:embed="rId4"/>
          <a:stretch/>
        </p:blipFill>
        <p:spPr>
          <a:xfrm>
            <a:off x="66600" y="3384000"/>
            <a:ext cx="4684680" cy="3311280"/>
          </a:xfrm>
          <a:prstGeom prst="rect">
            <a:avLst/>
          </a:prstGeom>
          <a:ln>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320040" y="294120"/>
            <a:ext cx="8607240" cy="615528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lang="ru-RU" sz="2000" spc="-1" strike="noStrike">
                <a:solidFill>
                  <a:srgbClr val="fc0621"/>
                </a:solidFill>
                <a:latin typeface="Arial"/>
                <a:ea typeface="DejaVu Sans"/>
              </a:rPr>
              <a:t>Голковколювання (акупунктура, голкорефлексотерапія) </a:t>
            </a:r>
            <a:r>
              <a:rPr b="1" lang="ru-RU" sz="1800" spc="-1" strike="noStrike">
                <a:solidFill>
                  <a:srgbClr val="000000"/>
                </a:solidFill>
                <a:latin typeface="Arial"/>
                <a:ea typeface="DejaVu Sans"/>
              </a:rPr>
              <a:t> – це особливий метод впливу на біологічно активні (акупунктурні)  точки людського організму, що знаходяться на поверхні шкіри. Спеціаліст впливає на ці точки за допомогою введення в них спеціальних голок. Впливаючи на точки проходження інформаційних каналів, можна змінити напрямок енергетичних потоків і тим самим впливати на стан організму в цілому.</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i="1" lang="ru-RU" sz="1800" spc="-1" strike="noStrike">
                <a:solidFill>
                  <a:srgbClr val="fc0621"/>
                </a:solidFill>
                <a:latin typeface="Arial"/>
                <a:ea typeface="DejaVu Sans"/>
              </a:rPr>
              <a:t>Голковколювання може регулювати діяльність внутрішніх органів і підвищувати життєві сили</a:t>
            </a:r>
            <a:r>
              <a:rPr b="1" lang="ru-RU" sz="1800" spc="-1" strike="noStrike">
                <a:solidFill>
                  <a:srgbClr val="fc0621"/>
                </a:solidFill>
                <a:latin typeface="Arial"/>
                <a:ea typeface="DejaVu Sans"/>
              </a:rPr>
              <a:t>, </a:t>
            </a:r>
            <a:r>
              <a:rPr b="1" lang="ru-RU" sz="1800" spc="-1" strike="noStrike">
                <a:solidFill>
                  <a:srgbClr val="000000"/>
                </a:solidFill>
                <a:latin typeface="Arial"/>
                <a:ea typeface="DejaVu Sans"/>
              </a:rPr>
              <a:t>це – ефективний метод запобігання й лікування найрізноманітніших захворювань: невралгічних, гастроентерологічних, пульмонологічних, в тому числі й хронічних тощо. Також акупунктуру застосовують як заспокійливий і тонізуючий засіб.</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Це один з найдавніших методів немедикаментозного лікування (перші згадки про методи голкорефлексотерапії датуються 2-1 ст. до н.е.).</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Голкорефлексотерапія забезпечує м’який, нормалізуючий вплив на організм; позбавляє від болю, хронічної втоми, безсоння; сприяє омолодженню організму; зміцнює імунну систему; відновлює процеси обміну; покращує працездатність і якість життя; допомагає у боротьбі зі шкідливими звичками.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144000" y="144000"/>
            <a:ext cx="8783280" cy="6673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fc0621"/>
                </a:solidFill>
                <a:latin typeface="Arial"/>
                <a:ea typeface="DejaVu Sans"/>
              </a:rPr>
              <a:t>Голкотерапія </a:t>
            </a:r>
            <a:r>
              <a:rPr b="1" lang="ru-RU" sz="1800" spc="-1" strike="noStrike">
                <a:solidFill>
                  <a:srgbClr val="fc0621"/>
                </a:solidFill>
                <a:latin typeface="Arial"/>
                <a:ea typeface="DejaVu Sans"/>
              </a:rPr>
              <a:t>– </a:t>
            </a:r>
            <a:r>
              <a:rPr b="1" lang="ru-RU" sz="1800" spc="-1" strike="noStrike">
                <a:solidFill>
                  <a:srgbClr val="000000"/>
                </a:solidFill>
                <a:latin typeface="Arial"/>
                <a:ea typeface="DejaVu Sans"/>
              </a:rPr>
              <a:t>ефективний метод лікування та профілактики найрізноманітніших захворювань: травної системи (гастрити, виразкова хвороба шлунку та 12-палої кишки, коліти, закрепи, панкреатити, ожиріння, дискінезія жовчовивідних шляхів); сечостатевої системи (пієлонефрит, цистит, простатит, імпотенція, порушення менструального циклу, дисменорея, клімактеричний синдром); хвороб опорно-рухового апарату (остеохондроз, міжхребцеві грижі, артроз, артрит, парез, параліч); нервової системи (мігрень, безсоння, стан хронічного стресу); серцево-судинної системи (вегето-судинна дистонія, артеріальна гіпо- та гіпертензія); дихальної системи (бронхіальна астма, хронічний бронхіт, часті простудні захворювання, алергічний риніт); шкіри; очей, вуха, горла, носа, ротової порожнини; шкідливих звичок (алкоголізм, наркоманія, тютюнова залежність).</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Голкорефлексотерапію можна застосовувати у будь-якому віці, з урахуванням вікових особливостей. Одна з переваг – даний метод лікування не має побічних ефектів, таких як алергія та несумісність з ліками, що характерні для медикаментозної медицини.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Під час процедури вам вдасться спростувати хибну думку, що голкорефлексотерапія – це болюча і неприємна процедура. Навпаки, після релаксуючого сеансу голковколювання ви почуватимете себе бадьорими, свіжими, повними сил.</a:t>
            </a:r>
            <a:endParaRPr b="0" lang="ru-RU" sz="1800" spc="-1" strike="noStrike">
              <a:latin typeface="Arial"/>
            </a:endParaRPr>
          </a:p>
          <a:p>
            <a:pPr algn="just">
              <a:lnSpc>
                <a:spcPct val="100000"/>
              </a:lnSpc>
            </a:pPr>
            <a:r>
              <a:rPr b="1" i="1" lang="ru-RU" sz="1800" spc="-1" strike="noStrike">
                <a:solidFill>
                  <a:srgbClr val="fc0621"/>
                </a:solidFill>
                <a:latin typeface="Arial"/>
                <a:ea typeface="DejaVu Sans"/>
              </a:rPr>
              <a:t>Окрім голковколювання застосовують й інші методи рефлексотерапії:</a:t>
            </a:r>
            <a:r>
              <a:rPr b="1" lang="ru-RU" sz="1800" spc="-1" strike="noStrike">
                <a:solidFill>
                  <a:srgbClr val="fc0621"/>
                </a:solidFill>
                <a:latin typeface="Arial"/>
                <a:ea typeface="DejaVu Sans"/>
              </a:rPr>
              <a:t> точковий масаж (манопресура), вакуумний масаж (банковий масаж, вакуум-терапія), прогрівання полинними сигарами (моксотерапія) тощо.</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216000" y="348840"/>
            <a:ext cx="8773920" cy="5273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DejaVu Sans"/>
              </a:rPr>
              <a:t>Серед факторів, що впливають на організм людини в гірських умовах, найважливішими є з</a:t>
            </a:r>
            <a:r>
              <a:rPr b="1" lang="ru-RU" sz="2000" spc="-1" strike="noStrike">
                <a:solidFill>
                  <a:srgbClr val="fc0621"/>
                </a:solidFill>
                <a:latin typeface="Arial"/>
                <a:ea typeface="DejaVu Sans"/>
              </a:rPr>
              <a:t>ниження атмосферного тиску, щільності атмосферного повітря, зниження парціального тиску кисню</a:t>
            </a:r>
            <a:r>
              <a:rPr b="1" lang="ru-RU" sz="2000" spc="-1" strike="noStrike">
                <a:solidFill>
                  <a:srgbClr val="000000"/>
                </a:solidFill>
                <a:latin typeface="Arial"/>
                <a:ea typeface="DejaVu Sans"/>
              </a:rPr>
              <a:t>. </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Інші фактори зменшення вологості повітря і сили гравітації, підвищена сонячна радіація, знижена температура та ін., також, безсумнівно, впливають на функціональні реакції організму людини, проте відіграють другорядну роль. </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Однак слід враховувати фактори, згідно з якими </a:t>
            </a:r>
            <a:r>
              <a:rPr b="1" lang="ru-RU" sz="2000" spc="-1" strike="noStrike" u="sng">
                <a:solidFill>
                  <a:srgbClr val="000000"/>
                </a:solidFill>
                <a:uFillTx/>
                <a:latin typeface="Arial"/>
                <a:ea typeface="DejaVu Sans"/>
              </a:rPr>
              <a:t>температура навколишнього середовища знижується на 2ºС через кожні 300 м висоти, а пряме ультрафіолетове випромінювання збільшується на 35% вже при підйомі на 1000 м.</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i="1" lang="ru-RU" sz="2000" spc="-1" strike="noStrike">
                <a:solidFill>
                  <a:srgbClr val="000000"/>
                </a:solidFill>
                <a:latin typeface="Arial"/>
                <a:ea typeface="DejaVu Sans"/>
              </a:rPr>
              <a:t>Зниження парціального тиску кисню із збільшенням висоти і пов'язане з ним наростання гіпоксичних явищ призводить до зниження кількості кисню в альвеолярному повітрі і, природно, до погіршення постачання тканин киснем.</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360000" y="432000"/>
            <a:ext cx="8495280" cy="6188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a:solidFill>
                  <a:srgbClr val="fc0621"/>
                </a:solidFill>
                <a:latin typeface="Arial"/>
                <a:ea typeface="DejaVu Sans"/>
              </a:rPr>
              <a:t>Як проходить процедура голковколювання?</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Голковколювання здійснюється шляхом введення акупунктурних голок в біологічно активні точки. Зазвичай, болючість при введенні голок незначна, можлива поява відчуття тяжкості, оніміння. Тривалість процедури 25-40 хв. Після сеансу голковколювання пацієнт може відчувати прилив сил, слабкість, сонливість. Лікування проводиться щодня або через день. Кількість сеансів визначає лікуючий лікар, від 7 до 10.</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i="1" lang="ru-RU" sz="2000" spc="-1" strike="noStrike">
                <a:solidFill>
                  <a:srgbClr val="fc0621"/>
                </a:solidFill>
                <a:latin typeface="Arial"/>
                <a:ea typeface="DejaVu Sans"/>
              </a:rPr>
              <a:t>Підготовка до сеансу голковколювання</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Обов'язковий прийом їжі за 1-2 години до голковколювання, небажано проводити процедуру натщесерце або на повний шлунок.</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i="1" lang="ru-RU" sz="2000" spc="-1" strike="noStrike">
                <a:solidFill>
                  <a:srgbClr val="fc0621"/>
                </a:solidFill>
                <a:latin typeface="Arial"/>
                <a:ea typeface="DejaVu Sans"/>
              </a:rPr>
              <a:t>Обмеження під час проходження курсу акупунктури</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Голковколювання є несумісним з прийомом психоактивних речовин, алкоголю і психотропних препаратів.</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Забороняється приймати ванну, купання у відкритих водоймах, плавати в басейні.</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Виключити важкі фізичні навантаження.</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1" name="" descr=""/>
          <p:cNvPicPr/>
          <p:nvPr/>
        </p:nvPicPr>
        <p:blipFill>
          <a:blip r:embed="rId1"/>
          <a:stretch/>
        </p:blipFill>
        <p:spPr>
          <a:xfrm>
            <a:off x="170280" y="144000"/>
            <a:ext cx="4221000" cy="3023280"/>
          </a:xfrm>
          <a:prstGeom prst="rect">
            <a:avLst/>
          </a:prstGeom>
          <a:ln>
            <a:noFill/>
          </a:ln>
        </p:spPr>
      </p:pic>
      <p:pic>
        <p:nvPicPr>
          <p:cNvPr id="202" name="" descr=""/>
          <p:cNvPicPr/>
          <p:nvPr/>
        </p:nvPicPr>
        <p:blipFill>
          <a:blip r:embed="rId2"/>
          <a:stretch/>
        </p:blipFill>
        <p:spPr>
          <a:xfrm>
            <a:off x="4569480" y="72000"/>
            <a:ext cx="4501800" cy="3095280"/>
          </a:xfrm>
          <a:prstGeom prst="rect">
            <a:avLst/>
          </a:prstGeom>
          <a:ln>
            <a:noFill/>
          </a:ln>
        </p:spPr>
      </p:pic>
      <p:pic>
        <p:nvPicPr>
          <p:cNvPr id="203" name="" descr=""/>
          <p:cNvPicPr/>
          <p:nvPr/>
        </p:nvPicPr>
        <p:blipFill>
          <a:blip r:embed="rId3"/>
          <a:stretch/>
        </p:blipFill>
        <p:spPr>
          <a:xfrm>
            <a:off x="57600" y="3744000"/>
            <a:ext cx="4837680" cy="2579400"/>
          </a:xfrm>
          <a:prstGeom prst="rect">
            <a:avLst/>
          </a:prstGeom>
          <a:ln>
            <a:noFill/>
          </a:ln>
        </p:spPr>
      </p:pic>
      <p:pic>
        <p:nvPicPr>
          <p:cNvPr id="204" name="" descr=""/>
          <p:cNvPicPr/>
          <p:nvPr/>
        </p:nvPicPr>
        <p:blipFill>
          <a:blip r:embed="rId4"/>
          <a:stretch/>
        </p:blipFill>
        <p:spPr>
          <a:xfrm>
            <a:off x="5007960" y="3456000"/>
            <a:ext cx="4063320" cy="2999160"/>
          </a:xfrm>
          <a:prstGeom prst="rect">
            <a:avLst/>
          </a:prstGeom>
          <a:ln>
            <a:noFill/>
          </a:ln>
        </p:spPr>
      </p:pic>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285840" y="218520"/>
            <a:ext cx="8641440" cy="6346800"/>
          </a:xfrm>
          <a:prstGeom prst="rect">
            <a:avLst/>
          </a:prstGeom>
          <a:solidFill>
            <a:srgbClr val="ffffff"/>
          </a:solidFill>
          <a:ln w="9360">
            <a:noFill/>
          </a:ln>
        </p:spPr>
        <p:style>
          <a:lnRef idx="0"/>
          <a:fillRef idx="0"/>
          <a:effectRef idx="0"/>
          <a:fontRef idx="minor"/>
        </p:style>
        <p:txBody>
          <a:bodyPr lIns="90000" rIns="90000" tIns="45000" bIns="0" anchor="ctr">
            <a:spAutoFit/>
          </a:bodyPr>
          <a:p>
            <a:pPr algn="ctr">
              <a:lnSpc>
                <a:spcPct val="100000"/>
              </a:lnSpc>
            </a:pPr>
            <a:r>
              <a:rPr b="1" i="1" lang="ru-RU" sz="2200" spc="-1" strike="noStrike">
                <a:solidFill>
                  <a:srgbClr val="000000"/>
                </a:solidFill>
                <a:latin typeface="Times New Roman"/>
                <a:ea typeface="Times New Roman"/>
              </a:rPr>
              <a:t>Рекомендована література:</a:t>
            </a:r>
            <a:endParaRPr b="0" lang="ru-RU" sz="22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Ахмадиев Г. М. Научные основы и принципы жизнеобеспечения: оценка, прогнозирование и повышение естественной резистентности (жизнеспособности) живых организмов: монография. Новосибирск: OOO "Центр содействия развитию научных исследований" (Новосибирск), 2015. 220 с.</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Патофизиология : учебник : в 2 т. / под ред. В.В. Новицкого, Е.Д. Гольдберга, О.И. Уразовой. 4-е изд., перераб. и доп. Москва: ГЭОТАР-Медиа, 2009. Т. 1. 848 с.Т. 2. 640 с.</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Демидова В.Е., Сундукова А.Х. Здоровый педагог - здоровый ребенок. Культура питания и закаливания. Практическое руководство. Москва: ИД "Цветной мир", 2013. 96 с.  </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Ушаков И.Б., Штемберг А.С., Шафиркин А.В. Реактивность и резистентность организма млекопитающих: принципы формирования, регуляции и прогнозирования: монография.  Москва: " Наука", 2007. 493 с.</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Яковлев Г.М., Новиков В.С., Хавинсон В.Х. Резистентность, стресс, регуляция: монография. Ленинград: "Наука: Ленинградское отделение", 1990. 237 с.</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Иммунотерапия : руководство / под ред. Хаитова Р. М., Атауллаханова Р. И. Москва : ГЭОТАР-Медиа, 2012. 672 с.</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Усакова Н.А., Каримова Г.М. Атлас и руководство по рефлексотерапии. Москва: Изд-во "Советский спорт", 2016. 144 с. </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Інформаційні ресурси:</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Фармацевтична енциклопедія. URL: http://www.pharmencyclopedia.com.ua</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Портал электронной медицинской литературы. URL:</a:t>
            </a:r>
            <a:r>
              <a:rPr b="1" lang="ru-RU" sz="1400" spc="-1" strike="noStrike" u="sng">
                <a:solidFill>
                  <a:srgbClr val="0000ff"/>
                </a:solidFill>
                <a:uFillTx/>
                <a:latin typeface="Arial"/>
                <a:ea typeface="Times New Roman"/>
                <a:hlinkClick r:id="rId1"/>
              </a:rPr>
              <a:t>http</a:t>
            </a:r>
            <a:r>
              <a:rPr b="1" lang="ru-RU" sz="1400" spc="-1" strike="noStrike" u="sng">
                <a:solidFill>
                  <a:srgbClr val="0000ff"/>
                </a:solidFill>
                <a:uFillTx/>
                <a:latin typeface="Arial"/>
                <a:ea typeface="Times New Roman"/>
                <a:hlinkClick r:id="rId2"/>
              </a:rPr>
              <a:t>://</a:t>
            </a:r>
            <a:r>
              <a:rPr b="1" lang="ru-RU" sz="1400" spc="-1" strike="noStrike" u="sng">
                <a:solidFill>
                  <a:srgbClr val="0000ff"/>
                </a:solidFill>
                <a:uFillTx/>
                <a:latin typeface="Arial"/>
                <a:ea typeface="Times New Roman"/>
                <a:hlinkClick r:id="rId3"/>
              </a:rPr>
              <a:t>medulka.ru</a:t>
            </a:r>
            <a:r>
              <a:rPr b="1" lang="ru-RU" sz="1400" spc="-1" strike="noStrike" u="sng">
                <a:solidFill>
                  <a:srgbClr val="0000ff"/>
                </a:solidFill>
                <a:uFillTx/>
                <a:latin typeface="Arial"/>
                <a:ea typeface="Times New Roman"/>
                <a:hlinkClick r:id="rId4"/>
              </a:rPr>
              <a:t>/himiya-biohimiya/books-</a:t>
            </a:r>
            <a:r>
              <a:rPr b="1" lang="ru-RU" sz="1400" spc="-1" strike="noStrike" u="sng">
                <a:solidFill>
                  <a:srgbClr val="0000ff"/>
                </a:solidFill>
                <a:uFillTx/>
                <a:latin typeface="Arial"/>
                <a:ea typeface="Times New Roman"/>
                <a:hlinkClick r:id="rId5"/>
              </a:rPr>
              <a:t>page</a:t>
            </a:r>
            <a:r>
              <a:rPr b="1" lang="ru-RU" sz="1400" spc="-1" strike="noStrike">
                <a:solidFill>
                  <a:srgbClr val="000000"/>
                </a:solidFill>
                <a:latin typeface="Arial"/>
                <a:ea typeface="Times New Roman"/>
              </a:rPr>
              <a:t>. </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Журнал "Вопросы курортологии, физиотерапии и лечебной физической культуры". </a:t>
            </a:r>
            <a:r>
              <a:rPr b="1" lang="ru-RU" sz="1400" spc="-1" strike="noStrike" cap="all">
                <a:solidFill>
                  <a:srgbClr val="000000"/>
                </a:solidFill>
                <a:latin typeface="Arial"/>
                <a:ea typeface="Times New Roman"/>
              </a:rPr>
              <a:t>Url</a:t>
            </a:r>
            <a:r>
              <a:rPr b="1" lang="ru-RU" sz="1400" spc="-1" strike="noStrike">
                <a:solidFill>
                  <a:srgbClr val="000000"/>
                </a:solidFill>
                <a:latin typeface="Arial"/>
                <a:ea typeface="Times New Roman"/>
              </a:rPr>
              <a:t>: </a:t>
            </a:r>
            <a:r>
              <a:rPr b="1" lang="ru-RU" sz="1400" spc="-1" strike="noStrike" u="sng">
                <a:solidFill>
                  <a:srgbClr val="0000ff"/>
                </a:solidFill>
                <a:uFillTx/>
                <a:latin typeface="Arial"/>
                <a:ea typeface="Times New Roman"/>
                <a:hlinkClick r:id="rId6"/>
              </a:rPr>
              <a:t>https://rehabmed.pro/index.php/journal</a:t>
            </a:r>
            <a:r>
              <a:rPr b="1" lang="ru-RU" sz="1400" spc="-1" strike="noStrike">
                <a:solidFill>
                  <a:srgbClr val="000000"/>
                </a:solidFill>
                <a:latin typeface="Arial"/>
                <a:ea typeface="Times New Roman"/>
              </a:rPr>
              <a:t>.</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Журнал "Физиотерапия, бальнеология и реабилитация". </a:t>
            </a:r>
            <a:r>
              <a:rPr b="1" lang="ru-RU" sz="1400" spc="-1" strike="noStrike" cap="all">
                <a:solidFill>
                  <a:srgbClr val="000000"/>
                </a:solidFill>
                <a:latin typeface="Arial"/>
                <a:ea typeface="Times New Roman"/>
              </a:rPr>
              <a:t>Url</a:t>
            </a:r>
            <a:r>
              <a:rPr b="1" lang="ru-RU" sz="1400" spc="-1" strike="noStrike">
                <a:solidFill>
                  <a:srgbClr val="000000"/>
                </a:solidFill>
                <a:latin typeface="Arial"/>
                <a:ea typeface="Times New Roman"/>
              </a:rPr>
              <a:t>: </a:t>
            </a:r>
            <a:r>
              <a:rPr b="1" lang="ru-RU" sz="1400" spc="-1" strike="noStrike" u="sng">
                <a:solidFill>
                  <a:srgbClr val="0000ff"/>
                </a:solidFill>
                <a:uFillTx/>
                <a:latin typeface="Arial"/>
                <a:ea typeface="Times New Roman"/>
                <a:hlinkClick r:id="rId7"/>
              </a:rPr>
              <a:t>http://www.medlit.ru/journalsview/physiotherapy/главная/</a:t>
            </a:r>
            <a:r>
              <a:rPr b="1" lang="ru-RU" sz="1400" spc="-1" strike="noStrike">
                <a:solidFill>
                  <a:srgbClr val="000000"/>
                </a:solidFill>
                <a:latin typeface="Arial"/>
                <a:ea typeface="Times New Roman"/>
              </a:rPr>
              <a:t>.</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Arial"/>
                <a:ea typeface="Times New Roman"/>
              </a:rPr>
              <a:t>Журнал "Вопросы курортологии, физиотерапии и лечебной физической культуры". </a:t>
            </a:r>
            <a:r>
              <a:rPr b="1" lang="ru-RU" sz="1400" spc="-1" strike="noStrike" cap="all">
                <a:solidFill>
                  <a:srgbClr val="000000"/>
                </a:solidFill>
                <a:latin typeface="Arial"/>
                <a:ea typeface="Times New Roman"/>
              </a:rPr>
              <a:t>Url</a:t>
            </a:r>
            <a:r>
              <a:rPr b="1" lang="ru-RU" sz="1400" spc="-1" strike="noStrike">
                <a:solidFill>
                  <a:srgbClr val="000000"/>
                </a:solidFill>
                <a:latin typeface="Arial"/>
                <a:ea typeface="Times New Roman"/>
              </a:rPr>
              <a:t>: https://mediasphera.ru/journal/voprosy-kurortologii-fizioterapii-i-lechebnoj-fizicheskoj-kultury.</a:t>
            </a:r>
            <a:endParaRPr b="0" lang="ru-RU" sz="1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223560" y="173160"/>
            <a:ext cx="8632080" cy="6399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Залежно від ступеня гіпоксії зменшується як парціальний тиск кисню в крові, так і насичення гемоглобіну киснем. Відповідно зменшується градієнт тиску кисню між капілярною кров'ю і тканинами, погіршується перехід кисню до тканин. При цьому більш важливим чинником у розвитку гіпоксії є </a:t>
            </a:r>
            <a:r>
              <a:rPr b="1" lang="ru-RU" sz="1800" spc="-1" strike="noStrike" u="sng">
                <a:solidFill>
                  <a:srgbClr val="000000"/>
                </a:solidFill>
                <a:uFillTx/>
                <a:latin typeface="Arial"/>
                <a:ea typeface="DejaVu Sans"/>
              </a:rPr>
              <a:t>зниження парціального тиску кисню в артеріальній крові, ніж зміна насичення її киснем</a:t>
            </a:r>
            <a:r>
              <a:rPr b="1" lang="ru-RU" sz="1800" spc="-1" strike="noStrike">
                <a:solidFill>
                  <a:srgbClr val="000000"/>
                </a:solidFill>
                <a:latin typeface="Arial"/>
                <a:ea typeface="DejaVu Sans"/>
              </a:rPr>
              <a:t>. На висоті 2000-2500 м над рівнем моря V02 max знижується на 12-15%, що, перш за все, обумовлено зниженням парціального тиску кисню у повітрі, яке вдихається. Справа в тому, що інтенсивність транспорту кисню з артеріальної крові в тканини залежить від різниці або градієнта тиску кисню в крові і тканинах. У звичайних умовах рО2 артеріальної крові становить близько 94 мм рт. ст., а рО2 тканин - 20мм рт. ст., різниця - 74 мм рт. ст. На висоті 2400 м над рівнем моря рО2 тканин залишається незмінним - 20 мм рт. ст., а рО2 артеріальної крові знижується до 60мм рт. ст. Це призводить до зниження градієнта тиску майже в 2 рази.</a:t>
            </a:r>
            <a:endParaRPr b="0" lang="ru-RU" sz="1800" spc="-1" strike="noStrike">
              <a:latin typeface="Arial"/>
            </a:endParaRPr>
          </a:p>
          <a:p>
            <a:pPr algn="just">
              <a:lnSpc>
                <a:spcPct val="100000"/>
              </a:lnSpc>
            </a:pPr>
            <a:r>
              <a:rPr b="1" i="1" lang="ru-RU" sz="1800" spc="-1" strike="noStrike">
                <a:solidFill>
                  <a:srgbClr val="fc0621"/>
                </a:solidFill>
                <a:latin typeface="Arial"/>
                <a:ea typeface="DejaVu Sans"/>
              </a:rPr>
              <a:t>В умовах середньогір'я і, особливо, високогір'я істотно зменшуються величини максимальної ЧСС, максимального систолічного об'єму і серцевого викиду, швидкості транспорту кисню артеріальною кров'ю і, як наслідок, максимального споживання кисню. </a:t>
            </a:r>
            <a:r>
              <a:rPr b="1" lang="ru-RU" sz="1800" spc="-1" strike="noStrike">
                <a:solidFill>
                  <a:srgbClr val="000000"/>
                </a:solidFill>
                <a:latin typeface="Arial"/>
                <a:ea typeface="DejaVu Sans"/>
              </a:rPr>
              <a:t>У числі факторів, що обумовлюють ці реакції, поряд зі зниженням парціального тиску кисню, що спричиняє зниження скорочувальної здатності міокарда, необхідно назвати зміну рідинного балансу, що викликає підвищення в'язкості крові.</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225720" y="146520"/>
            <a:ext cx="8746560" cy="6399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Відразу після переміщення в гори в організмі людини, що потрапив в умови гіпоксії, мобілізуються компенсаторні механізми захисту від нестачі</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кисню. </a:t>
            </a:r>
            <a:r>
              <a:rPr b="1" lang="ru-RU" sz="1800" spc="-1" strike="noStrike" u="sng">
                <a:solidFill>
                  <a:srgbClr val="000000"/>
                </a:solidFill>
                <a:uFillTx/>
                <a:latin typeface="Arial"/>
                <a:ea typeface="DejaVu Sans"/>
              </a:rPr>
              <a:t>Помітні зміни в діяльності різних систем організму спостерігаються вже починаючи з висоти 1000-1200 м над рівнем моря.</a:t>
            </a:r>
            <a:r>
              <a:rPr b="1" lang="ru-RU" sz="1800" spc="-1" strike="noStrike">
                <a:solidFill>
                  <a:srgbClr val="000000"/>
                </a:solidFill>
                <a:latin typeface="Arial"/>
                <a:ea typeface="DejaVu Sans"/>
              </a:rPr>
              <a:t> Зокрема, на висоті 1000 м VO2 max становить 96-98% максимального рівня, зареєстрованого на рівнині. Зі збільшенням висоти він планомірно знижується на 0,7-1,0% через кожні 100м.</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Таким чином, на висоті 2500 м аеробна потужність знижується на 10-12%, 3500м – на 18- 20% від рівня, що реєструється на рівнині. </a:t>
            </a:r>
            <a:r>
              <a:rPr b="1" lang="ru-RU" sz="1800" spc="-1" strike="noStrike" u="sng">
                <a:solidFill>
                  <a:srgbClr val="000000"/>
                </a:solidFill>
                <a:uFillTx/>
                <a:latin typeface="Arial"/>
                <a:ea typeface="DejaVu Sans"/>
              </a:rPr>
              <a:t>На вершині Евересту рівень VO2 max складає всього 7-10% від максимального.</a:t>
            </a:r>
            <a:r>
              <a:rPr b="1" lang="ru-RU" sz="1800" spc="-1" strike="noStrike">
                <a:solidFill>
                  <a:srgbClr val="000000"/>
                </a:solidFill>
                <a:latin typeface="Arial"/>
                <a:ea typeface="DejaVu Sans"/>
              </a:rPr>
              <a:t> Приблизно про таку ж залежність між висотою і рівнем споживання кисню свідчать й інші джерела.</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Як бачимо, починаючи з висоти 1500м, підйом на кожну чергову тисячу метрів призводить до зниження споживання кисню на 9,2%.</a:t>
            </a:r>
            <a:endParaRPr b="0" lang="ru-RU" sz="1800" spc="-1" strike="noStrike">
              <a:latin typeface="Arial"/>
            </a:endParaRPr>
          </a:p>
          <a:p>
            <a:pPr algn="just">
              <a:lnSpc>
                <a:spcPct val="100000"/>
              </a:lnSpc>
            </a:pPr>
            <a:r>
              <a:rPr b="1" lang="ru-RU" sz="1800" spc="-1" strike="noStrike" u="sng">
                <a:solidFill>
                  <a:srgbClr val="000000"/>
                </a:solidFill>
                <a:uFillTx/>
                <a:latin typeface="Arial"/>
                <a:ea typeface="DejaVu Sans"/>
              </a:rPr>
              <a:t>У людей, які не адаптовані до гірських умов, ЧСС у спокої, і особливо при</a:t>
            </a:r>
            <a:endParaRPr b="0" lang="ru-RU" sz="1800" spc="-1" strike="noStrike">
              <a:latin typeface="Arial"/>
            </a:endParaRPr>
          </a:p>
          <a:p>
            <a:pPr algn="just">
              <a:lnSpc>
                <a:spcPct val="100000"/>
              </a:lnSpc>
            </a:pPr>
            <a:r>
              <a:rPr b="1" lang="ru-RU" sz="1800" spc="-1" strike="noStrike" u="sng">
                <a:solidFill>
                  <a:srgbClr val="000000"/>
                </a:solidFill>
                <a:uFillTx/>
                <a:latin typeface="Arial"/>
                <a:ea typeface="DejaVu Sans"/>
              </a:rPr>
              <a:t>виконанні стандартних навантажень, може збільшуватися вже на висоті 800-1000м над рівнем моря.</a:t>
            </a:r>
            <a:r>
              <a:rPr b="1" lang="ru-RU" sz="1800" spc="-1" strike="noStrike">
                <a:solidFill>
                  <a:srgbClr val="000000"/>
                </a:solidFill>
                <a:latin typeface="Arial"/>
                <a:ea typeface="DejaVu Sans"/>
              </a:rPr>
              <a:t> Особливо яскраво компенсаторні реакції проявляються при виконанні стандартних навантажень. У цьому можна легко переконатися, розглядаючи динаміку збільшення концентрації лактату в крові при виконанні стандартних навантажень на різній висоті. Якщо виконання таких навантажень на висоті 1500м веде до збільшення лактату всього на 30% в порівнянні з даними, отриманими на рівнині, то на висоті 3000-3500 м воно досягає 170-240%.</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216000" y="176760"/>
            <a:ext cx="8783640" cy="6673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Розглянемо характер пристосувальних реакцій до висотної гіпоксії на різних стадіях процесу адаптації. При цьому, зупинимося на термінових і довготривалих адаптаційних реакціях функціональних систем і механізмів, які мають першочергове значення для спорту вищих досягнень.</a:t>
            </a:r>
            <a:endParaRPr b="0" lang="ru-RU" sz="1800" spc="-1" strike="noStrike">
              <a:latin typeface="Arial"/>
            </a:endParaRPr>
          </a:p>
          <a:p>
            <a:pPr algn="just">
              <a:lnSpc>
                <a:spcPct val="100000"/>
              </a:lnSpc>
            </a:pPr>
            <a:r>
              <a:rPr b="1" lang="ru-RU" sz="1800" spc="-1" strike="noStrike">
                <a:solidFill>
                  <a:srgbClr val="fc0621"/>
                </a:solidFill>
                <a:latin typeface="Arial"/>
                <a:ea typeface="DejaVu Sans"/>
              </a:rPr>
              <a:t>У першій стадії (гостра адаптація) </a:t>
            </a:r>
            <a:r>
              <a:rPr b="1" lang="ru-RU" sz="1800" spc="-1" strike="noStrike">
                <a:solidFill>
                  <a:srgbClr val="000000"/>
                </a:solidFill>
                <a:latin typeface="Arial"/>
                <a:ea typeface="DejaVu Sans"/>
              </a:rPr>
              <a:t>гіпоксичні умови призводять до виникнення гіпоксемії (зниження парціального тиску (вмісту) кисню у крові) і тим самим різко порушують гомеостаз організму, викликаючи ряд</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взаємопов'язаних процесів. По-перше, </a:t>
            </a:r>
            <a:r>
              <a:rPr b="1" lang="ru-RU" sz="1800" spc="-1" strike="noStrike" u="sng">
                <a:solidFill>
                  <a:srgbClr val="000000"/>
                </a:solidFill>
                <a:uFillTx/>
                <a:latin typeface="Arial"/>
                <a:ea typeface="DejaVu Sans"/>
              </a:rPr>
              <a:t>активізуються функції систем, відповідальних за транспорт кисню з навколишнього середовища в організм і його розподіл всередині організму</a:t>
            </a:r>
            <a:r>
              <a:rPr b="1" lang="ru-RU" sz="1800" spc="-1" strike="noStrike">
                <a:solidFill>
                  <a:srgbClr val="000000"/>
                </a:solidFill>
                <a:latin typeface="Arial"/>
                <a:ea typeface="DejaVu Sans"/>
              </a:rPr>
              <a:t>: гіпервентиляція легень, збільшення серцевого викиду, розширення судин мозку і серця, звуження судин органів черевної порожнини і м'язів та ін.</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Однією з перших гемодинамічних реакцій при підйомі на висоту є </a:t>
            </a:r>
            <a:r>
              <a:rPr b="1" lang="ru-RU" sz="1800" spc="-1" strike="noStrike" u="sng">
                <a:solidFill>
                  <a:srgbClr val="000000"/>
                </a:solidFill>
                <a:uFillTx/>
                <a:latin typeface="Arial"/>
                <a:ea typeface="DejaVu Sans"/>
              </a:rPr>
              <a:t>почастішання серцевих скорочень, підвищення легеневого артеріального тиску в результаті спазму легеневих артеріол, що забезпечує регіональний перерозподіл крові і зменшення артеріальної гіпоксемії</a:t>
            </a:r>
            <a:r>
              <a:rPr b="1" lang="ru-RU" sz="1800" spc="-1" strike="noStrike">
                <a:solidFill>
                  <a:srgbClr val="000000"/>
                </a:solidFill>
                <a:latin typeface="Arial"/>
                <a:ea typeface="DejaVu Sans"/>
              </a:rPr>
              <a:t>.</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Через кілька днів величини серцевого викиду повертаються до рівнинного рівня, що є наслідком підвищення здатності м'язів до утилізації кисню з крові, що виявляється у збільшенні артеріовенозної різниці по кисню. </a:t>
            </a:r>
            <a:r>
              <a:rPr b="1" lang="ru-RU" sz="1800" spc="-1" strike="noStrike" u="sng">
                <a:solidFill>
                  <a:srgbClr val="000000"/>
                </a:solidFill>
                <a:uFillTx/>
                <a:latin typeface="Arial"/>
                <a:ea typeface="DejaVu Sans"/>
              </a:rPr>
              <a:t>Збільшується і об'єм циркулюючої крові:</a:t>
            </a:r>
            <a:r>
              <a:rPr b="1" lang="ru-RU" sz="1800" spc="-1" strike="noStrike">
                <a:solidFill>
                  <a:srgbClr val="000000"/>
                </a:solidFill>
                <a:latin typeface="Arial"/>
                <a:ea typeface="DejaVu Sans"/>
              </a:rPr>
              <a:t> в перші дні перебування в горах - в результаті рефлекторного викиду з депо і перерозподілу крові, а в подальшому — внаслідок посилення кровотворення.</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274</TotalTime>
  <Application>LibreOffice/6.2.2.2$Windows_X86_64 LibreOffice_project/2b840030fec2aae0fd2658d8d4f9548af4e3518d</Application>
  <Words>1480</Words>
  <Paragraphs>112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2020-10-26T23:58:35Z</dcterms:created>
  <dc:creator>hp</dc:creator>
  <dc:description/>
  <dc:language>ru-RU</dc:language>
  <cp:lastModifiedBy/>
  <dcterms:modified xsi:type="dcterms:W3CDTF">2020-11-10T13:11:15Z</dcterms:modified>
  <cp:revision>88</cp:revision>
  <dc:subject/>
  <dc:title>ПРИРОДНІ ЗАСОБИ ПІДВИЩЕННЯ РЕЗИСТЕНТНОСТІ ОРГАНІЗМУ</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22</vt:i4>
  </property>
</Properties>
</file>