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61F3F-3621-499D-BB48-0810F06FF840}" type="datetimeFigureOut">
              <a:rPr lang="ru-RU" smtClean="0"/>
              <a:t>09.10.2018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45C5A-2853-4CE3-876D-FC7457D5A9B8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61F3F-3621-499D-BB48-0810F06FF840}" type="datetimeFigureOut">
              <a:rPr lang="ru-RU" smtClean="0"/>
              <a:t>09.10.2018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45C5A-2853-4CE3-876D-FC7457D5A9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61F3F-3621-499D-BB48-0810F06FF840}" type="datetimeFigureOut">
              <a:rPr lang="ru-RU" smtClean="0"/>
              <a:t>09.10.2018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45C5A-2853-4CE3-876D-FC7457D5A9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61F3F-3621-499D-BB48-0810F06FF840}" type="datetimeFigureOut">
              <a:rPr lang="ru-RU" smtClean="0"/>
              <a:t>09.10.2018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45C5A-2853-4CE3-876D-FC7457D5A9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61F3F-3621-499D-BB48-0810F06FF840}" type="datetimeFigureOut">
              <a:rPr lang="ru-RU" smtClean="0"/>
              <a:t>09.10.2018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45C5A-2853-4CE3-876D-FC7457D5A9B8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61F3F-3621-499D-BB48-0810F06FF840}" type="datetimeFigureOut">
              <a:rPr lang="ru-RU" smtClean="0"/>
              <a:t>09.10.2018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45C5A-2853-4CE3-876D-FC7457D5A9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61F3F-3621-499D-BB48-0810F06FF840}" type="datetimeFigureOut">
              <a:rPr lang="ru-RU" smtClean="0"/>
              <a:t>09.10.2018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45C5A-2853-4CE3-876D-FC7457D5A9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61F3F-3621-499D-BB48-0810F06FF840}" type="datetimeFigureOut">
              <a:rPr lang="ru-RU" smtClean="0"/>
              <a:t>09.10.2018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45C5A-2853-4CE3-876D-FC7457D5A9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61F3F-3621-499D-BB48-0810F06FF840}" type="datetimeFigureOut">
              <a:rPr lang="ru-RU" smtClean="0"/>
              <a:t>09.10.2018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45C5A-2853-4CE3-876D-FC7457D5A9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61F3F-3621-499D-BB48-0810F06FF840}" type="datetimeFigureOut">
              <a:rPr lang="ru-RU" smtClean="0"/>
              <a:t>09.10.2018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45C5A-2853-4CE3-876D-FC7457D5A9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61F3F-3621-499D-BB48-0810F06FF840}" type="datetimeFigureOut">
              <a:rPr lang="ru-RU" smtClean="0"/>
              <a:t>09.10.2018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8D45C5A-2853-4CE3-876D-FC7457D5A9B8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8161F3F-3621-499D-BB48-0810F06FF840}" type="datetimeFigureOut">
              <a:rPr lang="ru-RU" smtClean="0"/>
              <a:t>09.10.2018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8D45C5A-2853-4CE3-876D-FC7457D5A9B8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2" descr="ÐÐ°ÑÑÐ¸Ð½ÐºÐ¸ Ð¿Ð¾ Ð·Ð°Ð¿ÑÐ¾ÑÑ ÐºÐ°ÑÑÐ¸Ð½ÐºÐ¸ Ðº Ð¿ÑÐµÐ·ÐµÐ½ÑÐ°ÑÐ¸Ð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Заголовок 1"/>
          <p:cNvSpPr>
            <a:spLocks noGrp="1"/>
          </p:cNvSpPr>
          <p:nvPr>
            <p:ph type="ctrTitle"/>
          </p:nvPr>
        </p:nvSpPr>
        <p:spPr>
          <a:xfrm>
            <a:off x="395536" y="548680"/>
            <a:ext cx="7989512" cy="417646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700" dirty="0" smtClean="0">
                <a:solidFill>
                  <a:schemeClr val="tx1"/>
                </a:solidFill>
                <a:ea typeface="Batang" pitchFamily="18" charset="-127"/>
              </a:rPr>
              <a:t/>
            </a:r>
            <a:br>
              <a:rPr lang="ru-RU" sz="6700" dirty="0" smtClean="0">
                <a:solidFill>
                  <a:schemeClr val="tx1"/>
                </a:solidFill>
                <a:ea typeface="Batang" pitchFamily="18" charset="-127"/>
              </a:rPr>
            </a:br>
            <a:r>
              <a:rPr lang="ru-RU" sz="6700" dirty="0" smtClean="0">
                <a:solidFill>
                  <a:schemeClr val="tx1"/>
                </a:solidFill>
                <a:ea typeface="Batang" pitchFamily="18" charset="-127"/>
              </a:rPr>
              <a:t/>
            </a:r>
            <a:br>
              <a:rPr lang="ru-RU" sz="6700" dirty="0" smtClean="0">
                <a:solidFill>
                  <a:schemeClr val="tx1"/>
                </a:solidFill>
                <a:ea typeface="Batang" pitchFamily="18" charset="-127"/>
              </a:rPr>
            </a:br>
            <a:r>
              <a:rPr lang="ru-RU" sz="6700" dirty="0" smtClean="0">
                <a:solidFill>
                  <a:schemeClr val="tx1"/>
                </a:solidFill>
                <a:ea typeface="Batang" pitchFamily="18" charset="-127"/>
              </a:rPr>
              <a:t/>
            </a:r>
            <a:br>
              <a:rPr lang="ru-RU" sz="6700" dirty="0" smtClean="0">
                <a:solidFill>
                  <a:schemeClr val="tx1"/>
                </a:solidFill>
                <a:ea typeface="Batang" pitchFamily="18" charset="-127"/>
              </a:rPr>
            </a:br>
            <a:r>
              <a:rPr lang="ru-RU" sz="6700" dirty="0" smtClean="0">
                <a:solidFill>
                  <a:schemeClr val="tx1"/>
                </a:solidFill>
                <a:ea typeface="Batang" pitchFamily="18" charset="-127"/>
              </a:rPr>
              <a:t/>
            </a:r>
            <a:br>
              <a:rPr lang="ru-RU" sz="6700" dirty="0" smtClean="0">
                <a:solidFill>
                  <a:schemeClr val="tx1"/>
                </a:solidFill>
                <a:ea typeface="Batang" pitchFamily="18" charset="-127"/>
              </a:rPr>
            </a:br>
            <a:r>
              <a:rPr lang="ru-RU" sz="6700" dirty="0" err="1" smtClean="0">
                <a:solidFill>
                  <a:schemeClr val="tx1"/>
                </a:solidFill>
                <a:ea typeface="Batang" pitchFamily="18" charset="-127"/>
              </a:rPr>
              <a:t>Облік</a:t>
            </a:r>
            <a:r>
              <a:rPr lang="ru-RU" sz="6700" dirty="0" smtClean="0">
                <a:solidFill>
                  <a:schemeClr val="tx1"/>
                </a:solidFill>
                <a:ea typeface="Batang" pitchFamily="18" charset="-127"/>
              </a:rPr>
              <a:t> </a:t>
            </a:r>
            <a:r>
              <a:rPr lang="ru-RU" sz="6700" dirty="0" err="1" smtClean="0">
                <a:solidFill>
                  <a:schemeClr val="tx1"/>
                </a:solidFill>
                <a:ea typeface="Batang" pitchFamily="18" charset="-127"/>
              </a:rPr>
              <a:t>страхових</a:t>
            </a:r>
            <a:r>
              <a:rPr lang="ru-RU" sz="6700" dirty="0" smtClean="0">
                <a:solidFill>
                  <a:schemeClr val="tx1"/>
                </a:solidFill>
                <a:ea typeface="Batang" pitchFamily="18" charset="-127"/>
              </a:rPr>
              <a:t> </a:t>
            </a:r>
            <a:r>
              <a:rPr lang="ru-RU" sz="6700" dirty="0" err="1" smtClean="0">
                <a:solidFill>
                  <a:schemeClr val="tx1"/>
                </a:solidFill>
                <a:ea typeface="Batang" pitchFamily="18" charset="-127"/>
              </a:rPr>
              <a:t>платежів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24744"/>
          </a:xfrm>
        </p:spPr>
        <p:txBody>
          <a:bodyPr>
            <a:normAutofit/>
          </a:bodyPr>
          <a:lstStyle/>
          <a:p>
            <a:pPr algn="ctr"/>
            <a:r>
              <a:rPr lang="ru-RU" sz="6000" b="1" dirty="0" err="1" smtClean="0">
                <a:solidFill>
                  <a:srgbClr val="00B050"/>
                </a:solidFill>
              </a:rPr>
              <a:t>Бухгалтерський</a:t>
            </a:r>
            <a:r>
              <a:rPr lang="ru-RU" sz="6000" b="1" dirty="0" smtClean="0">
                <a:solidFill>
                  <a:srgbClr val="00B050"/>
                </a:solidFill>
              </a:rPr>
              <a:t> </a:t>
            </a:r>
            <a:r>
              <a:rPr lang="ru-RU" sz="6000" b="1" dirty="0" err="1" smtClean="0">
                <a:solidFill>
                  <a:srgbClr val="00B050"/>
                </a:solidFill>
              </a:rPr>
              <a:t>облік</a:t>
            </a:r>
            <a:endParaRPr lang="ru-RU" sz="6000" b="1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980728"/>
            <a:ext cx="5976664" cy="5688632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Порядок </a:t>
            </a:r>
            <a:r>
              <a:rPr lang="ru-RU" dirty="0" err="1" smtClean="0"/>
              <a:t>бухобліку</a:t>
            </a:r>
            <a:r>
              <a:rPr lang="ru-RU" dirty="0" smtClean="0"/>
              <a:t> таких </a:t>
            </a:r>
            <a:r>
              <a:rPr lang="ru-RU" dirty="0" err="1" smtClean="0"/>
              <a:t>витрат</a:t>
            </a:r>
            <a:r>
              <a:rPr lang="ru-RU" dirty="0" smtClean="0"/>
              <a:t> </a:t>
            </a:r>
            <a:r>
              <a:rPr lang="ru-RU" dirty="0" err="1" smtClean="0"/>
              <a:t>залежить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виду майна та </a:t>
            </a:r>
            <a:r>
              <a:rPr lang="ru-RU" dirty="0" err="1" smtClean="0"/>
              <a:t>напряму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використання</a:t>
            </a:r>
            <a:r>
              <a:rPr lang="ru-RU" dirty="0" smtClean="0"/>
              <a:t> </a:t>
            </a:r>
            <a:r>
              <a:rPr lang="ru-RU" dirty="0" err="1" smtClean="0"/>
              <a:t>підприємством</a:t>
            </a:r>
            <a:r>
              <a:rPr lang="ru-RU" dirty="0" smtClean="0"/>
              <a:t>. Так, </a:t>
            </a:r>
            <a:r>
              <a:rPr lang="ru-RU" dirty="0" err="1" smtClean="0"/>
              <a:t>витрати</a:t>
            </a:r>
            <a:r>
              <a:rPr lang="ru-RU" dirty="0" smtClean="0"/>
              <a:t> на </a:t>
            </a:r>
            <a:r>
              <a:rPr lang="ru-RU" dirty="0" err="1" smtClean="0"/>
              <a:t>страхування</a:t>
            </a:r>
            <a:r>
              <a:rPr lang="ru-RU" dirty="0" smtClean="0"/>
              <a:t>: </a:t>
            </a:r>
          </a:p>
          <a:p>
            <a:pPr>
              <a:buNone/>
            </a:pPr>
            <a:r>
              <a:rPr lang="ru-RU" dirty="0" smtClean="0"/>
              <a:t> - </a:t>
            </a:r>
            <a:r>
              <a:rPr lang="ru-RU" dirty="0" err="1" smtClean="0"/>
              <a:t>основних</a:t>
            </a:r>
            <a:r>
              <a:rPr lang="ru-RU" dirty="0" smtClean="0"/>
              <a:t> </a:t>
            </a:r>
            <a:r>
              <a:rPr lang="ru-RU" dirty="0" err="1" smtClean="0"/>
              <a:t>засобів</a:t>
            </a:r>
            <a:r>
              <a:rPr lang="ru-RU" dirty="0" smtClean="0"/>
              <a:t> (</a:t>
            </a:r>
            <a:r>
              <a:rPr lang="ru-RU" dirty="0" err="1" smtClean="0"/>
              <a:t>далі</a:t>
            </a:r>
            <a:r>
              <a:rPr lang="ru-RU" dirty="0" smtClean="0"/>
              <a:t> – ОЗ) </a:t>
            </a:r>
            <a:r>
              <a:rPr lang="ru-RU" dirty="0" err="1" smtClean="0"/>
              <a:t>загальновиробничого</a:t>
            </a:r>
            <a:r>
              <a:rPr lang="ru-RU" dirty="0" smtClean="0"/>
              <a:t> </a:t>
            </a:r>
            <a:r>
              <a:rPr lang="ru-RU" dirty="0" err="1" smtClean="0"/>
              <a:t>призначення</a:t>
            </a:r>
            <a:r>
              <a:rPr lang="ru-RU" dirty="0" smtClean="0"/>
              <a:t> –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загальновиробничі</a:t>
            </a:r>
            <a:r>
              <a:rPr lang="ru-RU" dirty="0" smtClean="0"/>
              <a:t> </a:t>
            </a:r>
            <a:r>
              <a:rPr lang="ru-RU" dirty="0" err="1" smtClean="0"/>
              <a:t>витрати</a:t>
            </a:r>
            <a:r>
              <a:rPr lang="ru-RU" dirty="0" smtClean="0"/>
              <a:t> (п. 15.4 П(С)БО 16);</a:t>
            </a:r>
          </a:p>
          <a:p>
            <a:pPr>
              <a:buNone/>
            </a:pPr>
            <a:r>
              <a:rPr lang="ru-RU" dirty="0" smtClean="0"/>
              <a:t>- майна </a:t>
            </a:r>
            <a:r>
              <a:rPr lang="ru-RU" dirty="0" err="1" smtClean="0"/>
              <a:t>загальногосподарського</a:t>
            </a:r>
            <a:r>
              <a:rPr lang="ru-RU" dirty="0" smtClean="0"/>
              <a:t> </a:t>
            </a:r>
            <a:r>
              <a:rPr lang="ru-RU" dirty="0" err="1" smtClean="0"/>
              <a:t>використання</a:t>
            </a:r>
            <a:r>
              <a:rPr lang="ru-RU" dirty="0" smtClean="0"/>
              <a:t> – </a:t>
            </a:r>
            <a:r>
              <a:rPr lang="ru-RU" dirty="0" err="1" smtClean="0"/>
              <a:t>адміністративні</a:t>
            </a:r>
            <a:r>
              <a:rPr lang="ru-RU" dirty="0" smtClean="0"/>
              <a:t> </a:t>
            </a:r>
            <a:r>
              <a:rPr lang="ru-RU" dirty="0" err="1" smtClean="0"/>
              <a:t>витрати</a:t>
            </a:r>
            <a:r>
              <a:rPr lang="ru-RU" dirty="0" smtClean="0"/>
              <a:t> (п. 18 П(С)БО 16);</a:t>
            </a:r>
          </a:p>
          <a:p>
            <a:pPr>
              <a:buNone/>
            </a:pPr>
            <a:r>
              <a:rPr lang="ru-RU" dirty="0" smtClean="0"/>
              <a:t>-  ОЗ,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використовуються</a:t>
            </a:r>
            <a:r>
              <a:rPr lang="ru-RU" dirty="0" smtClean="0"/>
              <a:t> для </a:t>
            </a:r>
            <a:r>
              <a:rPr lang="ru-RU" dirty="0" err="1" smtClean="0"/>
              <a:t>збуту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продукції</a:t>
            </a:r>
            <a:r>
              <a:rPr lang="ru-RU" dirty="0" smtClean="0"/>
              <a:t> та </a:t>
            </a:r>
            <a:r>
              <a:rPr lang="ru-RU" dirty="0" err="1" smtClean="0"/>
              <a:t>товарів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час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транспортування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зберігання</a:t>
            </a:r>
            <a:r>
              <a:rPr lang="ru-RU" dirty="0" smtClean="0"/>
              <a:t> –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витрати</a:t>
            </a:r>
            <a:r>
              <a:rPr lang="ru-RU" dirty="0" smtClean="0"/>
              <a:t> на </a:t>
            </a:r>
            <a:r>
              <a:rPr lang="ru-RU" dirty="0" err="1" smtClean="0"/>
              <a:t>збут</a:t>
            </a:r>
            <a:r>
              <a:rPr lang="ru-RU" dirty="0" smtClean="0"/>
              <a:t> (п. 19 П(С)БО 16); </a:t>
            </a:r>
          </a:p>
          <a:p>
            <a:pPr>
              <a:buNone/>
            </a:pPr>
            <a:r>
              <a:rPr lang="ru-RU" dirty="0" smtClean="0"/>
              <a:t>- ОЗ, </a:t>
            </a:r>
            <a:r>
              <a:rPr lang="ru-RU" dirty="0" err="1" smtClean="0"/>
              <a:t>що</a:t>
            </a:r>
            <a:r>
              <a:rPr lang="ru-RU" dirty="0" smtClean="0"/>
              <a:t> не </a:t>
            </a:r>
            <a:r>
              <a:rPr lang="ru-RU" dirty="0" err="1" smtClean="0"/>
              <a:t>використовуються</a:t>
            </a:r>
            <a:r>
              <a:rPr lang="ru-RU" dirty="0" smtClean="0"/>
              <a:t> в </a:t>
            </a:r>
            <a:r>
              <a:rPr lang="ru-RU" dirty="0" err="1" smtClean="0"/>
              <a:t>господарській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 (аналог </a:t>
            </a:r>
            <a:r>
              <a:rPr lang="ru-RU" dirty="0" err="1" smtClean="0"/>
              <a:t>невиробничих</a:t>
            </a:r>
            <a:r>
              <a:rPr lang="ru-RU" dirty="0" smtClean="0"/>
              <a:t> ОЗ у </a:t>
            </a:r>
            <a:r>
              <a:rPr lang="ru-RU" dirty="0" err="1" smtClean="0"/>
              <a:t>податковому</a:t>
            </a:r>
            <a:r>
              <a:rPr lang="ru-RU" dirty="0" smtClean="0"/>
              <a:t> </a:t>
            </a:r>
            <a:r>
              <a:rPr lang="ru-RU" dirty="0" err="1" smtClean="0"/>
              <a:t>обліку</a:t>
            </a:r>
            <a:r>
              <a:rPr lang="ru-RU" dirty="0" smtClean="0"/>
              <a:t>) –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інші</a:t>
            </a:r>
            <a:r>
              <a:rPr lang="ru-RU" dirty="0" smtClean="0"/>
              <a:t> </a:t>
            </a:r>
            <a:r>
              <a:rPr lang="ru-RU" dirty="0" err="1" smtClean="0"/>
              <a:t>витрати</a:t>
            </a:r>
            <a:r>
              <a:rPr lang="ru-RU" dirty="0" smtClean="0"/>
              <a:t> </a:t>
            </a:r>
            <a:r>
              <a:rPr lang="ru-RU" dirty="0" err="1" smtClean="0"/>
              <a:t>операційної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Рисунок 3" descr="73463316215202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56176" y="1772816"/>
            <a:ext cx="2987824" cy="280831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2592288"/>
          </a:xfrm>
        </p:spPr>
        <p:txBody>
          <a:bodyPr>
            <a:noAutofit/>
          </a:bodyPr>
          <a:lstStyle/>
          <a:p>
            <a:pPr algn="ctr"/>
            <a:r>
              <a:rPr lang="ru-RU" sz="2400" dirty="0" err="1" smtClean="0">
                <a:solidFill>
                  <a:srgbClr val="FF0000"/>
                </a:solidFill>
              </a:rPr>
              <a:t>Страхові</a:t>
            </a:r>
            <a:r>
              <a:rPr lang="ru-RU" sz="2400" dirty="0" smtClean="0">
                <a:solidFill>
                  <a:srgbClr val="FF0000"/>
                </a:solidFill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</a:rPr>
              <a:t>платежі</a:t>
            </a:r>
            <a:r>
              <a:rPr lang="ru-RU" sz="2400" dirty="0" smtClean="0">
                <a:solidFill>
                  <a:srgbClr val="FF0000"/>
                </a:solidFill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</a:rPr>
              <a:t>зазвичай</a:t>
            </a:r>
            <a:r>
              <a:rPr lang="ru-RU" sz="2400" dirty="0" smtClean="0">
                <a:solidFill>
                  <a:srgbClr val="FF0000"/>
                </a:solidFill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</a:rPr>
              <a:t>сплачуються</a:t>
            </a:r>
            <a:r>
              <a:rPr lang="ru-RU" sz="2400" dirty="0" smtClean="0">
                <a:solidFill>
                  <a:srgbClr val="FF0000"/>
                </a:solidFill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</a:rPr>
              <a:t>періодично</a:t>
            </a:r>
            <a:r>
              <a:rPr lang="ru-RU" sz="2400" dirty="0" smtClean="0">
                <a:solidFill>
                  <a:srgbClr val="FF0000"/>
                </a:solidFill>
              </a:rPr>
              <a:t>. Тому в </a:t>
            </a:r>
            <a:r>
              <a:rPr lang="ru-RU" sz="2400" dirty="0" err="1" smtClean="0">
                <a:solidFill>
                  <a:srgbClr val="FF0000"/>
                </a:solidFill>
              </a:rPr>
              <a:t>разі</a:t>
            </a:r>
            <a:r>
              <a:rPr lang="ru-RU" sz="2400" dirty="0" smtClean="0">
                <a:solidFill>
                  <a:srgbClr val="FF0000"/>
                </a:solidFill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</a:rPr>
              <a:t>їх</a:t>
            </a:r>
            <a:r>
              <a:rPr lang="ru-RU" sz="2400" dirty="0" smtClean="0">
                <a:solidFill>
                  <a:srgbClr val="FF0000"/>
                </a:solidFill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</a:rPr>
              <a:t>сплати</a:t>
            </a:r>
            <a:r>
              <a:rPr lang="ru-RU" sz="2400" dirty="0" smtClean="0">
                <a:solidFill>
                  <a:srgbClr val="FF0000"/>
                </a:solidFill>
              </a:rPr>
              <a:t> авансом до складу </a:t>
            </a:r>
            <a:r>
              <a:rPr lang="ru-RU" sz="2400" dirty="0" err="1" smtClean="0">
                <a:solidFill>
                  <a:srgbClr val="FF0000"/>
                </a:solidFill>
              </a:rPr>
              <a:t>витрат</a:t>
            </a:r>
            <a:r>
              <a:rPr lang="ru-RU" sz="2400" dirty="0" smtClean="0">
                <a:solidFill>
                  <a:srgbClr val="FF0000"/>
                </a:solidFill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</a:rPr>
              <a:t>певного</a:t>
            </a:r>
            <a:r>
              <a:rPr lang="ru-RU" sz="2400" dirty="0" smtClean="0">
                <a:solidFill>
                  <a:srgbClr val="FF0000"/>
                </a:solidFill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</a:rPr>
              <a:t>звітного</a:t>
            </a:r>
            <a:r>
              <a:rPr lang="ru-RU" sz="2400" dirty="0" smtClean="0">
                <a:solidFill>
                  <a:srgbClr val="FF0000"/>
                </a:solidFill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</a:rPr>
              <a:t>періоду</a:t>
            </a:r>
            <a:r>
              <a:rPr lang="ru-RU" sz="2400" dirty="0" smtClean="0">
                <a:solidFill>
                  <a:srgbClr val="FF0000"/>
                </a:solidFill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</a:rPr>
              <a:t>слід</a:t>
            </a:r>
            <a:r>
              <a:rPr lang="ru-RU" sz="2400" dirty="0" smtClean="0">
                <a:solidFill>
                  <a:srgbClr val="FF0000"/>
                </a:solidFill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</a:rPr>
              <a:t>включати</a:t>
            </a:r>
            <a:r>
              <a:rPr lang="ru-RU" sz="2400" dirty="0" smtClean="0">
                <a:solidFill>
                  <a:srgbClr val="FF0000"/>
                </a:solidFill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</a:rPr>
              <a:t>лише</a:t>
            </a:r>
            <a:r>
              <a:rPr lang="ru-RU" sz="2400" dirty="0" smtClean="0">
                <a:solidFill>
                  <a:srgbClr val="FF0000"/>
                </a:solidFill>
              </a:rPr>
              <a:t> суму, </a:t>
            </a:r>
            <a:r>
              <a:rPr lang="ru-RU" sz="2400" dirty="0" err="1" smtClean="0">
                <a:solidFill>
                  <a:srgbClr val="FF0000"/>
                </a:solidFill>
              </a:rPr>
              <a:t>сплачену</a:t>
            </a:r>
            <a:r>
              <a:rPr lang="ru-RU" sz="2400" dirty="0" smtClean="0">
                <a:solidFill>
                  <a:srgbClr val="FF0000"/>
                </a:solidFill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</a:rPr>
              <a:t>саме</a:t>
            </a:r>
            <a:r>
              <a:rPr lang="ru-RU" sz="2400" dirty="0" smtClean="0">
                <a:solidFill>
                  <a:srgbClr val="FF0000"/>
                </a:solidFill>
              </a:rPr>
              <a:t> за </a:t>
            </a:r>
            <a:r>
              <a:rPr lang="ru-RU" sz="2400" dirty="0" err="1" smtClean="0">
                <a:solidFill>
                  <a:srgbClr val="FF0000"/>
                </a:solidFill>
              </a:rPr>
              <a:t>цей</a:t>
            </a:r>
            <a:r>
              <a:rPr lang="ru-RU" sz="2400" dirty="0" smtClean="0">
                <a:solidFill>
                  <a:srgbClr val="FF0000"/>
                </a:solidFill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</a:rPr>
              <a:t>період</a:t>
            </a:r>
            <a:r>
              <a:rPr lang="ru-RU" sz="2400" dirty="0" smtClean="0">
                <a:solidFill>
                  <a:srgbClr val="FF0000"/>
                </a:solidFill>
              </a:rPr>
              <a:t> (п. 9.2 П(С)БО 16). </a:t>
            </a:r>
            <a:r>
              <a:rPr lang="ru-RU" sz="2400" dirty="0" err="1" smtClean="0">
                <a:solidFill>
                  <a:srgbClr val="FF0000"/>
                </a:solidFill>
              </a:rPr>
              <a:t>Наприклад</a:t>
            </a:r>
            <a:r>
              <a:rPr lang="ru-RU" sz="2400" dirty="0" smtClean="0">
                <a:solidFill>
                  <a:srgbClr val="FF0000"/>
                </a:solidFill>
              </a:rPr>
              <a:t>, у </a:t>
            </a:r>
            <a:r>
              <a:rPr lang="ru-RU" sz="2400" dirty="0" err="1" smtClean="0">
                <a:solidFill>
                  <a:srgbClr val="FF0000"/>
                </a:solidFill>
              </a:rPr>
              <a:t>травні</a:t>
            </a:r>
            <a:r>
              <a:rPr lang="ru-RU" sz="2400" dirty="0" smtClean="0">
                <a:solidFill>
                  <a:srgbClr val="FF0000"/>
                </a:solidFill>
              </a:rPr>
              <a:t> заплатили авансом за три </a:t>
            </a:r>
            <a:r>
              <a:rPr lang="ru-RU" sz="2400" dirty="0" err="1" smtClean="0">
                <a:solidFill>
                  <a:srgbClr val="FF0000"/>
                </a:solidFill>
              </a:rPr>
              <a:t>літні</a:t>
            </a:r>
            <a:r>
              <a:rPr lang="ru-RU" sz="2400" dirty="0" smtClean="0">
                <a:solidFill>
                  <a:srgbClr val="FF0000"/>
                </a:solidFill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</a:rPr>
              <a:t>місяці</a:t>
            </a:r>
            <a:r>
              <a:rPr lang="ru-RU" sz="2400" dirty="0" smtClean="0">
                <a:solidFill>
                  <a:srgbClr val="FF0000"/>
                </a:solidFill>
              </a:rPr>
              <a:t> 30 000 </a:t>
            </a:r>
            <a:r>
              <a:rPr lang="ru-RU" sz="2400" dirty="0" err="1" smtClean="0">
                <a:solidFill>
                  <a:srgbClr val="FF0000"/>
                </a:solidFill>
              </a:rPr>
              <a:t>грн</a:t>
            </a:r>
            <a:r>
              <a:rPr lang="ru-RU" sz="2400" dirty="0" smtClean="0">
                <a:solidFill>
                  <a:srgbClr val="FF0000"/>
                </a:solidFill>
              </a:rPr>
              <a:t>. </a:t>
            </a:r>
            <a:r>
              <a:rPr lang="ru-RU" sz="2400" dirty="0" err="1" smtClean="0">
                <a:solidFill>
                  <a:srgbClr val="FF0000"/>
                </a:solidFill>
              </a:rPr>
              <a:t>Цю</a:t>
            </a:r>
            <a:r>
              <a:rPr lang="ru-RU" sz="2400" dirty="0" smtClean="0">
                <a:solidFill>
                  <a:srgbClr val="FF0000"/>
                </a:solidFill>
              </a:rPr>
              <a:t> суму не </a:t>
            </a:r>
            <a:r>
              <a:rPr lang="ru-RU" sz="2400" dirty="0" err="1" smtClean="0">
                <a:solidFill>
                  <a:srgbClr val="FF0000"/>
                </a:solidFill>
              </a:rPr>
              <a:t>відображаємо</a:t>
            </a:r>
            <a:r>
              <a:rPr lang="ru-RU" sz="2400" dirty="0" smtClean="0">
                <a:solidFill>
                  <a:srgbClr val="FF0000"/>
                </a:solidFill>
              </a:rPr>
              <a:t> у </a:t>
            </a:r>
            <a:r>
              <a:rPr lang="ru-RU" sz="2400" dirty="0" err="1" smtClean="0">
                <a:solidFill>
                  <a:srgbClr val="FF0000"/>
                </a:solidFill>
              </a:rPr>
              <a:t>складі</a:t>
            </a:r>
            <a:r>
              <a:rPr lang="ru-RU" sz="2400" dirty="0" smtClean="0">
                <a:solidFill>
                  <a:srgbClr val="FF0000"/>
                </a:solidFill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</a:rPr>
              <a:t>витрат</a:t>
            </a:r>
            <a:r>
              <a:rPr lang="ru-RU" sz="2400" dirty="0" smtClean="0">
                <a:solidFill>
                  <a:srgbClr val="FF0000"/>
                </a:solidFill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</a:rPr>
              <a:t>травня</a:t>
            </a:r>
            <a:r>
              <a:rPr lang="ru-RU" sz="2400" dirty="0" smtClean="0">
                <a:solidFill>
                  <a:srgbClr val="FF0000"/>
                </a:solidFill>
              </a:rPr>
              <a:t>, а до </a:t>
            </a:r>
            <a:r>
              <a:rPr lang="ru-RU" sz="2400" dirty="0" err="1" smtClean="0">
                <a:solidFill>
                  <a:srgbClr val="FF0000"/>
                </a:solidFill>
              </a:rPr>
              <a:t>витрат</a:t>
            </a:r>
            <a:r>
              <a:rPr lang="ru-RU" sz="2400" dirty="0" smtClean="0">
                <a:solidFill>
                  <a:srgbClr val="FF0000"/>
                </a:solidFill>
              </a:rPr>
              <a:t> за </a:t>
            </a:r>
            <a:r>
              <a:rPr lang="ru-RU" sz="2400" dirty="0" err="1" smtClean="0">
                <a:solidFill>
                  <a:srgbClr val="FF0000"/>
                </a:solidFill>
              </a:rPr>
              <a:t>червень</a:t>
            </a:r>
            <a:r>
              <a:rPr lang="ru-RU" sz="2400" dirty="0" smtClean="0">
                <a:solidFill>
                  <a:srgbClr val="FF0000"/>
                </a:solidFill>
              </a:rPr>
              <a:t>, </a:t>
            </a:r>
            <a:r>
              <a:rPr lang="ru-RU" sz="2400" dirty="0" err="1" smtClean="0">
                <a:solidFill>
                  <a:srgbClr val="FF0000"/>
                </a:solidFill>
              </a:rPr>
              <a:t>липень</a:t>
            </a:r>
            <a:r>
              <a:rPr lang="ru-RU" sz="2400" dirty="0" smtClean="0">
                <a:solidFill>
                  <a:srgbClr val="FF0000"/>
                </a:solidFill>
              </a:rPr>
              <a:t> та </a:t>
            </a:r>
            <a:r>
              <a:rPr lang="ru-RU" sz="2400" dirty="0" err="1" smtClean="0">
                <a:solidFill>
                  <a:srgbClr val="FF0000"/>
                </a:solidFill>
              </a:rPr>
              <a:t>серпень</a:t>
            </a:r>
            <a:r>
              <a:rPr lang="ru-RU" sz="2400" dirty="0" smtClean="0">
                <a:solidFill>
                  <a:srgbClr val="FF0000"/>
                </a:solidFill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</a:rPr>
              <a:t>включаємо</a:t>
            </a:r>
            <a:r>
              <a:rPr lang="ru-RU" sz="2400" dirty="0" smtClean="0">
                <a:solidFill>
                  <a:srgbClr val="FF0000"/>
                </a:solidFill>
              </a:rPr>
              <a:t> по 10 000 </a:t>
            </a:r>
            <a:r>
              <a:rPr lang="ru-RU" sz="2400" dirty="0" err="1" smtClean="0">
                <a:solidFill>
                  <a:srgbClr val="FF0000"/>
                </a:solidFill>
              </a:rPr>
              <a:t>грн</a:t>
            </a:r>
            <a:r>
              <a:rPr lang="ru-RU" sz="2400" dirty="0" smtClean="0">
                <a:solidFill>
                  <a:srgbClr val="FF0000"/>
                </a:solidFill>
              </a:rPr>
              <a:t>.</a:t>
            </a:r>
            <a:endParaRPr lang="ru-RU" sz="2400" dirty="0">
              <a:solidFill>
                <a:srgbClr val="FF0000"/>
              </a:solidFill>
            </a:endParaRPr>
          </a:p>
        </p:txBody>
      </p:sp>
      <p:pic>
        <p:nvPicPr>
          <p:cNvPr id="4" name="Содержимое 3" descr="image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843808" y="3212976"/>
            <a:ext cx="3312368" cy="3312368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</a:rPr>
              <a:t>У </a:t>
            </a:r>
            <a:r>
              <a:rPr lang="ru-RU" sz="3200" b="1" dirty="0" err="1" smtClean="0">
                <a:solidFill>
                  <a:schemeClr val="accent1">
                    <a:lumMod val="50000"/>
                  </a:schemeClr>
                </a:solidFill>
              </a:rPr>
              <a:t>разі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3200" b="1" dirty="0" err="1" smtClean="0">
                <a:solidFill>
                  <a:schemeClr val="accent1">
                    <a:lumMod val="50000"/>
                  </a:schemeClr>
                </a:solidFill>
              </a:rPr>
              <a:t>періодичної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3200" b="1" dirty="0" err="1" smtClean="0">
                <a:solidFill>
                  <a:schemeClr val="accent1">
                    <a:lumMod val="50000"/>
                  </a:schemeClr>
                </a:solidFill>
              </a:rPr>
              <a:t>сплати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3200" b="1" dirty="0" err="1" smtClean="0">
                <a:solidFill>
                  <a:schemeClr val="accent1">
                    <a:lumMod val="50000"/>
                  </a:schemeClr>
                </a:solidFill>
              </a:rPr>
              <a:t>страхових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3200" b="1" dirty="0" err="1" smtClean="0">
                <a:solidFill>
                  <a:schemeClr val="accent1">
                    <a:lumMod val="50000"/>
                  </a:schemeClr>
                </a:solidFill>
              </a:rPr>
              <a:t>платежів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3200" b="1" dirty="0" err="1" smtClean="0">
                <a:solidFill>
                  <a:schemeClr val="accent1">
                    <a:lumMod val="50000"/>
                  </a:schemeClr>
                </a:solidFill>
              </a:rPr>
              <a:t>проведення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3200" b="1" dirty="0" err="1" smtClean="0">
                <a:solidFill>
                  <a:schemeClr val="accent1">
                    <a:lumMod val="50000"/>
                  </a:schemeClr>
                </a:solidFill>
              </a:rPr>
              <a:t>будуть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</a:rPr>
              <a:t> такими. 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635896" y="1916832"/>
            <a:ext cx="5061248" cy="396044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400" dirty="0" err="1" smtClean="0"/>
              <a:t>Нарахування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періодичних</a:t>
            </a:r>
            <a:r>
              <a:rPr lang="ru-RU" sz="2400" dirty="0" smtClean="0"/>
              <a:t> </a:t>
            </a:r>
            <a:r>
              <a:rPr lang="ru-RU" sz="2400" dirty="0" err="1" smtClean="0"/>
              <a:t>страхових</a:t>
            </a:r>
            <a:r>
              <a:rPr lang="ru-RU" sz="2400" dirty="0" smtClean="0"/>
              <a:t> </a:t>
            </a:r>
            <a:r>
              <a:rPr lang="ru-RU" sz="2400" dirty="0" err="1" smtClean="0"/>
              <a:t>платежів</a:t>
            </a:r>
            <a:r>
              <a:rPr lang="ru-RU" sz="2400" dirty="0" smtClean="0"/>
              <a:t>: </a:t>
            </a:r>
          </a:p>
          <a:p>
            <a:pPr algn="ctr">
              <a:buNone/>
            </a:pPr>
            <a:r>
              <a:rPr lang="ru-RU" sz="2400" dirty="0" smtClean="0"/>
              <a:t>Дт 91, 92, 93, 94 – Кт 655                     « </a:t>
            </a:r>
            <a:r>
              <a:rPr lang="ru-RU" sz="2400" dirty="0" err="1" smtClean="0"/>
              <a:t>Розрахунки</a:t>
            </a:r>
            <a:r>
              <a:rPr lang="ru-RU" sz="2400" dirty="0" smtClean="0"/>
              <a:t> за </a:t>
            </a:r>
            <a:r>
              <a:rPr lang="ru-RU" sz="2400" dirty="0" err="1" smtClean="0"/>
              <a:t>страхуванням</a:t>
            </a:r>
            <a:r>
              <a:rPr lang="ru-RU" sz="2400" dirty="0" smtClean="0"/>
              <a:t> майна». </a:t>
            </a:r>
          </a:p>
          <a:p>
            <a:pPr algn="ctr">
              <a:buNone/>
            </a:pPr>
            <a:r>
              <a:rPr lang="ru-RU" sz="2400" dirty="0" err="1" smtClean="0"/>
              <a:t>Сплата</a:t>
            </a:r>
            <a:r>
              <a:rPr lang="ru-RU" sz="2400" dirty="0" smtClean="0"/>
              <a:t> </a:t>
            </a:r>
            <a:r>
              <a:rPr lang="ru-RU" sz="2400" dirty="0" err="1" smtClean="0"/>
              <a:t>страхових</a:t>
            </a:r>
            <a:r>
              <a:rPr lang="ru-RU" sz="2400" dirty="0" smtClean="0"/>
              <a:t> </a:t>
            </a:r>
            <a:r>
              <a:rPr lang="ru-RU" sz="2400" dirty="0" err="1" smtClean="0"/>
              <a:t>платежів</a:t>
            </a:r>
            <a:r>
              <a:rPr lang="ru-RU" sz="2400" dirty="0" smtClean="0"/>
              <a:t>:</a:t>
            </a:r>
          </a:p>
          <a:p>
            <a:pPr algn="ctr">
              <a:buNone/>
            </a:pPr>
            <a:r>
              <a:rPr lang="ru-RU" sz="2400" dirty="0" smtClean="0"/>
              <a:t> Дт 655 – Кт 311.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Рисунок 3" descr="shutterstock_12314217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9552" y="1916832"/>
            <a:ext cx="2736305" cy="2893312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000" b="1" dirty="0" smtClean="0"/>
              <a:t>У </a:t>
            </a:r>
            <a:r>
              <a:rPr lang="ru-RU" sz="4000" b="1" dirty="0" err="1" smtClean="0"/>
              <a:t>разі</a:t>
            </a:r>
            <a:r>
              <a:rPr lang="ru-RU" sz="4000" b="1" dirty="0" smtClean="0"/>
              <a:t> </a:t>
            </a:r>
            <a:r>
              <a:rPr lang="ru-RU" sz="4000" b="1" dirty="0" err="1" smtClean="0"/>
              <a:t>авансової</a:t>
            </a:r>
            <a:r>
              <a:rPr lang="ru-RU" sz="4000" b="1" dirty="0" smtClean="0"/>
              <a:t> </a:t>
            </a:r>
            <a:r>
              <a:rPr lang="ru-RU" sz="4000" b="1" dirty="0" err="1" smtClean="0"/>
              <a:t>сплати</a:t>
            </a:r>
            <a:r>
              <a:rPr lang="ru-RU" sz="4000" b="1" dirty="0" smtClean="0"/>
              <a:t> </a:t>
            </a:r>
            <a:r>
              <a:rPr lang="ru-RU" sz="4000" b="1" dirty="0" err="1" smtClean="0"/>
              <a:t>проведення</a:t>
            </a:r>
            <a:r>
              <a:rPr lang="ru-RU" sz="4000" b="1" dirty="0" smtClean="0"/>
              <a:t> </a:t>
            </a:r>
            <a:r>
              <a:rPr lang="ru-RU" sz="4000" b="1" dirty="0" err="1" smtClean="0"/>
              <a:t>будуть</a:t>
            </a:r>
            <a:r>
              <a:rPr lang="ru-RU" sz="4000" b="1" dirty="0" smtClean="0"/>
              <a:t> </a:t>
            </a:r>
            <a:r>
              <a:rPr lang="ru-RU" sz="4000" b="1" dirty="0" err="1" smtClean="0"/>
              <a:t>іншими</a:t>
            </a:r>
            <a:r>
              <a:rPr lang="ru-RU" sz="4000" b="1" dirty="0" smtClean="0"/>
              <a:t>.</a:t>
            </a:r>
            <a:endParaRPr lang="ru-RU" sz="4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419872" y="1916832"/>
            <a:ext cx="5338936" cy="4248472"/>
          </a:xfrm>
        </p:spPr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ru-RU" dirty="0" err="1" smtClean="0"/>
              <a:t>Авансова</a:t>
            </a:r>
            <a:r>
              <a:rPr lang="ru-RU" dirty="0" smtClean="0"/>
              <a:t> </a:t>
            </a:r>
            <a:r>
              <a:rPr lang="ru-RU" dirty="0" err="1" smtClean="0"/>
              <a:t>сплата</a:t>
            </a:r>
            <a:r>
              <a:rPr lang="ru-RU" dirty="0" smtClean="0"/>
              <a:t> за </a:t>
            </a:r>
            <a:r>
              <a:rPr lang="ru-RU" dirty="0" err="1" smtClean="0"/>
              <a:t>кілька</a:t>
            </a:r>
            <a:r>
              <a:rPr lang="ru-RU" dirty="0" smtClean="0"/>
              <a:t> </a:t>
            </a:r>
            <a:r>
              <a:rPr lang="ru-RU" dirty="0" err="1" smtClean="0"/>
              <a:t>періодів</a:t>
            </a:r>
            <a:r>
              <a:rPr lang="ru-RU" dirty="0" smtClean="0"/>
              <a:t>: </a:t>
            </a:r>
          </a:p>
          <a:p>
            <a:pPr algn="ctr">
              <a:buNone/>
            </a:pPr>
            <a:r>
              <a:rPr lang="ru-RU" dirty="0" smtClean="0"/>
              <a:t>Дт 655 – Кт 311.</a:t>
            </a:r>
          </a:p>
          <a:p>
            <a:pPr algn="ctr">
              <a:buNone/>
            </a:pPr>
            <a:r>
              <a:rPr lang="ru-RU" dirty="0" smtClean="0"/>
              <a:t> </a:t>
            </a:r>
          </a:p>
          <a:p>
            <a:pPr algn="ctr">
              <a:buNone/>
            </a:pPr>
            <a:r>
              <a:rPr lang="ru-RU" dirty="0" err="1" smtClean="0"/>
              <a:t>Відображення</a:t>
            </a:r>
            <a:r>
              <a:rPr lang="ru-RU" dirty="0" smtClean="0"/>
              <a:t> </a:t>
            </a:r>
            <a:r>
              <a:rPr lang="ru-RU" dirty="0" err="1" smtClean="0"/>
              <a:t>страховіх</a:t>
            </a:r>
            <a:r>
              <a:rPr lang="ru-RU" dirty="0" smtClean="0"/>
              <a:t> </a:t>
            </a:r>
            <a:r>
              <a:rPr lang="ru-RU" dirty="0" err="1" smtClean="0"/>
              <a:t>платежів</a:t>
            </a:r>
            <a:r>
              <a:rPr lang="ru-RU" dirty="0" smtClean="0"/>
              <a:t> у </a:t>
            </a:r>
            <a:r>
              <a:rPr lang="ru-RU" dirty="0" err="1" smtClean="0"/>
              <a:t>складі</a:t>
            </a:r>
            <a:r>
              <a:rPr lang="ru-RU" dirty="0" smtClean="0"/>
              <a:t> </a:t>
            </a:r>
            <a:r>
              <a:rPr lang="ru-RU" dirty="0" err="1" smtClean="0"/>
              <a:t>витрат</a:t>
            </a:r>
            <a:r>
              <a:rPr lang="ru-RU" dirty="0" smtClean="0"/>
              <a:t> </a:t>
            </a:r>
            <a:r>
              <a:rPr lang="ru-RU" dirty="0" err="1" smtClean="0"/>
              <a:t>майбутніх</a:t>
            </a:r>
            <a:r>
              <a:rPr lang="ru-RU" dirty="0" smtClean="0"/>
              <a:t> </a:t>
            </a:r>
            <a:r>
              <a:rPr lang="ru-RU" dirty="0" err="1" smtClean="0"/>
              <a:t>періодів</a:t>
            </a:r>
            <a:r>
              <a:rPr lang="ru-RU" dirty="0" smtClean="0"/>
              <a:t>: Дт 39 – Кт 655. </a:t>
            </a:r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err="1" smtClean="0"/>
              <a:t>Віднесення</a:t>
            </a:r>
            <a:r>
              <a:rPr lang="ru-RU" dirty="0" smtClean="0"/>
              <a:t> </a:t>
            </a:r>
            <a:r>
              <a:rPr lang="ru-RU" dirty="0" err="1" smtClean="0"/>
              <a:t>частини</a:t>
            </a:r>
            <a:r>
              <a:rPr lang="ru-RU" dirty="0" smtClean="0"/>
              <a:t> </a:t>
            </a:r>
            <a:r>
              <a:rPr lang="ru-RU" dirty="0" err="1" smtClean="0"/>
              <a:t>сплаченого</a:t>
            </a:r>
            <a:r>
              <a:rPr lang="ru-RU" dirty="0" smtClean="0"/>
              <a:t> авансу до складу </a:t>
            </a:r>
            <a:r>
              <a:rPr lang="ru-RU" dirty="0" err="1" smtClean="0"/>
              <a:t>витрат</a:t>
            </a:r>
            <a:r>
              <a:rPr lang="ru-RU" dirty="0" smtClean="0"/>
              <a:t> </a:t>
            </a:r>
            <a:r>
              <a:rPr lang="ru-RU" dirty="0" err="1" smtClean="0"/>
              <a:t>звітного</a:t>
            </a:r>
            <a:r>
              <a:rPr lang="ru-RU" dirty="0" smtClean="0"/>
              <a:t> </a:t>
            </a:r>
            <a:r>
              <a:rPr lang="ru-RU" dirty="0" err="1" smtClean="0"/>
              <a:t>періоду</a:t>
            </a:r>
            <a:r>
              <a:rPr lang="ru-RU" dirty="0" smtClean="0"/>
              <a:t>: </a:t>
            </a:r>
          </a:p>
          <a:p>
            <a:pPr algn="ctr">
              <a:buNone/>
            </a:pPr>
            <a:r>
              <a:rPr lang="ru-RU" dirty="0" smtClean="0"/>
              <a:t>Дт 91, 92, 93, 94 – Кт 39.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Рисунок 3" descr="shutterstock_12314217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4108704"/>
            <a:ext cx="3048000" cy="2749296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836712"/>
            <a:ext cx="8229600" cy="5040560"/>
          </a:xfrm>
        </p:spPr>
        <p:txBody>
          <a:bodyPr>
            <a:noAutofit/>
          </a:bodyPr>
          <a:lstStyle/>
          <a:p>
            <a:pPr>
              <a:buNone/>
            </a:pPr>
            <a:endParaRPr lang="ru-RU" sz="24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buNone/>
            </a:pPr>
            <a:r>
              <a:rPr lang="ru-RU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Суми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страхових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платежів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відображаються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у </a:t>
            </a:r>
            <a:r>
              <a:rPr lang="ru-RU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відповідних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рядках </a:t>
            </a:r>
            <a:r>
              <a:rPr lang="ru-RU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декларації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з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податку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на </a:t>
            </a:r>
            <a:r>
              <a:rPr lang="ru-RU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прибуток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– </a:t>
            </a:r>
            <a:r>
              <a:rPr lang="ru-RU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залежно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від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напряму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використання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застрахованого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майна в </a:t>
            </a:r>
            <a:r>
              <a:rPr lang="ru-RU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господарській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діяльності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(для </a:t>
            </a:r>
            <a:r>
              <a:rPr lang="ru-RU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загальновиробничих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потреб, </a:t>
            </a:r>
            <a:r>
              <a:rPr lang="ru-RU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адміністративних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чи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з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метою </a:t>
            </a:r>
            <a:r>
              <a:rPr lang="ru-RU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збуту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продукції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). </a:t>
            </a:r>
            <a:r>
              <a:rPr lang="ru-RU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Крім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того, </a:t>
            </a:r>
            <a:r>
              <a:rPr lang="ru-RU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підприємство-страхувальник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заповнює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специфічний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додаток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ВС, у </a:t>
            </a:r>
            <a:r>
              <a:rPr lang="ru-RU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якому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вказує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реквізити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страховиків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ru-RU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з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якими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укладено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договори </a:t>
            </a:r>
            <a:r>
              <a:rPr lang="ru-RU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страхування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ru-RU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суми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нарахованих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та </a:t>
            </a:r>
            <a:r>
              <a:rPr lang="ru-RU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сплачених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страхових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платежів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за </a:t>
            </a:r>
            <a:r>
              <a:rPr lang="ru-RU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звітний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період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21</TotalTime>
  <Words>352</Words>
  <Application>Microsoft Office PowerPoint</Application>
  <PresentationFormat>Экран (4:3)</PresentationFormat>
  <Paragraphs>24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Поток</vt:lpstr>
      <vt:lpstr>    Облік страхових платежів </vt:lpstr>
      <vt:lpstr>Бухгалтерський облік</vt:lpstr>
      <vt:lpstr>Страхові платежі зазвичай сплачуються періодично. Тому в разі їх сплати авансом до складу витрат певного звітного періоду слід включати лише суму, сплачену саме за цей період (п. 9.2 П(С)БО 16). Наприклад, у травні заплатили авансом за три літні місяці 30 000 грн. Цю суму не відображаємо у складі витрат травня, а до витрат за червень, липень та серпень включаємо по 10 000 грн.</vt:lpstr>
      <vt:lpstr>У разі періодичної сплати страхових платежів проведення будуть такими.  </vt:lpstr>
      <vt:lpstr>У разі авансової сплати проведення будуть іншими.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Облік страхових платежів</dc:title>
  <dc:creator>kmn</dc:creator>
  <cp:lastModifiedBy>Irina</cp:lastModifiedBy>
  <cp:revision>3</cp:revision>
  <dcterms:created xsi:type="dcterms:W3CDTF">2018-10-02T14:55:11Z</dcterms:created>
  <dcterms:modified xsi:type="dcterms:W3CDTF">2018-10-09T07:03:06Z</dcterms:modified>
</cp:coreProperties>
</file>