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1F3F-3621-499D-BB48-0810F06FF840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5C5A-2853-4CE3-876D-FC7457D5A9B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1F3F-3621-499D-BB48-0810F06FF840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5C5A-2853-4CE3-876D-FC7457D5A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1F3F-3621-499D-BB48-0810F06FF840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5C5A-2853-4CE3-876D-FC7457D5A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1F3F-3621-499D-BB48-0810F06FF840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5C5A-2853-4CE3-876D-FC7457D5A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1F3F-3621-499D-BB48-0810F06FF840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5C5A-2853-4CE3-876D-FC7457D5A9B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1F3F-3621-499D-BB48-0810F06FF840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5C5A-2853-4CE3-876D-FC7457D5A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1F3F-3621-499D-BB48-0810F06FF840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5C5A-2853-4CE3-876D-FC7457D5A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1F3F-3621-499D-BB48-0810F06FF840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5C5A-2853-4CE3-876D-FC7457D5A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1F3F-3621-499D-BB48-0810F06FF840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5C5A-2853-4CE3-876D-FC7457D5A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1F3F-3621-499D-BB48-0810F06FF840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5C5A-2853-4CE3-876D-FC7457D5A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1F3F-3621-499D-BB48-0810F06FF840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D45C5A-2853-4CE3-876D-FC7457D5A9B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161F3F-3621-499D-BB48-0810F06FF840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D45C5A-2853-4CE3-876D-FC7457D5A9B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 descr="ÐÐ°ÑÑÐ¸Ð½ÐºÐ¸ Ð¿Ð¾ Ð·Ð°Ð¿ÑÐ¾ÑÑ ÐºÐ°ÑÑÐ¸Ð½ÐºÐ¸ Ðº Ð¿ÑÐµÐ·ÐµÐ½ÑÐ°ÑÐ¸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7989512" cy="41764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dirty="0" smtClean="0">
                <a:solidFill>
                  <a:schemeClr val="tx1"/>
                </a:solidFill>
                <a:ea typeface="Batang" pitchFamily="18" charset="-127"/>
              </a:rPr>
              <a:t/>
            </a:r>
            <a:br>
              <a:rPr lang="ru-RU" sz="6700" dirty="0" smtClean="0">
                <a:solidFill>
                  <a:schemeClr val="tx1"/>
                </a:solidFill>
                <a:ea typeface="Batang" pitchFamily="18" charset="-127"/>
              </a:rPr>
            </a:br>
            <a:r>
              <a:rPr lang="ru-RU" sz="6700" dirty="0" smtClean="0">
                <a:solidFill>
                  <a:schemeClr val="tx1"/>
                </a:solidFill>
                <a:ea typeface="Batang" pitchFamily="18" charset="-127"/>
              </a:rPr>
              <a:t/>
            </a:r>
            <a:br>
              <a:rPr lang="ru-RU" sz="6700" dirty="0" smtClean="0">
                <a:solidFill>
                  <a:schemeClr val="tx1"/>
                </a:solidFill>
                <a:ea typeface="Batang" pitchFamily="18" charset="-127"/>
              </a:rPr>
            </a:br>
            <a:r>
              <a:rPr lang="ru-RU" sz="6700" dirty="0" smtClean="0">
                <a:solidFill>
                  <a:schemeClr val="tx1"/>
                </a:solidFill>
                <a:ea typeface="Batang" pitchFamily="18" charset="-127"/>
              </a:rPr>
              <a:t/>
            </a:r>
            <a:br>
              <a:rPr lang="ru-RU" sz="6700" dirty="0" smtClean="0">
                <a:solidFill>
                  <a:schemeClr val="tx1"/>
                </a:solidFill>
                <a:ea typeface="Batang" pitchFamily="18" charset="-127"/>
              </a:rPr>
            </a:br>
            <a:r>
              <a:rPr lang="ru-RU" sz="6700" dirty="0" smtClean="0">
                <a:solidFill>
                  <a:schemeClr val="tx1"/>
                </a:solidFill>
                <a:ea typeface="Batang" pitchFamily="18" charset="-127"/>
              </a:rPr>
              <a:t/>
            </a:r>
            <a:br>
              <a:rPr lang="ru-RU" sz="6700" dirty="0" smtClean="0">
                <a:solidFill>
                  <a:schemeClr val="tx1"/>
                </a:solidFill>
                <a:ea typeface="Batang" pitchFamily="18" charset="-127"/>
              </a:rPr>
            </a:br>
            <a:r>
              <a:rPr lang="ru-RU" sz="6700" dirty="0" err="1" smtClean="0">
                <a:solidFill>
                  <a:schemeClr val="tx1"/>
                </a:solidFill>
                <a:ea typeface="Batang" pitchFamily="18" charset="-127"/>
              </a:rPr>
              <a:t>Облік</a:t>
            </a:r>
            <a:r>
              <a:rPr lang="ru-RU" sz="6700" dirty="0" smtClean="0">
                <a:solidFill>
                  <a:schemeClr val="tx1"/>
                </a:solidFill>
                <a:ea typeface="Batang" pitchFamily="18" charset="-127"/>
              </a:rPr>
              <a:t> </a:t>
            </a:r>
            <a:r>
              <a:rPr lang="ru-RU" sz="6700" dirty="0" err="1" smtClean="0">
                <a:solidFill>
                  <a:schemeClr val="tx1"/>
                </a:solidFill>
                <a:ea typeface="Batang" pitchFamily="18" charset="-127"/>
              </a:rPr>
              <a:t>страхових</a:t>
            </a:r>
            <a:r>
              <a:rPr lang="ru-RU" sz="6700" dirty="0" smtClean="0">
                <a:solidFill>
                  <a:schemeClr val="tx1"/>
                </a:solidFill>
                <a:ea typeface="Batang" pitchFamily="18" charset="-127"/>
              </a:rPr>
              <a:t> </a:t>
            </a:r>
            <a:r>
              <a:rPr lang="ru-RU" sz="6700" dirty="0" err="1" smtClean="0">
                <a:solidFill>
                  <a:schemeClr val="tx1"/>
                </a:solidFill>
                <a:ea typeface="Batang" pitchFamily="18" charset="-127"/>
              </a:rPr>
              <a:t>платежів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err="1" smtClean="0">
                <a:solidFill>
                  <a:srgbClr val="00B050"/>
                </a:solidFill>
              </a:rPr>
              <a:t>Бухгалтерський</a:t>
            </a:r>
            <a:r>
              <a:rPr lang="ru-RU" sz="6000" b="1" dirty="0" smtClean="0">
                <a:solidFill>
                  <a:srgbClr val="00B050"/>
                </a:solidFill>
              </a:rPr>
              <a:t> </a:t>
            </a:r>
            <a:r>
              <a:rPr lang="ru-RU" sz="6000" b="1" dirty="0" err="1" smtClean="0">
                <a:solidFill>
                  <a:srgbClr val="00B050"/>
                </a:solidFill>
              </a:rPr>
              <a:t>облік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5976664" cy="568863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Порядок </a:t>
            </a:r>
            <a:r>
              <a:rPr lang="ru-RU" dirty="0" err="1" smtClean="0"/>
              <a:t>бухобліку</a:t>
            </a:r>
            <a:r>
              <a:rPr lang="ru-RU" dirty="0" smtClean="0"/>
              <a:t> таких </a:t>
            </a:r>
            <a:r>
              <a:rPr lang="ru-RU" dirty="0" err="1" smtClean="0"/>
              <a:t>витрат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виду майна та </a:t>
            </a:r>
            <a:r>
              <a:rPr lang="ru-RU" dirty="0" err="1" smtClean="0"/>
              <a:t>напряму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підприємством</a:t>
            </a:r>
            <a:r>
              <a:rPr lang="ru-RU" dirty="0" smtClean="0"/>
              <a:t>. Так, </a:t>
            </a:r>
            <a:r>
              <a:rPr lang="ru-RU" dirty="0" err="1" smtClean="0"/>
              <a:t>витрати</a:t>
            </a:r>
            <a:r>
              <a:rPr lang="ru-RU" dirty="0" smtClean="0"/>
              <a:t> на </a:t>
            </a:r>
            <a:r>
              <a:rPr lang="ru-RU" dirty="0" err="1" smtClean="0"/>
              <a:t>страхування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> -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(</a:t>
            </a:r>
            <a:r>
              <a:rPr lang="ru-RU" dirty="0" err="1" smtClean="0"/>
              <a:t>далі</a:t>
            </a:r>
            <a:r>
              <a:rPr lang="ru-RU" dirty="0" smtClean="0"/>
              <a:t> – ОЗ) </a:t>
            </a:r>
            <a:r>
              <a:rPr lang="ru-RU" dirty="0" err="1" smtClean="0"/>
              <a:t>загальновиробничого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загальновиробничі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(п. 15.4 П(С)БО 16);</a:t>
            </a:r>
          </a:p>
          <a:p>
            <a:pPr>
              <a:buNone/>
            </a:pPr>
            <a:r>
              <a:rPr lang="ru-RU" dirty="0" smtClean="0"/>
              <a:t>- майна </a:t>
            </a:r>
            <a:r>
              <a:rPr lang="ru-RU" dirty="0" err="1" smtClean="0"/>
              <a:t>загальногосподарського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– </a:t>
            </a:r>
            <a:r>
              <a:rPr lang="ru-RU" dirty="0" err="1" smtClean="0"/>
              <a:t>адміністративні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(п. 18 П(С)БО 16);</a:t>
            </a:r>
          </a:p>
          <a:p>
            <a:pPr>
              <a:buNone/>
            </a:pPr>
            <a:r>
              <a:rPr lang="ru-RU" dirty="0" smtClean="0"/>
              <a:t>-  ОЗ,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для </a:t>
            </a:r>
            <a:r>
              <a:rPr lang="ru-RU" dirty="0" err="1" smtClean="0"/>
              <a:t>збуту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та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транспортування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зберігання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на </a:t>
            </a:r>
            <a:r>
              <a:rPr lang="ru-RU" dirty="0" err="1" smtClean="0"/>
              <a:t>збут</a:t>
            </a:r>
            <a:r>
              <a:rPr lang="ru-RU" dirty="0" smtClean="0"/>
              <a:t> (п. 19 П(С)БО 16); </a:t>
            </a:r>
          </a:p>
          <a:p>
            <a:pPr>
              <a:buNone/>
            </a:pPr>
            <a:r>
              <a:rPr lang="ru-RU" dirty="0" smtClean="0"/>
              <a:t>- ОЗ,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в </a:t>
            </a:r>
            <a:r>
              <a:rPr lang="ru-RU" dirty="0" err="1" smtClean="0"/>
              <a:t>господарській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(аналог </a:t>
            </a:r>
            <a:r>
              <a:rPr lang="ru-RU" dirty="0" err="1" smtClean="0"/>
              <a:t>невиробничих</a:t>
            </a:r>
            <a:r>
              <a:rPr lang="ru-RU" dirty="0" smtClean="0"/>
              <a:t> ОЗ у </a:t>
            </a:r>
            <a:r>
              <a:rPr lang="ru-RU" dirty="0" err="1" smtClean="0"/>
              <a:t>податковому</a:t>
            </a:r>
            <a:r>
              <a:rPr lang="ru-RU" dirty="0" smtClean="0"/>
              <a:t> </a:t>
            </a:r>
            <a:r>
              <a:rPr lang="ru-RU" dirty="0" err="1" smtClean="0"/>
              <a:t>обліку</a:t>
            </a:r>
            <a:r>
              <a:rPr lang="ru-RU" dirty="0" smtClean="0"/>
              <a:t>)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</a:t>
            </a:r>
            <a:r>
              <a:rPr lang="ru-RU" dirty="0" err="1" smtClean="0"/>
              <a:t>операційної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7346331621520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772816"/>
            <a:ext cx="2987824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592288"/>
          </a:xfrm>
        </p:spPr>
        <p:txBody>
          <a:bodyPr>
            <a:noAutofit/>
          </a:bodyPr>
          <a:lstStyle/>
          <a:p>
            <a:pPr algn="ctr"/>
            <a:r>
              <a:rPr lang="ru-RU" sz="2400" dirty="0" err="1" smtClean="0">
                <a:solidFill>
                  <a:srgbClr val="FF0000"/>
                </a:solidFill>
              </a:rPr>
              <a:t>Страхові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платежі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зазвичай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сплачуються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періодично</a:t>
            </a:r>
            <a:r>
              <a:rPr lang="ru-RU" sz="2400" dirty="0" smtClean="0">
                <a:solidFill>
                  <a:srgbClr val="FF0000"/>
                </a:solidFill>
              </a:rPr>
              <a:t>. Тому в </a:t>
            </a:r>
            <a:r>
              <a:rPr lang="ru-RU" sz="2400" dirty="0" err="1" smtClean="0">
                <a:solidFill>
                  <a:srgbClr val="FF0000"/>
                </a:solidFill>
              </a:rPr>
              <a:t>разі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їх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сплати</a:t>
            </a:r>
            <a:r>
              <a:rPr lang="ru-RU" sz="2400" dirty="0" smtClean="0">
                <a:solidFill>
                  <a:srgbClr val="FF0000"/>
                </a:solidFill>
              </a:rPr>
              <a:t> авансом до складу </a:t>
            </a:r>
            <a:r>
              <a:rPr lang="ru-RU" sz="2400" dirty="0" err="1" smtClean="0">
                <a:solidFill>
                  <a:srgbClr val="FF0000"/>
                </a:solidFill>
              </a:rPr>
              <a:t>витрат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певного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звітного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періоду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слід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включати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лише</a:t>
            </a:r>
            <a:r>
              <a:rPr lang="ru-RU" sz="2400" dirty="0" smtClean="0">
                <a:solidFill>
                  <a:srgbClr val="FF0000"/>
                </a:solidFill>
              </a:rPr>
              <a:t> суму, </a:t>
            </a:r>
            <a:r>
              <a:rPr lang="ru-RU" sz="2400" dirty="0" err="1" smtClean="0">
                <a:solidFill>
                  <a:srgbClr val="FF0000"/>
                </a:solidFill>
              </a:rPr>
              <a:t>сплачену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саме</a:t>
            </a:r>
            <a:r>
              <a:rPr lang="ru-RU" sz="2400" dirty="0" smtClean="0">
                <a:solidFill>
                  <a:srgbClr val="FF0000"/>
                </a:solidFill>
              </a:rPr>
              <a:t> за </a:t>
            </a:r>
            <a:r>
              <a:rPr lang="ru-RU" sz="2400" dirty="0" err="1" smtClean="0">
                <a:solidFill>
                  <a:srgbClr val="FF0000"/>
                </a:solidFill>
              </a:rPr>
              <a:t>цей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період</a:t>
            </a:r>
            <a:r>
              <a:rPr lang="ru-RU" sz="2400" dirty="0" smtClean="0">
                <a:solidFill>
                  <a:srgbClr val="FF0000"/>
                </a:solidFill>
              </a:rPr>
              <a:t> (п. 9.2 П(С)БО 16). </a:t>
            </a:r>
            <a:r>
              <a:rPr lang="ru-RU" sz="2400" dirty="0" err="1" smtClean="0">
                <a:solidFill>
                  <a:srgbClr val="FF0000"/>
                </a:solidFill>
              </a:rPr>
              <a:t>Наприклад</a:t>
            </a:r>
            <a:r>
              <a:rPr lang="ru-RU" sz="2400" dirty="0" smtClean="0">
                <a:solidFill>
                  <a:srgbClr val="FF0000"/>
                </a:solidFill>
              </a:rPr>
              <a:t>, у </a:t>
            </a:r>
            <a:r>
              <a:rPr lang="ru-RU" sz="2400" dirty="0" err="1" smtClean="0">
                <a:solidFill>
                  <a:srgbClr val="FF0000"/>
                </a:solidFill>
              </a:rPr>
              <a:t>травні</a:t>
            </a:r>
            <a:r>
              <a:rPr lang="ru-RU" sz="2400" dirty="0" smtClean="0">
                <a:solidFill>
                  <a:srgbClr val="FF0000"/>
                </a:solidFill>
              </a:rPr>
              <a:t> заплатили авансом за три </a:t>
            </a:r>
            <a:r>
              <a:rPr lang="ru-RU" sz="2400" dirty="0" err="1" smtClean="0">
                <a:solidFill>
                  <a:srgbClr val="FF0000"/>
                </a:solidFill>
              </a:rPr>
              <a:t>літні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місяці</a:t>
            </a:r>
            <a:r>
              <a:rPr lang="ru-RU" sz="2400" dirty="0" smtClean="0">
                <a:solidFill>
                  <a:srgbClr val="FF0000"/>
                </a:solidFill>
              </a:rPr>
              <a:t> 30 000 </a:t>
            </a:r>
            <a:r>
              <a:rPr lang="ru-RU" sz="2400" dirty="0" err="1" smtClean="0">
                <a:solidFill>
                  <a:srgbClr val="FF0000"/>
                </a:solidFill>
              </a:rPr>
              <a:t>грн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</a:rPr>
              <a:t>Цю</a:t>
            </a:r>
            <a:r>
              <a:rPr lang="ru-RU" sz="2400" dirty="0" smtClean="0">
                <a:solidFill>
                  <a:srgbClr val="FF0000"/>
                </a:solidFill>
              </a:rPr>
              <a:t> суму не </a:t>
            </a:r>
            <a:r>
              <a:rPr lang="ru-RU" sz="2400" dirty="0" err="1" smtClean="0">
                <a:solidFill>
                  <a:srgbClr val="FF0000"/>
                </a:solidFill>
              </a:rPr>
              <a:t>відображаємо</a:t>
            </a:r>
            <a:r>
              <a:rPr lang="ru-RU" sz="2400" dirty="0" smtClean="0">
                <a:solidFill>
                  <a:srgbClr val="FF0000"/>
                </a:solidFill>
              </a:rPr>
              <a:t> у </a:t>
            </a:r>
            <a:r>
              <a:rPr lang="ru-RU" sz="2400" dirty="0" err="1" smtClean="0">
                <a:solidFill>
                  <a:srgbClr val="FF0000"/>
                </a:solidFill>
              </a:rPr>
              <a:t>складі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витрат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травня</a:t>
            </a:r>
            <a:r>
              <a:rPr lang="ru-RU" sz="2400" dirty="0" smtClean="0">
                <a:solidFill>
                  <a:srgbClr val="FF0000"/>
                </a:solidFill>
              </a:rPr>
              <a:t>, а до </a:t>
            </a:r>
            <a:r>
              <a:rPr lang="ru-RU" sz="2400" dirty="0" err="1" smtClean="0">
                <a:solidFill>
                  <a:srgbClr val="FF0000"/>
                </a:solidFill>
              </a:rPr>
              <a:t>витрат</a:t>
            </a:r>
            <a:r>
              <a:rPr lang="ru-RU" sz="2400" dirty="0" smtClean="0">
                <a:solidFill>
                  <a:srgbClr val="FF0000"/>
                </a:solidFill>
              </a:rPr>
              <a:t> за </a:t>
            </a:r>
            <a:r>
              <a:rPr lang="ru-RU" sz="2400" dirty="0" err="1" smtClean="0">
                <a:solidFill>
                  <a:srgbClr val="FF0000"/>
                </a:solidFill>
              </a:rPr>
              <a:t>червень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липень</a:t>
            </a:r>
            <a:r>
              <a:rPr lang="ru-RU" sz="2400" dirty="0" smtClean="0">
                <a:solidFill>
                  <a:srgbClr val="FF0000"/>
                </a:solidFill>
              </a:rPr>
              <a:t> та </a:t>
            </a:r>
            <a:r>
              <a:rPr lang="ru-RU" sz="2400" dirty="0" err="1" smtClean="0">
                <a:solidFill>
                  <a:srgbClr val="FF0000"/>
                </a:solidFill>
              </a:rPr>
              <a:t>серпень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включаємо</a:t>
            </a:r>
            <a:r>
              <a:rPr lang="ru-RU" sz="2400" dirty="0" smtClean="0">
                <a:solidFill>
                  <a:srgbClr val="FF0000"/>
                </a:solidFill>
              </a:rPr>
              <a:t> по 10 000 </a:t>
            </a:r>
            <a:r>
              <a:rPr lang="ru-RU" sz="2400" dirty="0" err="1" smtClean="0">
                <a:solidFill>
                  <a:srgbClr val="FF0000"/>
                </a:solidFill>
              </a:rPr>
              <a:t>грн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3212976"/>
            <a:ext cx="3312368" cy="331236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У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разі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періодичної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сплати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страхових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платежів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проведення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будуть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такими.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1916832"/>
            <a:ext cx="5061248" cy="39604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err="1" smtClean="0"/>
              <a:t>Нарахування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періодичних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страхових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платежів</a:t>
            </a:r>
            <a:r>
              <a:rPr lang="ru-RU" sz="2400" dirty="0" smtClean="0"/>
              <a:t>: </a:t>
            </a:r>
          </a:p>
          <a:p>
            <a:pPr algn="ctr">
              <a:buNone/>
            </a:pPr>
            <a:r>
              <a:rPr lang="ru-RU" sz="2400" dirty="0" smtClean="0"/>
              <a:t>Дт 91, 92, 93, 94 – Кт 655                     « </a:t>
            </a:r>
            <a:r>
              <a:rPr lang="ru-RU" sz="2400" dirty="0" err="1" smtClean="0"/>
              <a:t>Розрахунки</a:t>
            </a:r>
            <a:r>
              <a:rPr lang="ru-RU" sz="2400" dirty="0" smtClean="0"/>
              <a:t> за </a:t>
            </a:r>
            <a:r>
              <a:rPr lang="ru-RU" sz="2400" dirty="0" err="1" smtClean="0"/>
              <a:t>страхуванням</a:t>
            </a:r>
            <a:r>
              <a:rPr lang="ru-RU" sz="2400" dirty="0" smtClean="0"/>
              <a:t> майна». </a:t>
            </a:r>
          </a:p>
          <a:p>
            <a:pPr algn="ctr">
              <a:buNone/>
            </a:pPr>
            <a:r>
              <a:rPr lang="ru-RU" sz="2400" dirty="0" err="1" smtClean="0"/>
              <a:t>Сплата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страхових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платежів</a:t>
            </a:r>
            <a:r>
              <a:rPr lang="ru-RU" sz="2400" dirty="0" smtClean="0"/>
              <a:t>:</a:t>
            </a:r>
          </a:p>
          <a:p>
            <a:pPr algn="ctr">
              <a:buNone/>
            </a:pPr>
            <a:r>
              <a:rPr lang="ru-RU" sz="2400" dirty="0" smtClean="0"/>
              <a:t> Дт 655 – Кт 311.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shutterstock_1231421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916832"/>
            <a:ext cx="2736305" cy="289331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У </a:t>
            </a:r>
            <a:r>
              <a:rPr lang="ru-RU" sz="4000" b="1" dirty="0" err="1" smtClean="0"/>
              <a:t>разі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авансової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сплати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проведення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будуть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іншими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916832"/>
            <a:ext cx="5338936" cy="424847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err="1" smtClean="0"/>
              <a:t>Авансова</a:t>
            </a:r>
            <a:r>
              <a:rPr lang="ru-RU" dirty="0" smtClean="0"/>
              <a:t> </a:t>
            </a:r>
            <a:r>
              <a:rPr lang="ru-RU" dirty="0" err="1" smtClean="0"/>
              <a:t>сплата</a:t>
            </a:r>
            <a:r>
              <a:rPr lang="ru-RU" dirty="0" smtClean="0"/>
              <a:t> за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періодів</a:t>
            </a:r>
            <a:r>
              <a:rPr lang="ru-RU" dirty="0" smtClean="0"/>
              <a:t>: </a:t>
            </a:r>
          </a:p>
          <a:p>
            <a:pPr algn="ctr">
              <a:buNone/>
            </a:pPr>
            <a:r>
              <a:rPr lang="ru-RU" dirty="0" smtClean="0"/>
              <a:t>Дт 655 – Кт 311.</a:t>
            </a:r>
          </a:p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страховіх</a:t>
            </a:r>
            <a:r>
              <a:rPr lang="ru-RU" dirty="0" smtClean="0"/>
              <a:t> </a:t>
            </a:r>
            <a:r>
              <a:rPr lang="ru-RU" dirty="0" err="1" smtClean="0"/>
              <a:t>платежів</a:t>
            </a:r>
            <a:r>
              <a:rPr lang="ru-RU" dirty="0" smtClean="0"/>
              <a:t> у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</a:t>
            </a:r>
            <a:r>
              <a:rPr lang="ru-RU" dirty="0" err="1" smtClean="0"/>
              <a:t>майбутніх</a:t>
            </a:r>
            <a:r>
              <a:rPr lang="ru-RU" dirty="0" smtClean="0"/>
              <a:t> </a:t>
            </a:r>
            <a:r>
              <a:rPr lang="ru-RU" dirty="0" err="1" smtClean="0"/>
              <a:t>періодів</a:t>
            </a:r>
            <a:r>
              <a:rPr lang="ru-RU" dirty="0" smtClean="0"/>
              <a:t>: Дт 39 – Кт 655.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Віднесення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сплаченого</a:t>
            </a:r>
            <a:r>
              <a:rPr lang="ru-RU" dirty="0" smtClean="0"/>
              <a:t> авансу до складу </a:t>
            </a:r>
            <a:r>
              <a:rPr lang="ru-RU" dirty="0" err="1" smtClean="0"/>
              <a:t>витрат</a:t>
            </a:r>
            <a:r>
              <a:rPr lang="ru-RU" dirty="0" smtClean="0"/>
              <a:t> </a:t>
            </a:r>
            <a:r>
              <a:rPr lang="ru-RU" dirty="0" err="1" smtClean="0"/>
              <a:t>звітного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: </a:t>
            </a:r>
          </a:p>
          <a:p>
            <a:pPr algn="ctr">
              <a:buNone/>
            </a:pPr>
            <a:r>
              <a:rPr lang="ru-RU" dirty="0" smtClean="0"/>
              <a:t>Дт 91, 92, 93, 94 – Кт 39.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shutterstock_1231421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08704"/>
            <a:ext cx="3048000" cy="27492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04056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Суми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страхових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платежів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відображаються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відповідних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рядках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декларації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податку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прибуток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залежно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напряму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використання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застрахованого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майна в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господарській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діяльності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(для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загальновиробничих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потреб,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адміністративних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метою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збуту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продукції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Крім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того,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підприємство-страхувальник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заповнює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специфічний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додаток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ВС, у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якому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вказує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реквізити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страховиків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якими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укладено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договори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страхування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суми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нарахованих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сплачених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страхових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платежів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за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звітний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період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352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  Облік страхових платежів </vt:lpstr>
      <vt:lpstr>Бухгалтерський облік</vt:lpstr>
      <vt:lpstr>Страхові платежі зазвичай сплачуються періодично. Тому в разі їх сплати авансом до складу витрат певного звітного періоду слід включати лише суму, сплачену саме за цей період (п. 9.2 П(С)БО 16). Наприклад, у травні заплатили авансом за три літні місяці 30 000 грн. Цю суму не відображаємо у складі витрат травня, а до витрат за червень, липень та серпень включаємо по 10 000 грн.</vt:lpstr>
      <vt:lpstr>У разі періодичної сплати страхових платежів проведення будуть такими.  </vt:lpstr>
      <vt:lpstr>У разі авансової сплати проведення будуть іншими.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Облік страхових платежів</dc:title>
  <dc:creator>kmn</dc:creator>
  <cp:lastModifiedBy>Irina</cp:lastModifiedBy>
  <cp:revision>3</cp:revision>
  <dcterms:created xsi:type="dcterms:W3CDTF">2018-10-02T14:55:11Z</dcterms:created>
  <dcterms:modified xsi:type="dcterms:W3CDTF">2018-10-09T07:03:06Z</dcterms:modified>
</cp:coreProperties>
</file>