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80B334-13A2-4FBF-8F46-C1B3F69629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effectLst/>
                <a:latin typeface="Derby"/>
              </a:rPr>
              <a:t>ДЕНЬ</a:t>
            </a:r>
            <a:r>
              <a:rPr lang="ru-RU" b="1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ru-RU" b="1" dirty="0">
                <a:solidFill>
                  <a:srgbClr val="FF0000"/>
                </a:solidFill>
                <a:effectLst/>
                <a:latin typeface="Derby"/>
              </a:rPr>
              <a:t>3</a:t>
            </a:r>
            <a:endParaRPr lang="uk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D017226-1027-448B-9AE6-B678FD4BBD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Derby"/>
              </a:rPr>
              <a:t>НЕВЕРБАЛЬНІ ОЗНАКИ ТРИВОГИ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828197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B27A32-771F-4C02-BEA4-A4DD88924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r>
              <a:rPr lang="ru-RU" sz="1800" b="1" dirty="0">
                <a:solidFill>
                  <a:srgbClr val="C00000"/>
                </a:solidFill>
                <a:effectLst/>
                <a:latin typeface="Derby"/>
              </a:rPr>
              <a:t>ВЧИМОСЯ ВОЛОДІТИ СВОЇМ ТІЛОМ  У СИТУАЦІЯХ КОМУНІКАТИВНОЇ ВЗАЄМОДІЇ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Мета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заняття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:</a:t>
            </a:r>
            <a:r>
              <a:rPr lang="ru-RU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усунення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невербальних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зажимів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контрактур,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повязаних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фізіологічними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станами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тривоги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uk-UA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0361091-B32D-4F3E-87AF-7295E7858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320550"/>
            <a:ext cx="7886700" cy="1028329"/>
          </a:xfrm>
        </p:spPr>
        <p:txBody>
          <a:bodyPr/>
          <a:lstStyle/>
          <a:p>
            <a:pPr marL="1295387" indent="-304787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b="1" dirty="0">
                <a:solidFill>
                  <a:srgbClr val="4F6128"/>
                </a:solidFill>
                <a:effectLst/>
                <a:latin typeface="Derby"/>
              </a:rPr>
              <a:t>САМОАНАЛІЗ ЕМОЦІЙНИХ СТАНІВ ОБЛИЧЧЯ</a:t>
            </a:r>
            <a:endParaRPr lang="ru-RU" dirty="0">
              <a:effectLst/>
            </a:endParaRPr>
          </a:p>
          <a:p>
            <a:pPr marL="75500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З’ясуй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емоційний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стан у тебе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зранку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‒ зараз:</a:t>
            </a:r>
            <a:endParaRPr lang="ru-RU" dirty="0">
              <a:effectLst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1C320691-77E8-416C-B70F-88EEA3856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79"/>
            <a:ext cx="6336703" cy="427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77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6327DC9-9A3B-432C-9091-382941359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657727"/>
            <a:ext cx="8034087" cy="5519237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Міміка тривожної людини ‒ це стиснуті губи і міцно зціплені зуби, очі, які звернені від співрозмовника, блукаючі або опущені донизу зіниці, невміння фіксувати і ловити погляд співрозмовника. Подивись уважно на обличчя, які ти вибрав. Орієнтовно так сприймають тебе твої однолітки та оточуючі.</a:t>
            </a:r>
            <a:endParaRPr lang="uk-UA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Втім, знайди на картинці емоцію радості і спробуй скопіювати цей вираз: усмішка з піднятими доверху куточками губ і щасливі очі! Міміка обличчя є інстинктивною і якщо позитивний вираз з’явиться на обличчі, то автоматично він перейде на увесь твій емоційний стан.</a:t>
            </a:r>
            <a:endParaRPr lang="uk-UA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uk-UA" dirty="0">
              <a:effectLst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202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E38A59-3B8A-4F65-ACC8-977FC0955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9906"/>
          </a:xfrm>
        </p:spPr>
        <p:txBody>
          <a:bodyPr/>
          <a:lstStyle/>
          <a:p>
            <a:r>
              <a:rPr lang="ru-RU" sz="1800" b="1" dirty="0">
                <a:solidFill>
                  <a:srgbClr val="17365C"/>
                </a:solidFill>
                <a:effectLst/>
                <a:latin typeface="Derby"/>
              </a:rPr>
              <a:t>2. АНАЛІЗ ЕМОЦІЙНИХ СТАНІВ І ПАНТОМІМІКИ УЛЮБЛЕНИХ ГЕРОЇВ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FEAED64-3294-40CD-A40C-68D8AAB02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тебе є улюблені виконавці, актори? Думаємо, що так. Знайди відео з найкращим їхнім фільмом чи музичним кліпом. Проаналізуй їхню міміку, жести і зафіксуй для себе. </a:t>
            </a:r>
            <a:endParaRPr lang="uk-UA" dirty="0">
              <a:effectLst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i="1" dirty="0" err="1" smtClean="0">
                <a:solidFill>
                  <a:srgbClr val="4F6128"/>
                </a:solidFill>
                <a:effectLst/>
                <a:latin typeface="Times New Roman" panose="02020603050405020304" pitchFamily="18" charset="0"/>
              </a:rPr>
              <a:t>Міміка</a:t>
            </a:r>
            <a:r>
              <a:rPr lang="uk-UA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______________________________________________________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_______</a:t>
            </a:r>
            <a:endParaRPr lang="uk-UA" dirty="0">
              <a:effectLst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i="1" dirty="0" err="1" smtClean="0">
                <a:solidFill>
                  <a:srgbClr val="4F6128"/>
                </a:solidFill>
                <a:effectLst/>
                <a:latin typeface="Times New Roman" panose="02020603050405020304" pitchFamily="18" charset="0"/>
              </a:rPr>
              <a:t>Жести</a:t>
            </a:r>
            <a:r>
              <a:rPr lang="uk-UA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_______________________________________________________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______</a:t>
            </a:r>
            <a:endParaRPr lang="uk-UA" dirty="0">
              <a:effectLst/>
            </a:endParaRPr>
          </a:p>
          <a:p>
            <a:endParaRPr lang="uk-UA" dirty="0"/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88C251B7-1EB0-46A5-8726-BFEF1EF16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80928"/>
            <a:ext cx="4601716" cy="302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C772FFB-4C3D-4EC4-AB78-0276B43EAE58}"/>
              </a:ext>
            </a:extLst>
          </p:cNvPr>
          <p:cNvSpPr txBox="1"/>
          <p:nvPr/>
        </p:nvSpPr>
        <p:spPr>
          <a:xfrm>
            <a:off x="316423" y="2863349"/>
            <a:ext cx="398336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Спробуй їх повторити перед дзеркалом. </a:t>
            </a:r>
            <a:endParaRPr lang="uk-UA" dirty="0">
              <a:effectLst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Виконай два завдання у стилі свого улюбленого героя:</a:t>
            </a:r>
            <a:endParaRPr lang="uk-UA" dirty="0">
              <a:effectLst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b="1" i="1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Завдання 1.</a:t>
            </a:r>
            <a:r>
              <a:rPr lang="uk-UA" sz="1800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Повтори кілька елементів танцювальних рухів із одного з кліпів.</a:t>
            </a:r>
            <a:endParaRPr lang="uk-UA" dirty="0">
              <a:effectLst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b="1" i="1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Завдання 2.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Скопіюй один або два його жести у розмові зі своїми друзями.</a:t>
            </a:r>
            <a:endParaRPr lang="uk-UA" dirty="0">
              <a:effectLst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Проаналізуй свої відчуття.</a:t>
            </a:r>
            <a:endParaRPr lang="uk-U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607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8E5D95DE-9620-402E-9073-C40094BB5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44161"/>
                </a:solidFill>
                <a:effectLst/>
                <a:latin typeface="Derby"/>
              </a:rPr>
              <a:t>3. КУДИ СХОВАТИ РУКИ?</a:t>
            </a:r>
            <a:endParaRPr lang="uk-UA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42E7E00-C6EC-4DBB-84AE-62B89BE5A4C3}"/>
              </a:ext>
            </a:extLst>
          </p:cNvPr>
          <p:cNvSpPr txBox="1"/>
          <p:nvPr/>
        </p:nvSpPr>
        <p:spPr>
          <a:xfrm>
            <a:off x="168442" y="1124744"/>
            <a:ext cx="8879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Руки завжди видають наш стресовий стан.</a:t>
            </a:r>
            <a:endParaRPr lang="uk-UA" dirty="0">
              <a:effectLst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Принцип тривожної людини ‒ сховатися від усіх, оскільки все у житті небезпечно.  І перше, що робить тривожна людина ‒ ховає руки до кишень, теребить ключі або охоплює двома руками сумку і відгороджується нею від співрозмовника. </a:t>
            </a:r>
            <a:endParaRPr lang="uk-UA" dirty="0">
              <a:effectLst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68312B73-E71E-43BB-85F9-70A45CE2F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027" y="2599540"/>
            <a:ext cx="3852973" cy="3133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2AB70C2-A582-4CA8-AC92-99D4BA1D1FF8}"/>
              </a:ext>
            </a:extLst>
          </p:cNvPr>
          <p:cNvSpPr txBox="1"/>
          <p:nvPr/>
        </p:nvSpPr>
        <p:spPr>
          <a:xfrm>
            <a:off x="0" y="2564904"/>
            <a:ext cx="533966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Водночас, місце для рук можна знайти:</a:t>
            </a:r>
            <a:endParaRPr lang="uk-UA" dirty="0">
              <a:effectLst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1800" b="1" i="1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Середня класична позиція</a:t>
            </a:r>
            <a:r>
              <a:rPr lang="uk-UA" sz="1800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‒ руки зігнуті у ліктях, долоні відкриті і рухаються на рівні талії. </a:t>
            </a:r>
            <a:r>
              <a:rPr lang="uk-UA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Це поза спокійної, впевненої людини.</a:t>
            </a:r>
            <a:endParaRPr lang="uk-UA" dirty="0">
              <a:effectLst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1800" b="1" i="1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Верхня емоційна позиція</a:t>
            </a:r>
            <a:r>
              <a:rPr lang="uk-UA" sz="1800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‒ долоні вище плечей. Використовується лише у тих випадках, коли потрібно виявити сильні емоції: «ура», «го-о-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ол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!», «ми молодці!».</a:t>
            </a:r>
            <a:endParaRPr lang="uk-UA" dirty="0">
              <a:effectLst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1800" b="1" i="1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Нижню стриману позицію</a:t>
            </a:r>
            <a:r>
              <a:rPr lang="uk-UA" sz="1800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використовують, переважно, тривожні люди. Долоні знаходяться нижче талії у зоні невпевненості або байдужості. Тривожним людям її недоцільно використовувати.</a:t>
            </a:r>
            <a:endParaRPr lang="uk-U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917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91C29F-006D-4212-8B0A-18B1F0863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sz="1800" b="1" dirty="0">
                <a:solidFill>
                  <a:srgbClr val="403152"/>
                </a:solidFill>
                <a:effectLst/>
                <a:latin typeface="Derby"/>
              </a:rPr>
              <a:t>4. ХОДА</a:t>
            </a:r>
            <a:endParaRPr lang="uk-UA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1AECB2F-26AC-42C9-8B61-7459CDBCA9A6}"/>
              </a:ext>
            </a:extLst>
          </p:cNvPr>
          <p:cNvSpPr txBox="1"/>
          <p:nvPr/>
        </p:nvSpPr>
        <p:spPr>
          <a:xfrm>
            <a:off x="361084" y="917912"/>
            <a:ext cx="853039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8802"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Запорука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ходи ‒ правильна постава. Стань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стіни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три точки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виступають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торкалися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потилиця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спина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п’ятки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Підніми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підборіддя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напрямі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погляду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випрями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плечі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sz="2000" dirty="0">
              <a:effectLst/>
            </a:endParaRPr>
          </a:p>
          <a:p>
            <a:pPr marL="907402" indent="-2286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Розпочинай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ходу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п’ятки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носок. 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помилка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‒ хода 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відразу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всю стопу.</a:t>
            </a:r>
            <a:endParaRPr lang="ru-RU" sz="2000" dirty="0">
              <a:effectLst/>
            </a:endParaRPr>
          </a:p>
          <a:p>
            <a:pPr marL="907402" indent="-2286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Руки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зігни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ліктях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 поверни 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долонями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руху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злегка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торкайся ними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одягу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000" dirty="0">
              <a:effectLst/>
            </a:endParaRPr>
          </a:p>
          <a:p>
            <a:pPr marL="907402" indent="-2286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Погляд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спрямуй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вперед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підніми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куточки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губ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посмішці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уникнути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кам’яного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погляду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відштовхує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000" dirty="0">
              <a:effectLst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поставити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собі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мету, то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красиву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ходу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місяць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увесь час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удосконалювати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приводу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щоденного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тренування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000" dirty="0">
              <a:effectLst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b="1" i="1" dirty="0" err="1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2000" b="1" i="1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 1 (на </a:t>
            </a:r>
            <a:r>
              <a:rPr lang="ru-RU" sz="2000" b="1" i="1" dirty="0" err="1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тренування</a:t>
            </a:r>
            <a:r>
              <a:rPr lang="ru-RU" sz="2000" b="1" i="1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 ритму).</a:t>
            </a:r>
            <a:r>
              <a:rPr lang="ru-RU" sz="2000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Одягни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навушники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вмикни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ритмічну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музику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потрапляючи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такт, пройдись по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вулиці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людей. </a:t>
            </a:r>
            <a:endParaRPr lang="ru-RU" sz="2000" dirty="0">
              <a:effectLst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b="1" i="1" dirty="0" err="1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2000" b="1" i="1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 2 (на </a:t>
            </a:r>
            <a:r>
              <a:rPr lang="ru-RU" sz="2000" b="1" i="1" dirty="0" err="1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вироблення</a:t>
            </a:r>
            <a:r>
              <a:rPr lang="ru-RU" sz="2000" b="1" i="1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 осанки).</a:t>
            </a:r>
            <a:r>
              <a:rPr lang="ru-RU" sz="2000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 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Пройдись 6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кроків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вперед,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назад з книгою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голові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000" dirty="0">
              <a:effectLst/>
            </a:endParaRPr>
          </a:p>
          <a:p>
            <a:pPr algn="just"/>
            <a:r>
              <a:rPr lang="ru-RU" sz="2000" b="1" i="1" dirty="0" err="1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2000" b="1" i="1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 3 (на </a:t>
            </a:r>
            <a:r>
              <a:rPr lang="ru-RU" sz="2000" b="1" i="1" dirty="0" err="1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балансування</a:t>
            </a:r>
            <a:r>
              <a:rPr lang="ru-RU" sz="2000" b="1" i="1" dirty="0">
                <a:solidFill>
                  <a:srgbClr val="17365C"/>
                </a:solidFill>
                <a:effectLst/>
                <a:latin typeface="Times New Roman" panose="02020603050405020304" pitchFamily="18" charset="0"/>
              </a:rPr>
              <a:t>).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Вага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опорній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нозі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нога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витягнута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носок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уперед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торкається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підлоги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Зафіксуй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положення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10 сек.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ногу. 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97812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EBE0AF-A007-4D8D-9FB9-048E6006D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933634"/>
                </a:solidFill>
                <a:effectLst/>
                <a:latin typeface="Derby"/>
              </a:rPr>
              <a:t>5. СОН</a:t>
            </a:r>
            <a:endParaRPr lang="uk-UA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8872789-A79C-4CB2-B26A-58097BDF034E}"/>
              </a:ext>
            </a:extLst>
          </p:cNvPr>
          <p:cNvSpPr txBox="1"/>
          <p:nvPr/>
        </p:nvSpPr>
        <p:spPr>
          <a:xfrm>
            <a:off x="520365" y="1225689"/>
            <a:ext cx="8358941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Тривожна людина відчуває свій страх навіть уві сні. Поза ембріона, стиснуті і напружені руки, перехрещені ноги ‒ така поза властива навіть уночі. Характерними є часті пробудження і тривале засипання. А під час спання ‒ сни, в яких жахи, переслідування, марні пошуки втраченого і неможливість досягти своєї цілі. Наприклад, жінці сниться, що вона цілу ніч шукає свою дитину і не може знайти, у чоловіка хтось постійно щось вимагає, студент не може здати іспит і його відраховують з університету ‒ це неповний перелік нічних страхіть. </a:t>
            </a:r>
            <a:endParaRPr lang="uk-UA" sz="2000" dirty="0">
              <a:effectLst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Як позбутись їх? Відповідь проста ‒ </a:t>
            </a:r>
            <a:r>
              <a:rPr lang="uk-UA" sz="2000" b="1" i="1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гарний настрій перед сном.</a:t>
            </a:r>
            <a:endParaRPr lang="uk-UA" sz="2000" dirty="0">
              <a:effectLst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Це неважко самому організувати. Після 21.00 ‒ припинити усі хатні клопоти і насолоджуватись лише відпочинком. До початку сну слід зарядитись позитивною енергією. Що саме це має бути ‒ вибір за тобою: легкий позитивний фільм чи ароматичні ванни, улюблена музика чи нова книга, ескізне малювання чи прогулянка перед сном.  </a:t>
            </a:r>
            <a:endParaRPr lang="uk-UA" sz="2000" dirty="0">
              <a:effectLst/>
            </a:endParaRPr>
          </a:p>
          <a:p>
            <a:pPr algn="just"/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Якщо вечір ‒ час для відпочинку, то ніч ‒ це час для сну. Ліжко має бути м’яким і свіжим, обов’язково слід подбати про кардинальну зміну положення тіла.</a:t>
            </a: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789866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300787-9626-457D-AD2A-9EE429CD3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i="1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Найкраще</a:t>
            </a:r>
            <a:r>
              <a:rPr lang="ru-RU" sz="1800" b="1" i="1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‒ «</a:t>
            </a:r>
            <a:r>
              <a:rPr lang="ru-RU" sz="1800" b="1" i="1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сонячний</a:t>
            </a:r>
            <a:r>
              <a:rPr lang="ru-RU" sz="1800" b="1" i="1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сон» як у </a:t>
            </a:r>
            <a:r>
              <a:rPr lang="ru-RU" sz="1800" b="1" i="1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дитини</a:t>
            </a:r>
            <a:r>
              <a:rPr lang="ru-RU" sz="1800" b="1" i="1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sz="1800" b="1" i="1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якої</a:t>
            </a:r>
            <a:r>
              <a:rPr lang="ru-RU" sz="1800" b="1" i="1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b="1" i="1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800" b="1" i="1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b="1" i="1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життєвих</a:t>
            </a:r>
            <a:r>
              <a:rPr lang="ru-RU" sz="1800" b="1" i="1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проблем. Руки і ноги ‒ </a:t>
            </a:r>
            <a:r>
              <a:rPr lang="ru-RU" sz="1800" b="1" i="1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b="1" i="1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промінці</a:t>
            </a:r>
            <a:r>
              <a:rPr lang="ru-RU" sz="1800" b="1" i="1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сонця</a:t>
            </a:r>
            <a:r>
              <a:rPr lang="ru-RU" sz="1800" b="1" i="1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b="1" i="1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розкинуті</a:t>
            </a:r>
            <a:r>
              <a:rPr lang="ru-RU" sz="1800" b="1" i="1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b="1" i="1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різні</a:t>
            </a:r>
            <a:r>
              <a:rPr lang="ru-RU" sz="1800" b="1" i="1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боки. 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uk-UA" dirty="0"/>
          </a:p>
        </p:txBody>
      </p:sp>
      <p:pic>
        <p:nvPicPr>
          <p:cNvPr id="4098" name="Picture 2">
            <a:extLst>
              <a:ext uri="{FF2B5EF4-FFF2-40B4-BE49-F238E27FC236}">
                <a16:creationId xmlns="" xmlns:a16="http://schemas.microsoft.com/office/drawing/2014/main" id="{B6E5CC88-B2A0-4533-8734-7D4159477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18" y="1713916"/>
            <a:ext cx="4328361" cy="256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="" xmlns:a16="http://schemas.microsoft.com/office/drawing/2014/main" id="{ACD1A753-7D99-4A53-AE20-CC093B549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231" y="1690688"/>
            <a:ext cx="3630530" cy="473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B47B335-9428-495E-8B87-AD8DB4FC0118}"/>
              </a:ext>
            </a:extLst>
          </p:cNvPr>
          <p:cNvSpPr txBox="1"/>
          <p:nvPr/>
        </p:nvSpPr>
        <p:spPr>
          <a:xfrm>
            <a:off x="159418" y="4497754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 перед сном ‒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релаксаційна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хвилинка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для 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тебе (див. </a:t>
            </a:r>
            <a:r>
              <a:rPr lang="ru-RU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аудіофайл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3).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solidFill>
                <a:srgbClr val="00B050"/>
              </a:solidFill>
              <a:effectLst/>
              <a:latin typeface="Derby" pitchFamily="2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B050"/>
              </a:solidFill>
              <a:latin typeface="Derby" pitchFamily="2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smtClean="0">
                <a:solidFill>
                  <a:srgbClr val="00B050"/>
                </a:solidFill>
                <a:effectLst/>
                <a:latin typeface="Derby" pitchFamily="2" charset="0"/>
              </a:rPr>
              <a:t>БАЖАЄМО </a:t>
            </a:r>
            <a:r>
              <a:rPr lang="ru-RU" sz="1800" dirty="0" smtClean="0">
                <a:solidFill>
                  <a:srgbClr val="00B050"/>
                </a:solidFill>
                <a:effectLst/>
                <a:latin typeface="Derby" pitchFamily="2" charset="0"/>
              </a:rPr>
              <a:t>ГАРНОГО ВІДПОЧИНКУ!</a:t>
            </a:r>
            <a:endParaRPr lang="ru-RU" dirty="0">
              <a:solidFill>
                <a:srgbClr val="00B050"/>
              </a:solidFill>
              <a:effectLst/>
              <a:latin typeface="Derb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84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158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ДЕНЬ 3</vt:lpstr>
      <vt:lpstr>  ВЧИМОСЯ ВОЛОДІТИ СВОЇМ ТІЛОМ  У СИТУАЦІЯХ КОМУНІКАТИВНОЇ ВЗАЄМОДІЇ Мета заняття: усунення невербальних зажимів та контрактур, повязаних із фізіологічними станами тривоги </vt:lpstr>
      <vt:lpstr>Презентация PowerPoint</vt:lpstr>
      <vt:lpstr>2. АНАЛІЗ ЕМОЦІЙНИХ СТАНІВ І ПАНТОМІМІКИ УЛЮБЛЕНИХ ГЕРОЇВ</vt:lpstr>
      <vt:lpstr>3. КУДИ СХОВАТИ РУКИ?</vt:lpstr>
      <vt:lpstr>4. ХОДА</vt:lpstr>
      <vt:lpstr>5. СОН</vt:lpstr>
      <vt:lpstr>Найкраще ‒ «сонячний сон» як у дитини, в якої ще не було життєвих проблем. Руки і ноги ‒ це промінці сонця, розкинуті у різні боки.  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 3</dc:title>
  <dc:creator>Nataly</dc:creator>
  <cp:lastModifiedBy>Nataly</cp:lastModifiedBy>
  <cp:revision>4</cp:revision>
  <dcterms:created xsi:type="dcterms:W3CDTF">2021-05-13T03:57:28Z</dcterms:created>
  <dcterms:modified xsi:type="dcterms:W3CDTF">2021-05-13T09:43:37Z</dcterms:modified>
</cp:coreProperties>
</file>