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7" r:id="rId3"/>
    <p:sldId id="264" r:id="rId4"/>
    <p:sldId id="257" r:id="rId5"/>
    <p:sldId id="265" r:id="rId6"/>
    <p:sldId id="266" r:id="rId7"/>
    <p:sldId id="268" r:id="rId8"/>
    <p:sldId id="269" r:id="rId9"/>
    <p:sldId id="256" r:id="rId10"/>
    <p:sldId id="258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37085C-257B-7015-48F7-EB927CBD9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E6F0F51-B7A1-809E-0B41-DE7C6CD98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31E8B9-AB58-DF17-1D87-5EA3DF7D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B2A166-81B7-9640-0FFE-CC2578D0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DFBFD1-0A6F-FFCD-4A6F-966220021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178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4996BB-E706-85E3-6DC6-5932BBD5E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A5C4F3C-C96F-0172-A6FE-735AF1ABA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BA499B-8B90-8279-E3A1-A6FFC248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3CF3D6-378E-81C4-6770-F46ACFCFA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579095-F66F-252D-50EB-386B9928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656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B66669C-19BF-DFAC-78DC-C65CF7A213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ECF82B5-4D54-F749-CA5B-201809092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5C081B-5FEC-FF7A-98AF-FC9DBD36C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9FCA2B-FE19-D7D9-AE29-FC3F3E731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A3DC02-CF40-D2CF-BAB9-E6D3E759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1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BE3355-FAD9-BC3D-2E70-C2DFEA44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94B0FF-C023-54F1-5AA7-12CCC8C1E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D199B4-9AB1-8E4D-1C04-E0A4A5AA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1815F0-4FBB-4700-AB87-F771CF72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16BBDC-59E0-0C1C-839B-0E018701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81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F0D512-BCA2-20BF-00D5-186DA234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B28D1DB-99E1-B09B-50A4-80F3B439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23FEE4-93C1-880F-807B-C5C40AE1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B83691-B348-9EB2-C8C3-C3089536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0551F5-9151-D9A6-576E-B6A498EE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622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CAD520-FB1A-2551-AFA9-19D4166E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AAF092-A011-7E1A-DD43-9306A0407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544FAD-5885-6AF6-2F82-7CF6E0AF9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4D1C46F-BA59-ED64-8341-8E690854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A6DB62-A1ED-F9FB-2F3E-E64C2AE8C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2811E9-80FB-6694-3204-5916182A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35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750B53-590D-9172-6BE7-B3E3726CC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BD1186-0D5C-5F86-FB1E-08B2023C1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032DDB7-30BE-DFA2-B2E6-F8F1640FA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C7F4BEE-B078-240D-DF58-E84D07FD5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7C7C379-FC41-B957-E46A-80EF52602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0FF4525-8188-2D89-8AD9-5B90306A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CD3F469-DB48-F4FF-05B3-CFB8DC459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9095695-D47E-647F-1EFB-01DC69CC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58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8DFFC3-E275-1E76-569C-1D8D9345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0E39A51-5E40-A1F8-8AB1-4591F9AF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D80FF7D-A849-01B8-CD23-ACC8918D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FA43154-C520-F5A7-9424-2315D71B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8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5337622-AF82-B473-7069-2F89C493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E88199F-4775-FD3E-B9E4-49862588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536A7B6-8D76-87C0-88B1-6999209D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1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3B385B-CEF9-D224-E46A-25BCC8C3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A978C2-7791-91F0-E3ED-B5CB04781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39571D-AEB5-D5F5-BB08-E003A2E30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0564D46-C1E6-E9B3-CA88-3268D56C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CDD7A85-23BA-0D72-A0AA-500F8A6F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7433272-F95F-9A19-0E48-9CFF02D9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6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ABECB4-6103-46F5-3900-7105F0E6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0B0C6DC-0173-3CF2-B829-78EE45720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7C20046-ED59-E7E3-9190-EB587A4A0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691DC8-A37B-996A-50DE-2B345A42E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09EC806-DE07-62C9-A55E-C958FC22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C586491-A78B-C752-F2B7-0DA06D85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6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44A9BC-EB3A-D903-15B0-CEC23D49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955D49-2A65-A217-D3DB-EF26545B9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F5A478-6C10-BD3C-8D46-064D7CC9C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8D52D-2D87-4895-B447-028BD66DD391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1817CC9-9DD8-A380-C55E-BFA2BC861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0A12C9-1008-1279-6187-5AA389C1C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0B97-DDFB-4C92-8910-44509AE30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kKfkQUci6N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DD30D2-C124-E933-F30F-D4EF859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03168"/>
          </a:xfrm>
        </p:spPr>
        <p:txBody>
          <a:bodyPr/>
          <a:lstStyle/>
          <a:p>
            <a:pPr algn="ctr"/>
            <a:r>
              <a:rPr lang="fr-CA" b="1" i="1" dirty="0"/>
              <a:t>Inégalité sociale en France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FCBE67-4998-1ED8-1607-18888F43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65" y="1232034"/>
            <a:ext cx="11709070" cy="55131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A" sz="3200" b="1" i="1" dirty="0"/>
              <a:t>                      Expliquez les termes suivants: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dirty="0"/>
              <a:t>Le revenu? </a:t>
            </a:r>
            <a:r>
              <a:rPr lang="fr-CA" sz="3600" i="1" dirty="0"/>
              <a:t>(la rémunération)</a:t>
            </a:r>
          </a:p>
          <a:p>
            <a:pPr marL="0" indent="0">
              <a:buNone/>
            </a:pPr>
            <a:r>
              <a:rPr lang="fr-CA" sz="3600" dirty="0"/>
              <a:t>(</a:t>
            </a:r>
            <a:r>
              <a:rPr lang="fr-FR" sz="3600" b="0" i="1" dirty="0">
                <a:effectLst/>
                <a:latin typeface="FiraSans Regular"/>
              </a:rPr>
              <a:t>Estimez vos amants selon le revenu.Satires, XIII</a:t>
            </a:r>
            <a:r>
              <a:rPr lang="fr-FR" sz="3600" b="0" i="0" dirty="0">
                <a:effectLst/>
                <a:latin typeface="FiraSans Regular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i="1" dirty="0">
                <a:effectLst/>
                <a:latin typeface="FiraSans Regular"/>
              </a:rPr>
              <a:t>Travail précaire</a:t>
            </a:r>
            <a:r>
              <a:rPr lang="fr-CA" sz="3600" b="1" i="1" dirty="0">
                <a:latin typeface="FiraSans Regular"/>
              </a:rPr>
              <a:t>? </a:t>
            </a:r>
            <a:r>
              <a:rPr lang="fr-CA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CA" sz="3600" i="1" dirty="0">
                <a:latin typeface="Calibri" panose="020F0502020204030204" pitchFamily="34" charset="0"/>
                <a:cs typeface="Calibri" panose="020F0502020204030204" pitchFamily="34" charset="0"/>
              </a:rPr>
              <a:t>boiteux)</a:t>
            </a:r>
            <a:endParaRPr lang="fr-CA" sz="3600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i="1" dirty="0">
                <a:effectLst/>
                <a:latin typeface="FiraSans Regular"/>
              </a:rPr>
              <a:t>Inégalité de genre?</a:t>
            </a:r>
            <a:r>
              <a:rPr lang="en-US" sz="3600" b="1" i="1" dirty="0">
                <a:effectLst/>
                <a:latin typeface="FiraSans Regular"/>
              </a:rPr>
              <a:t>|</a:t>
            </a:r>
            <a:r>
              <a:rPr lang="fr-CA" sz="3600" b="1" i="1" dirty="0">
                <a:effectLst/>
                <a:latin typeface="FiraSans Regular"/>
              </a:rPr>
              <a:t>classe?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i="1" dirty="0"/>
              <a:t>La différence flagrante </a:t>
            </a:r>
            <a:r>
              <a:rPr lang="fr-CA" sz="3600" i="1" dirty="0"/>
              <a:t>(éclatant)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i="1" dirty="0"/>
              <a:t>La hausse de la rémunération </a:t>
            </a:r>
            <a:r>
              <a:rPr lang="fr-CA" sz="3600" i="1" dirty="0"/>
              <a:t>(appointements)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i="1" dirty="0"/>
              <a:t>La moyennisation de la société </a:t>
            </a:r>
            <a:r>
              <a:rPr lang="fr-CA" sz="3600" i="1" dirty="0"/>
              <a:t>(</a:t>
            </a:r>
            <a:r>
              <a:rPr lang="fr-FR" sz="35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Homogénéisation des niveaux de vie</a:t>
            </a:r>
            <a:r>
              <a:rPr lang="fr-FR" sz="3500" i="1" dirty="0">
                <a:solidFill>
                  <a:srgbClr val="2935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CA" sz="35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CA" sz="3600" b="1" i="1" dirty="0">
                <a:effectLst/>
                <a:latin typeface="FiraSans Regular"/>
              </a:rPr>
              <a:t>Insee?</a:t>
            </a:r>
            <a:r>
              <a:rPr lang="fr-FR" sz="2400" b="0" i="0" dirty="0">
                <a:solidFill>
                  <a:srgbClr val="2C2D30"/>
                </a:solidFill>
                <a:effectLst/>
                <a:latin typeface="Helvetica Neue"/>
              </a:rPr>
              <a:t> </a:t>
            </a:r>
            <a:r>
              <a:rPr lang="fr-FR" sz="35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qui publie les chiffres officiels sur le chômage, la croissance, le pouvoir d'achat, etc.</a:t>
            </a:r>
          </a:p>
          <a:p>
            <a:pPr marL="0" indent="0">
              <a:buNone/>
            </a:pPr>
            <a:r>
              <a:rPr lang="fr-FR" sz="3200" i="1" dirty="0">
                <a:effectLst/>
                <a:latin typeface="arial" panose="020B0604020202020204" pitchFamily="34" charset="0"/>
              </a:rPr>
              <a:t>(Institut national de la statistique et des études économiques</a:t>
            </a:r>
            <a:r>
              <a:rPr lang="fr-FR" sz="3200" b="1" i="1" dirty="0">
                <a:effectLst/>
                <a:latin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fr-FR" sz="3200" b="1" i="1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FR" sz="3200" b="1" i="1" dirty="0">
              <a:effectLst/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b="1" i="1" dirty="0">
              <a:effectLst/>
              <a:latin typeface="FiraSans Regula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CA" sz="3600" b="1" dirty="0"/>
          </a:p>
          <a:p>
            <a:pPr>
              <a:buFont typeface="Wingdings" panose="05000000000000000000" pitchFamily="2" charset="2"/>
              <a:buChar char="Ø"/>
            </a:pP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15FF83-6833-5908-39D5-50567825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26" y="0"/>
            <a:ext cx="23526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60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C7EC95-5A92-AE75-AD11-68E8DB30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6"/>
            <a:ext cx="10515600" cy="1330036"/>
          </a:xfrm>
        </p:spPr>
        <p:txBody>
          <a:bodyPr/>
          <a:lstStyle/>
          <a:p>
            <a:pPr algn="ctr"/>
            <a:r>
              <a:rPr lang="fr-CA" b="1" i="1" dirty="0"/>
              <a:t>La syntèse du thème étudié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3C07D7-D5D4-20FA-AE75-A01339E99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032"/>
            <a:ext cx="10515600" cy="5717968"/>
          </a:xfrm>
        </p:spPr>
        <p:txBody>
          <a:bodyPr>
            <a:normAutofit fontScale="92500" lnSpcReduction="10000"/>
          </a:bodyPr>
          <a:lstStyle/>
          <a:p>
            <a:r>
              <a:rPr lang="fr-CA" sz="4000" b="1" dirty="0"/>
              <a:t>Les côtés positifs </a:t>
            </a:r>
            <a:r>
              <a:rPr lang="fr-CA" sz="4000" dirty="0"/>
              <a:t>de cette façon de la structuration sociale</a:t>
            </a:r>
          </a:p>
          <a:p>
            <a:r>
              <a:rPr lang="fr-CA" sz="4000" dirty="0"/>
              <a:t>1.</a:t>
            </a:r>
          </a:p>
          <a:p>
            <a:r>
              <a:rPr lang="fr-CA" sz="4000" dirty="0"/>
              <a:t>2.</a:t>
            </a:r>
          </a:p>
          <a:p>
            <a:r>
              <a:rPr lang="fr-CA" sz="4000" dirty="0"/>
              <a:t>3.</a:t>
            </a:r>
          </a:p>
          <a:p>
            <a:r>
              <a:rPr lang="fr-CA" sz="4000" b="1" dirty="0"/>
              <a:t>Les côtés négatifs </a:t>
            </a:r>
            <a:r>
              <a:rPr lang="fr-CA" sz="4000" dirty="0"/>
              <a:t>qui manifestent l’inégalité</a:t>
            </a:r>
          </a:p>
          <a:p>
            <a:pPr marL="0" indent="0">
              <a:buNone/>
            </a:pPr>
            <a:r>
              <a:rPr lang="fr-CA" sz="4000" dirty="0"/>
              <a:t> sociale</a:t>
            </a:r>
          </a:p>
          <a:p>
            <a:r>
              <a:rPr lang="fr-CA" sz="4000" dirty="0"/>
              <a:t>1.</a:t>
            </a:r>
          </a:p>
          <a:p>
            <a:r>
              <a:rPr lang="fr-CA" sz="4000" dirty="0"/>
              <a:t>2.</a:t>
            </a:r>
          </a:p>
          <a:p>
            <a:r>
              <a:rPr lang="fr-CA" sz="40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368688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C49E4F-7868-7FF6-4B7D-754C0D24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73" y="143506"/>
            <a:ext cx="10515600" cy="501387"/>
          </a:xfrm>
        </p:spPr>
        <p:txBody>
          <a:bodyPr>
            <a:normAutofit fontScale="90000"/>
          </a:bodyPr>
          <a:lstStyle/>
          <a:p>
            <a:pPr algn="ctr"/>
            <a:r>
              <a:rPr lang="fr-CA" sz="3600" b="1" i="1" dirty="0"/>
              <a:t>Devoir pour la fois prochaine</a:t>
            </a:r>
            <a:endParaRPr lang="ru-RU" sz="36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3304AC-DA66-070B-7113-D7C537148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594" y="825197"/>
            <a:ext cx="10515600" cy="6213107"/>
          </a:xfrm>
        </p:spPr>
        <p:txBody>
          <a:bodyPr/>
          <a:lstStyle/>
          <a:p>
            <a:endParaRPr lang="fr-CA" dirty="0"/>
          </a:p>
          <a:p>
            <a:r>
              <a:rPr lang="fr-CA" sz="3600" dirty="0"/>
              <a:t>Visionnez le film mis ci-dessous « Le Mont St Michel ».  </a:t>
            </a:r>
          </a:p>
          <a:p>
            <a:r>
              <a:rPr lang="fr-CA" sz="3600" dirty="0"/>
              <a:t>Faites le vocabulaire thématique. </a:t>
            </a:r>
          </a:p>
          <a:p>
            <a:r>
              <a:rPr lang="fr-CA" sz="3600" dirty="0"/>
              <a:t>Préparez votre participation à la discussion du thème proposé.</a:t>
            </a:r>
          </a:p>
          <a:p>
            <a:r>
              <a:rPr lang="fr-CA" sz="3600" dirty="0"/>
              <a:t>Faites l’exposé en 25 phrases sur le merveille du monde « Le Mont St  Michel ».</a:t>
            </a:r>
          </a:p>
          <a:p>
            <a:r>
              <a:rPr lang="fr-CA" sz="3600" dirty="0">
                <a:hlinkClick r:id="rId2"/>
              </a:rPr>
              <a:t>https://www.youtube.com/watch?v=kKfkQUci6Nw</a:t>
            </a:r>
            <a:endParaRPr lang="fr-CA" sz="3600" dirty="0"/>
          </a:p>
          <a:p>
            <a:endParaRPr lang="fr-CA" sz="3600" dirty="0"/>
          </a:p>
          <a:p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6C88F79-9E18-AEDF-C2A5-85C8C2493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38" y="5500838"/>
            <a:ext cx="2407190" cy="13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36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9C880F-24AB-99AA-EE50-B3858AD5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07075"/>
          </a:xfrm>
        </p:spPr>
        <p:txBody>
          <a:bodyPr>
            <a:noAutofit/>
          </a:bodyPr>
          <a:lstStyle/>
          <a:p>
            <a:pPr algn="ctr"/>
            <a:r>
              <a:rPr lang="fr-CA" sz="3200" b="1" dirty="0">
                <a:latin typeface="Cambria" panose="02040503050406030204" pitchFamily="18" charset="0"/>
                <a:ea typeface="Cambria" panose="02040503050406030204" pitchFamily="18" charset="0"/>
              </a:rPr>
              <a:t>Trouvez l’équivalent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C91C8453-0445-D24A-5A0D-3D711E82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810862"/>
              </p:ext>
            </p:extLst>
          </p:nvPr>
        </p:nvGraphicFramePr>
        <p:xfrm>
          <a:off x="0" y="755904"/>
          <a:ext cx="12057888" cy="560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5074">
                  <a:extLst>
                    <a:ext uri="{9D8B030D-6E8A-4147-A177-3AD203B41FA5}">
                      <a16:colId xmlns:a16="http://schemas.microsoft.com/office/drawing/2014/main" xmlns="" val="1259458192"/>
                    </a:ext>
                  </a:extLst>
                </a:gridCol>
                <a:gridCol w="6012814">
                  <a:extLst>
                    <a:ext uri="{9D8B030D-6E8A-4147-A177-3AD203B41FA5}">
                      <a16:colId xmlns:a16="http://schemas.microsoft.com/office/drawing/2014/main" xmlns="" val="1564690554"/>
                    </a:ext>
                  </a:extLst>
                </a:gridCol>
              </a:tblGrid>
              <a:tr h="683644">
                <a:tc>
                  <a:txBody>
                    <a:bodyPr/>
                    <a:lstStyle/>
                    <a:p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 Le revenu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dirty="0">
                          <a:solidFill>
                            <a:schemeClr val="tx1"/>
                          </a:solidFill>
                        </a:rPr>
                        <a:t>boiteux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2201634"/>
                  </a:ext>
                </a:extLst>
              </a:tr>
              <a:tr h="683644">
                <a:tc>
                  <a:txBody>
                    <a:bodyPr/>
                    <a:lstStyle/>
                    <a:p>
                      <a:r>
                        <a:rPr lang="fr-CA" sz="3200" b="1" dirty="0"/>
                        <a:t>Travail précaire</a:t>
                      </a:r>
                      <a:endParaRPr lang="ru-RU" sz="32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800" b="1" dirty="0"/>
                        <a:t>disproportion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75339316"/>
                  </a:ext>
                </a:extLst>
              </a:tr>
              <a:tr h="683644">
                <a:tc>
                  <a:txBody>
                    <a:bodyPr/>
                    <a:lstStyle/>
                    <a:p>
                      <a:r>
                        <a:rPr lang="fr-CA" sz="3200" b="1" dirty="0"/>
                        <a:t>Inégalité de genre</a:t>
                      </a:r>
                      <a:r>
                        <a:rPr lang="uk-UA" sz="3200" b="1" dirty="0"/>
                        <a:t>/</a:t>
                      </a:r>
                      <a:r>
                        <a:rPr lang="fr-CA" sz="3200" b="1" dirty="0"/>
                        <a:t>classe</a:t>
                      </a:r>
                      <a:endParaRPr lang="ru-RU" sz="32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800" b="1" dirty="0"/>
                        <a:t>éclatante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07006736"/>
                  </a:ext>
                </a:extLst>
              </a:tr>
              <a:tr h="683644">
                <a:tc>
                  <a:txBody>
                    <a:bodyPr/>
                    <a:lstStyle/>
                    <a:p>
                      <a:r>
                        <a:rPr lang="fr-CA" sz="3200" b="1" dirty="0"/>
                        <a:t> Différence flagrante</a:t>
                      </a:r>
                      <a:endParaRPr lang="ru-RU" sz="32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800" b="1" i="1" dirty="0"/>
                        <a:t>la rémunération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14362005"/>
                  </a:ext>
                </a:extLst>
              </a:tr>
              <a:tr h="683644">
                <a:tc>
                  <a:txBody>
                    <a:bodyPr/>
                    <a:lstStyle/>
                    <a:p>
                      <a:r>
                        <a:rPr lang="fr-CA" sz="3200" b="1" dirty="0"/>
                        <a:t>La hausse de la rémunération</a:t>
                      </a:r>
                      <a:endParaRPr lang="ru-RU" sz="32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b="1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Homogénéisation des niveaux de vie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11025957"/>
                  </a:ext>
                </a:extLst>
              </a:tr>
              <a:tr h="1115419">
                <a:tc>
                  <a:txBody>
                    <a:bodyPr/>
                    <a:lstStyle/>
                    <a:p>
                      <a:r>
                        <a:rPr lang="fr-CA" sz="3200" b="1" i="1" dirty="0"/>
                        <a:t>La moyennisation de la société</a:t>
                      </a:r>
                      <a:endParaRPr lang="ru-RU" sz="3200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b="1" i="1" dirty="0">
                          <a:effectLst/>
                          <a:latin typeface="arial" panose="020B0604020202020204" pitchFamily="34" charset="0"/>
                        </a:rPr>
                        <a:t>Institut national de la statistique et des études économiques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48495554"/>
                  </a:ext>
                </a:extLst>
              </a:tr>
              <a:tr h="683644">
                <a:tc>
                  <a:txBody>
                    <a:bodyPr/>
                    <a:lstStyle/>
                    <a:p>
                      <a:r>
                        <a:rPr lang="fr-CA" sz="3200" b="1" i="1" dirty="0">
                          <a:effectLst/>
                          <a:latin typeface="FiraSans Regular"/>
                        </a:rPr>
                        <a:t> Insee</a:t>
                      </a:r>
                      <a:endParaRPr lang="ru-RU" sz="3200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800" b="1" i="1" dirty="0"/>
                        <a:t>appointements</a:t>
                      </a:r>
                      <a:endParaRPr lang="ru-RU" sz="2800" b="1" dirty="0"/>
                    </a:p>
                  </a:txBody>
                  <a:tcPr>
                    <a:gradFill>
                      <a:gsLst>
                        <a:gs pos="0">
                          <a:schemeClr val="accent3">
                            <a:lumMod val="67000"/>
                          </a:schemeClr>
                        </a:gs>
                        <a:gs pos="48000">
                          <a:schemeClr val="accent3">
                            <a:lumMod val="97000"/>
                            <a:lumOff val="3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17551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823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470287-C763-3231-D98B-689F7776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19"/>
            <a:ext cx="10515600" cy="729465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Organisez ces phrases en texte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B524FF-FAB2-6FC3-8608-2E6D07FF8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11" y="976045"/>
            <a:ext cx="11918023" cy="5722706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ü"/>
            </a:pPr>
            <a:endParaRPr lang="fr-CA" sz="4000" b="1" i="1" dirty="0"/>
          </a:p>
          <a:p>
            <a:pPr marL="0" indent="0" algn="ctr">
              <a:buNone/>
            </a:pPr>
            <a:endParaRPr lang="fr-CA" sz="4000" b="1" i="1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fr-CA" sz="4000" b="1" i="1" dirty="0"/>
              <a:t>La différence flagrante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CA" sz="4000" b="1" i="1" dirty="0"/>
              <a:t>La diminution de différence après la Deuxième guerre mondiale  (vers 19</a:t>
            </a:r>
            <a:r>
              <a:rPr lang="ru-RU" sz="4000" b="1" i="1" dirty="0"/>
              <a:t>7</a:t>
            </a:r>
            <a:r>
              <a:rPr lang="fr-CA" sz="4000" b="1" i="1" dirty="0"/>
              <a:t>0)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CA" sz="4000" b="1" i="1" dirty="0"/>
              <a:t>La hausse de la rémunération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fr-CA" sz="4000" b="1" dirty="0">
                <a:latin typeface="Cambria" panose="02040503050406030204" pitchFamily="18" charset="0"/>
                <a:ea typeface="Cambria" panose="02040503050406030204" pitchFamily="18" charset="0"/>
              </a:rPr>
              <a:t>La moyennisation </a:t>
            </a:r>
            <a:r>
              <a:rPr lang="fr-CA" sz="4000" b="1" i="1" dirty="0"/>
              <a:t>de la société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36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21C2F-F78B-0C14-04D5-DE2A0CE40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03"/>
            <a:ext cx="10515600" cy="926275"/>
          </a:xfrm>
        </p:spPr>
        <p:txBody>
          <a:bodyPr>
            <a:noAutofit/>
          </a:bodyPr>
          <a:lstStyle/>
          <a:p>
            <a:pPr algn="ctr"/>
            <a:r>
              <a:rPr lang="fr-CA" sz="3200" i="1" dirty="0"/>
              <a:t>Contrat à durée indéterminée  </a:t>
            </a:r>
            <a:br>
              <a:rPr lang="fr-CA" sz="3200" i="1" dirty="0"/>
            </a:br>
            <a:r>
              <a:rPr lang="fr-CA" sz="3200" i="1" dirty="0"/>
              <a:t>Contrat à durée déterminée</a:t>
            </a:r>
            <a:endParaRPr lang="ru-RU" sz="3200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E8B4F7-C924-E214-9455-5AD08970E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5" y="1104405"/>
            <a:ext cx="11661569" cy="565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3200" dirty="0"/>
          </a:p>
          <a:p>
            <a:pPr>
              <a:buFont typeface="Wingdings" panose="05000000000000000000" pitchFamily="2" charset="2"/>
              <a:buChar char="ü"/>
            </a:pPr>
            <a:endParaRPr lang="fr-CA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fr-CA" sz="3200" dirty="0"/>
              <a:t>CDI – contrat de durée indéterminée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3200" dirty="0"/>
              <a:t>CDD - contrat de durée déterminée</a:t>
            </a:r>
          </a:p>
          <a:p>
            <a:pPr>
              <a:buFont typeface="Wingdings" panose="05000000000000000000" pitchFamily="2" charset="2"/>
              <a:buChar char="ü"/>
            </a:pPr>
            <a:endParaRPr lang="fr-CA" sz="3200" dirty="0"/>
          </a:p>
          <a:p>
            <a:pPr>
              <a:buFont typeface="Wingdings" panose="05000000000000000000" pitchFamily="2" charset="2"/>
              <a:buChar char="ü"/>
            </a:pPr>
            <a:endParaRPr lang="fr-CA" sz="3200" dirty="0"/>
          </a:p>
          <a:p>
            <a:pPr marL="0" indent="0">
              <a:buNone/>
            </a:pP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192667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05807A-A778-66BC-2CB3-60320EC1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34255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CDI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Un CDI, c'est quoi (définition, aide, lexique, tuto, explication)">
            <a:hlinkClick r:id="" action="ppaction://media"/>
            <a:extLst>
              <a:ext uri="{FF2B5EF4-FFF2-40B4-BE49-F238E27FC236}">
                <a16:creationId xmlns:a16="http://schemas.microsoft.com/office/drawing/2014/main" xmlns="" id="{59071494-3860-1078-3FD2-C957580BE5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7" y="668338"/>
            <a:ext cx="11897474" cy="6092825"/>
          </a:xfrm>
        </p:spPr>
      </p:pic>
    </p:spTree>
    <p:extLst>
      <p:ext uri="{BB962C8B-B14F-4D97-AF65-F5344CB8AC3E}">
        <p14:creationId xmlns:p14="http://schemas.microsoft.com/office/powerpoint/2010/main" val="2567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11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3C9333-8387-BC34-D0D8-F17E6FC9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CDD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Un CDD d'usage, c'est quoi (définition, aide, lexique, tuto, explication)">
            <a:hlinkClick r:id="" action="ppaction://media"/>
            <a:extLst>
              <a:ext uri="{FF2B5EF4-FFF2-40B4-BE49-F238E27FC236}">
                <a16:creationId xmlns:a16="http://schemas.microsoft.com/office/drawing/2014/main" xmlns="" id="{40A90E10-F64B-7159-3DED-EAD7FDDFB0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184" y="914400"/>
            <a:ext cx="11693769" cy="5764213"/>
          </a:xfrm>
        </p:spPr>
      </p:pic>
    </p:spTree>
    <p:extLst>
      <p:ext uri="{BB962C8B-B14F-4D97-AF65-F5344CB8AC3E}">
        <p14:creationId xmlns:p14="http://schemas.microsoft.com/office/powerpoint/2010/main" val="348116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FF45F8-B407-4BD0-163B-4F5530FB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i="0" dirty="0">
                <a:solidFill>
                  <a:srgbClr val="030303"/>
                </a:solidFill>
                <a:effectLst/>
                <a:latin typeface="YouTube Sans"/>
              </a:rPr>
              <a:t>Comment est structurée la société française actuelle ? 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257928-6E8C-A915-05CB-A4F5969B0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88" y="804672"/>
            <a:ext cx="11875008" cy="5839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2800" b="1" i="1" dirty="0"/>
              <a:t>Le vocabulaite thématique</a:t>
            </a:r>
          </a:p>
          <a:p>
            <a:pPr marL="0" indent="0">
              <a:buNone/>
            </a:pPr>
            <a:endParaRPr lang="fr-CA" sz="2800" b="1" i="1" dirty="0"/>
          </a:p>
          <a:p>
            <a:pPr algn="l"/>
            <a:r>
              <a:rPr lang="fr-CA" sz="3200" b="1" i="1" dirty="0" smtClean="0"/>
              <a:t>Interdécil </a:t>
            </a:r>
            <a:r>
              <a:rPr lang="fr-CA" sz="3200" b="1" i="1" dirty="0"/>
              <a:t>– inégalité des revenues</a:t>
            </a:r>
          </a:p>
          <a:p>
            <a:pPr algn="l"/>
            <a:r>
              <a:rPr lang="fr-CA" sz="3200" b="1" i="1" dirty="0"/>
              <a:t>Intraclasse – à l’intérieur de la classe</a:t>
            </a:r>
          </a:p>
          <a:p>
            <a:pPr algn="l"/>
            <a:r>
              <a:rPr lang="fr-CA" sz="3200" b="1" i="1" dirty="0"/>
              <a:t>PCS – nomenclature des professsions</a:t>
            </a:r>
          </a:p>
          <a:p>
            <a:pPr algn="l"/>
            <a:r>
              <a:rPr lang="fr-CA" sz="3200" b="1" i="1" dirty="0"/>
              <a:t>Insee- Institut  nationale de la statistique et des études économiques</a:t>
            </a:r>
          </a:p>
          <a:p>
            <a:pPr algn="l"/>
            <a:r>
              <a:rPr lang="fr-CA" sz="3200" b="1" i="1" dirty="0"/>
              <a:t>Chômage, le temps partiel, précaire (instable), par intérim</a:t>
            </a:r>
          </a:p>
          <a:p>
            <a:pPr algn="l"/>
            <a:r>
              <a:rPr lang="fr-CA" sz="3200" b="1" i="1" dirty="0"/>
              <a:t>Impacté par le pogrès technique</a:t>
            </a:r>
          </a:p>
          <a:p>
            <a:pPr algn="l"/>
            <a:r>
              <a:rPr lang="fr-CA" sz="3200" b="1" i="1" dirty="0"/>
              <a:t>Les cadres qualifiés-non qualifiés</a:t>
            </a:r>
          </a:p>
          <a:p>
            <a:pPr algn="l"/>
            <a:r>
              <a:rPr lang="fr-CA" sz="3200" b="1" i="1" dirty="0"/>
              <a:t>Polarisation dans la situation des femmes: inégalités de genre et de classe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17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61357C-AF8F-53D0-82CD-968406FA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Vidéo inégalité">
            <a:hlinkClick r:id="" action="ppaction://media"/>
            <a:extLst>
              <a:ext uri="{FF2B5EF4-FFF2-40B4-BE49-F238E27FC236}">
                <a16:creationId xmlns:a16="http://schemas.microsoft.com/office/drawing/2014/main" xmlns="" id="{D42034F1-5A76-AB6C-4005-945E58A510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6" y="487681"/>
            <a:ext cx="12094464" cy="6370320"/>
          </a:xfrm>
        </p:spPr>
      </p:pic>
    </p:spTree>
    <p:extLst>
      <p:ext uri="{BB962C8B-B14F-4D97-AF65-F5344CB8AC3E}">
        <p14:creationId xmlns:p14="http://schemas.microsoft.com/office/powerpoint/2010/main" val="62292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6226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AD824D-8E6B-B11D-B791-C2E228AC5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365761"/>
          </a:xfrm>
        </p:spPr>
        <p:txBody>
          <a:bodyPr>
            <a:noAutofit/>
          </a:bodyPr>
          <a:lstStyle/>
          <a:p>
            <a:r>
              <a:rPr lang="fr-CA" sz="2400" b="1" i="1" dirty="0"/>
              <a:t>Faites de textes brefs avec...</a:t>
            </a:r>
            <a:endParaRPr lang="ru-RU" sz="2400" b="1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91743F-A8D0-FFE1-8528-F6BD38D4AD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81" y="365760"/>
            <a:ext cx="11768446" cy="6415238"/>
          </a:xfrm>
        </p:spPr>
        <p:txBody>
          <a:bodyPr>
            <a:normAutofit fontScale="25000" lnSpcReduction="20000"/>
          </a:bodyPr>
          <a:lstStyle/>
          <a:p>
            <a:pPr algn="l"/>
            <a:endParaRPr lang="fr-CA" sz="9600" b="1" dirty="0"/>
          </a:p>
          <a:p>
            <a:pPr algn="l"/>
            <a:r>
              <a:rPr lang="fr-CA" sz="11200" b="1" dirty="0"/>
              <a:t>L’opposition flagrante: bourgeoisie- prolétariat</a:t>
            </a:r>
          </a:p>
          <a:p>
            <a:pPr algn="l"/>
            <a:r>
              <a:rPr lang="fr-CA" sz="11200" b="1" dirty="0"/>
              <a:t>Deuxième guerre mondiale : diminution de différence</a:t>
            </a:r>
          </a:p>
          <a:p>
            <a:pPr algn="l"/>
            <a:r>
              <a:rPr lang="fr-CA" sz="11200" b="1" dirty="0"/>
              <a:t>Moyennisation de la société</a:t>
            </a:r>
          </a:p>
          <a:p>
            <a:pPr algn="l"/>
            <a:endParaRPr lang="fr-CA" sz="11200" b="1" dirty="0"/>
          </a:p>
          <a:p>
            <a:pPr algn="l"/>
            <a:r>
              <a:rPr lang="fr-CA" sz="11200" b="1" dirty="0"/>
              <a:t>L’inégalité par rapport aux cadres</a:t>
            </a:r>
          </a:p>
          <a:p>
            <a:pPr algn="l"/>
            <a:r>
              <a:rPr lang="fr-CA" sz="11200" b="1" dirty="0"/>
              <a:t>Les inégalités multiformes</a:t>
            </a:r>
          </a:p>
          <a:p>
            <a:pPr algn="l"/>
            <a:r>
              <a:rPr lang="fr-CA" sz="11200" b="1" dirty="0"/>
              <a:t>Espérance de vie supérieure (Les cadres)</a:t>
            </a:r>
          </a:p>
          <a:p>
            <a:pPr algn="l"/>
            <a:r>
              <a:rPr lang="fr-CA" sz="11200" b="1" dirty="0"/>
              <a:t>Interdécil -  inégalité de revenus: les cadres et les employés</a:t>
            </a:r>
          </a:p>
          <a:p>
            <a:pPr algn="l"/>
            <a:endParaRPr lang="fr-CA" sz="11200" b="1" dirty="0"/>
          </a:p>
          <a:p>
            <a:pPr algn="l"/>
            <a:r>
              <a:rPr lang="fr-CA" sz="11200" b="1" dirty="0"/>
              <a:t>La différence intraclasse</a:t>
            </a:r>
          </a:p>
          <a:p>
            <a:pPr algn="l"/>
            <a:r>
              <a:rPr lang="fr-CA" sz="11200" b="1" dirty="0"/>
              <a:t>Les qualifiés – non qualifiés</a:t>
            </a:r>
          </a:p>
          <a:p>
            <a:pPr algn="l"/>
            <a:r>
              <a:rPr lang="fr-CA" sz="11200" b="1" dirty="0"/>
              <a:t>Impactés par le progrès technique- non Impactés par le progrès technique</a:t>
            </a:r>
          </a:p>
          <a:p>
            <a:pPr algn="l"/>
            <a:r>
              <a:rPr lang="fr-CA" sz="11200" b="1" dirty="0"/>
              <a:t>Les hommes – les femmes</a:t>
            </a:r>
          </a:p>
          <a:p>
            <a:pPr algn="l"/>
            <a:r>
              <a:rPr lang="fr-CA" sz="11200" b="1" dirty="0"/>
              <a:t>Les femmes qui sont cadres- les femmes de ménage</a:t>
            </a:r>
          </a:p>
          <a:p>
            <a:pPr algn="l"/>
            <a:endParaRPr lang="fr-CA" sz="9600" b="1" dirty="0"/>
          </a:p>
          <a:p>
            <a:pPr algn="l"/>
            <a:r>
              <a:rPr lang="fr-CA" sz="3200" b="1" i="1" dirty="0"/>
              <a:t>                                                             </a:t>
            </a:r>
          </a:p>
          <a:p>
            <a:pPr algn="l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91110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396</Words>
  <Application>Microsoft Office PowerPoint</Application>
  <PresentationFormat>Произвольный</PresentationFormat>
  <Paragraphs>90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Inégalité sociale en France</vt:lpstr>
      <vt:lpstr>Trouvez l’équivalent</vt:lpstr>
      <vt:lpstr>Organisez ces phrases en texte</vt:lpstr>
      <vt:lpstr>Contrat à durée indéterminée   Contrat à durée déterminée</vt:lpstr>
      <vt:lpstr>CDI</vt:lpstr>
      <vt:lpstr>CDD</vt:lpstr>
      <vt:lpstr>Comment est structurée la société française actuelle ? </vt:lpstr>
      <vt:lpstr>Презентация PowerPoint</vt:lpstr>
      <vt:lpstr>Faites de textes brefs avec...</vt:lpstr>
      <vt:lpstr>La syntèse du thème étudié</vt:lpstr>
      <vt:lpstr>Devoir pour la fois prochaine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Inégalité sociale en France</dc:title>
  <dc:creator>Галина Федоровна</dc:creator>
  <cp:lastModifiedBy>Галина Морошкина</cp:lastModifiedBy>
  <cp:revision>20</cp:revision>
  <dcterms:created xsi:type="dcterms:W3CDTF">2022-10-23T06:38:43Z</dcterms:created>
  <dcterms:modified xsi:type="dcterms:W3CDTF">2023-11-02T12:22:02Z</dcterms:modified>
</cp:coreProperties>
</file>