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61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287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301" r:id="rId27"/>
    <p:sldId id="302" r:id="rId28"/>
    <p:sldId id="303" r:id="rId29"/>
    <p:sldId id="270" r:id="rId30"/>
    <p:sldId id="274" r:id="rId31"/>
    <p:sldId id="275" r:id="rId32"/>
    <p:sldId id="305" r:id="rId33"/>
    <p:sldId id="276" r:id="rId34"/>
    <p:sldId id="277" r:id="rId35"/>
    <p:sldId id="278" r:id="rId36"/>
    <p:sldId id="280" r:id="rId37"/>
    <p:sldId id="281" r:id="rId38"/>
    <p:sldId id="306" r:id="rId39"/>
    <p:sldId id="307" r:id="rId40"/>
    <p:sldId id="308" r:id="rId41"/>
    <p:sldId id="309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C84F3-5CAE-4BB2-8CE1-41605F68E5BE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AFCF-3289-4BED-928D-C962B69A2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3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098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722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987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056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1422786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</p:spPr>
        <p:txBody>
          <a:bodyPr lIns="91285" tIns="45642" rIns="91285" bIns="45642"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1265482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</p:spPr>
        <p:txBody>
          <a:bodyPr lIns="91285" tIns="45642" rIns="91285" bIns="45642"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3479732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</p:spPr>
        <p:txBody>
          <a:bodyPr lIns="91285" tIns="45642" rIns="91285" bIns="45642"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707487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005E-D5D6-42A3-9CC5-48F82C02C4D1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41005E-D5D6-42A3-9CC5-48F82C02C4D1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98C421-B5BC-4E88-ADFF-9A654FFE55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Тема 2. Маркетингові дослідження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Маркетингове середовище організації.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 Маркетингові дослідження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Маркетингова інформаційна система організації.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 Сегментування ринку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та позиціонування товару на ринку.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748464" cy="6093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Маркетингову інформацію поділяють на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первинну і вторинну.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Первинна інформація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— це дані, одержані в результаті спеціально проведених для вирішення конкретної маркетингової проблеми польових досліджень.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Первинн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інформацію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збирають шляхом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опитування (письмове, усне, телефонне);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спостереження;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експериментів;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імітації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(моделювання).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365104"/>
            <a:ext cx="4139952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82168" cy="5411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Переваги первинної інформації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збір відповідно до точно поставленої мети;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відома і контрольована методологія збирання;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результати доступні для туристичної компанії і можуть захищатися від конкурентів;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відомий ступінь надійності.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Недоліки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Великі витрати часу на збирання і обробку;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висока ціна;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сама фірма не завжди може зібрати всі необхідні дані.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877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Вторинна інформація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це дані, зібрані раніше з метою, яка відрізняється від мети конкретного маркетингового дослідження.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Джерела вторинної інформації поділяються на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внутрішні та зовнішні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До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відносять такі дані: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бухгалтерії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у тому числі:дебіторська та кредиторська заборгованість;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внутрішньовиробничої статистики;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системи обліку витрат;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звіти служб підприємств.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зовнішньої інформації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відносять урядову й неурядові.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Урядова інформація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Уряд збирає і розсилає великий обсяг статистичного й описового матеріалу з таких питань, як ціноутворення, кредит, гарантії продукції та нечесні методи торгівлі.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Неурядова інформація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	періодичні видання;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	книги, монографії й інші неперіодичні публікації;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	комерційне дослідження організації;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Інтернет.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548680"/>
            <a:ext cx="7890080" cy="5699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Переваги вторинної інформації: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дешевизна (порівняно з первинною інформацією);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можливість зіставлення кількох джерел;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швидкість отримання;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достовірність інформація, зібрана з незалежних джерел.</a:t>
            </a:r>
          </a:p>
          <a:p>
            <a:pPr>
              <a:buFontTx/>
              <a:buChar char="-"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Недоліки: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неповнота;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тенденція до старіння;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іноді невідома методологія збиранням й обробки;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неможливість оцінити достовірність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248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Якщо потрібні </a:t>
            </a:r>
            <a:r>
              <a:rPr lang="uk-UA" sz="3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первинні данні</a:t>
            </a:r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 вирішують:</a:t>
            </a:r>
          </a:p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Хто збирає дані?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(самостійно чи найняти зовнішню організацію) </a:t>
            </a:r>
          </a:p>
          <a:p>
            <a:pPr>
              <a:spcBef>
                <a:spcPts val="0"/>
              </a:spcBef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Переваги власного дослідницького відділу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повна інформованість щодо діяльності компанії;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постійний збір і збереження даних;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високий ступінь лояльності і відповідальності;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конфіденційність результатів дослідження.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Недоліки: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постійні витрати;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обмеженість кругозору;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надмірна підтримка </a:t>
            </a:r>
          </a:p>
          <a:p>
            <a:pPr lvl="0">
              <a:spcBef>
                <a:spcPts val="0"/>
              </a:spcBef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керівництва.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437112"/>
            <a:ext cx="3203848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54176" cy="5555704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Яка інформація повинна збиратися?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Кого чи що варто досліджувати?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(споживачів, співробітників, канали збуту)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Скільки буде коштувати дослідження?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Як буде проводитися збір?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Яка тривалість періоду збору даних?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Коли і де варто збирати 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інформацію?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21088"/>
            <a:ext cx="2915816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Сегментування та позиціонування </a:t>
            </a:r>
            <a:br>
              <a:rPr lang="uk-UA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товару на ринку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Сегментування ринку 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розподіл споживачів на групи (сегменти), які відрізняються відносною однорідністю попиту, смаків, уподобань або реакцією на ті чи інші види маркетингової діяльності.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Мета сегментування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вибір сегмента (або сегментів) споживачів, на задоволення потреб якого буде зорієнтована діяльність фірми.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Сегмент ринку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це особливим чином виділена частина ринку (група споживачів), що має деякі загальні ознаки.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39552" y="1916832"/>
            <a:ext cx="8136904" cy="3744416"/>
            <a:chOff x="1296" y="5328"/>
            <a:chExt cx="9362" cy="446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296" y="5328"/>
              <a:ext cx="2593" cy="4464"/>
            </a:xfrm>
            <a:prstGeom prst="rect">
              <a:avLst/>
            </a:prstGeom>
            <a:noFill/>
            <a:ln w="19050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СЕГМЕНТАЦІЯ РИНКУ</a:t>
              </a: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Визначення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принципів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сегментування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ринку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Складання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профілю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сегментів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що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отримані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446" y="5328"/>
              <a:ext cx="2756" cy="4464"/>
            </a:xfrm>
            <a:prstGeom prst="rect">
              <a:avLst/>
            </a:prstGeom>
            <a:noFill/>
            <a:ln w="19050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ВИБІР ЦІЛЬОВИХ СЕГМЕНТІВ РИНКУ</a:t>
              </a: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Оцінка ступеня привабливості сегментів, що отримані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Вибір одного або кількох сегментів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742" y="5328"/>
              <a:ext cx="2916" cy="4464"/>
            </a:xfrm>
            <a:prstGeom prst="rect">
              <a:avLst/>
            </a:prstGeom>
            <a:noFill/>
            <a:ln w="19050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ПОЗИЦІОНУВАННЯ ТОВАРУ НА РИНКУ</a:t>
              </a: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Рішення про позиціонування товару в кожному з цільових сегментів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Розробка комплексу маркетингу для кожного цільового сегмента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3888" y="7267"/>
              <a:ext cx="527" cy="7"/>
            </a:xfrm>
            <a:prstGeom prst="line">
              <a:avLst/>
            </a:prstGeom>
            <a:noFill/>
            <a:ln w="19050">
              <a:solidFill>
                <a:srgbClr val="0D0D0D"/>
              </a:solidFill>
              <a:round/>
              <a:headEnd type="none" w="lg" len="lg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7200" y="7267"/>
              <a:ext cx="583" cy="7"/>
            </a:xfrm>
            <a:prstGeom prst="line">
              <a:avLst/>
            </a:prstGeom>
            <a:noFill/>
            <a:ln w="19050">
              <a:solidFill>
                <a:srgbClr val="0D0D0D"/>
              </a:solidFill>
              <a:round/>
              <a:headEnd type="none" w="lg" len="lg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763688" y="980728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Заходи цільового маркетингу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Сегментація ринків споживачів товарів проводиться з урахуванням 1)географічних, 2)демографічних, 3)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психографічних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факторів та 4) факторів поведінки споживача.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Географічний фактор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Основні характеристики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розташування регіону;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чисельність та густота населення;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структура комерційної діяльності;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клімат;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динаміка розвитку регіону;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рівень інфляції і тощо.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604448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1.Маркетингове середовище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організації.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 algn="just">
              <a:buNone/>
            </a:pPr>
            <a:r>
              <a:rPr lang="uk-UA" b="1" dirty="0" smtClean="0"/>
              <a:t>         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Маркетингове середовище організації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сукупність факторів, які впливають на процес управління маркетингом підприємства, його маркетинговий розвиток та взаємовідносини із споживачами.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         Основне завдання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аналізу маркетингового середовища в тому, щоб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взаємоузгодити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вплив середовища, потреби цільового ринку, мету та можливості підприємства.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Ігнорування аналізу маркетингового середовища призводить до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прийняття необґрунтованих рішень; стратегії пасивного реагування на ринкові зміни; непослідовних рішень; запізнень введення інновацій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2. Демографічний фактор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Основні характеристики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стать, вік,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 сім'ї ,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етапи життєвого циклу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ім'ї ,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сфера діяльності,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рівень доходів на місяць ,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освіта,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релігійні переконання,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національність.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34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Психографічний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фактор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Основні характеристики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суспільний клас (порівняно стабільні групи суспільства, розташовані в ієрархічному порядку),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спосіб життя,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типи особистості,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адаптивність споживачів до нового товару (розподіл споживачів за реакцією на появу нового товару або нової збутової концепції),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суперноватори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- 2,5 %;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новатори - 13,5 %;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помірковані новатори - 34%;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помірковані консерватори - 34%;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суперконсерватори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-16%.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4. Поведінковий фактор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Основні характеристики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Залежно від статусу користувача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ринки поділяються на сегменти: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тих, хто не користується товаром;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колишніх користувачів;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потенційних користувачів;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користувачів-новачків;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регулярних користувачів.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Ідеальний ланцюжок маркетингової діяльності: сьогодні потенційний, завтра - постійний клієнт.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Ступінь випадковості покупки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придбання товару має випадковий характер або звичайна покупка.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Пошук вигоди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пошук на ринку товарів високої якості, високого рівня обслуговування, нижчої ціни та менших витрат на експлуатацію.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Ступінь використання товару та ступінь лояльності до товарної марки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ніколи не купує продукцію цього підприємства;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як правило, не купує продукцію цього підприємства;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купує продукцію цього підприємства лише за нижчу ціну;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здебільшого купує тільки продукцію цього підприємства.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5. Ступінь готовності купити товар: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не бажає купити;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не готовий купити товар зараз;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недостатньо проінформований, щоб купити;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цікавиться виробом;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бажає купити виріб;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обов'язково купить виріб.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6. За емоційним ставленням до товару: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з ентузіазмом;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позитивне;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байдуже;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негативне;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вороже.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6319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Сегментація ринку товарів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виробничого призначення</a:t>
            </a:r>
          </a:p>
          <a:p>
            <a:pPr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Основні ознаки сегментації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галузь господарства,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розміри фірми,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технологія виробництва,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економічні можливості покупця,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географічне розташування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специфіка організації закупівлі,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очікувані вигоди,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процес прийняття рішень,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інтенсивність споживання,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технологічні та індивідуальні характеристики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i="1" dirty="0" smtClean="0">
                <a:latin typeface="Times New Roman" pitchFamily="18" charset="0"/>
                <a:cs typeface="Times New Roman" pitchFamily="18" charset="0"/>
              </a:rPr>
              <a:t>Вибір підприємством цільового ринку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686800" cy="50558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i="1" dirty="0" smtClean="0"/>
              <a:t> 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Цільовий ринок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це найпридатніша і найвигідніша для підприємства група сегментів ринку чи один сегмент, на який спрямована його діяльність.</a:t>
            </a: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Критерій сегментації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показник того, наскільки правильно підприємство вибрало той чи інший ринок діяльності і варіант охоплення ринку: недиференційований (масовий), диференційований чи концентрований маркетинг.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Ринкові сегменти, в яких фірма забезпечила собі панівне і стабільне положення, називають 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ринковою нішею.</a:t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049338" y="1295400"/>
            <a:ext cx="7361237" cy="4556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145088" y="2927350"/>
            <a:ext cx="2852737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37175" y="4719638"/>
            <a:ext cx="2559050" cy="7858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5160963" y="2557463"/>
            <a:ext cx="20637" cy="19050"/>
          </a:xfrm>
          <a:prstGeom prst="rightArrow">
            <a:avLst>
              <a:gd name="adj1" fmla="val 50000"/>
              <a:gd name="adj2" fmla="val 54170"/>
            </a:avLst>
          </a:prstGeom>
          <a:solidFill>
            <a:schemeClr val="tx1"/>
          </a:solidFill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28763" y="1768475"/>
            <a:ext cx="5167312" cy="9858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1204" tIns="39889" rIns="81204" bIns="39889"/>
          <a:lstStyle>
            <a:lvl1pPr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50000"/>
              </a:spcBef>
            </a:pPr>
            <a:endParaRPr lang="ru-RU" altLang="ru-RU" sz="1600" b="1">
              <a:latin typeface="Tahoma" panose="020B0604030504040204" pitchFamily="34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endParaRPr lang="ru-RU" altLang="ru-RU" sz="1600" b="1">
              <a:latin typeface="Tahoma" panose="020B0604030504040204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endParaRPr lang="ru-RU" altLang="ru-RU" sz="1600" b="1">
              <a:latin typeface="Tahoma" panose="020B0604030504040204" pitchFamily="34" charset="0"/>
            </a:endParaRPr>
          </a:p>
        </p:txBody>
      </p:sp>
      <p:grpSp>
        <p:nvGrpSpPr>
          <p:cNvPr id="62471" name="Group 7"/>
          <p:cNvGrpSpPr>
            <a:grpSpLocks/>
          </p:cNvGrpSpPr>
          <p:nvPr/>
        </p:nvGrpSpPr>
        <p:grpSpPr bwMode="auto">
          <a:xfrm>
            <a:off x="179388" y="1700213"/>
            <a:ext cx="8694737" cy="2505075"/>
            <a:chOff x="124" y="1055"/>
            <a:chExt cx="5477" cy="1578"/>
          </a:xfrm>
        </p:grpSpPr>
        <p:grpSp>
          <p:nvGrpSpPr>
            <p:cNvPr id="19482" name="Group 8"/>
            <p:cNvGrpSpPr>
              <a:grpSpLocks/>
            </p:cNvGrpSpPr>
            <p:nvPr/>
          </p:nvGrpSpPr>
          <p:grpSpPr bwMode="auto">
            <a:xfrm>
              <a:off x="124" y="1117"/>
              <a:ext cx="2268" cy="1428"/>
              <a:chOff x="124" y="1117"/>
              <a:chExt cx="2268" cy="1428"/>
            </a:xfrm>
          </p:grpSpPr>
          <p:sp>
            <p:nvSpPr>
              <p:cNvPr id="19494" name="AutoShape 9"/>
              <p:cNvSpPr>
                <a:spLocks noChangeArrowheads="1"/>
              </p:cNvSpPr>
              <p:nvPr/>
            </p:nvSpPr>
            <p:spPr bwMode="auto">
              <a:xfrm rot="5400000">
                <a:off x="1133" y="108"/>
                <a:ext cx="249" cy="2267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DFECE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uk-UA" altLang="ru-RU" sz="2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 Галузь</a:t>
                </a:r>
              </a:p>
            </p:txBody>
          </p:sp>
          <p:sp>
            <p:nvSpPr>
              <p:cNvPr id="19495" name="AutoShape 10"/>
              <p:cNvSpPr>
                <a:spLocks noChangeArrowheads="1"/>
              </p:cNvSpPr>
              <p:nvPr/>
            </p:nvSpPr>
            <p:spPr bwMode="auto">
              <a:xfrm rot="5400000">
                <a:off x="1133" y="516"/>
                <a:ext cx="249" cy="2267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CFEC0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uk-UA" altLang="ru-RU" sz="2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Размір підприємства</a:t>
                </a:r>
              </a:p>
            </p:txBody>
          </p:sp>
          <p:sp>
            <p:nvSpPr>
              <p:cNvPr id="19496" name="AutoShape 11"/>
              <p:cNvSpPr>
                <a:spLocks noChangeArrowheads="1"/>
              </p:cNvSpPr>
              <p:nvPr/>
            </p:nvSpPr>
            <p:spPr bwMode="auto">
              <a:xfrm rot="5400000">
                <a:off x="1133" y="879"/>
                <a:ext cx="249" cy="2267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DFEC7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uk-UA" altLang="ru-RU" sz="2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Місцезнаходження</a:t>
                </a:r>
              </a:p>
            </p:txBody>
          </p:sp>
          <p:sp>
            <p:nvSpPr>
              <p:cNvPr id="19497" name="AutoShape 12"/>
              <p:cNvSpPr>
                <a:spLocks noChangeArrowheads="1"/>
              </p:cNvSpPr>
              <p:nvPr/>
            </p:nvSpPr>
            <p:spPr bwMode="auto">
              <a:xfrm rot="5400000">
                <a:off x="1133" y="1287"/>
                <a:ext cx="249" cy="2268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DFEC7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uk-UA" altLang="ru-RU" sz="2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Власність</a:t>
                </a:r>
              </a:p>
            </p:txBody>
          </p:sp>
        </p:grpSp>
        <p:grpSp>
          <p:nvGrpSpPr>
            <p:cNvPr id="19483" name="Group 13"/>
            <p:cNvGrpSpPr>
              <a:grpSpLocks/>
            </p:cNvGrpSpPr>
            <p:nvPr/>
          </p:nvGrpSpPr>
          <p:grpSpPr bwMode="auto">
            <a:xfrm>
              <a:off x="2426" y="1140"/>
              <a:ext cx="227" cy="1405"/>
              <a:chOff x="2426" y="1140"/>
              <a:chExt cx="227" cy="1405"/>
            </a:xfrm>
          </p:grpSpPr>
          <p:sp>
            <p:nvSpPr>
              <p:cNvPr id="19490" name="AutoShape 14"/>
              <p:cNvSpPr>
                <a:spLocks noChangeArrowheads="1"/>
              </p:cNvSpPr>
              <p:nvPr/>
            </p:nvSpPr>
            <p:spPr bwMode="auto">
              <a:xfrm>
                <a:off x="2426" y="1888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rgbClr val="333333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9491" name="AutoShape 15"/>
              <p:cNvSpPr>
                <a:spLocks noChangeArrowheads="1"/>
              </p:cNvSpPr>
              <p:nvPr/>
            </p:nvSpPr>
            <p:spPr bwMode="auto">
              <a:xfrm>
                <a:off x="2426" y="1525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rgbClr val="333333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9492" name="AutoShape 16"/>
              <p:cNvSpPr>
                <a:spLocks noChangeArrowheads="1"/>
              </p:cNvSpPr>
              <p:nvPr/>
            </p:nvSpPr>
            <p:spPr bwMode="auto">
              <a:xfrm>
                <a:off x="2426" y="2296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rgbClr val="333333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9493" name="AutoShape 17"/>
              <p:cNvSpPr>
                <a:spLocks noChangeArrowheads="1"/>
              </p:cNvSpPr>
              <p:nvPr/>
            </p:nvSpPr>
            <p:spPr bwMode="auto">
              <a:xfrm>
                <a:off x="2426" y="1140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rgbClr val="333333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9484" name="Group 18"/>
            <p:cNvGrpSpPr>
              <a:grpSpLocks/>
            </p:cNvGrpSpPr>
            <p:nvPr/>
          </p:nvGrpSpPr>
          <p:grpSpPr bwMode="auto">
            <a:xfrm>
              <a:off x="2699" y="1055"/>
              <a:ext cx="2902" cy="1578"/>
              <a:chOff x="2699" y="1055"/>
              <a:chExt cx="2902" cy="1578"/>
            </a:xfrm>
          </p:grpSpPr>
          <p:sp>
            <p:nvSpPr>
              <p:cNvPr id="19485" name="AutoShape 19"/>
              <p:cNvSpPr>
                <a:spLocks noChangeArrowheads="1"/>
              </p:cNvSpPr>
              <p:nvPr/>
            </p:nvSpPr>
            <p:spPr bwMode="auto">
              <a:xfrm rot="5400000">
                <a:off x="3370" y="384"/>
                <a:ext cx="1559" cy="2901"/>
              </a:xfrm>
              <a:prstGeom prst="cube">
                <a:avLst>
                  <a:gd name="adj" fmla="val 199"/>
                </a:avLst>
              </a:prstGeom>
              <a:gradFill rotWithShape="0">
                <a:gsLst>
                  <a:gs pos="0">
                    <a:srgbClr val="33CCCC"/>
                  </a:gs>
                  <a:gs pos="100000">
                    <a:srgbClr val="DAF6F6"/>
                  </a:gs>
                </a:gsLst>
                <a:lin ang="5400000" scaled="1"/>
              </a:gra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9486" name="Rectangle 20"/>
              <p:cNvSpPr>
                <a:spLocks noChangeArrowheads="1"/>
              </p:cNvSpPr>
              <p:nvPr/>
            </p:nvSpPr>
            <p:spPr bwMode="auto">
              <a:xfrm>
                <a:off x="2789" y="1071"/>
                <a:ext cx="2801" cy="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1204" tIns="39889" rIns="81204" bIns="39889"/>
              <a:lstStyle>
                <a:lvl1pPr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lnSpc>
                    <a:spcPct val="90000"/>
                  </a:lnSpc>
                </a:pPr>
                <a:r>
                  <a:rPr lang="ru-RU" altLang="ru-RU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На </a:t>
                </a:r>
                <a:r>
                  <a:rPr lang="uk-UA" altLang="ru-RU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яких галузях з числа, що споживають наш продукт нам варто зробити акцент</a:t>
                </a:r>
                <a:r>
                  <a:rPr lang="ru-RU" altLang="ru-RU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?</a:t>
                </a:r>
              </a:p>
            </p:txBody>
          </p:sp>
          <p:sp>
            <p:nvSpPr>
              <p:cNvPr id="19487" name="Rectangle 21"/>
              <p:cNvSpPr>
                <a:spLocks noChangeArrowheads="1"/>
              </p:cNvSpPr>
              <p:nvPr/>
            </p:nvSpPr>
            <p:spPr bwMode="auto">
              <a:xfrm>
                <a:off x="2789" y="1480"/>
                <a:ext cx="2767" cy="3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1204" tIns="39889" rIns="81204" bIns="39889"/>
              <a:lstStyle>
                <a:lvl1pPr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lnSpc>
                    <a:spcPct val="90000"/>
                  </a:lnSpc>
                </a:pPr>
                <a:r>
                  <a:rPr lang="uk-UA" altLang="ru-RU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Компанії якого розміру повинні бути в області наших інтересів?</a:t>
                </a:r>
              </a:p>
            </p:txBody>
          </p:sp>
          <p:sp>
            <p:nvSpPr>
              <p:cNvPr id="19488" name="Rectangle 22"/>
              <p:cNvSpPr>
                <a:spLocks noChangeArrowheads="1"/>
              </p:cNvSpPr>
              <p:nvPr/>
            </p:nvSpPr>
            <p:spPr bwMode="auto">
              <a:xfrm>
                <a:off x="2789" y="1888"/>
                <a:ext cx="2767" cy="3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1204" tIns="39889" rIns="81204" bIns="39889"/>
              <a:lstStyle>
                <a:lvl1pPr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lnSpc>
                    <a:spcPct val="90000"/>
                  </a:lnSpc>
                </a:pPr>
                <a:r>
                  <a:rPr lang="uk-UA" altLang="ru-RU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На яких географічних ринках нам варто працювати?</a:t>
                </a:r>
              </a:p>
            </p:txBody>
          </p:sp>
          <p:sp>
            <p:nvSpPr>
              <p:cNvPr id="19489" name="Rectangle 23"/>
              <p:cNvSpPr>
                <a:spLocks noChangeArrowheads="1"/>
              </p:cNvSpPr>
              <p:nvPr/>
            </p:nvSpPr>
            <p:spPr bwMode="auto">
              <a:xfrm>
                <a:off x="2789" y="2251"/>
                <a:ext cx="2812" cy="3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1204" tIns="39889" rIns="81204" bIns="39889"/>
              <a:lstStyle>
                <a:lvl1pPr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lnSpc>
                    <a:spcPct val="90000"/>
                  </a:lnSpc>
                  <a:spcBef>
                    <a:spcPct val="50000"/>
                  </a:spcBef>
                  <a:buClr>
                    <a:srgbClr val="000000"/>
                  </a:buClr>
                </a:pPr>
                <a:r>
                  <a:rPr lang="uk-UA" altLang="ru-RU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Державне /приватне підприємство/СП/ нові підприємства?</a:t>
                </a:r>
                <a:endParaRPr lang="uk-UA" altLang="ru-RU" sz="170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</p:grpSp>
      </p:grpSp>
      <p:sp>
        <p:nvSpPr>
          <p:cNvPr id="62488" name="Rectangle 24"/>
          <p:cNvSpPr>
            <a:spLocks noGrp="1"/>
          </p:cNvSpPr>
          <p:nvPr>
            <p:ph type="title"/>
          </p:nvPr>
        </p:nvSpPr>
        <p:spPr>
          <a:xfrm>
            <a:off x="0" y="404813"/>
            <a:ext cx="8964613" cy="10096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rgbClr val="292929"/>
                </a:solidFill>
                <a:latin typeface="Arial Black" pitchFamily="34" charset="0"/>
              </a:rPr>
              <a:t>Сегментування ринків підприємств</a:t>
            </a:r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395288" y="1268413"/>
            <a:ext cx="5040312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ru-RU" altLang="ru-RU" sz="2400" b="1">
                <a:solidFill>
                  <a:srgbClr val="FF0000"/>
                </a:solidFill>
              </a:rPr>
              <a:t>Демографічні змінні</a:t>
            </a:r>
          </a:p>
        </p:txBody>
      </p:sp>
      <p:sp>
        <p:nvSpPr>
          <p:cNvPr id="62490" name="Rectangle 26"/>
          <p:cNvSpPr>
            <a:spLocks noChangeArrowheads="1"/>
          </p:cNvSpPr>
          <p:nvPr/>
        </p:nvSpPr>
        <p:spPr bwMode="auto">
          <a:xfrm>
            <a:off x="395288" y="4292600"/>
            <a:ext cx="504031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uk-UA" altLang="ru-RU" sz="2400" b="1">
                <a:solidFill>
                  <a:srgbClr val="FF0000"/>
                </a:solidFill>
              </a:rPr>
              <a:t>Операційні змінні</a:t>
            </a:r>
          </a:p>
        </p:txBody>
      </p:sp>
      <p:grpSp>
        <p:nvGrpSpPr>
          <p:cNvPr id="62491" name="Group 27"/>
          <p:cNvGrpSpPr>
            <a:grpSpLocks/>
          </p:cNvGrpSpPr>
          <p:nvPr/>
        </p:nvGrpSpPr>
        <p:grpSpPr bwMode="auto">
          <a:xfrm>
            <a:off x="196850" y="4700588"/>
            <a:ext cx="8696325" cy="1812925"/>
            <a:chOff x="124" y="2961"/>
            <a:chExt cx="5478" cy="1142"/>
          </a:xfrm>
        </p:grpSpPr>
        <p:sp>
          <p:nvSpPr>
            <p:cNvPr id="19468" name="AutoShape 28"/>
            <p:cNvSpPr>
              <a:spLocks noChangeArrowheads="1"/>
            </p:cNvSpPr>
            <p:nvPr/>
          </p:nvSpPr>
          <p:spPr bwMode="auto">
            <a:xfrm rot="5400000">
              <a:off x="3580" y="2081"/>
              <a:ext cx="1142" cy="2902"/>
            </a:xfrm>
            <a:prstGeom prst="cube">
              <a:avLst>
                <a:gd name="adj" fmla="val 199"/>
              </a:avLst>
            </a:prstGeom>
            <a:gradFill rotWithShape="0">
              <a:gsLst>
                <a:gs pos="0">
                  <a:srgbClr val="33CCCC"/>
                </a:gs>
                <a:gs pos="100000">
                  <a:srgbClr val="DAF6F6"/>
                </a:gs>
              </a:gsLst>
              <a:lin ang="5400000" scaled="1"/>
            </a:gradFill>
            <a:ln>
              <a:noFill/>
            </a:ln>
            <a:effectLst>
              <a:outerShdw dist="107763" dir="2700000" algn="ctr" rotWithShape="0">
                <a:srgbClr val="676767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19469" name="Group 29"/>
            <p:cNvGrpSpPr>
              <a:grpSpLocks/>
            </p:cNvGrpSpPr>
            <p:nvPr/>
          </p:nvGrpSpPr>
          <p:grpSpPr bwMode="auto">
            <a:xfrm>
              <a:off x="124" y="2976"/>
              <a:ext cx="5478" cy="1127"/>
              <a:chOff x="124" y="2976"/>
              <a:chExt cx="5478" cy="1127"/>
            </a:xfrm>
          </p:grpSpPr>
          <p:grpSp>
            <p:nvGrpSpPr>
              <p:cNvPr id="19470" name="Group 30"/>
              <p:cNvGrpSpPr>
                <a:grpSpLocks/>
              </p:cNvGrpSpPr>
              <p:nvPr/>
            </p:nvGrpSpPr>
            <p:grpSpPr bwMode="auto">
              <a:xfrm>
                <a:off x="2426" y="2976"/>
                <a:ext cx="227" cy="997"/>
                <a:chOff x="2426" y="2827"/>
                <a:chExt cx="227" cy="997"/>
              </a:xfrm>
            </p:grpSpPr>
            <p:sp>
              <p:nvSpPr>
                <p:cNvPr id="19479" name="AutoShape 31"/>
                <p:cNvSpPr>
                  <a:spLocks noChangeArrowheads="1"/>
                </p:cNvSpPr>
                <p:nvPr/>
              </p:nvSpPr>
              <p:spPr bwMode="auto">
                <a:xfrm>
                  <a:off x="2426" y="3575"/>
                  <a:ext cx="227" cy="249"/>
                </a:xfrm>
                <a:prstGeom prst="rightArrow">
                  <a:avLst>
                    <a:gd name="adj1" fmla="val 50000"/>
                    <a:gd name="adj2" fmla="val 50005"/>
                  </a:avLst>
                </a:prstGeom>
                <a:solidFill>
                  <a:srgbClr val="333333"/>
                </a:solidFill>
                <a:ln>
                  <a:noFill/>
                </a:ln>
                <a:effectLst>
                  <a:outerShdw dist="107763" dir="2700000" algn="ctr" rotWithShape="0">
                    <a:srgbClr val="676767"/>
                  </a:outerShdw>
                </a:effectLst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19480" name="AutoShape 32"/>
                <p:cNvSpPr>
                  <a:spLocks noChangeArrowheads="1"/>
                </p:cNvSpPr>
                <p:nvPr/>
              </p:nvSpPr>
              <p:spPr bwMode="auto">
                <a:xfrm>
                  <a:off x="2426" y="3212"/>
                  <a:ext cx="227" cy="249"/>
                </a:xfrm>
                <a:prstGeom prst="rightArrow">
                  <a:avLst>
                    <a:gd name="adj1" fmla="val 50000"/>
                    <a:gd name="adj2" fmla="val 50005"/>
                  </a:avLst>
                </a:prstGeom>
                <a:solidFill>
                  <a:srgbClr val="333333"/>
                </a:solidFill>
                <a:ln>
                  <a:noFill/>
                </a:ln>
                <a:effectLst>
                  <a:outerShdw dist="107763" dir="2700000" algn="ctr" rotWithShape="0">
                    <a:srgbClr val="676767"/>
                  </a:outerShdw>
                </a:effectLst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19481" name="AutoShape 33"/>
                <p:cNvSpPr>
                  <a:spLocks noChangeArrowheads="1"/>
                </p:cNvSpPr>
                <p:nvPr/>
              </p:nvSpPr>
              <p:spPr bwMode="auto">
                <a:xfrm>
                  <a:off x="2426" y="2827"/>
                  <a:ext cx="227" cy="249"/>
                </a:xfrm>
                <a:prstGeom prst="rightArrow">
                  <a:avLst>
                    <a:gd name="adj1" fmla="val 50000"/>
                    <a:gd name="adj2" fmla="val 50005"/>
                  </a:avLst>
                </a:prstGeom>
                <a:solidFill>
                  <a:srgbClr val="333333"/>
                </a:solidFill>
                <a:ln>
                  <a:noFill/>
                </a:ln>
                <a:effectLst>
                  <a:outerShdw dist="107763" dir="2700000" algn="ctr" rotWithShape="0">
                    <a:srgbClr val="676767"/>
                  </a:outerShdw>
                </a:effectLst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19471" name="Group 34"/>
              <p:cNvGrpSpPr>
                <a:grpSpLocks/>
              </p:cNvGrpSpPr>
              <p:nvPr/>
            </p:nvGrpSpPr>
            <p:grpSpPr bwMode="auto">
              <a:xfrm>
                <a:off x="124" y="2976"/>
                <a:ext cx="2268" cy="1021"/>
                <a:chOff x="124" y="2976"/>
                <a:chExt cx="2268" cy="1021"/>
              </a:xfrm>
            </p:grpSpPr>
            <p:sp>
              <p:nvSpPr>
                <p:cNvPr id="19476" name="AutoShape 35"/>
                <p:cNvSpPr>
                  <a:spLocks noChangeArrowheads="1"/>
                </p:cNvSpPr>
                <p:nvPr/>
              </p:nvSpPr>
              <p:spPr bwMode="auto">
                <a:xfrm rot="5400000">
                  <a:off x="1133" y="1967"/>
                  <a:ext cx="249" cy="2268"/>
                </a:xfrm>
                <a:prstGeom prst="cube">
                  <a:avLst>
                    <a:gd name="adj" fmla="val 11667"/>
                  </a:avLst>
                </a:prstGeom>
                <a:gradFill rotWithShape="0">
                  <a:gsLst>
                    <a:gs pos="0">
                      <a:srgbClr val="FCFEB9"/>
                    </a:gs>
                    <a:gs pos="100000">
                      <a:srgbClr val="FDFECE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676767"/>
                  </a:outerShdw>
                </a:effectLst>
              </p:spPr>
              <p:txBody>
                <a:bodyPr rot="10800000" vert="eaVert" lIns="84053" tIns="41315" rIns="84053" bIns="41315" anchor="ctr"/>
                <a:lstStyle>
                  <a:lvl1pPr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defTabSz="8318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defTabSz="8318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defTabSz="8318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defTabSz="8318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ru-RU" altLang="ru-RU" sz="240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 </a:t>
                  </a:r>
                  <a:r>
                    <a:rPr lang="uk-UA" altLang="ru-RU" sz="240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Технологія</a:t>
                  </a:r>
                </a:p>
              </p:txBody>
            </p:sp>
            <p:sp>
              <p:nvSpPr>
                <p:cNvPr id="19477" name="AutoShape 36"/>
                <p:cNvSpPr>
                  <a:spLocks noChangeArrowheads="1"/>
                </p:cNvSpPr>
                <p:nvPr/>
              </p:nvSpPr>
              <p:spPr bwMode="auto">
                <a:xfrm rot="5400000">
                  <a:off x="1133" y="2330"/>
                  <a:ext cx="249" cy="2268"/>
                </a:xfrm>
                <a:prstGeom prst="cube">
                  <a:avLst>
                    <a:gd name="adj" fmla="val 11667"/>
                  </a:avLst>
                </a:prstGeom>
                <a:gradFill rotWithShape="0">
                  <a:gsLst>
                    <a:gs pos="0">
                      <a:srgbClr val="FCFEB9"/>
                    </a:gs>
                    <a:gs pos="100000">
                      <a:srgbClr val="FCFEC0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676767"/>
                  </a:outerShdw>
                </a:effectLst>
              </p:spPr>
              <p:txBody>
                <a:bodyPr rot="10800000" vert="eaVert" lIns="84053" tIns="41315" rIns="84053" bIns="41315" anchor="ctr"/>
                <a:lstStyle>
                  <a:lvl1pPr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defTabSz="8318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defTabSz="8318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defTabSz="8318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defTabSz="8318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uk-UA" altLang="ru-RU" sz="240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Статус споживача</a:t>
                  </a:r>
                </a:p>
              </p:txBody>
            </p:sp>
            <p:sp>
              <p:nvSpPr>
                <p:cNvPr id="19478" name="AutoShape 37"/>
                <p:cNvSpPr>
                  <a:spLocks noChangeArrowheads="1"/>
                </p:cNvSpPr>
                <p:nvPr/>
              </p:nvSpPr>
              <p:spPr bwMode="auto">
                <a:xfrm rot="5400000">
                  <a:off x="1133" y="2739"/>
                  <a:ext cx="249" cy="2268"/>
                </a:xfrm>
                <a:prstGeom prst="cube">
                  <a:avLst>
                    <a:gd name="adj" fmla="val 11667"/>
                  </a:avLst>
                </a:prstGeom>
                <a:gradFill rotWithShape="0">
                  <a:gsLst>
                    <a:gs pos="0">
                      <a:srgbClr val="FCFEB9"/>
                    </a:gs>
                    <a:gs pos="100000">
                      <a:srgbClr val="FDFEC7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676767"/>
                  </a:outerShdw>
                </a:effectLst>
              </p:spPr>
              <p:txBody>
                <a:bodyPr rot="10800000" vert="eaVert" lIns="84053" tIns="41315" rIns="84053" bIns="41315" anchor="ctr"/>
                <a:lstStyle>
                  <a:lvl1pPr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831850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defTabSz="8318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defTabSz="8318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defTabSz="8318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defTabSz="8318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uk-UA" altLang="ru-RU" sz="200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Можливості підприємства</a:t>
                  </a:r>
                </a:p>
              </p:txBody>
            </p:sp>
          </p:grpSp>
          <p:grpSp>
            <p:nvGrpSpPr>
              <p:cNvPr id="19472" name="Group 38"/>
              <p:cNvGrpSpPr>
                <a:grpSpLocks/>
              </p:cNvGrpSpPr>
              <p:nvPr/>
            </p:nvGrpSpPr>
            <p:grpSpPr bwMode="auto">
              <a:xfrm>
                <a:off x="2744" y="2977"/>
                <a:ext cx="2858" cy="1126"/>
                <a:chOff x="2744" y="2977"/>
                <a:chExt cx="2858" cy="1126"/>
              </a:xfrm>
            </p:grpSpPr>
            <p:sp>
              <p:nvSpPr>
                <p:cNvPr id="19473" name="Rectangle 39"/>
                <p:cNvSpPr>
                  <a:spLocks noChangeArrowheads="1"/>
                </p:cNvSpPr>
                <p:nvPr/>
              </p:nvSpPr>
              <p:spPr bwMode="auto">
                <a:xfrm>
                  <a:off x="2744" y="2977"/>
                  <a:ext cx="2846" cy="2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81204" tIns="39889" rIns="81204" bIns="39889"/>
                <a:lstStyle>
                  <a:lvl1pPr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>
                    <a:lnSpc>
                      <a:spcPct val="90000"/>
                    </a:lnSpc>
                  </a:pPr>
                  <a:r>
                    <a:rPr lang="uk-UA" altLang="ru-RU" sz="160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Які технології необхідно використовувати?</a:t>
                  </a:r>
                </a:p>
              </p:txBody>
            </p:sp>
            <p:sp>
              <p:nvSpPr>
                <p:cNvPr id="19474" name="Rectangle 40"/>
                <p:cNvSpPr>
                  <a:spLocks noChangeArrowheads="1"/>
                </p:cNvSpPr>
                <p:nvPr/>
              </p:nvSpPr>
              <p:spPr bwMode="auto">
                <a:xfrm>
                  <a:off x="2744" y="3203"/>
                  <a:ext cx="2812" cy="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81204" tIns="39889" rIns="81204" bIns="39889"/>
                <a:lstStyle>
                  <a:lvl1pPr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>
                    <a:lnSpc>
                      <a:spcPct val="90000"/>
                    </a:lnSpc>
                  </a:pPr>
                  <a:r>
                    <a:rPr lang="uk-UA" altLang="ru-RU" sz="160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Чи варто нам фокусуватися на великих, середніх, дрібних споживачах, на наявних або на колишніх споживачах?</a:t>
                  </a:r>
                </a:p>
              </p:txBody>
            </p:sp>
            <p:sp>
              <p:nvSpPr>
                <p:cNvPr id="19475" name="Rectangle 41"/>
                <p:cNvSpPr>
                  <a:spLocks noChangeArrowheads="1"/>
                </p:cNvSpPr>
                <p:nvPr/>
              </p:nvSpPr>
              <p:spPr bwMode="auto">
                <a:xfrm>
                  <a:off x="2744" y="3657"/>
                  <a:ext cx="2858" cy="4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81204" tIns="39889" rIns="81204" bIns="39889"/>
                <a:lstStyle>
                  <a:lvl1pPr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>
                    <a:lnSpc>
                      <a:spcPct val="90000"/>
                    </a:lnSpc>
                  </a:pPr>
                  <a:r>
                    <a:rPr lang="uk-UA" altLang="ru-RU" sz="160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Чи варто нам фокусуватися на споживачах, які потребують інтенсивного або мінімального сервісного обслуговування?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60652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2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2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9" grpId="0"/>
      <p:bldP spid="6249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049338" y="1295400"/>
            <a:ext cx="7361237" cy="4556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145088" y="2927350"/>
            <a:ext cx="2852737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7175" y="4719638"/>
            <a:ext cx="2559050" cy="7858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160963" y="2557463"/>
            <a:ext cx="20637" cy="19050"/>
          </a:xfrm>
          <a:prstGeom prst="rightArrow">
            <a:avLst>
              <a:gd name="adj1" fmla="val 50000"/>
              <a:gd name="adj2" fmla="val 54170"/>
            </a:avLst>
          </a:prstGeom>
          <a:solidFill>
            <a:schemeClr val="tx1"/>
          </a:solidFill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528763" y="1768475"/>
            <a:ext cx="5167312" cy="9858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1204" tIns="39889" rIns="81204" bIns="39889"/>
          <a:lstStyle>
            <a:lvl1pPr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50000"/>
              </a:spcBef>
            </a:pPr>
            <a:endParaRPr lang="ru-RU" altLang="ru-RU" sz="1600" b="1">
              <a:latin typeface="Tahoma" panose="020B0604030504040204" pitchFamily="34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endParaRPr lang="ru-RU" altLang="ru-RU" sz="1600" b="1">
              <a:latin typeface="Tahoma" panose="020B0604030504040204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endParaRPr lang="ru-RU" altLang="ru-RU" sz="1600" b="1">
              <a:latin typeface="Tahoma" panose="020B0604030504040204" pitchFamily="34" charset="0"/>
            </a:endParaRPr>
          </a:p>
        </p:txBody>
      </p:sp>
      <p:grpSp>
        <p:nvGrpSpPr>
          <p:cNvPr id="63495" name="Group 7"/>
          <p:cNvGrpSpPr>
            <a:grpSpLocks/>
          </p:cNvGrpSpPr>
          <p:nvPr/>
        </p:nvGrpSpPr>
        <p:grpSpPr bwMode="auto">
          <a:xfrm>
            <a:off x="179388" y="2133600"/>
            <a:ext cx="8694737" cy="3482975"/>
            <a:chOff x="124" y="1055"/>
            <a:chExt cx="5477" cy="2194"/>
          </a:xfrm>
        </p:grpSpPr>
        <p:grpSp>
          <p:nvGrpSpPr>
            <p:cNvPr id="20490" name="Group 8"/>
            <p:cNvGrpSpPr>
              <a:grpSpLocks/>
            </p:cNvGrpSpPr>
            <p:nvPr/>
          </p:nvGrpSpPr>
          <p:grpSpPr bwMode="auto">
            <a:xfrm>
              <a:off x="124" y="1117"/>
              <a:ext cx="2393" cy="1996"/>
              <a:chOff x="124" y="1117"/>
              <a:chExt cx="2393" cy="1996"/>
            </a:xfrm>
          </p:grpSpPr>
          <p:sp>
            <p:nvSpPr>
              <p:cNvPr id="20503" name="AutoShape 9"/>
              <p:cNvSpPr>
                <a:spLocks noChangeArrowheads="1"/>
              </p:cNvSpPr>
              <p:nvPr/>
            </p:nvSpPr>
            <p:spPr bwMode="auto">
              <a:xfrm rot="5400000">
                <a:off x="1127" y="114"/>
                <a:ext cx="385" cy="2392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DFECE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uk-UA" altLang="ru-RU" sz="20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 Організаційні функції</a:t>
                </a:r>
              </a:p>
            </p:txBody>
          </p:sp>
          <p:sp>
            <p:nvSpPr>
              <p:cNvPr id="20504" name="AutoShape 10"/>
              <p:cNvSpPr>
                <a:spLocks noChangeArrowheads="1"/>
              </p:cNvSpPr>
              <p:nvPr/>
            </p:nvSpPr>
            <p:spPr bwMode="auto">
              <a:xfrm rot="5400000">
                <a:off x="1127" y="681"/>
                <a:ext cx="385" cy="2392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CFEC0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uk-UA" altLang="ru-RU" sz="20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Політика з постачання</a:t>
                </a:r>
              </a:p>
            </p:txBody>
          </p:sp>
          <p:sp>
            <p:nvSpPr>
              <p:cNvPr id="20505" name="AutoShape 11"/>
              <p:cNvSpPr>
                <a:spLocks noChangeArrowheads="1"/>
              </p:cNvSpPr>
              <p:nvPr/>
            </p:nvSpPr>
            <p:spPr bwMode="auto">
              <a:xfrm rot="5400000">
                <a:off x="1127" y="1226"/>
                <a:ext cx="385" cy="2392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DFEC7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uk-UA" altLang="ru-RU" sz="20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Існуючі </a:t>
                </a:r>
                <a:r>
                  <a:rPr lang="uk-UA" altLang="ru-RU" sz="2000">
                    <a:solidFill>
                      <a:srgbClr val="000000"/>
                    </a:solidFill>
                  </a:rPr>
                  <a:t>відношення</a:t>
                </a:r>
                <a:r>
                  <a:rPr lang="uk-UA" altLang="ru-RU" sz="2000"/>
                  <a:t> </a:t>
                </a:r>
              </a:p>
            </p:txBody>
          </p:sp>
          <p:sp>
            <p:nvSpPr>
              <p:cNvPr id="20506" name="AutoShape 12"/>
              <p:cNvSpPr>
                <a:spLocks noChangeArrowheads="1"/>
              </p:cNvSpPr>
              <p:nvPr/>
            </p:nvSpPr>
            <p:spPr bwMode="auto">
              <a:xfrm rot="5400000">
                <a:off x="1128" y="1724"/>
                <a:ext cx="385" cy="2393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DFEC7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uk-UA" altLang="ru-RU" sz="20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Критерій здійснення покупки</a:t>
                </a:r>
              </a:p>
            </p:txBody>
          </p:sp>
        </p:grpSp>
        <p:grpSp>
          <p:nvGrpSpPr>
            <p:cNvPr id="20491" name="Group 13"/>
            <p:cNvGrpSpPr>
              <a:grpSpLocks/>
            </p:cNvGrpSpPr>
            <p:nvPr/>
          </p:nvGrpSpPr>
          <p:grpSpPr bwMode="auto">
            <a:xfrm>
              <a:off x="2517" y="1140"/>
              <a:ext cx="227" cy="1882"/>
              <a:chOff x="2517" y="1140"/>
              <a:chExt cx="227" cy="1882"/>
            </a:xfrm>
          </p:grpSpPr>
          <p:sp>
            <p:nvSpPr>
              <p:cNvPr id="20499" name="AutoShape 14"/>
              <p:cNvSpPr>
                <a:spLocks noChangeArrowheads="1"/>
              </p:cNvSpPr>
              <p:nvPr/>
            </p:nvSpPr>
            <p:spPr bwMode="auto">
              <a:xfrm>
                <a:off x="2517" y="2274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rgbClr val="333333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500" name="AutoShape 15"/>
              <p:cNvSpPr>
                <a:spLocks noChangeArrowheads="1"/>
              </p:cNvSpPr>
              <p:nvPr/>
            </p:nvSpPr>
            <p:spPr bwMode="auto">
              <a:xfrm>
                <a:off x="2517" y="1730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rgbClr val="333333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501" name="AutoShape 16"/>
              <p:cNvSpPr>
                <a:spLocks noChangeArrowheads="1"/>
              </p:cNvSpPr>
              <p:nvPr/>
            </p:nvSpPr>
            <p:spPr bwMode="auto">
              <a:xfrm>
                <a:off x="2517" y="2773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rgbClr val="333333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502" name="AutoShape 17"/>
              <p:cNvSpPr>
                <a:spLocks noChangeArrowheads="1"/>
              </p:cNvSpPr>
              <p:nvPr/>
            </p:nvSpPr>
            <p:spPr bwMode="auto">
              <a:xfrm>
                <a:off x="2517" y="1140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rgbClr val="333333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20492" name="Group 18"/>
            <p:cNvGrpSpPr>
              <a:grpSpLocks/>
            </p:cNvGrpSpPr>
            <p:nvPr/>
          </p:nvGrpSpPr>
          <p:grpSpPr bwMode="auto">
            <a:xfrm>
              <a:off x="2744" y="1055"/>
              <a:ext cx="2857" cy="2194"/>
              <a:chOff x="2744" y="1055"/>
              <a:chExt cx="2857" cy="2194"/>
            </a:xfrm>
          </p:grpSpPr>
          <p:sp>
            <p:nvSpPr>
              <p:cNvPr id="20493" name="AutoShape 19"/>
              <p:cNvSpPr>
                <a:spLocks noChangeArrowheads="1"/>
              </p:cNvSpPr>
              <p:nvPr/>
            </p:nvSpPr>
            <p:spPr bwMode="auto">
              <a:xfrm rot="5400000">
                <a:off x="3075" y="724"/>
                <a:ext cx="2194" cy="2856"/>
              </a:xfrm>
              <a:prstGeom prst="cube">
                <a:avLst>
                  <a:gd name="adj" fmla="val 199"/>
                </a:avLst>
              </a:prstGeom>
              <a:gradFill rotWithShape="0">
                <a:gsLst>
                  <a:gs pos="0">
                    <a:srgbClr val="33CCCC"/>
                  </a:gs>
                  <a:gs pos="100000">
                    <a:srgbClr val="DAF6F6"/>
                  </a:gs>
                </a:gsLst>
                <a:lin ang="5400000" scaled="1"/>
              </a:gra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pSp>
            <p:nvGrpSpPr>
              <p:cNvPr id="20494" name="Group 20"/>
              <p:cNvGrpSpPr>
                <a:grpSpLocks/>
              </p:cNvGrpSpPr>
              <p:nvPr/>
            </p:nvGrpSpPr>
            <p:grpSpPr bwMode="auto">
              <a:xfrm>
                <a:off x="2833" y="1071"/>
                <a:ext cx="2768" cy="2087"/>
                <a:chOff x="2833" y="1071"/>
                <a:chExt cx="2768" cy="2087"/>
              </a:xfrm>
            </p:grpSpPr>
            <p:sp>
              <p:nvSpPr>
                <p:cNvPr id="20495" name="Rectangle 21"/>
                <p:cNvSpPr>
                  <a:spLocks noChangeArrowheads="1"/>
                </p:cNvSpPr>
                <p:nvPr/>
              </p:nvSpPr>
              <p:spPr bwMode="auto">
                <a:xfrm>
                  <a:off x="2833" y="1071"/>
                  <a:ext cx="2757" cy="4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81204" tIns="39889" rIns="81204" bIns="39889"/>
                <a:lstStyle>
                  <a:lvl1pPr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>
                    <a:lnSpc>
                      <a:spcPct val="90000"/>
                    </a:lnSpc>
                  </a:pPr>
                  <a:r>
                    <a:rPr lang="uk-UA" altLang="ru-RU" sz="160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Чи повинні ми фокусуватися на постачанні високоцентралізованих або децентралізованих організацій?</a:t>
                  </a:r>
                </a:p>
              </p:txBody>
            </p:sp>
            <p:sp>
              <p:nvSpPr>
                <p:cNvPr id="20496" name="Rectangle 22"/>
                <p:cNvSpPr>
                  <a:spLocks noChangeArrowheads="1"/>
                </p:cNvSpPr>
                <p:nvPr/>
              </p:nvSpPr>
              <p:spPr bwMode="auto">
                <a:xfrm>
                  <a:off x="2833" y="1616"/>
                  <a:ext cx="2768" cy="4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81204" tIns="39889" rIns="81204" bIns="39889"/>
                <a:lstStyle>
                  <a:lvl1pPr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>
                    <a:lnSpc>
                      <a:spcPct val="90000"/>
                    </a:lnSpc>
                  </a:pPr>
                  <a:r>
                    <a:rPr lang="uk-UA" altLang="ru-RU" sz="160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Чи варто нам робити акцент на підприємст-вах, що віддають перевагу лізингу? Сервісні контракти? Участь у тендерах?</a:t>
                  </a:r>
                </a:p>
              </p:txBody>
            </p:sp>
            <p:sp>
              <p:nvSpPr>
                <p:cNvPr id="20497" name="Rectangle 23"/>
                <p:cNvSpPr>
                  <a:spLocks noChangeArrowheads="1"/>
                </p:cNvSpPr>
                <p:nvPr/>
              </p:nvSpPr>
              <p:spPr bwMode="auto">
                <a:xfrm>
                  <a:off x="2833" y="2115"/>
                  <a:ext cx="2768" cy="6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81204" tIns="39889" rIns="81204" bIns="39889"/>
                <a:lstStyle>
                  <a:lvl1pPr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>
                    <a:lnSpc>
                      <a:spcPct val="90000"/>
                    </a:lnSpc>
                  </a:pPr>
                  <a:r>
                    <a:rPr lang="uk-UA" altLang="ru-RU" sz="160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Чи варто нам продавати компаніям, з якими у нас налагоджені зв'язки, або просто працювати з найбільш привабливими клієнтами?</a:t>
                  </a:r>
                </a:p>
              </p:txBody>
            </p:sp>
            <p:sp>
              <p:nvSpPr>
                <p:cNvPr id="20498" name="Rectangle 24"/>
                <p:cNvSpPr>
                  <a:spLocks noChangeArrowheads="1"/>
                </p:cNvSpPr>
                <p:nvPr/>
              </p:nvSpPr>
              <p:spPr bwMode="auto">
                <a:xfrm>
                  <a:off x="2833" y="2776"/>
                  <a:ext cx="2768" cy="3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81204" tIns="39889" rIns="81204" bIns="39889"/>
                <a:lstStyle>
                  <a:lvl1pPr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820738" eaLnBrk="0" hangingPunct="0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defTabSz="8207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>
                    <a:lnSpc>
                      <a:spcPct val="90000"/>
                    </a:lnSpc>
                    <a:spcBef>
                      <a:spcPct val="50000"/>
                    </a:spcBef>
                    <a:buClr>
                      <a:srgbClr val="000000"/>
                    </a:buClr>
                  </a:pPr>
                  <a:r>
                    <a:rPr lang="uk-UA" altLang="ru-RU" sz="160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Чи варто фокусувати зусилля на компаніях, які зацікавлені в якості? Сервісі? Ціні?</a:t>
                  </a:r>
                  <a:endParaRPr lang="uk-UA" altLang="ru-RU" sz="1700">
                    <a:solidFill>
                      <a:srgbClr val="000000"/>
                    </a:solidFill>
                    <a:latin typeface="Tahoma" panose="020B0604030504040204" pitchFamily="34" charset="0"/>
                  </a:endParaRPr>
                </a:p>
              </p:txBody>
            </p:sp>
          </p:grpSp>
        </p:grpSp>
      </p:grpSp>
      <p:sp>
        <p:nvSpPr>
          <p:cNvPr id="63513" name="Rectangle 25"/>
          <p:cNvSpPr>
            <a:spLocks noGrp="1"/>
          </p:cNvSpPr>
          <p:nvPr>
            <p:ph type="title"/>
          </p:nvPr>
        </p:nvSpPr>
        <p:spPr>
          <a:xfrm>
            <a:off x="755650" y="260350"/>
            <a:ext cx="7591425" cy="10096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b="1" smtClean="0">
                <a:solidFill>
                  <a:srgbClr val="292929"/>
                </a:solidFill>
                <a:latin typeface="Arial Black" pitchFamily="34" charset="0"/>
              </a:rPr>
              <a:t>Сегментування ринків підприємств</a:t>
            </a:r>
            <a:endParaRPr lang="uk-UA" sz="3200" b="1" smtClean="0">
              <a:solidFill>
                <a:srgbClr val="29292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3514" name="Rectangle 26"/>
          <p:cNvSpPr>
            <a:spLocks noChangeArrowheads="1"/>
          </p:cNvSpPr>
          <p:nvPr/>
        </p:nvSpPr>
        <p:spPr bwMode="auto">
          <a:xfrm>
            <a:off x="771525" y="1309688"/>
            <a:ext cx="7416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400" b="1">
                <a:solidFill>
                  <a:srgbClr val="FF0000"/>
                </a:solidFill>
              </a:rPr>
              <a:t>Підходи до постачання і здійснення покупки</a:t>
            </a:r>
          </a:p>
        </p:txBody>
      </p:sp>
    </p:spTree>
    <p:extLst>
      <p:ext uri="{BB962C8B-B14F-4D97-AF65-F5344CB8AC3E}">
        <p14:creationId xmlns:p14="http://schemas.microsoft.com/office/powerpoint/2010/main" val="1683405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49338" y="1295400"/>
            <a:ext cx="7361237" cy="4556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145088" y="2927350"/>
            <a:ext cx="2852737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337175" y="4719638"/>
            <a:ext cx="2559050" cy="7858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5160963" y="2557463"/>
            <a:ext cx="20637" cy="19050"/>
          </a:xfrm>
          <a:prstGeom prst="rightArrow">
            <a:avLst>
              <a:gd name="adj1" fmla="val 50000"/>
              <a:gd name="adj2" fmla="val 54170"/>
            </a:avLst>
          </a:prstGeom>
          <a:solidFill>
            <a:schemeClr val="tx1"/>
          </a:solidFill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528763" y="1768475"/>
            <a:ext cx="5167312" cy="9858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676767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1204" tIns="39889" rIns="81204" bIns="39889"/>
          <a:lstStyle>
            <a:lvl1pPr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20738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50000"/>
              </a:spcBef>
            </a:pPr>
            <a:endParaRPr lang="ru-RU" altLang="ru-RU" sz="1600" b="1">
              <a:latin typeface="Tahoma" panose="020B0604030504040204" pitchFamily="34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endParaRPr lang="ru-RU" altLang="ru-RU" sz="1600" b="1">
              <a:latin typeface="Tahoma" panose="020B0604030504040204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</a:pPr>
            <a:endParaRPr lang="ru-RU" altLang="ru-RU" sz="1600" b="1">
              <a:latin typeface="Tahoma" panose="020B0604030504040204" pitchFamily="34" charset="0"/>
            </a:endParaRPr>
          </a:p>
        </p:txBody>
      </p:sp>
      <p:sp>
        <p:nvSpPr>
          <p:cNvPr id="15367" name="Rectangle 7"/>
          <p:cNvSpPr>
            <a:spLocks noGrp="1"/>
          </p:cNvSpPr>
          <p:nvPr>
            <p:ph type="title"/>
          </p:nvPr>
        </p:nvSpPr>
        <p:spPr>
          <a:xfrm>
            <a:off x="684213" y="285750"/>
            <a:ext cx="7591425" cy="10096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300" b="1" smtClean="0">
                <a:latin typeface="Tahoma" pitchFamily="34" charset="0"/>
              </a:rPr>
              <a:t>Сегментування ринків підприємств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395288" y="1196975"/>
            <a:ext cx="504031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uk-UA" altLang="ru-RU" sz="2400" b="1">
                <a:solidFill>
                  <a:srgbClr val="FF0000"/>
                </a:solidFill>
              </a:rPr>
              <a:t>Ситуаційні фактори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179388" y="4005263"/>
            <a:ext cx="41592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uk-UA" altLang="ru-RU" sz="2400" b="1">
                <a:solidFill>
                  <a:srgbClr val="FF0000"/>
                </a:solidFill>
              </a:rPr>
              <a:t>Особисті характеристики</a:t>
            </a:r>
          </a:p>
        </p:txBody>
      </p:sp>
      <p:grpSp>
        <p:nvGrpSpPr>
          <p:cNvPr id="64522" name="Group 10"/>
          <p:cNvGrpSpPr>
            <a:grpSpLocks/>
          </p:cNvGrpSpPr>
          <p:nvPr/>
        </p:nvGrpSpPr>
        <p:grpSpPr bwMode="auto">
          <a:xfrm>
            <a:off x="179388" y="1628775"/>
            <a:ext cx="8712200" cy="2376488"/>
            <a:chOff x="113" y="1162"/>
            <a:chExt cx="5488" cy="1497"/>
          </a:xfrm>
        </p:grpSpPr>
        <p:grpSp>
          <p:nvGrpSpPr>
            <p:cNvPr id="21529" name="Group 11"/>
            <p:cNvGrpSpPr>
              <a:grpSpLocks/>
            </p:cNvGrpSpPr>
            <p:nvPr/>
          </p:nvGrpSpPr>
          <p:grpSpPr bwMode="auto">
            <a:xfrm>
              <a:off x="2415" y="1299"/>
              <a:ext cx="227" cy="1224"/>
              <a:chOff x="2415" y="1299"/>
              <a:chExt cx="227" cy="1224"/>
            </a:xfrm>
          </p:grpSpPr>
          <p:sp>
            <p:nvSpPr>
              <p:cNvPr id="21539" name="AutoShape 12"/>
              <p:cNvSpPr>
                <a:spLocks noChangeArrowheads="1"/>
              </p:cNvSpPr>
              <p:nvPr/>
            </p:nvSpPr>
            <p:spPr bwMode="auto">
              <a:xfrm>
                <a:off x="2415" y="2274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chemeClr val="tx1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1540" name="AutoShape 13"/>
              <p:cNvSpPr>
                <a:spLocks noChangeArrowheads="1"/>
              </p:cNvSpPr>
              <p:nvPr/>
            </p:nvSpPr>
            <p:spPr bwMode="auto">
              <a:xfrm>
                <a:off x="2415" y="1775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chemeClr val="tx1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1541" name="AutoShape 14"/>
              <p:cNvSpPr>
                <a:spLocks noChangeArrowheads="1"/>
              </p:cNvSpPr>
              <p:nvPr/>
            </p:nvSpPr>
            <p:spPr bwMode="auto">
              <a:xfrm>
                <a:off x="2415" y="1299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chemeClr val="tx1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21530" name="Group 15"/>
            <p:cNvGrpSpPr>
              <a:grpSpLocks/>
            </p:cNvGrpSpPr>
            <p:nvPr/>
          </p:nvGrpSpPr>
          <p:grpSpPr bwMode="auto">
            <a:xfrm>
              <a:off x="113" y="1207"/>
              <a:ext cx="2268" cy="1383"/>
              <a:chOff x="113" y="1207"/>
              <a:chExt cx="2268" cy="1383"/>
            </a:xfrm>
          </p:grpSpPr>
          <p:sp>
            <p:nvSpPr>
              <p:cNvPr id="21536" name="AutoShape 16"/>
              <p:cNvSpPr>
                <a:spLocks noChangeArrowheads="1"/>
              </p:cNvSpPr>
              <p:nvPr/>
            </p:nvSpPr>
            <p:spPr bwMode="auto">
              <a:xfrm rot="5400000">
                <a:off x="1054" y="266"/>
                <a:ext cx="385" cy="2268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DFECE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uk-UA" altLang="ru-RU" sz="2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Швидкість  доставки</a:t>
                </a:r>
              </a:p>
            </p:txBody>
          </p:sp>
          <p:sp>
            <p:nvSpPr>
              <p:cNvPr id="21537" name="AutoShape 17"/>
              <p:cNvSpPr>
                <a:spLocks noChangeArrowheads="1"/>
              </p:cNvSpPr>
              <p:nvPr/>
            </p:nvSpPr>
            <p:spPr bwMode="auto">
              <a:xfrm rot="5400000">
                <a:off x="1042" y="777"/>
                <a:ext cx="409" cy="2268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CFEC0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 anchorCtr="1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uk-UA" altLang="ru-RU" sz="22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Спеціальні</a:t>
                </a:r>
                <a:r>
                  <a:rPr lang="ru-RU" altLang="ru-RU" sz="22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 </a:t>
                </a:r>
                <a:r>
                  <a:rPr lang="uk-UA" altLang="ru-RU" sz="22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властивості</a:t>
                </a:r>
                <a:r>
                  <a:rPr lang="ru-RU" altLang="ru-RU" sz="22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 товару</a:t>
                </a:r>
              </a:p>
            </p:txBody>
          </p:sp>
          <p:sp>
            <p:nvSpPr>
              <p:cNvPr id="21538" name="AutoShape 18"/>
              <p:cNvSpPr>
                <a:spLocks noChangeArrowheads="1"/>
              </p:cNvSpPr>
              <p:nvPr/>
            </p:nvSpPr>
            <p:spPr bwMode="auto">
              <a:xfrm rot="5400000">
                <a:off x="1054" y="1264"/>
                <a:ext cx="385" cy="2268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DFEC7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uk-UA" altLang="ru-RU" sz="2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Розмір</a:t>
                </a:r>
                <a:r>
                  <a:rPr lang="ru-RU" altLang="ru-RU" sz="2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 </a:t>
                </a:r>
                <a:r>
                  <a:rPr lang="uk-UA" altLang="ru-RU" sz="2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заказу</a:t>
                </a:r>
              </a:p>
            </p:txBody>
          </p:sp>
        </p:grpSp>
        <p:grpSp>
          <p:nvGrpSpPr>
            <p:cNvPr id="21531" name="Group 19"/>
            <p:cNvGrpSpPr>
              <a:grpSpLocks/>
            </p:cNvGrpSpPr>
            <p:nvPr/>
          </p:nvGrpSpPr>
          <p:grpSpPr bwMode="auto">
            <a:xfrm>
              <a:off x="2699" y="1162"/>
              <a:ext cx="2902" cy="1497"/>
              <a:chOff x="2699" y="1162"/>
              <a:chExt cx="2902" cy="1497"/>
            </a:xfrm>
          </p:grpSpPr>
          <p:sp>
            <p:nvSpPr>
              <p:cNvPr id="21532" name="AutoShape 20"/>
              <p:cNvSpPr>
                <a:spLocks noChangeArrowheads="1"/>
              </p:cNvSpPr>
              <p:nvPr/>
            </p:nvSpPr>
            <p:spPr bwMode="auto">
              <a:xfrm rot="5400000">
                <a:off x="3401" y="460"/>
                <a:ext cx="1497" cy="2902"/>
              </a:xfrm>
              <a:prstGeom prst="cube">
                <a:avLst>
                  <a:gd name="adj" fmla="val 199"/>
                </a:avLst>
              </a:prstGeom>
              <a:gradFill rotWithShape="0">
                <a:gsLst>
                  <a:gs pos="0">
                    <a:srgbClr val="33CCCC"/>
                  </a:gs>
                  <a:gs pos="100000">
                    <a:srgbClr val="DAF6F6"/>
                  </a:gs>
                </a:gsLst>
                <a:lin ang="5400000" scaled="1"/>
              </a:gra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1533" name="Rectangle 21"/>
              <p:cNvSpPr>
                <a:spLocks noChangeArrowheads="1"/>
              </p:cNvSpPr>
              <p:nvPr/>
            </p:nvSpPr>
            <p:spPr bwMode="auto">
              <a:xfrm>
                <a:off x="2733" y="1208"/>
                <a:ext cx="2846" cy="3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1204" tIns="39889" rIns="81204" bIns="39889"/>
              <a:lstStyle>
                <a:lvl1pPr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lnSpc>
                    <a:spcPct val="90000"/>
                  </a:lnSpc>
                </a:pPr>
                <a:r>
                  <a:rPr lang="uk-UA" altLang="ru-RU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Чи варто фокусувати зусилля на компаніях, що потребують швидкої доставки товару / послузі?</a:t>
                </a:r>
              </a:p>
            </p:txBody>
          </p:sp>
          <p:sp>
            <p:nvSpPr>
              <p:cNvPr id="21534" name="Rectangle 22"/>
              <p:cNvSpPr>
                <a:spLocks noChangeArrowheads="1"/>
              </p:cNvSpPr>
              <p:nvPr/>
            </p:nvSpPr>
            <p:spPr bwMode="auto">
              <a:xfrm>
                <a:off x="2733" y="1753"/>
                <a:ext cx="2812" cy="3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1204" tIns="39889" rIns="81204" bIns="39889"/>
              <a:lstStyle>
                <a:lvl1pPr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lnSpc>
                    <a:spcPct val="90000"/>
                  </a:lnSpc>
                </a:pPr>
                <a:r>
                  <a:rPr lang="uk-UA" altLang="ru-RU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Чи варто нам робити акцент на специфічних характеристиках нашого продукту?</a:t>
                </a:r>
              </a:p>
            </p:txBody>
          </p:sp>
          <p:sp>
            <p:nvSpPr>
              <p:cNvPr id="21535" name="Rectangle 23"/>
              <p:cNvSpPr>
                <a:spLocks noChangeArrowheads="1"/>
              </p:cNvSpPr>
              <p:nvPr/>
            </p:nvSpPr>
            <p:spPr bwMode="auto">
              <a:xfrm>
                <a:off x="2733" y="2252"/>
                <a:ext cx="2858" cy="3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1204" tIns="39889" rIns="81204" bIns="39889"/>
              <a:lstStyle>
                <a:lvl1pPr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lnSpc>
                    <a:spcPct val="90000"/>
                  </a:lnSpc>
                </a:pPr>
                <a:r>
                  <a:rPr lang="uk-UA" altLang="ru-RU" sz="1600">
                    <a:solidFill>
                      <a:srgbClr val="000000"/>
                    </a:solidFill>
                  </a:rPr>
                  <a:t>Чи варто нам фокусувати увагу на великих або невеликих замовленнях?</a:t>
                </a:r>
                <a:endParaRPr lang="uk-UA" altLang="ru-RU" sz="160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</p:grpSp>
      </p:grpSp>
      <p:grpSp>
        <p:nvGrpSpPr>
          <p:cNvPr id="64536" name="Group 24"/>
          <p:cNvGrpSpPr>
            <a:grpSpLocks/>
          </p:cNvGrpSpPr>
          <p:nvPr/>
        </p:nvGrpSpPr>
        <p:grpSpPr bwMode="auto">
          <a:xfrm>
            <a:off x="179388" y="4365625"/>
            <a:ext cx="8712200" cy="2378075"/>
            <a:chOff x="113" y="1162"/>
            <a:chExt cx="5488" cy="1498"/>
          </a:xfrm>
        </p:grpSpPr>
        <p:grpSp>
          <p:nvGrpSpPr>
            <p:cNvPr id="21516" name="Group 25"/>
            <p:cNvGrpSpPr>
              <a:grpSpLocks/>
            </p:cNvGrpSpPr>
            <p:nvPr/>
          </p:nvGrpSpPr>
          <p:grpSpPr bwMode="auto">
            <a:xfrm>
              <a:off x="2415" y="1299"/>
              <a:ext cx="227" cy="1224"/>
              <a:chOff x="2415" y="1299"/>
              <a:chExt cx="227" cy="1224"/>
            </a:xfrm>
          </p:grpSpPr>
          <p:sp>
            <p:nvSpPr>
              <p:cNvPr id="21526" name="AutoShape 26"/>
              <p:cNvSpPr>
                <a:spLocks noChangeArrowheads="1"/>
              </p:cNvSpPr>
              <p:nvPr/>
            </p:nvSpPr>
            <p:spPr bwMode="auto">
              <a:xfrm>
                <a:off x="2415" y="2274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chemeClr val="tx1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1527" name="AutoShape 27"/>
              <p:cNvSpPr>
                <a:spLocks noChangeArrowheads="1"/>
              </p:cNvSpPr>
              <p:nvPr/>
            </p:nvSpPr>
            <p:spPr bwMode="auto">
              <a:xfrm>
                <a:off x="2415" y="1775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chemeClr val="tx1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1528" name="AutoShape 28"/>
              <p:cNvSpPr>
                <a:spLocks noChangeArrowheads="1"/>
              </p:cNvSpPr>
              <p:nvPr/>
            </p:nvSpPr>
            <p:spPr bwMode="auto">
              <a:xfrm>
                <a:off x="2415" y="1299"/>
                <a:ext cx="227" cy="249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chemeClr val="tx1"/>
              </a:soli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21517" name="Group 29"/>
            <p:cNvGrpSpPr>
              <a:grpSpLocks/>
            </p:cNvGrpSpPr>
            <p:nvPr/>
          </p:nvGrpSpPr>
          <p:grpSpPr bwMode="auto">
            <a:xfrm>
              <a:off x="113" y="1207"/>
              <a:ext cx="2268" cy="1383"/>
              <a:chOff x="113" y="1207"/>
              <a:chExt cx="2268" cy="1383"/>
            </a:xfrm>
          </p:grpSpPr>
          <p:sp>
            <p:nvSpPr>
              <p:cNvPr id="21523" name="AutoShape 30"/>
              <p:cNvSpPr>
                <a:spLocks noChangeArrowheads="1"/>
              </p:cNvSpPr>
              <p:nvPr/>
            </p:nvSpPr>
            <p:spPr bwMode="auto">
              <a:xfrm rot="5400000">
                <a:off x="1054" y="266"/>
                <a:ext cx="385" cy="2268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DFECE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uk-UA" altLang="ru-RU" sz="22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Подібність продавця і покупця</a:t>
                </a:r>
              </a:p>
            </p:txBody>
          </p:sp>
          <p:sp>
            <p:nvSpPr>
              <p:cNvPr id="21524" name="AutoShape 31"/>
              <p:cNvSpPr>
                <a:spLocks noChangeArrowheads="1"/>
              </p:cNvSpPr>
              <p:nvPr/>
            </p:nvSpPr>
            <p:spPr bwMode="auto">
              <a:xfrm rot="5400000">
                <a:off x="1042" y="777"/>
                <a:ext cx="409" cy="2268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CFEC0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uk-UA" altLang="ru-RU" sz="22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Ставлення до ризику</a:t>
                </a:r>
              </a:p>
            </p:txBody>
          </p:sp>
          <p:sp>
            <p:nvSpPr>
              <p:cNvPr id="21525" name="AutoShape 32"/>
              <p:cNvSpPr>
                <a:spLocks noChangeArrowheads="1"/>
              </p:cNvSpPr>
              <p:nvPr/>
            </p:nvSpPr>
            <p:spPr bwMode="auto">
              <a:xfrm rot="5400000">
                <a:off x="1054" y="1264"/>
                <a:ext cx="385" cy="2268"/>
              </a:xfrm>
              <a:prstGeom prst="cube">
                <a:avLst>
                  <a:gd name="adj" fmla="val 11667"/>
                </a:avLst>
              </a:prstGeom>
              <a:gradFill rotWithShape="0">
                <a:gsLst>
                  <a:gs pos="0">
                    <a:srgbClr val="FCFEB9"/>
                  </a:gs>
                  <a:gs pos="100000">
                    <a:srgbClr val="FDFEC7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676767"/>
                </a:outerShdw>
              </a:effectLst>
            </p:spPr>
            <p:txBody>
              <a:bodyPr rot="10800000" vert="eaVert" lIns="84053" tIns="41315" rIns="84053" bIns="41315" anchor="ctr"/>
              <a:lstStyle>
                <a:lvl1pPr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318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318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uk-UA" altLang="ru-RU" sz="2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Лояльність</a:t>
                </a:r>
              </a:p>
            </p:txBody>
          </p:sp>
        </p:grpSp>
        <p:grpSp>
          <p:nvGrpSpPr>
            <p:cNvPr id="21518" name="Group 33"/>
            <p:cNvGrpSpPr>
              <a:grpSpLocks/>
            </p:cNvGrpSpPr>
            <p:nvPr/>
          </p:nvGrpSpPr>
          <p:grpSpPr bwMode="auto">
            <a:xfrm>
              <a:off x="2699" y="1162"/>
              <a:ext cx="2902" cy="1498"/>
              <a:chOff x="2699" y="1162"/>
              <a:chExt cx="2902" cy="1498"/>
            </a:xfrm>
          </p:grpSpPr>
          <p:sp>
            <p:nvSpPr>
              <p:cNvPr id="21519" name="AutoShape 34"/>
              <p:cNvSpPr>
                <a:spLocks noChangeArrowheads="1"/>
              </p:cNvSpPr>
              <p:nvPr/>
            </p:nvSpPr>
            <p:spPr bwMode="auto">
              <a:xfrm rot="5400000">
                <a:off x="3401" y="460"/>
                <a:ext cx="1497" cy="2902"/>
              </a:xfrm>
              <a:prstGeom prst="cube">
                <a:avLst>
                  <a:gd name="adj" fmla="val 199"/>
                </a:avLst>
              </a:prstGeom>
              <a:gradFill rotWithShape="0">
                <a:gsLst>
                  <a:gs pos="0">
                    <a:srgbClr val="33CCCC"/>
                  </a:gs>
                  <a:gs pos="100000">
                    <a:srgbClr val="DAF6F6"/>
                  </a:gs>
                </a:gsLst>
                <a:lin ang="5400000" scaled="1"/>
              </a:gradFill>
              <a:ln>
                <a:noFill/>
              </a:ln>
              <a:effectLst>
                <a:outerShdw dist="107763" dir="2700000" algn="ctr" rotWithShape="0">
                  <a:srgbClr val="676767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1520" name="Rectangle 35"/>
              <p:cNvSpPr>
                <a:spLocks noChangeArrowheads="1"/>
              </p:cNvSpPr>
              <p:nvPr/>
            </p:nvSpPr>
            <p:spPr bwMode="auto">
              <a:xfrm>
                <a:off x="2733" y="1208"/>
                <a:ext cx="2846" cy="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1204" tIns="39889" rIns="81204" bIns="39889"/>
              <a:lstStyle>
                <a:lvl1pPr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lnSpc>
                    <a:spcPct val="90000"/>
                  </a:lnSpc>
                </a:pPr>
                <a:r>
                  <a:rPr lang="uk-UA" altLang="ru-RU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Чи варто фокусуватися на компаніях, чиє сприйняття й система цінностей ідентичні нашим?</a:t>
                </a:r>
              </a:p>
            </p:txBody>
          </p:sp>
          <p:sp>
            <p:nvSpPr>
              <p:cNvPr id="21521" name="Rectangle 36"/>
              <p:cNvSpPr>
                <a:spLocks noChangeArrowheads="1"/>
              </p:cNvSpPr>
              <p:nvPr/>
            </p:nvSpPr>
            <p:spPr bwMode="auto">
              <a:xfrm>
                <a:off x="2733" y="1753"/>
                <a:ext cx="2812" cy="3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1204" tIns="39889" rIns="81204" bIns="39889"/>
              <a:lstStyle>
                <a:lvl1pPr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lnSpc>
                    <a:spcPct val="90000"/>
                  </a:lnSpc>
                </a:pPr>
                <a:r>
                  <a:rPr lang="uk-UA" altLang="ru-RU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Чи варто нам фокусуватися на готових йти на ризик або консервативних споживачах?</a:t>
                </a:r>
              </a:p>
            </p:txBody>
          </p:sp>
          <p:sp>
            <p:nvSpPr>
              <p:cNvPr id="21522" name="Rectangle 37"/>
              <p:cNvSpPr>
                <a:spLocks noChangeArrowheads="1"/>
              </p:cNvSpPr>
              <p:nvPr/>
            </p:nvSpPr>
            <p:spPr bwMode="auto">
              <a:xfrm>
                <a:off x="2733" y="2252"/>
                <a:ext cx="2858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1204" tIns="39889" rIns="81204" bIns="39889"/>
              <a:lstStyle>
                <a:lvl1pPr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20738" eaLnBrk="0" hangingPunct="0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8207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lnSpc>
                    <a:spcPct val="90000"/>
                  </a:lnSpc>
                </a:pPr>
                <a:r>
                  <a:rPr lang="uk-UA" altLang="ru-RU" sz="1600">
                    <a:solidFill>
                      <a:srgbClr val="000000"/>
                    </a:solidFill>
                  </a:rPr>
                  <a:t>Чи варто нам фокусуватися лише на споживачах, що відносяться до нас лояльно ?</a:t>
                </a:r>
                <a:endParaRPr lang="uk-UA" altLang="ru-RU" sz="160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3479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/>
      <p:bldP spid="645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Масовий маркетинг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підприємство пропонує ринку єдиний товар, розраховуючи на вигідного покупця.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Диференційований маркетинг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підприємство намагається охопити якомога більшу кількість сегментів ринку.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Концентрований маркетинг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цілеспрямована робота тільки на одному сегменті ринку, з однією групою споживачів.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746376"/>
            <a:ext cx="8229600" cy="3111624"/>
          </a:xfrm>
        </p:spPr>
        <p:txBody>
          <a:bodyPr/>
          <a:lstStyle/>
          <a:p>
            <a:pPr>
              <a:buNone/>
            </a:pPr>
            <a:r>
              <a:rPr lang="uk-UA" b="1" i="1" dirty="0" smtClean="0"/>
              <a:t>     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Маркетингове мікросередовище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– частина середовища, в якому фірма безпосередньо функціонує в процесі маркетингової діяльності.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До складових мікросередовища належать: безпосередньо підприємство, постачальники, маркетингові посередники, споживачі, конкуренти, громадськість.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5328592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Вибір сегмента здійснюється з урахуванням таких критеріїв.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1. Прибутковість сегмента.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2. Доступність каналів збуту в сегменті.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3. Конкуренція в сегменті. </a:t>
            </a: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4. Ефективність збуту товарів (вирішення питань транспортування, складування, доробки товару, наявність інфраструктури - шляхи, зв'язки, обслуговування).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5. Рекламні можливості в сегменті.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6. Можливості сервісу в сегменті"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7. Залежність сегмента від стримувальних факторів( економічних, політичних).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Позиціонування товару на ринку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товару 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комплекс маркетингових заходів, завдяки яким споживачі ідентифікують цей товар порівняно з товарами-конкурентами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Процедура позиціонування товару (послуги) відбувається в три етапи: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 етап: виявлення певних характеристик товару, які надають переваги споживачеві;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 етап: виявлення кола концентрації діяльності конкурента;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 етап: порівняння результатів першого та другого етапів з метою виявлення незайнятої ніші.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>
          <a:xfrm>
            <a:off x="468313" y="765175"/>
            <a:ext cx="8126412" cy="6651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Позиціонування </a:t>
            </a:r>
          </a:p>
        </p:txBody>
      </p:sp>
      <p:sp>
        <p:nvSpPr>
          <p:cNvPr id="69635" name="Rectangle 3"/>
          <p:cNvSpPr>
            <a:spLocks noGrp="1"/>
          </p:cNvSpPr>
          <p:nvPr>
            <p:ph idx="1"/>
          </p:nvPr>
        </p:nvSpPr>
        <p:spPr>
          <a:xfrm>
            <a:off x="684213" y="1484313"/>
            <a:ext cx="7920037" cy="47244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uk-UA" sz="2600" b="1" u="sng" dirty="0" smtClean="0"/>
              <a:t>Позиція товару</a:t>
            </a:r>
            <a:r>
              <a:rPr lang="uk-UA" sz="2600" b="1" dirty="0" smtClean="0"/>
              <a:t> - місце, займане даним товаром або маркою у свідомості споживачів порівняно з аналогічними конкуруючими товарами</a:t>
            </a:r>
            <a:r>
              <a:rPr lang="uk-UA" dirty="0" smtClean="0"/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uk-UA" sz="105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uk-UA" sz="2600" b="1" u="sng" dirty="0" smtClean="0"/>
              <a:t>Позиціонування</a:t>
            </a:r>
            <a:r>
              <a:rPr lang="uk-UA" sz="2600" b="1" dirty="0" smtClean="0"/>
              <a:t> - дії з розробки пропозиції компанії, її іміджу, спрямовані на те, щоб зайняти відособлене сприятливе положення у свідомості цільової групи споживачів</a:t>
            </a:r>
            <a:r>
              <a:rPr lang="uk-UA" dirty="0" smtClean="0"/>
              <a:t>.</a:t>
            </a:r>
          </a:p>
        </p:txBody>
      </p:sp>
      <p:pic>
        <p:nvPicPr>
          <p:cNvPr id="23556" name="Picture 4" descr="images (9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941888"/>
            <a:ext cx="411480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5866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686800" cy="63367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товару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позиціонування згідно атрибутам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позиціонування згідно використанню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позиціонування по співвідношенню «ціна / якість»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за характеристиками товару 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 низькою ціною;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на сервісі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("три роки гарантії на всі товари фірми");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на вигодах,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які надають товари або на вирішенні проблеми;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по відношенню до певних груп споживачів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відповідно до ситуації, в якій використовується товар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("Якщо у вас заклало ніс...");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7039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за походженням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(зв'язок товару з місцем його виготовлення "німецька надійність", "японська якість");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за категорією товару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товару або фірми як "номер 1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на основі порівняння товару фірми з товарами конкурентів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за умовами застосування товару, який пропонується на продаж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для миття посуду у холодній воді);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за різновидом товару, який пропонується на продаж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на позитивних особливостях технології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err="1" smtClean="0">
                <a:latin typeface="Times New Roman" pitchFamily="18" charset="0"/>
                <a:cs typeface="Times New Roman" pitchFamily="18" charset="0"/>
              </a:rPr>
              <a:t>позиціювання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на іміджі (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товар асоціюється із особистістю).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Існує кілька варіантів позиціонування.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Виділення однієї характеристики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Використовується рідко, оскільки він має недолік - не враховує специфіки певних сегментів ринку.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. Виділення двох характеристик.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Найчастіше в якості характеристики використовують показники з різних технологічних груп. Як правило, одним з критеріїв позиціонування виступає ціновий фактор, а інший - технологічна особливість товару.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Виділення трьох і більше характеристик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найбільш точно визначає місце товару на ринку, але збільшується загроза так званого «розмитого» позиціонування і зростають витрати.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63668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Фактори, що впливають на купівельну поведінку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3568" y="1412776"/>
            <a:ext cx="7776864" cy="4311129"/>
            <a:chOff x="1728" y="8704"/>
            <a:chExt cx="8354" cy="656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729" y="8704"/>
              <a:ext cx="3747" cy="2193"/>
            </a:xfrm>
            <a:prstGeom prst="rect">
              <a:avLst/>
            </a:prstGeom>
            <a:noFill/>
            <a:ln w="9525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Культурні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фактори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 </a:t>
              </a:r>
            </a:p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культура;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субкультура;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соціальне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становище</a:t>
              </a: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6336" y="8704"/>
              <a:ext cx="3746" cy="2193"/>
            </a:xfrm>
            <a:prstGeom prst="rect">
              <a:avLst/>
            </a:prstGeom>
            <a:noFill/>
            <a:ln w="9525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Соціальні</a:t>
              </a:r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фактори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референтні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групи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родина;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соціальна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роль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і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статус</a:t>
              </a: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3745" y="11130"/>
              <a:ext cx="4609" cy="1009"/>
            </a:xfrm>
            <a:prstGeom prst="rect">
              <a:avLst/>
            </a:prstGeom>
            <a:noFill/>
            <a:ln w="28575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ПОКУПЕЦЬ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1728" y="12303"/>
              <a:ext cx="4467" cy="2961"/>
            </a:xfrm>
            <a:prstGeom prst="rect">
              <a:avLst/>
            </a:prstGeom>
            <a:noFill/>
            <a:ln w="9525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1.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Особистісні</a:t>
              </a:r>
              <a:r>
                <a:rPr kumimoji="0" lang="ru-RU" sz="2000" b="1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фактори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вік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та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етап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життєвого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циклу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родини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рід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заняття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економічне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становище;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спосіб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життя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тип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особистості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та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її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імідж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6338" y="12303"/>
              <a:ext cx="3742" cy="2961"/>
            </a:xfrm>
            <a:prstGeom prst="rect">
              <a:avLst/>
            </a:prstGeom>
            <a:noFill/>
            <a:ln w="9525">
              <a:solidFill>
                <a:srgbClr val="0D0D0D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Психологічні</a:t>
              </a:r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фактори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        -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мотивація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сприйняття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опанування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переконання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та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стосунки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2737" y="10950"/>
              <a:ext cx="1009" cy="433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 type="none" w="lg" len="lg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V="1">
              <a:off x="3026" y="12021"/>
              <a:ext cx="720" cy="285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 type="none" w="lg" len="lg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8353" y="10950"/>
              <a:ext cx="865" cy="433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 type="none" w="lg" len="lg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H="1" flipV="1">
              <a:off x="8353" y="11911"/>
              <a:ext cx="577" cy="3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поведінку споживача значно впливають купівельні мотиви :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раціональних і емоційні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Раціональні мотиви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економія ( головне - заощадити гроші під час купівлі) 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якість товарів і послуг. </a:t>
            </a:r>
          </a:p>
          <a:p>
            <a:pPr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Емоційні чинники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почуття переваги, потреба в комфорті, прагнення бути індивідуальним, імітація або наслідування. Купуванню   передує певний емоційний процес, а не раціональний розрахунок.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/>
          </p:cNvSpPr>
          <p:nvPr>
            <p:ph type="title"/>
          </p:nvPr>
        </p:nvSpPr>
        <p:spPr>
          <a:xfrm>
            <a:off x="395288" y="663575"/>
            <a:ext cx="8229600" cy="7493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>
                <a:solidFill>
                  <a:srgbClr val="C00000"/>
                </a:solidFill>
                <a:latin typeface="Arial Black" pitchFamily="34" charset="0"/>
              </a:rPr>
              <a:t>Диференціація</a:t>
            </a:r>
            <a:endParaRPr lang="uk-UA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>
          <a:xfrm>
            <a:off x="250825" y="1771650"/>
            <a:ext cx="8642350" cy="3602038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uk-UA" sz="2600" u="sng" dirty="0" smtClean="0">
                <a:latin typeface="Arial Black" pitchFamily="34" charset="0"/>
              </a:rPr>
              <a:t>Диференціація</a:t>
            </a:r>
            <a:r>
              <a:rPr lang="uk-UA" sz="2600" dirty="0" smtClean="0"/>
              <a:t> – запровадження у виробництво (продаж) нових номенклатурних </a:t>
            </a:r>
            <a:r>
              <a:rPr lang="ru-RU" sz="2600" dirty="0" smtClean="0"/>
              <a:t>груп (продуктових ліній</a:t>
            </a:r>
            <a:r>
              <a:rPr lang="uk-UA" sz="2600" dirty="0" smtClean="0"/>
              <a:t>.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ru-RU" sz="1800" dirty="0" smtClean="0"/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uk-UA" sz="2600" u="sng" dirty="0" smtClean="0">
                <a:latin typeface="Arial Black" pitchFamily="34" charset="0"/>
              </a:rPr>
              <a:t>Конкурентна перевага</a:t>
            </a:r>
            <a:r>
              <a:rPr lang="uk-UA" sz="2600" dirty="0" smtClean="0">
                <a:latin typeface="Arial Black" pitchFamily="34" charset="0"/>
              </a:rPr>
              <a:t> </a:t>
            </a:r>
            <a:r>
              <a:rPr lang="uk-UA" sz="2600" dirty="0" smtClean="0"/>
              <a:t>– перевага, що отримується компанією над конкурентами, за допомогою пропозиції споживачам більшої цінності або за рахунок більш низьких цін, або за рахунок великих вигод, що компенсують більш високі ціни на товари та послуги.</a:t>
            </a:r>
          </a:p>
        </p:txBody>
      </p:sp>
    </p:spTree>
    <p:extLst>
      <p:ext uri="{BB962C8B-B14F-4D97-AF65-F5344CB8AC3E}">
        <p14:creationId xmlns:p14="http://schemas.microsoft.com/office/powerpoint/2010/main" val="3159648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-457200" y="6443663"/>
            <a:ext cx="23590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62225" y="6443663"/>
            <a:ext cx="35877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6436" name="Rectangle 4"/>
          <p:cNvSpPr>
            <a:spLocks noGrp="1"/>
          </p:cNvSpPr>
          <p:nvPr>
            <p:ph type="title"/>
          </p:nvPr>
        </p:nvSpPr>
        <p:spPr>
          <a:xfrm>
            <a:off x="250825" y="333375"/>
            <a:ext cx="8640763" cy="863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>
                <a:solidFill>
                  <a:schemeClr val="accent2"/>
                </a:solidFill>
                <a:latin typeface="Arial Black" pitchFamily="34" charset="0"/>
              </a:rPr>
              <a:t>Конкурентні переваги</a:t>
            </a:r>
            <a:endParaRPr lang="uk-UA" dirty="0" smtClean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50825" y="1557338"/>
            <a:ext cx="8569325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uk-UA" altLang="ru-RU" sz="3200" b="1">
                <a:solidFill>
                  <a:srgbClr val="000000"/>
                </a:solidFill>
                <a:latin typeface="Arial Black" panose="020B0A04020102020204" pitchFamily="34" charset="0"/>
              </a:rPr>
              <a:t>Диференціація </a:t>
            </a:r>
            <a:r>
              <a:rPr lang="ru-RU" altLang="ru-RU" sz="3200" b="1">
                <a:solidFill>
                  <a:srgbClr val="000000"/>
                </a:solidFill>
                <a:latin typeface="Arial Black" panose="020B0A04020102020204" pitchFamily="34" charset="0"/>
              </a:rPr>
              <a:t>за товаром:</a:t>
            </a:r>
          </a:p>
          <a:p>
            <a:pPr>
              <a:spcBef>
                <a:spcPct val="20000"/>
              </a:spcBef>
            </a:pPr>
            <a:endParaRPr lang="ru-RU" altLang="ru-RU" sz="10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1" algn="l">
              <a:spcBef>
                <a:spcPct val="20000"/>
              </a:spcBef>
              <a:buFontTx/>
              <a:buChar char="–"/>
            </a:pPr>
            <a:endParaRPr lang="ru-RU" altLang="ru-RU" sz="3200">
              <a:solidFill>
                <a:srgbClr val="000000"/>
              </a:solidFill>
            </a:endParaRPr>
          </a:p>
          <a:p>
            <a:pPr lvl="1" algn="l">
              <a:spcBef>
                <a:spcPct val="20000"/>
              </a:spcBef>
              <a:buFontTx/>
              <a:buChar char="–"/>
            </a:pPr>
            <a:r>
              <a:rPr lang="uk-UA" altLang="ru-RU" sz="3200">
                <a:solidFill>
                  <a:srgbClr val="000000"/>
                </a:solidFill>
              </a:rPr>
              <a:t> Ефективність використання</a:t>
            </a:r>
          </a:p>
          <a:p>
            <a:pPr lvl="1" algn="l">
              <a:spcBef>
                <a:spcPct val="20000"/>
              </a:spcBef>
              <a:buFontTx/>
              <a:buChar char="–"/>
            </a:pPr>
            <a:r>
              <a:rPr lang="ru-RU" altLang="ru-RU" sz="3200">
                <a:solidFill>
                  <a:srgbClr val="000000"/>
                </a:solidFill>
              </a:rPr>
              <a:t> </a:t>
            </a:r>
            <a:r>
              <a:rPr lang="uk-UA" altLang="ru-RU" sz="3200">
                <a:solidFill>
                  <a:srgbClr val="000000"/>
                </a:solidFill>
              </a:rPr>
              <a:t>Довговічність</a:t>
            </a:r>
          </a:p>
          <a:p>
            <a:pPr lvl="1" algn="l">
              <a:spcBef>
                <a:spcPct val="20000"/>
              </a:spcBef>
              <a:buFontTx/>
              <a:buChar char="–"/>
            </a:pPr>
            <a:r>
              <a:rPr lang="ru-RU" altLang="ru-RU" sz="3200">
                <a:solidFill>
                  <a:srgbClr val="000000"/>
                </a:solidFill>
              </a:rPr>
              <a:t> </a:t>
            </a:r>
            <a:r>
              <a:rPr lang="uk-UA" altLang="ru-RU" sz="3200">
                <a:solidFill>
                  <a:srgbClr val="000000"/>
                </a:solidFill>
              </a:rPr>
              <a:t>Надійність</a:t>
            </a:r>
          </a:p>
          <a:p>
            <a:pPr lvl="1" algn="l">
              <a:spcBef>
                <a:spcPct val="20000"/>
              </a:spcBef>
              <a:buFontTx/>
              <a:buChar char="–"/>
            </a:pPr>
            <a:r>
              <a:rPr lang="ru-RU" altLang="ru-RU" sz="3200">
                <a:solidFill>
                  <a:srgbClr val="000000"/>
                </a:solidFill>
              </a:rPr>
              <a:t> Стиль та дизайн</a:t>
            </a:r>
          </a:p>
          <a:p>
            <a:pPr lvl="1" algn="l">
              <a:spcBef>
                <a:spcPct val="20000"/>
              </a:spcBef>
              <a:buFontTx/>
              <a:buChar char="–"/>
            </a:pPr>
            <a:r>
              <a:rPr lang="ru-RU" altLang="ru-RU" sz="3200">
                <a:solidFill>
                  <a:srgbClr val="000000"/>
                </a:solidFill>
              </a:rPr>
              <a:t> </a:t>
            </a:r>
            <a:r>
              <a:rPr lang="uk-UA" altLang="ru-RU" sz="3200">
                <a:solidFill>
                  <a:srgbClr val="000000"/>
                </a:solidFill>
              </a:rPr>
              <a:t>Ремонтопридатність</a:t>
            </a:r>
          </a:p>
        </p:txBody>
      </p:sp>
      <p:pic>
        <p:nvPicPr>
          <p:cNvPr id="26630" name="Picture 6" descr="загруженно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716338"/>
            <a:ext cx="3313112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846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Маркетингове макросередовище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– це ті фактори, якими фірма не може безпосередньо керувати, але які впливають на її маркетингову діяльність.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Основні фактори макросередовища: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демографічні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народжуваність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старіння, становище родини, міграція, освіта);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(доходи, ціни, заощадження, доступність кредиту, інфляція);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(доступність або дефіцит сировини,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забруднення навколишнього середовища);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політичні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(політична стабільність, законодавчі основи бізнесу, регулювання економіки державою);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науково-технічні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(нові технології, розвиток науки,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культурні;</a:t>
            </a:r>
          </a:p>
          <a:p>
            <a:pPr lvl="0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культурні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(прихильність до традицій, зміни культурних цінностей, мода).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-457200" y="6443663"/>
            <a:ext cx="23590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562225" y="6443663"/>
            <a:ext cx="35877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8484" name="Rectangle 4"/>
          <p:cNvSpPr>
            <a:spLocks noGrp="1"/>
          </p:cNvSpPr>
          <p:nvPr>
            <p:ph type="title"/>
          </p:nvPr>
        </p:nvSpPr>
        <p:spPr>
          <a:xfrm>
            <a:off x="179388" y="122238"/>
            <a:ext cx="8569325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2"/>
                </a:solidFill>
                <a:latin typeface="Arial Black" pitchFamily="34" charset="0"/>
              </a:rPr>
              <a:t>Конкурентні переваги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50825" y="1773238"/>
            <a:ext cx="8569325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uk-UA" sz="2800" b="1" dirty="0">
                <a:solidFill>
                  <a:srgbClr val="000000"/>
                </a:solidFill>
                <a:latin typeface="Arial Black" pitchFamily="34" charset="0"/>
              </a:rPr>
              <a:t>Диференціація </a:t>
            </a:r>
            <a:r>
              <a:rPr lang="ru-RU" sz="2800" b="1" dirty="0">
                <a:solidFill>
                  <a:srgbClr val="000000"/>
                </a:solidFill>
                <a:latin typeface="Arial Black" pitchFamily="34" charset="0"/>
              </a:rPr>
              <a:t>за </a:t>
            </a:r>
            <a:r>
              <a:rPr lang="uk-UA" sz="2800" b="1" dirty="0">
                <a:solidFill>
                  <a:srgbClr val="000000"/>
                </a:solidFill>
                <a:latin typeface="Arial Black" pitchFamily="34" charset="0"/>
              </a:rPr>
              <a:t>послугами</a:t>
            </a:r>
            <a:r>
              <a:rPr lang="ru-RU" sz="2800" b="1" dirty="0">
                <a:solidFill>
                  <a:srgbClr val="000000"/>
                </a:solidFill>
                <a:latin typeface="Arial Black" pitchFamily="34" charset="0"/>
              </a:rPr>
              <a:t>:</a:t>
            </a:r>
          </a:p>
          <a:p>
            <a:pPr lvl="1" algn="l" eaLnBrk="0" hangingPunct="0">
              <a:spcBef>
                <a:spcPct val="20000"/>
              </a:spcBef>
              <a:defRPr/>
            </a:pPr>
            <a:endParaRPr lang="ru-RU" sz="2800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algn="l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uk-UA" sz="2800" dirty="0">
                <a:solidFill>
                  <a:srgbClr val="000000"/>
                </a:solidFill>
                <a:latin typeface="Arial" charset="0"/>
              </a:rPr>
              <a:t>Простота замовлення</a:t>
            </a:r>
          </a:p>
          <a:p>
            <a:pPr marL="742950" lvl="1" indent="-285750" algn="l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uk-UA" sz="2800" dirty="0">
                <a:solidFill>
                  <a:srgbClr val="000000"/>
                </a:solidFill>
                <a:latin typeface="Arial" charset="0"/>
              </a:rPr>
              <a:t>Доставка</a:t>
            </a:r>
          </a:p>
          <a:p>
            <a:pPr marL="742950" lvl="1" indent="-285750" algn="l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uk-UA" sz="2800" dirty="0">
                <a:solidFill>
                  <a:srgbClr val="000000"/>
                </a:solidFill>
                <a:latin typeface="Arial" charset="0"/>
              </a:rPr>
              <a:t>встановлення</a:t>
            </a:r>
          </a:p>
          <a:p>
            <a:pPr marL="742950" lvl="1" indent="-285750" algn="l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uk-UA" sz="2800" dirty="0">
                <a:solidFill>
                  <a:srgbClr val="000000"/>
                </a:solidFill>
                <a:latin typeface="Arial" charset="0"/>
              </a:rPr>
              <a:t>Ремонтні послуги</a:t>
            </a:r>
          </a:p>
          <a:p>
            <a:pPr marL="742950" lvl="1" indent="-285750" algn="l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uk-UA" sz="2800" dirty="0">
                <a:solidFill>
                  <a:srgbClr val="000000"/>
                </a:solidFill>
                <a:latin typeface="Arial" charset="0"/>
              </a:rPr>
              <a:t>Навчання споживачів</a:t>
            </a:r>
          </a:p>
          <a:p>
            <a:pPr marL="742950" lvl="1" indent="-285750" algn="l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uk-UA" sz="2800" dirty="0">
                <a:solidFill>
                  <a:srgbClr val="000000"/>
                </a:solidFill>
                <a:latin typeface="Arial" charset="0"/>
              </a:rPr>
              <a:t>Консультації споживачів</a:t>
            </a:r>
          </a:p>
          <a:p>
            <a:pPr marL="742950" lvl="1" indent="-285750" algn="l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uk-UA" sz="2800" dirty="0">
                <a:solidFill>
                  <a:srgbClr val="000000"/>
                </a:solidFill>
                <a:latin typeface="Arial" charset="0"/>
              </a:rPr>
              <a:t>Додаткові послуги</a:t>
            </a:r>
          </a:p>
        </p:txBody>
      </p:sp>
      <p:pic>
        <p:nvPicPr>
          <p:cNvPr id="27654" name="Picture 6" descr="loading-workma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511425"/>
            <a:ext cx="3548063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99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457200" y="6443663"/>
            <a:ext cx="23590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62225" y="6443663"/>
            <a:ext cx="35877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0532" name="Rectangle 4"/>
          <p:cNvSpPr>
            <a:spLocks noGrp="1"/>
          </p:cNvSpPr>
          <p:nvPr>
            <p:ph type="title"/>
          </p:nvPr>
        </p:nvSpPr>
        <p:spPr>
          <a:xfrm>
            <a:off x="179388" y="260350"/>
            <a:ext cx="8569325" cy="7921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Конкурентні переваги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50825" y="1701800"/>
            <a:ext cx="8569325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uk-UA" altLang="ru-RU" sz="2800" b="1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</a:pPr>
            <a:endParaRPr lang="uk-UA" altLang="ru-RU" sz="2800" b="1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</a:pPr>
            <a:endParaRPr lang="uk-UA" altLang="ru-RU" sz="2800" b="1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</a:pPr>
            <a:r>
              <a:rPr lang="uk-UA" altLang="ru-RU" sz="2800" b="1">
                <a:solidFill>
                  <a:srgbClr val="000000"/>
                </a:solidFill>
              </a:rPr>
              <a:t>Диференціація по персоналу</a:t>
            </a:r>
          </a:p>
          <a:p>
            <a:pPr>
              <a:spcBef>
                <a:spcPct val="20000"/>
              </a:spcBef>
            </a:pPr>
            <a:r>
              <a:rPr lang="uk-UA" altLang="ru-RU" sz="2800">
                <a:solidFill>
                  <a:srgbClr val="000000"/>
                </a:solidFill>
              </a:rPr>
              <a:t>Компетентність, чемність, здатність вселяти довіру, надійність, чуйність, уміння спілкуватися</a:t>
            </a:r>
          </a:p>
          <a:p>
            <a:pPr lvl="1" algn="l">
              <a:spcBef>
                <a:spcPct val="20000"/>
              </a:spcBef>
              <a:buFontTx/>
              <a:buChar char="–"/>
            </a:pPr>
            <a:endParaRPr lang="uk-UA" altLang="ru-RU" sz="100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</a:pPr>
            <a:r>
              <a:rPr lang="uk-UA" altLang="ru-RU" sz="2800" b="1">
                <a:solidFill>
                  <a:srgbClr val="000000"/>
                </a:solidFill>
              </a:rPr>
              <a:t>Диференціація за каналом розподілу</a:t>
            </a:r>
          </a:p>
          <a:p>
            <a:pPr>
              <a:spcBef>
                <a:spcPct val="20000"/>
              </a:spcBef>
            </a:pPr>
            <a:endParaRPr lang="uk-UA" altLang="ru-RU" sz="1400" b="1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</a:pPr>
            <a:r>
              <a:rPr lang="uk-UA" altLang="ru-RU" sz="2800" b="1">
                <a:solidFill>
                  <a:srgbClr val="000000"/>
                </a:solidFill>
              </a:rPr>
              <a:t>Диференціація за іміджем</a:t>
            </a:r>
          </a:p>
        </p:txBody>
      </p:sp>
      <p:pic>
        <p:nvPicPr>
          <p:cNvPr id="28678" name="Picture 6" descr="загруженное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125538"/>
            <a:ext cx="280828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961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Розрізняють також керовані та некеровані фактори маркетингового середовища.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Керовані фактори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такі фактори, якими підприємство безпосередньо управляє, тобто формує, змінює, контролює їх. До них належать елементи маркетингового комплексу (товар, ціна, збут, просування) та фактори, пов’язані з процесом управління маркетингом (система управління маркетингом, організаційна структура маркетингу, кадри).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Некеровані фактори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– ті фактори, на які фірма не може безпосередньо впливати. До них належать такі фактори, як економіка, політика, законодавство, демографія, культура, технологія, екологія.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316416" cy="85010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. Маркетингові дослідження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Маркетингова інформаційна система організації. 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964488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Маркетингове дослідження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це систематичний і об'єктивний пошук, збір і аналіз інформації, що необхідна для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виявлення і вирішення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маркетингових проблем. </a:t>
            </a:r>
          </a:p>
          <a:p>
            <a:pPr algn="just">
              <a:buNone/>
            </a:pPr>
            <a:r>
              <a:rPr lang="ru-RU" dirty="0" smtClean="0"/>
              <a:t>     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Мета маркетингових досліджень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— виявити можливості підприємства для оволодіння конкурентними позиціями на конкретному ринку, знизити рівень невизначеності та комерційного ризику. </a:t>
            </a: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460432" cy="11430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effectLst/>
                <a:latin typeface="Times New Roman" pitchFamily="18" charset="0"/>
                <a:cs typeface="Times New Roman" pitchFamily="18" charset="0"/>
              </a:rPr>
              <a:t>Основні напрями</a:t>
            </a:r>
            <a:br>
              <a:rPr lang="uk-UA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effectLst/>
                <a:latin typeface="Times New Roman" pitchFamily="18" charset="0"/>
                <a:cs typeface="Times New Roman" pitchFamily="18" charset="0"/>
              </a:rPr>
              <a:t> маркетингових досліджень:</a:t>
            </a:r>
            <a:endParaRPr lang="ru-RU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чинники макросередовища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(демографічні, економічні, науково-технічні, природні, політико-правові, культурні);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чинники мікросередовища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(конкуренти, постачальники, посередники, споживачі);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- комплекс маркетингу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(товарна політика, цінова політика,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розподілу та маркетингових комунікацій);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- саме підприємство чи організація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(ефективність організаційної структури, виробничі можливості, професійна кваліфікація працівників тощо).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6044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Маркетингова інформаційна система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— це безперервно діюча система, призначена для збирання, оброблення, аналізу, оцінювання й розподілу інформації.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konspekta.net/studopediaorg/baza1/288942841775.files/image0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8172400" cy="38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105273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effectLst/>
                <a:latin typeface="Times New Roman" pitchFamily="18" charset="0"/>
                <a:cs typeface="Times New Roman" pitchFamily="18" charset="0"/>
              </a:rPr>
              <a:t>Відмінності між маркетинговими дослідженнями та маркетинговою розвідкою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052736"/>
          <a:ext cx="8892480" cy="5805263"/>
        </p:xfrm>
        <a:graphic>
          <a:graphicData uri="http://schemas.openxmlformats.org/drawingml/2006/table">
            <a:tbl>
              <a:tblPr/>
              <a:tblGrid>
                <a:gridCol w="4446240"/>
                <a:gridCol w="4446240"/>
              </a:tblGrid>
              <a:tr h="318326"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Маркетингові дослідження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Маркетингова розвідка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665973"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Цілі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uk-UA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збі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глибинної зовнішньої інформації, а також внутрішньої інформації про фірму.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Цілі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збір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зовнішньої інформації про маркетингове середовище і конкурентів.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452729"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Завдання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збір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 аналіз даних з конкретних маркетингових ситуацій, а також постійний науковий моніторинг зовнішнього середовища маркетингу.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Завдання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постійне спостереження за зовнішнім середовищем маркетингу, 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конкурентами.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246778"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Джерела інформації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результати власних наукових маркетингових досліджень, а також повторна інформація, одержана на підставі досліджень.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Джерела інформації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стан і різні характеристики маркетингового середовища, діяльність конкурентів у реальному вимірі.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2121457"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 одержання інформації: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проведення маркетингових досліджень з використанням спеціальних наукових методів: опитування, спостережень, тестування, аналізу документів, експериментів, спеціальних маркетингових дослідних методик.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algn="just">
                        <a:lnSpc>
                          <a:spcPct val="115000"/>
                        </a:lnSpc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 одержання інформації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збір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несистематизованої інформації про середовище маркетингу і конкурентів на підставі використання прихованих методів спостереження, збору й аналіз документів.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14635</TotalTime>
  <Words>2046</Words>
  <Application>Microsoft Office PowerPoint</Application>
  <PresentationFormat>Экран (4:3)</PresentationFormat>
  <Paragraphs>335</Paragraphs>
  <Slides>41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50" baseType="lpstr">
      <vt:lpstr>Arial</vt:lpstr>
      <vt:lpstr>Arial Black</vt:lpstr>
      <vt:lpstr>Calibri</vt:lpstr>
      <vt:lpstr>Constantia</vt:lpstr>
      <vt:lpstr>Tahoma</vt:lpstr>
      <vt:lpstr>Times New Roman</vt:lpstr>
      <vt:lpstr>Wingdings</vt:lpstr>
      <vt:lpstr>Wingdings 2</vt:lpstr>
      <vt:lpstr>Поток</vt:lpstr>
      <vt:lpstr>Тема 2. Маркетингові дослідження</vt:lpstr>
      <vt:lpstr>1.Маркетингове середовище організації.</vt:lpstr>
      <vt:lpstr>Презентация PowerPoint</vt:lpstr>
      <vt:lpstr>Презентация PowerPoint</vt:lpstr>
      <vt:lpstr>Презентация PowerPoint</vt:lpstr>
      <vt:lpstr>2. Маркетингові дослідження. Маркетингова інформаційна система організації. </vt:lpstr>
      <vt:lpstr>Основні напрями  маркетингових досліджень:</vt:lpstr>
      <vt:lpstr> Маркетингова інформаційна система — це безперервно діюча система, призначена для збирання, оброблення, аналізу, оцінювання й розподілу інформації.</vt:lpstr>
      <vt:lpstr>Відмінності між маркетинговими дослідженнями та маркетинговою розвідкою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3.Сегментування та позиціонування  товару на ринку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Вибір підприємством цільового ринку</vt:lpstr>
      <vt:lpstr>Сегментування ринків підприємств</vt:lpstr>
      <vt:lpstr>Сегментування ринків підприємств</vt:lpstr>
      <vt:lpstr>Сегментування ринків підприємств</vt:lpstr>
      <vt:lpstr>Презентация PowerPoint</vt:lpstr>
      <vt:lpstr>Презентация PowerPoint</vt:lpstr>
      <vt:lpstr>Позиціонування товару на ринку</vt:lpstr>
      <vt:lpstr>Позиціонування </vt:lpstr>
      <vt:lpstr>Презентация PowerPoint</vt:lpstr>
      <vt:lpstr>Презентация PowerPoint</vt:lpstr>
      <vt:lpstr>Презентация PowerPoint</vt:lpstr>
      <vt:lpstr>Фактори, що впливають на купівельну поведінку</vt:lpstr>
      <vt:lpstr>Презентация PowerPoint</vt:lpstr>
      <vt:lpstr>Диференціація</vt:lpstr>
      <vt:lpstr>Конкурентні переваги</vt:lpstr>
      <vt:lpstr>Конкурентні переваги</vt:lpstr>
      <vt:lpstr>Конкурентні переваги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Характеристики маркетингу</dc:title>
  <dc:creator>Natala</dc:creator>
  <cp:lastModifiedBy>Учетная запись Майкрософт</cp:lastModifiedBy>
  <cp:revision>15</cp:revision>
  <dcterms:created xsi:type="dcterms:W3CDTF">2016-12-27T12:06:44Z</dcterms:created>
  <dcterms:modified xsi:type="dcterms:W3CDTF">2024-02-28T09:00:23Z</dcterms:modified>
</cp:coreProperties>
</file>