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1176"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10" name="Прямокутний трикут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uk-UA" smtClean="0"/>
              <a:t>Зразок заголовка</a:t>
            </a:r>
            <a:endParaRPr kumimoji="0" lang="en-US"/>
          </a:p>
        </p:txBody>
      </p:sp>
      <p:sp>
        <p:nvSpPr>
          <p:cNvPr id="17" name="Пі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uk-UA" smtClean="0"/>
              <a:t>Зразок підзаголовка</a:t>
            </a:r>
            <a:endParaRPr kumimoji="0" lang="en-US"/>
          </a:p>
        </p:txBody>
      </p:sp>
      <p:grpSp>
        <p:nvGrpSpPr>
          <p:cNvPr id="2" name="Групувати 1"/>
          <p:cNvGrpSpPr/>
          <p:nvPr/>
        </p:nvGrpSpPr>
        <p:grpSpPr>
          <a:xfrm>
            <a:off x="-3765" y="4953000"/>
            <a:ext cx="9147765" cy="1912088"/>
            <a:chOff x="-3765" y="4832896"/>
            <a:chExt cx="9147765" cy="2032192"/>
          </a:xfrm>
        </p:grpSpPr>
        <p:sp>
          <p:nvSpPr>
            <p:cNvPr id="7" name="Поліліні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іліні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іліні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 сполучна ліні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Місце для дати 29"/>
          <p:cNvSpPr>
            <a:spLocks noGrp="1"/>
          </p:cNvSpPr>
          <p:nvPr>
            <p:ph type="dt" sz="half" idx="10"/>
          </p:nvPr>
        </p:nvSpPr>
        <p:spPr/>
        <p:txBody>
          <a:bodyPr/>
          <a:lstStyle>
            <a:lvl1pPr>
              <a:defRPr>
                <a:solidFill>
                  <a:srgbClr val="FFFFFF"/>
                </a:solidFill>
              </a:defRPr>
            </a:lvl1pPr>
            <a:extLst/>
          </a:lstStyle>
          <a:p>
            <a:fld id="{C90A66AE-81F5-474A-B74B-EE41E9320F19}" type="datetimeFigureOut">
              <a:rPr lang="uk-UA" smtClean="0"/>
              <a:t>08.11.2024</a:t>
            </a:fld>
            <a:endParaRPr lang="uk-UA"/>
          </a:p>
        </p:txBody>
      </p:sp>
      <p:sp>
        <p:nvSpPr>
          <p:cNvPr id="19" name="Місце для нижнього колонтитула 18"/>
          <p:cNvSpPr>
            <a:spLocks noGrp="1"/>
          </p:cNvSpPr>
          <p:nvPr>
            <p:ph type="ftr" sz="quarter" idx="11"/>
          </p:nvPr>
        </p:nvSpPr>
        <p:spPr/>
        <p:txBody>
          <a:bodyPr/>
          <a:lstStyle>
            <a:lvl1pPr>
              <a:defRPr>
                <a:solidFill>
                  <a:schemeClr val="accent1">
                    <a:tint val="20000"/>
                  </a:schemeClr>
                </a:solidFill>
              </a:defRPr>
            </a:lvl1pPr>
            <a:extLst/>
          </a:lstStyle>
          <a:p>
            <a:endParaRPr lang="uk-UA"/>
          </a:p>
        </p:txBody>
      </p:sp>
      <p:sp>
        <p:nvSpPr>
          <p:cNvPr id="27" name="Місце для номера слайда 26"/>
          <p:cNvSpPr>
            <a:spLocks noGrp="1"/>
          </p:cNvSpPr>
          <p:nvPr>
            <p:ph type="sldNum" sz="quarter" idx="12"/>
          </p:nvPr>
        </p:nvSpPr>
        <p:spPr/>
        <p:txBody>
          <a:bodyPr/>
          <a:lstStyle>
            <a:lvl1pPr>
              <a:defRPr>
                <a:solidFill>
                  <a:srgbClr val="FFFFFF"/>
                </a:solidFill>
              </a:defRPr>
            </a:lvl1pPr>
            <a:extLst/>
          </a:lstStyle>
          <a:p>
            <a:fld id="{764F593F-0D5B-4CF0-BEE2-6583C73E7271}"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uk-UA" smtClean="0"/>
              <a:t>Зразок заголовка</a:t>
            </a:r>
            <a:endParaRPr kumimoji="0" lang="en-US"/>
          </a:p>
        </p:txBody>
      </p:sp>
      <p:sp>
        <p:nvSpPr>
          <p:cNvPr id="3" name="Місце для вертикального тексту 2"/>
          <p:cNvSpPr>
            <a:spLocks noGrp="1"/>
          </p:cNvSpPr>
          <p:nvPr>
            <p:ph type="body" orient="vert" idx="1"/>
          </p:nvPr>
        </p:nvSpPr>
        <p:spPr>
          <a:xfrm>
            <a:off x="457200" y="1481329"/>
            <a:ext cx="8229600" cy="4386071"/>
          </a:xfrm>
        </p:spPr>
        <p:txBody>
          <a:bodyPr vert="eaVert"/>
          <a:lstStyle>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extLst/>
          </a:lstStyle>
          <a:p>
            <a:fld id="{C90A66AE-81F5-474A-B74B-EE41E9320F19}" type="datetimeFigureOut">
              <a:rPr lang="uk-UA" smtClean="0"/>
              <a:t>08.11.2024</a:t>
            </a:fld>
            <a:endParaRPr lang="uk-UA"/>
          </a:p>
        </p:txBody>
      </p:sp>
      <p:sp>
        <p:nvSpPr>
          <p:cNvPr id="5" name="Місце для нижнього колонтитула 4"/>
          <p:cNvSpPr>
            <a:spLocks noGrp="1"/>
          </p:cNvSpPr>
          <p:nvPr>
            <p:ph type="ftr" sz="quarter" idx="11"/>
          </p:nvPr>
        </p:nvSpPr>
        <p:spPr/>
        <p:txBody>
          <a:bodyPr/>
          <a:lstStyle>
            <a:extLst/>
          </a:lstStyle>
          <a:p>
            <a:endParaRPr lang="uk-UA"/>
          </a:p>
        </p:txBody>
      </p:sp>
      <p:sp>
        <p:nvSpPr>
          <p:cNvPr id="6" name="Місце для номера слайда 5"/>
          <p:cNvSpPr>
            <a:spLocks noGrp="1"/>
          </p:cNvSpPr>
          <p:nvPr>
            <p:ph type="sldNum" sz="quarter" idx="12"/>
          </p:nvPr>
        </p:nvSpPr>
        <p:spPr/>
        <p:txBody>
          <a:bodyPr/>
          <a:lstStyle>
            <a:extLst/>
          </a:lstStyle>
          <a:p>
            <a:fld id="{764F593F-0D5B-4CF0-BEE2-6583C73E7271}"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844013" y="274640"/>
            <a:ext cx="1777470" cy="5592761"/>
          </a:xfrm>
        </p:spPr>
        <p:txBody>
          <a:bodyPr vert="eaVert"/>
          <a:lstStyle>
            <a:extLst/>
          </a:lstStyle>
          <a:p>
            <a:r>
              <a:rPr kumimoji="0" lang="uk-UA" smtClean="0"/>
              <a:t>Зразок заголовка</a:t>
            </a:r>
            <a:endParaRPr kumimoji="0" lang="en-US"/>
          </a:p>
        </p:txBody>
      </p:sp>
      <p:sp>
        <p:nvSpPr>
          <p:cNvPr id="3" name="Місце для вертикального тексту 2"/>
          <p:cNvSpPr>
            <a:spLocks noGrp="1"/>
          </p:cNvSpPr>
          <p:nvPr>
            <p:ph type="body" orient="vert" idx="1"/>
          </p:nvPr>
        </p:nvSpPr>
        <p:spPr>
          <a:xfrm>
            <a:off x="457200" y="274641"/>
            <a:ext cx="6324600" cy="5592760"/>
          </a:xfrm>
        </p:spPr>
        <p:txBody>
          <a:bodyPr vert="eaVert"/>
          <a:lstStyle>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extLst/>
          </a:lstStyle>
          <a:p>
            <a:fld id="{C90A66AE-81F5-474A-B74B-EE41E9320F19}" type="datetimeFigureOut">
              <a:rPr lang="uk-UA" smtClean="0"/>
              <a:t>08.11.2024</a:t>
            </a:fld>
            <a:endParaRPr lang="uk-UA"/>
          </a:p>
        </p:txBody>
      </p:sp>
      <p:sp>
        <p:nvSpPr>
          <p:cNvPr id="5" name="Місце для нижнього колонтитула 4"/>
          <p:cNvSpPr>
            <a:spLocks noGrp="1"/>
          </p:cNvSpPr>
          <p:nvPr>
            <p:ph type="ftr" sz="quarter" idx="11"/>
          </p:nvPr>
        </p:nvSpPr>
        <p:spPr/>
        <p:txBody>
          <a:bodyPr/>
          <a:lstStyle>
            <a:extLst/>
          </a:lstStyle>
          <a:p>
            <a:endParaRPr lang="uk-UA"/>
          </a:p>
        </p:txBody>
      </p:sp>
      <p:sp>
        <p:nvSpPr>
          <p:cNvPr id="6" name="Місце для номера слайда 5"/>
          <p:cNvSpPr>
            <a:spLocks noGrp="1"/>
          </p:cNvSpPr>
          <p:nvPr>
            <p:ph type="sldNum" sz="quarter" idx="12"/>
          </p:nvPr>
        </p:nvSpPr>
        <p:spPr/>
        <p:txBody>
          <a:bodyPr/>
          <a:lstStyle>
            <a:extLst/>
          </a:lstStyle>
          <a:p>
            <a:fld id="{764F593F-0D5B-4CF0-BEE2-6583C73E7271}"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extLst/>
          </a:lstStyle>
          <a:p>
            <a:fld id="{C90A66AE-81F5-474A-B74B-EE41E9320F19}" type="datetimeFigureOut">
              <a:rPr lang="uk-UA" smtClean="0"/>
              <a:t>08.11.2024</a:t>
            </a:fld>
            <a:endParaRPr lang="uk-UA"/>
          </a:p>
        </p:txBody>
      </p:sp>
      <p:sp>
        <p:nvSpPr>
          <p:cNvPr id="5" name="Місце для нижнього колонтитула 4"/>
          <p:cNvSpPr>
            <a:spLocks noGrp="1"/>
          </p:cNvSpPr>
          <p:nvPr>
            <p:ph type="ftr" sz="quarter" idx="11"/>
          </p:nvPr>
        </p:nvSpPr>
        <p:spPr/>
        <p:txBody>
          <a:bodyPr/>
          <a:lstStyle>
            <a:extLst/>
          </a:lstStyle>
          <a:p>
            <a:endParaRPr lang="uk-UA"/>
          </a:p>
        </p:txBody>
      </p:sp>
      <p:sp>
        <p:nvSpPr>
          <p:cNvPr id="6" name="Місце для номера слайда 5"/>
          <p:cNvSpPr>
            <a:spLocks noGrp="1"/>
          </p:cNvSpPr>
          <p:nvPr>
            <p:ph type="sldNum" sz="quarter" idx="12"/>
          </p:nvPr>
        </p:nvSpPr>
        <p:spPr/>
        <p:txBody>
          <a:bodyPr/>
          <a:lstStyle>
            <a:extLst/>
          </a:lstStyle>
          <a:p>
            <a:fld id="{764F593F-0D5B-4CF0-BEE2-6583C73E7271}" type="slidenum">
              <a:rPr lang="uk-UA" smtClean="0"/>
              <a:t>‹#›</a:t>
            </a:fld>
            <a:endParaRPr lang="uk-UA"/>
          </a:p>
        </p:txBody>
      </p:sp>
      <p:sp>
        <p:nvSpPr>
          <p:cNvPr id="7" name="Заголовок 6"/>
          <p:cNvSpPr>
            <a:spLocks noGrp="1"/>
          </p:cNvSpPr>
          <p:nvPr>
            <p:ph type="title"/>
          </p:nvPr>
        </p:nvSpPr>
        <p:spPr/>
        <p:txBody>
          <a:bodyPr rtlCol="0"/>
          <a:lstStyle>
            <a:extLst/>
          </a:lstStyle>
          <a:p>
            <a:r>
              <a:rPr kumimoji="0" lang="uk-UA" smtClean="0"/>
              <a:t>Зразок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uk-UA" smtClean="0"/>
              <a:t>Зразок заголовка</a:t>
            </a:r>
            <a:endParaRPr kumimoji="0" lang="en-US"/>
          </a:p>
        </p:txBody>
      </p:sp>
      <p:sp>
        <p:nvSpPr>
          <p:cNvPr id="3" name="Місце для тексту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uk-UA" smtClean="0"/>
              <a:t>Зразок тексту</a:t>
            </a:r>
          </a:p>
        </p:txBody>
      </p:sp>
      <p:sp>
        <p:nvSpPr>
          <p:cNvPr id="4" name="Місце для дати 3"/>
          <p:cNvSpPr>
            <a:spLocks noGrp="1"/>
          </p:cNvSpPr>
          <p:nvPr>
            <p:ph type="dt" sz="half" idx="10"/>
          </p:nvPr>
        </p:nvSpPr>
        <p:spPr/>
        <p:txBody>
          <a:bodyPr/>
          <a:lstStyle>
            <a:extLst/>
          </a:lstStyle>
          <a:p>
            <a:fld id="{C90A66AE-81F5-474A-B74B-EE41E9320F19}" type="datetimeFigureOut">
              <a:rPr lang="uk-UA" smtClean="0"/>
              <a:t>08.11.2024</a:t>
            </a:fld>
            <a:endParaRPr lang="uk-UA"/>
          </a:p>
        </p:txBody>
      </p:sp>
      <p:sp>
        <p:nvSpPr>
          <p:cNvPr id="5" name="Місце для нижнього колонтитула 4"/>
          <p:cNvSpPr>
            <a:spLocks noGrp="1"/>
          </p:cNvSpPr>
          <p:nvPr>
            <p:ph type="ftr" sz="quarter" idx="11"/>
          </p:nvPr>
        </p:nvSpPr>
        <p:spPr/>
        <p:txBody>
          <a:bodyPr/>
          <a:lstStyle>
            <a:extLst/>
          </a:lstStyle>
          <a:p>
            <a:endParaRPr lang="uk-UA"/>
          </a:p>
        </p:txBody>
      </p:sp>
      <p:sp>
        <p:nvSpPr>
          <p:cNvPr id="6" name="Місце для номера слайда 5"/>
          <p:cNvSpPr>
            <a:spLocks noGrp="1"/>
          </p:cNvSpPr>
          <p:nvPr>
            <p:ph type="sldNum" sz="quarter" idx="12"/>
          </p:nvPr>
        </p:nvSpPr>
        <p:spPr/>
        <p:txBody>
          <a:bodyPr/>
          <a:lstStyle>
            <a:extLst/>
          </a:lstStyle>
          <a:p>
            <a:fld id="{764F593F-0D5B-4CF0-BEE2-6583C73E7271}" type="slidenum">
              <a:rPr lang="uk-UA" smtClean="0"/>
              <a:t>‹#›</a:t>
            </a:fld>
            <a:endParaRPr lang="uk-UA"/>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bg>
      <p:bgRef idx="1002">
        <a:schemeClr val="bg1"/>
      </p:bgRef>
    </p:bg>
    <p:spTree>
      <p:nvGrpSpPr>
        <p:cNvPr id="1" name=""/>
        <p:cNvGrpSpPr/>
        <p:nvPr/>
      </p:nvGrpSpPr>
      <p:grpSpPr>
        <a:xfrm>
          <a:off x="0" y="0"/>
          <a:ext cx="0" cy="0"/>
          <a:chOff x="0" y="0"/>
          <a:chExt cx="0" cy="0"/>
        </a:xfrm>
      </p:grpSpPr>
      <p:sp>
        <p:nvSpPr>
          <p:cNvPr id="3" name="Місце для вмісту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вмісту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5" name="Місце для дати 4"/>
          <p:cNvSpPr>
            <a:spLocks noGrp="1"/>
          </p:cNvSpPr>
          <p:nvPr>
            <p:ph type="dt" sz="half" idx="10"/>
          </p:nvPr>
        </p:nvSpPr>
        <p:spPr/>
        <p:txBody>
          <a:bodyPr/>
          <a:lstStyle>
            <a:extLst/>
          </a:lstStyle>
          <a:p>
            <a:fld id="{C90A66AE-81F5-474A-B74B-EE41E9320F19}" type="datetimeFigureOut">
              <a:rPr lang="uk-UA" smtClean="0"/>
              <a:t>08.11.2024</a:t>
            </a:fld>
            <a:endParaRPr lang="uk-UA"/>
          </a:p>
        </p:txBody>
      </p:sp>
      <p:sp>
        <p:nvSpPr>
          <p:cNvPr id="6" name="Місце для нижнього колонтитула 5"/>
          <p:cNvSpPr>
            <a:spLocks noGrp="1"/>
          </p:cNvSpPr>
          <p:nvPr>
            <p:ph type="ftr" sz="quarter" idx="11"/>
          </p:nvPr>
        </p:nvSpPr>
        <p:spPr/>
        <p:txBody>
          <a:bodyPr/>
          <a:lstStyle>
            <a:extLst/>
          </a:lstStyle>
          <a:p>
            <a:endParaRPr lang="uk-UA"/>
          </a:p>
        </p:txBody>
      </p:sp>
      <p:sp>
        <p:nvSpPr>
          <p:cNvPr id="7" name="Місце для номера слайда 6"/>
          <p:cNvSpPr>
            <a:spLocks noGrp="1"/>
          </p:cNvSpPr>
          <p:nvPr>
            <p:ph type="sldNum" sz="quarter" idx="12"/>
          </p:nvPr>
        </p:nvSpPr>
        <p:spPr/>
        <p:txBody>
          <a:bodyPr/>
          <a:lstStyle>
            <a:extLst/>
          </a:lstStyle>
          <a:p>
            <a:fld id="{764F593F-0D5B-4CF0-BEE2-6583C73E7271}" type="slidenum">
              <a:rPr lang="uk-UA" smtClean="0"/>
              <a:t>‹#›</a:t>
            </a:fld>
            <a:endParaRPr lang="uk-UA"/>
          </a:p>
        </p:txBody>
      </p:sp>
      <p:sp>
        <p:nvSpPr>
          <p:cNvPr id="8" name="Заголовок 7"/>
          <p:cNvSpPr>
            <a:spLocks noGrp="1"/>
          </p:cNvSpPr>
          <p:nvPr>
            <p:ph type="title"/>
          </p:nvPr>
        </p:nvSpPr>
        <p:spPr/>
        <p:txBody>
          <a:bodyPr rtlCol="0"/>
          <a:lstStyle>
            <a:extLst/>
          </a:lstStyle>
          <a:p>
            <a:r>
              <a:rPr kumimoji="0" lang="uk-UA" smtClean="0"/>
              <a:t>Зразок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Порівняння">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uk-UA" smtClean="0"/>
              <a:t>Зразок заголовка</a:t>
            </a:r>
            <a:endParaRPr kumimoji="0" lang="en-US"/>
          </a:p>
        </p:txBody>
      </p:sp>
      <p:sp>
        <p:nvSpPr>
          <p:cNvPr id="3" name="Місце для тексту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uk-UA" smtClean="0"/>
              <a:t>Зразок тексту</a:t>
            </a:r>
          </a:p>
        </p:txBody>
      </p:sp>
      <p:sp>
        <p:nvSpPr>
          <p:cNvPr id="4" name="Місце для тексту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uk-UA" smtClean="0"/>
              <a:t>Зразок тексту</a:t>
            </a:r>
          </a:p>
        </p:txBody>
      </p:sp>
      <p:sp>
        <p:nvSpPr>
          <p:cNvPr id="5" name="Місце для вмісту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6" name="Місце для вмісту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7" name="Місце для дати 6"/>
          <p:cNvSpPr>
            <a:spLocks noGrp="1"/>
          </p:cNvSpPr>
          <p:nvPr>
            <p:ph type="dt" sz="half" idx="10"/>
          </p:nvPr>
        </p:nvSpPr>
        <p:spPr/>
        <p:txBody>
          <a:bodyPr/>
          <a:lstStyle>
            <a:extLst/>
          </a:lstStyle>
          <a:p>
            <a:fld id="{C90A66AE-81F5-474A-B74B-EE41E9320F19}" type="datetimeFigureOut">
              <a:rPr lang="uk-UA" smtClean="0"/>
              <a:t>08.11.2024</a:t>
            </a:fld>
            <a:endParaRPr lang="uk-UA"/>
          </a:p>
        </p:txBody>
      </p:sp>
      <p:sp>
        <p:nvSpPr>
          <p:cNvPr id="8" name="Місце для нижнього колонтитула 7"/>
          <p:cNvSpPr>
            <a:spLocks noGrp="1"/>
          </p:cNvSpPr>
          <p:nvPr>
            <p:ph type="ftr" sz="quarter" idx="11"/>
          </p:nvPr>
        </p:nvSpPr>
        <p:spPr/>
        <p:txBody>
          <a:bodyPr/>
          <a:lstStyle>
            <a:extLst/>
          </a:lstStyle>
          <a:p>
            <a:endParaRPr lang="uk-UA"/>
          </a:p>
        </p:txBody>
      </p:sp>
      <p:sp>
        <p:nvSpPr>
          <p:cNvPr id="9" name="Місце для номера слайда 8"/>
          <p:cNvSpPr>
            <a:spLocks noGrp="1"/>
          </p:cNvSpPr>
          <p:nvPr>
            <p:ph type="sldNum" sz="quarter" idx="12"/>
          </p:nvPr>
        </p:nvSpPr>
        <p:spPr/>
        <p:txBody>
          <a:bodyPr/>
          <a:lstStyle>
            <a:extLst/>
          </a:lstStyle>
          <a:p>
            <a:fld id="{764F593F-0D5B-4CF0-BEE2-6583C73E7271}"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bg>
      <p:bgRef idx="1002">
        <a:schemeClr val="bg1"/>
      </p:bgRef>
    </p:bg>
    <p:spTree>
      <p:nvGrpSpPr>
        <p:cNvPr id="1" name=""/>
        <p:cNvGrpSpPr/>
        <p:nvPr/>
      </p:nvGrpSpPr>
      <p:grpSpPr>
        <a:xfrm>
          <a:off x="0" y="0"/>
          <a:ext cx="0" cy="0"/>
          <a:chOff x="0" y="0"/>
          <a:chExt cx="0" cy="0"/>
        </a:xfrm>
      </p:grpSpPr>
      <p:sp>
        <p:nvSpPr>
          <p:cNvPr id="3" name="Місце для дати 2"/>
          <p:cNvSpPr>
            <a:spLocks noGrp="1"/>
          </p:cNvSpPr>
          <p:nvPr>
            <p:ph type="dt" sz="half" idx="10"/>
          </p:nvPr>
        </p:nvSpPr>
        <p:spPr/>
        <p:txBody>
          <a:bodyPr/>
          <a:lstStyle>
            <a:extLst/>
          </a:lstStyle>
          <a:p>
            <a:fld id="{C90A66AE-81F5-474A-B74B-EE41E9320F19}" type="datetimeFigureOut">
              <a:rPr lang="uk-UA" smtClean="0"/>
              <a:t>08.11.2024</a:t>
            </a:fld>
            <a:endParaRPr lang="uk-UA"/>
          </a:p>
        </p:txBody>
      </p:sp>
      <p:sp>
        <p:nvSpPr>
          <p:cNvPr id="4" name="Місце для нижнього колонтитула 3"/>
          <p:cNvSpPr>
            <a:spLocks noGrp="1"/>
          </p:cNvSpPr>
          <p:nvPr>
            <p:ph type="ftr" sz="quarter" idx="11"/>
          </p:nvPr>
        </p:nvSpPr>
        <p:spPr/>
        <p:txBody>
          <a:bodyPr/>
          <a:lstStyle>
            <a:extLst/>
          </a:lstStyle>
          <a:p>
            <a:endParaRPr lang="uk-UA"/>
          </a:p>
        </p:txBody>
      </p:sp>
      <p:sp>
        <p:nvSpPr>
          <p:cNvPr id="5" name="Місце для номера слайда 4"/>
          <p:cNvSpPr>
            <a:spLocks noGrp="1"/>
          </p:cNvSpPr>
          <p:nvPr>
            <p:ph type="sldNum" sz="quarter" idx="12"/>
          </p:nvPr>
        </p:nvSpPr>
        <p:spPr/>
        <p:txBody>
          <a:bodyPr/>
          <a:lstStyle>
            <a:extLst/>
          </a:lstStyle>
          <a:p>
            <a:fld id="{764F593F-0D5B-4CF0-BEE2-6583C73E7271}" type="slidenum">
              <a:rPr lang="uk-UA" smtClean="0"/>
              <a:t>‹#›</a:t>
            </a:fld>
            <a:endParaRPr lang="uk-UA"/>
          </a:p>
        </p:txBody>
      </p:sp>
      <p:sp>
        <p:nvSpPr>
          <p:cNvPr id="6" name="Заголовок 5"/>
          <p:cNvSpPr>
            <a:spLocks noGrp="1"/>
          </p:cNvSpPr>
          <p:nvPr>
            <p:ph type="title"/>
          </p:nvPr>
        </p:nvSpPr>
        <p:spPr/>
        <p:txBody>
          <a:bodyPr rtlCol="0"/>
          <a:lstStyle>
            <a:extLst/>
          </a:lstStyle>
          <a:p>
            <a:r>
              <a:rPr kumimoji="0" lang="uk-UA" smtClean="0"/>
              <a:t>Зразок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extLst/>
          </a:lstStyle>
          <a:p>
            <a:fld id="{C90A66AE-81F5-474A-B74B-EE41E9320F19}" type="datetimeFigureOut">
              <a:rPr lang="uk-UA" smtClean="0"/>
              <a:t>08.11.2024</a:t>
            </a:fld>
            <a:endParaRPr lang="uk-UA"/>
          </a:p>
        </p:txBody>
      </p:sp>
      <p:sp>
        <p:nvSpPr>
          <p:cNvPr id="3" name="Місце для нижнього колонтитула 2"/>
          <p:cNvSpPr>
            <a:spLocks noGrp="1"/>
          </p:cNvSpPr>
          <p:nvPr>
            <p:ph type="ftr" sz="quarter" idx="11"/>
          </p:nvPr>
        </p:nvSpPr>
        <p:spPr/>
        <p:txBody>
          <a:bodyPr/>
          <a:lstStyle>
            <a:extLst/>
          </a:lstStyle>
          <a:p>
            <a:endParaRPr lang="uk-UA"/>
          </a:p>
        </p:txBody>
      </p:sp>
      <p:sp>
        <p:nvSpPr>
          <p:cNvPr id="4" name="Місце для номера слайда 3"/>
          <p:cNvSpPr>
            <a:spLocks noGrp="1"/>
          </p:cNvSpPr>
          <p:nvPr>
            <p:ph type="sldNum" sz="quarter" idx="12"/>
          </p:nvPr>
        </p:nvSpPr>
        <p:spPr/>
        <p:txBody>
          <a:bodyPr/>
          <a:lstStyle>
            <a:extLst/>
          </a:lstStyle>
          <a:p>
            <a:fld id="{764F593F-0D5B-4CF0-BEE2-6583C73E7271}"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з підписом">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uk-UA" smtClean="0"/>
              <a:t>Зразок заголовка</a:t>
            </a:r>
            <a:endParaRPr kumimoji="0" lang="en-US"/>
          </a:p>
        </p:txBody>
      </p:sp>
      <p:sp>
        <p:nvSpPr>
          <p:cNvPr id="3" name="Місце для тексту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uk-UA" smtClean="0"/>
              <a:t>Зразок тексту</a:t>
            </a:r>
          </a:p>
        </p:txBody>
      </p:sp>
      <p:sp>
        <p:nvSpPr>
          <p:cNvPr id="4" name="Місце для вмісту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5" name="Місце для дати 4"/>
          <p:cNvSpPr>
            <a:spLocks noGrp="1"/>
          </p:cNvSpPr>
          <p:nvPr>
            <p:ph type="dt" sz="half" idx="10"/>
          </p:nvPr>
        </p:nvSpPr>
        <p:spPr>
          <a:xfrm>
            <a:off x="6727032" y="6407944"/>
            <a:ext cx="1920240" cy="365760"/>
          </a:xfrm>
        </p:spPr>
        <p:txBody>
          <a:bodyPr/>
          <a:lstStyle>
            <a:extLst/>
          </a:lstStyle>
          <a:p>
            <a:fld id="{C90A66AE-81F5-474A-B74B-EE41E9320F19}" type="datetimeFigureOut">
              <a:rPr lang="uk-UA" smtClean="0"/>
              <a:t>08.11.2024</a:t>
            </a:fld>
            <a:endParaRPr lang="uk-UA"/>
          </a:p>
        </p:txBody>
      </p:sp>
      <p:sp>
        <p:nvSpPr>
          <p:cNvPr id="6" name="Місце для нижнього колонтитула 5"/>
          <p:cNvSpPr>
            <a:spLocks noGrp="1"/>
          </p:cNvSpPr>
          <p:nvPr>
            <p:ph type="ftr" sz="quarter" idx="11"/>
          </p:nvPr>
        </p:nvSpPr>
        <p:spPr/>
        <p:txBody>
          <a:bodyPr/>
          <a:lstStyle>
            <a:extLst/>
          </a:lstStyle>
          <a:p>
            <a:endParaRPr lang="uk-UA"/>
          </a:p>
        </p:txBody>
      </p:sp>
      <p:sp>
        <p:nvSpPr>
          <p:cNvPr id="7" name="Місце для номера слайда 6"/>
          <p:cNvSpPr>
            <a:spLocks noGrp="1"/>
          </p:cNvSpPr>
          <p:nvPr>
            <p:ph type="sldNum" sz="quarter" idx="12"/>
          </p:nvPr>
        </p:nvSpPr>
        <p:spPr/>
        <p:txBody>
          <a:bodyPr/>
          <a:lstStyle>
            <a:extLst/>
          </a:lstStyle>
          <a:p>
            <a:fld id="{764F593F-0D5B-4CF0-BEE2-6583C73E7271}"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Зображення з підписом">
    <p:bg>
      <p:bgRef idx="1002">
        <a:schemeClr val="bg1"/>
      </p:bgRef>
    </p:bg>
    <p:spTree>
      <p:nvGrpSpPr>
        <p:cNvPr id="1" name=""/>
        <p:cNvGrpSpPr/>
        <p:nvPr/>
      </p:nvGrpSpPr>
      <p:grpSpPr>
        <a:xfrm>
          <a:off x="0" y="0"/>
          <a:ext cx="0" cy="0"/>
          <a:chOff x="0" y="0"/>
          <a:chExt cx="0" cy="0"/>
        </a:xfrm>
      </p:grpSpPr>
      <p:sp>
        <p:nvSpPr>
          <p:cNvPr id="4" name="Місце для тексту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uk-UA" smtClean="0"/>
              <a:t>Зразок тексту</a:t>
            </a:r>
          </a:p>
        </p:txBody>
      </p:sp>
      <p:sp>
        <p:nvSpPr>
          <p:cNvPr id="3" name="Місце для зображення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uk-UA" smtClean="0"/>
              <a:t>Клацніть піктограму, щоб додати зображення</a:t>
            </a:r>
            <a:endParaRPr kumimoji="0" lang="en-US" dirty="0"/>
          </a:p>
        </p:txBody>
      </p:sp>
      <p:sp>
        <p:nvSpPr>
          <p:cNvPr id="5" name="Місце для дати 4"/>
          <p:cNvSpPr>
            <a:spLocks noGrp="1"/>
          </p:cNvSpPr>
          <p:nvPr>
            <p:ph type="dt" sz="half" idx="10"/>
          </p:nvPr>
        </p:nvSpPr>
        <p:spPr/>
        <p:txBody>
          <a:bodyPr/>
          <a:lstStyle>
            <a:lvl1pPr>
              <a:defRPr>
                <a:solidFill>
                  <a:schemeClr val="tx1"/>
                </a:solidFill>
              </a:defRPr>
            </a:lvl1pPr>
            <a:extLst/>
          </a:lstStyle>
          <a:p>
            <a:fld id="{C90A66AE-81F5-474A-B74B-EE41E9320F19}" type="datetimeFigureOut">
              <a:rPr lang="uk-UA" smtClean="0"/>
              <a:t>08.11.2024</a:t>
            </a:fld>
            <a:endParaRPr lang="uk-UA"/>
          </a:p>
        </p:txBody>
      </p:sp>
      <p:sp>
        <p:nvSpPr>
          <p:cNvPr id="6" name="Місце для нижнього колонтитула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uk-UA"/>
          </a:p>
        </p:txBody>
      </p:sp>
      <p:sp>
        <p:nvSpPr>
          <p:cNvPr id="7" name="Місце для номера слайда 6"/>
          <p:cNvSpPr>
            <a:spLocks noGrp="1"/>
          </p:cNvSpPr>
          <p:nvPr>
            <p:ph type="sldNum" sz="quarter" idx="12"/>
          </p:nvPr>
        </p:nvSpPr>
        <p:spPr/>
        <p:txBody>
          <a:bodyPr/>
          <a:lstStyle>
            <a:lvl1pPr>
              <a:defRPr>
                <a:solidFill>
                  <a:schemeClr val="tx1"/>
                </a:solidFill>
              </a:defRPr>
            </a:lvl1pPr>
            <a:extLst/>
          </a:lstStyle>
          <a:p>
            <a:fld id="{764F593F-0D5B-4CF0-BEE2-6583C73E7271}" type="slidenum">
              <a:rPr lang="uk-UA" smtClean="0"/>
              <a:t>‹#›</a:t>
            </a:fld>
            <a:endParaRPr lang="uk-UA"/>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uk-UA" smtClean="0"/>
              <a:t>Зразок заголовка</a:t>
            </a:r>
            <a:endParaRPr kumimoji="0" lang="en-US"/>
          </a:p>
        </p:txBody>
      </p:sp>
      <p:sp>
        <p:nvSpPr>
          <p:cNvPr id="8" name="Поліліні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іліні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кутний трикут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 сполучна ліні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іліні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іліні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кутний трикут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 сполучна ліні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Місце для заголовка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uk-UA" smtClean="0"/>
              <a:t>Зразок заголовка</a:t>
            </a:r>
            <a:endParaRPr kumimoji="0" lang="en-US"/>
          </a:p>
        </p:txBody>
      </p:sp>
      <p:sp>
        <p:nvSpPr>
          <p:cNvPr id="30" name="Місце для тексту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uk-UA" smtClean="0"/>
              <a:t>Зразок тексту</a:t>
            </a:r>
          </a:p>
          <a:p>
            <a:pPr lvl="1" eaLnBrk="1" latinLnBrk="0" hangingPunct="1"/>
            <a:r>
              <a:rPr kumimoji="0" lang="uk-UA" smtClean="0"/>
              <a:t>Другий рівень</a:t>
            </a:r>
          </a:p>
          <a:p>
            <a:pPr lvl="2" eaLnBrk="1" latinLnBrk="0" hangingPunct="1"/>
            <a:r>
              <a:rPr kumimoji="0" lang="uk-UA" smtClean="0"/>
              <a:t>Третій рівень</a:t>
            </a:r>
          </a:p>
          <a:p>
            <a:pPr lvl="3" eaLnBrk="1" latinLnBrk="0" hangingPunct="1"/>
            <a:r>
              <a:rPr kumimoji="0" lang="uk-UA" smtClean="0"/>
              <a:t>Четвертий рівень</a:t>
            </a:r>
          </a:p>
          <a:p>
            <a:pPr lvl="4" eaLnBrk="1" latinLnBrk="0" hangingPunct="1"/>
            <a:r>
              <a:rPr kumimoji="0" lang="uk-UA" smtClean="0"/>
              <a:t>П'ятий рівень</a:t>
            </a:r>
            <a:endParaRPr kumimoji="0" lang="en-US"/>
          </a:p>
        </p:txBody>
      </p:sp>
      <p:sp>
        <p:nvSpPr>
          <p:cNvPr id="10" name="Місце для дати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90A66AE-81F5-474A-B74B-EE41E9320F19}" type="datetimeFigureOut">
              <a:rPr lang="uk-UA" smtClean="0"/>
              <a:t>08.11.2024</a:t>
            </a:fld>
            <a:endParaRPr lang="uk-UA"/>
          </a:p>
        </p:txBody>
      </p:sp>
      <p:sp>
        <p:nvSpPr>
          <p:cNvPr id="22" name="Місце для нижнього колонтитула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uk-UA"/>
          </a:p>
        </p:txBody>
      </p:sp>
      <p:sp>
        <p:nvSpPr>
          <p:cNvPr id="18" name="Місце для номера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64F593F-0D5B-4CF0-BEE2-6583C73E7271}"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5957" y="764704"/>
            <a:ext cx="9128043" cy="286232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ru-RU" sz="6000" dirty="0" err="1" smtClean="0"/>
              <a:t>Основи</a:t>
            </a:r>
            <a:r>
              <a:rPr lang="ru-RU" sz="6000" dirty="0" smtClean="0"/>
              <a:t> </a:t>
            </a:r>
            <a:r>
              <a:rPr lang="ru-RU" sz="6000" dirty="0" err="1"/>
              <a:t>курортології</a:t>
            </a:r>
            <a:r>
              <a:rPr lang="ru-RU" sz="6000" dirty="0"/>
              <a:t>. </a:t>
            </a:r>
            <a:r>
              <a:rPr lang="ru-RU" sz="6000" dirty="0" err="1"/>
              <a:t>Курортні</a:t>
            </a:r>
            <a:r>
              <a:rPr lang="ru-RU" sz="6000" dirty="0"/>
              <a:t> </a:t>
            </a:r>
            <a:r>
              <a:rPr lang="ru-RU" sz="6000" dirty="0" err="1"/>
              <a:t>ресурси</a:t>
            </a:r>
            <a:r>
              <a:rPr lang="ru-RU" sz="6000" dirty="0"/>
              <a:t> </a:t>
            </a:r>
            <a:r>
              <a:rPr lang="ru-RU" sz="6000" dirty="0" err="1"/>
              <a:t>України</a:t>
            </a:r>
            <a:r>
              <a:rPr lang="ru-RU" sz="6000" dirty="0"/>
              <a:t>.</a:t>
            </a:r>
            <a:endParaRPr lang="uk-UA" sz="6000" dirty="0"/>
          </a:p>
        </p:txBody>
      </p:sp>
    </p:spTree>
    <p:extLst>
      <p:ext uri="{BB962C8B-B14F-4D97-AF65-F5344CB8AC3E}">
        <p14:creationId xmlns:p14="http://schemas.microsoft.com/office/powerpoint/2010/main" val="15735551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0" y="729343"/>
            <a:ext cx="9144000" cy="612475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b="1" dirty="0">
                <a:solidFill>
                  <a:srgbClr val="FF0000"/>
                </a:solidFill>
              </a:rPr>
              <a:t>Океанічні течії </a:t>
            </a:r>
            <a:r>
              <a:rPr lang="uk-UA" sz="2800" dirty="0"/>
              <a:t>створюють особливо різкі відмінності в температурному режимі поверхні моря і тим самим впливають на розподіл температури повітря та на атмосферну циркуляцію. Стійкість океанічних течій призводить до того, що їх вплив на атмосферу має кліматичне значення. Відзначимо, зокрема, вплив Гольфстріму на клімат Півночі Європи, Перуанської та </a:t>
            </a:r>
            <a:r>
              <a:rPr lang="uk-UA" sz="2800" dirty="0" err="1"/>
              <a:t>Бенгельської</a:t>
            </a:r>
            <a:r>
              <a:rPr lang="uk-UA" sz="2800" dirty="0"/>
              <a:t> течій - на утворення пустель </a:t>
            </a:r>
            <a:r>
              <a:rPr lang="uk-UA" sz="2800" dirty="0" err="1"/>
              <a:t>Атакама</a:t>
            </a:r>
            <a:r>
              <a:rPr lang="uk-UA" sz="2800" dirty="0"/>
              <a:t> та Наміб відповідно, вплив теплої течії </a:t>
            </a:r>
            <a:r>
              <a:rPr lang="uk-UA" sz="2800" dirty="0" err="1"/>
              <a:t>Ель-Ніньо</a:t>
            </a:r>
            <a:r>
              <a:rPr lang="uk-UA" sz="2800" dirty="0"/>
              <a:t> на клімат і господарство Південної Америки. Над районами холодних течій збільшується повторюваність туманів (особливо проявляється біля Ньюфаундленда).</a:t>
            </a:r>
          </a:p>
        </p:txBody>
      </p:sp>
      <p:cxnSp>
        <p:nvCxnSpPr>
          <p:cNvPr id="4" name="Пряма сполучна лінія 3"/>
          <p:cNvCxnSpPr>
            <a:stCxn id="2" idx="0"/>
          </p:cNvCxnSpPr>
          <p:nvPr/>
        </p:nvCxnSpPr>
        <p:spPr>
          <a:xfrm flipV="1">
            <a:off x="4572000" y="0"/>
            <a:ext cx="0" cy="72934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78596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0" y="762000"/>
            <a:ext cx="9144000" cy="612475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i="1" dirty="0">
                <a:solidFill>
                  <a:srgbClr val="FF0000"/>
                </a:solidFill>
              </a:rPr>
              <a:t>Густий трав'яний покрив зменшує добову амплітуду температури </a:t>
            </a:r>
            <a:r>
              <a:rPr lang="uk-UA" sz="2800" i="1" dirty="0" err="1">
                <a:solidFill>
                  <a:srgbClr val="FF0000"/>
                </a:solidFill>
              </a:rPr>
              <a:t>грунту</a:t>
            </a:r>
            <a:r>
              <a:rPr lang="uk-UA" sz="2800" i="1" dirty="0">
                <a:solidFill>
                  <a:srgbClr val="FF0000"/>
                </a:solidFill>
              </a:rPr>
              <a:t> і знижує її середню температуру. </a:t>
            </a:r>
            <a:r>
              <a:rPr lang="uk-UA" sz="2800" dirty="0"/>
              <a:t>Вплив рослинного покриву має здебільшого мікрокліматичне значення. Сніговий покрив зменшує втрату тепла поверхнею і коливання її температури. Навесні на </a:t>
            </a:r>
            <a:r>
              <a:rPr lang="uk-UA" sz="2800" dirty="0" err="1"/>
              <a:t>таяння</a:t>
            </a:r>
            <a:r>
              <a:rPr lang="uk-UA" sz="2800" dirty="0"/>
              <a:t> снігового покриву витрачається велика кількість атмосферного тепла. Над сніговим покривом виникають часті та сильні інверсії температури (взимку пов'язані з радіаційним охолодженням, а навесні - з </a:t>
            </a:r>
            <a:r>
              <a:rPr lang="uk-UA" sz="2800" dirty="0" err="1"/>
              <a:t>таянням</a:t>
            </a:r>
            <a:r>
              <a:rPr lang="uk-UA" sz="2800" dirty="0"/>
              <a:t> снігу). Велике альбедо снігу призводить до посилення розсіяної радіації і тим самим збільшує сумарну радіацію і освітленість.</a:t>
            </a:r>
          </a:p>
        </p:txBody>
      </p:sp>
      <p:cxnSp>
        <p:nvCxnSpPr>
          <p:cNvPr id="4" name="Пряма сполучна лінія 3"/>
          <p:cNvCxnSpPr>
            <a:stCxn id="2" idx="0"/>
          </p:cNvCxnSpPr>
          <p:nvPr/>
        </p:nvCxnSpPr>
        <p:spPr>
          <a:xfrm flipV="1">
            <a:off x="4572000" y="0"/>
            <a:ext cx="0" cy="7620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43416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0" y="1327713"/>
            <a:ext cx="9144000" cy="267765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b="1" dirty="0">
                <a:solidFill>
                  <a:srgbClr val="FF0000"/>
                </a:solidFill>
              </a:rPr>
              <a:t>Людина впливає на клімат через </a:t>
            </a:r>
            <a:r>
              <a:rPr lang="uk-UA" sz="2800" b="1" dirty="0" smtClean="0">
                <a:solidFill>
                  <a:srgbClr val="FF0000"/>
                </a:solidFill>
              </a:rPr>
              <a:t>свою господарську </a:t>
            </a:r>
            <a:r>
              <a:rPr lang="uk-UA" sz="2800" b="1" dirty="0">
                <a:solidFill>
                  <a:srgbClr val="FF0000"/>
                </a:solidFill>
              </a:rPr>
              <a:t>діяльність. </a:t>
            </a:r>
            <a:r>
              <a:rPr lang="uk-UA" sz="2800" dirty="0"/>
              <a:t>Спостерігається вплив людини на мікроклімат (смоги, зміни у водному режимі, вирубка лісів), так і на </a:t>
            </a:r>
            <a:r>
              <a:rPr lang="uk-UA" sz="2800" dirty="0" err="1"/>
              <a:t>макрокліматичні</a:t>
            </a:r>
            <a:r>
              <a:rPr lang="uk-UA" sz="2800" dirty="0"/>
              <a:t> умови (викиди парникових газів, </a:t>
            </a:r>
            <a:r>
              <a:rPr lang="uk-UA" sz="2800" dirty="0" err="1"/>
              <a:t>опустелювання</a:t>
            </a:r>
            <a:r>
              <a:rPr lang="uk-UA" sz="2800" dirty="0"/>
              <a:t>, порушення озонового шару атмосфери тощо</a:t>
            </a:r>
            <a:r>
              <a:rPr lang="uk-UA" sz="2800" dirty="0" smtClean="0"/>
              <a:t>).</a:t>
            </a:r>
            <a:endParaRPr lang="uk-UA" sz="2800" dirty="0"/>
          </a:p>
        </p:txBody>
      </p:sp>
      <p:cxnSp>
        <p:nvCxnSpPr>
          <p:cNvPr id="4" name="Пряма сполучна лінія 3"/>
          <p:cNvCxnSpPr>
            <a:stCxn id="2" idx="0"/>
          </p:cNvCxnSpPr>
          <p:nvPr/>
        </p:nvCxnSpPr>
        <p:spPr>
          <a:xfrm flipV="1">
            <a:off x="4572000" y="0"/>
            <a:ext cx="0" cy="132771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21689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0" y="20322"/>
            <a:ext cx="9144000" cy="95410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ru-RU" sz="2800" dirty="0" smtClean="0"/>
              <a:t>2. </a:t>
            </a:r>
            <a:r>
              <a:rPr lang="ru-RU" sz="2800" dirty="0" err="1" smtClean="0"/>
              <a:t>Вплив</a:t>
            </a:r>
            <a:r>
              <a:rPr lang="ru-RU" sz="2800" dirty="0" smtClean="0"/>
              <a:t> </a:t>
            </a:r>
            <a:r>
              <a:rPr lang="ru-RU" sz="2800" dirty="0" err="1"/>
              <a:t>основних</a:t>
            </a:r>
            <a:r>
              <a:rPr lang="ru-RU" sz="2800" dirty="0"/>
              <a:t> характеристик </a:t>
            </a:r>
            <a:r>
              <a:rPr lang="ru-RU" sz="2800" dirty="0" smtClean="0"/>
              <a:t>на </a:t>
            </a:r>
            <a:r>
              <a:rPr lang="ru-RU" sz="2800" dirty="0" err="1"/>
              <a:t>життєві</a:t>
            </a:r>
            <a:r>
              <a:rPr lang="ru-RU" sz="2800" dirty="0"/>
              <a:t> </a:t>
            </a:r>
            <a:r>
              <a:rPr lang="ru-RU" sz="2800" dirty="0" err="1"/>
              <a:t>процеси</a:t>
            </a:r>
            <a:r>
              <a:rPr lang="ru-RU" sz="2800" dirty="0"/>
              <a:t> </a:t>
            </a:r>
            <a:r>
              <a:rPr lang="ru-RU" sz="2800" dirty="0" err="1"/>
              <a:t>людини</a:t>
            </a:r>
            <a:endParaRPr lang="uk-UA" sz="2800" dirty="0"/>
          </a:p>
        </p:txBody>
      </p:sp>
      <p:sp>
        <p:nvSpPr>
          <p:cNvPr id="3" name="Прямокутник 2"/>
          <p:cNvSpPr/>
          <p:nvPr/>
        </p:nvSpPr>
        <p:spPr>
          <a:xfrm>
            <a:off x="-1" y="1595021"/>
            <a:ext cx="9113777" cy="526297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b="1" dirty="0" smtClean="0">
                <a:solidFill>
                  <a:srgbClr val="FF0000"/>
                </a:solidFill>
              </a:rPr>
              <a:t>Температура </a:t>
            </a:r>
            <a:r>
              <a:rPr lang="uk-UA" sz="2800" b="1" dirty="0">
                <a:solidFill>
                  <a:srgbClr val="FF0000"/>
                </a:solidFill>
              </a:rPr>
              <a:t>повітря </a:t>
            </a:r>
            <a:r>
              <a:rPr lang="uk-UA" sz="2800" dirty="0"/>
              <a:t>є одним з основних природних чинників, які впливають на такі фізіологічно важливі функції людського організму, як кровообіг, кров’яний тиск, функціональні зміни в нервовій системі. Для характеристики термічного режиму в кліматотерапії використовують величини середньодобових, середньо­місячних та річних температур, а також їхні максимальні і мінімальні значення. Для характеристики зміни термічної ситуації протягом доби використовують ве­личини </a:t>
            </a:r>
            <a:r>
              <a:rPr lang="uk-UA" sz="2800" dirty="0" err="1"/>
              <a:t>міждобових</a:t>
            </a:r>
            <a:r>
              <a:rPr lang="uk-UA" sz="2800" dirty="0"/>
              <a:t> амплітуд температур.</a:t>
            </a:r>
          </a:p>
        </p:txBody>
      </p:sp>
    </p:spTree>
    <p:extLst>
      <p:ext uri="{BB962C8B-B14F-4D97-AF65-F5344CB8AC3E}">
        <p14:creationId xmlns:p14="http://schemas.microsoft.com/office/powerpoint/2010/main" val="17379261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4259" y="0"/>
            <a:ext cx="9144000" cy="569386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b="1" dirty="0">
                <a:solidFill>
                  <a:srgbClr val="FF0000"/>
                </a:solidFill>
              </a:rPr>
              <a:t>Атмосферний </a:t>
            </a:r>
            <a:r>
              <a:rPr lang="uk-UA" sz="2800" b="1" dirty="0" err="1">
                <a:solidFill>
                  <a:srgbClr val="FF0000"/>
                </a:solidFill>
              </a:rPr>
              <a:t>тиск</a:t>
            </a:r>
            <a:r>
              <a:rPr lang="uk-UA" sz="2800" dirty="0" err="1"/>
              <a:t>–</a:t>
            </a:r>
            <a:r>
              <a:rPr lang="uk-UA" sz="2800" dirty="0"/>
              <a:t> це тиск, з яким атмосфера діє на земну поверхню і всі предмети, які перебувають на ній. Атмосферний тиск змінюється в горизонталь­ному напрямку завдяки руху баричних систем – циклонів і антициклонів. Тиск змінюється періодично протягом доби, року. Ці зміни пов’язані з нерівномірним нагріванням земної поверхні за певний період. Неперіодичні коливання атмос­ферного тиску пов’язані з рухом повітряних мас. Особливо небезпечні для само­почуття і здоров’я людей раптові і значні перепади тиску (перепади тиску в 1-2 </a:t>
            </a:r>
            <a:r>
              <a:rPr lang="uk-UA" sz="2800" dirty="0" err="1"/>
              <a:t>гПа</a:t>
            </a:r>
            <a:r>
              <a:rPr lang="uk-UA" sz="2800" dirty="0"/>
              <a:t> людина майже не відчуває). </a:t>
            </a:r>
          </a:p>
        </p:txBody>
      </p:sp>
    </p:spTree>
    <p:extLst>
      <p:ext uri="{BB962C8B-B14F-4D97-AF65-F5344CB8AC3E}">
        <p14:creationId xmlns:p14="http://schemas.microsoft.com/office/powerpoint/2010/main" val="26027991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0" y="733246"/>
            <a:ext cx="9137171" cy="612475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b="1" dirty="0">
                <a:solidFill>
                  <a:srgbClr val="FF0000"/>
                </a:solidFill>
              </a:rPr>
              <a:t>Вологість </a:t>
            </a:r>
            <a:r>
              <a:rPr lang="uk-UA" sz="2800" b="1" dirty="0" smtClean="0">
                <a:solidFill>
                  <a:srgbClr val="FF0000"/>
                </a:solidFill>
              </a:rPr>
              <a:t>повітря </a:t>
            </a:r>
            <a:r>
              <a:rPr lang="uk-UA" sz="2800" dirty="0" smtClean="0"/>
              <a:t>характеризується </a:t>
            </a:r>
            <a:r>
              <a:rPr lang="uk-UA" sz="2800" dirty="0"/>
              <a:t>такими показниками, як абсолютна во­логість або пружність водяної пари, відносна вологість і дефіцит вологості (брак насиченості). Пружність водяної пари являє собою парціальний тиск водяної пари, що міститься у повітрі. Відносна вологість визначається відсотковим відношен­ням пружності водяної пари, що міститься в повітрі, до пружності насиченого парою повітря при даній температурі. Дефіцит вологості утворює різницю між пружністю водяної пари, що міститься в повітрі, і пружністю насиченого водя­ною парою повітря при даній температурі й тиску.</a:t>
            </a:r>
          </a:p>
        </p:txBody>
      </p:sp>
      <p:cxnSp>
        <p:nvCxnSpPr>
          <p:cNvPr id="4" name="Пряма сполучна лінія 3"/>
          <p:cNvCxnSpPr>
            <a:stCxn id="2" idx="0"/>
          </p:cNvCxnSpPr>
          <p:nvPr/>
        </p:nvCxnSpPr>
        <p:spPr>
          <a:xfrm flipH="1" flipV="1">
            <a:off x="4568585" y="0"/>
            <a:ext cx="1" cy="73324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71080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0" y="1268760"/>
            <a:ext cx="9128990" cy="440120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b="1" dirty="0" err="1">
                <a:solidFill>
                  <a:srgbClr val="FF0000"/>
                </a:solidFill>
              </a:rPr>
              <a:t>Вітер</a:t>
            </a:r>
            <a:r>
              <a:rPr lang="uk-UA" sz="2800" dirty="0" err="1"/>
              <a:t>–</a:t>
            </a:r>
            <a:r>
              <a:rPr lang="uk-UA" sz="2800" dirty="0"/>
              <a:t> це горизонтальний рух повітря. Він є однією з основних метеороло­гічних величин, яка може значно впливати на самопочуття людини. Вітер харак­теризується напрямком і швидкістю, які визначаються особливостями баричного рельєфу, значеннями баричного градієнта та особливостями рельєфу місцевості, ландшафтними умовами (близькістю водойм, характером рослинності тощо) і не­однорідністю земної поверхні. </a:t>
            </a:r>
          </a:p>
        </p:txBody>
      </p:sp>
      <p:cxnSp>
        <p:nvCxnSpPr>
          <p:cNvPr id="6" name="Пряма сполучна лінія 5"/>
          <p:cNvCxnSpPr>
            <a:stCxn id="2" idx="0"/>
          </p:cNvCxnSpPr>
          <p:nvPr/>
        </p:nvCxnSpPr>
        <p:spPr>
          <a:xfrm flipH="1" flipV="1">
            <a:off x="4556991" y="0"/>
            <a:ext cx="7504" cy="126876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50925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0" y="16091"/>
            <a:ext cx="9144000" cy="83099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2400" dirty="0" smtClean="0"/>
              <a:t>3.Класифікація </a:t>
            </a:r>
            <a:r>
              <a:rPr lang="uk-UA" sz="2400" dirty="0"/>
              <a:t>погоди Федорова-Чубукова, т</a:t>
            </a:r>
            <a:r>
              <a:rPr lang="uk-UA" sz="2400" dirty="0" smtClean="0"/>
              <a:t>ри </a:t>
            </a:r>
            <a:r>
              <a:rPr lang="uk-UA" sz="2400" dirty="0"/>
              <a:t>групи </a:t>
            </a:r>
            <a:r>
              <a:rPr lang="uk-UA" sz="2400" dirty="0" smtClean="0"/>
              <a:t>погод.</a:t>
            </a:r>
            <a:r>
              <a:rPr lang="uk-UA" sz="2400" dirty="0"/>
              <a:t>	</a:t>
            </a:r>
          </a:p>
        </p:txBody>
      </p:sp>
      <p:sp>
        <p:nvSpPr>
          <p:cNvPr id="3" name="Прямокутник 2"/>
          <p:cNvSpPr/>
          <p:nvPr/>
        </p:nvSpPr>
        <p:spPr>
          <a:xfrm>
            <a:off x="0" y="1772816"/>
            <a:ext cx="9175778" cy="267765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dirty="0"/>
              <a:t>Науковці Ялтинського НДІ ім. І.М. </a:t>
            </a:r>
            <a:r>
              <a:rPr lang="uk-UA" sz="2800" dirty="0" err="1"/>
              <a:t>Сеченова</a:t>
            </a:r>
            <a:r>
              <a:rPr lang="uk-UA" sz="2800" dirty="0"/>
              <a:t> на основі класифікації погод Фе­дорова-Чубукова запропонували схему оцінки погод згідно з потребами клімато­терапії. Виділено три групи погод: сприятливі, відносно сприятливі і несприят­ливі для кліматолікування</a:t>
            </a:r>
            <a:r>
              <a:rPr lang="uk-UA" sz="2800" dirty="0" smtClean="0"/>
              <a:t>.</a:t>
            </a:r>
            <a:endParaRPr lang="uk-UA" sz="2800" dirty="0"/>
          </a:p>
        </p:txBody>
      </p:sp>
      <p:cxnSp>
        <p:nvCxnSpPr>
          <p:cNvPr id="14" name="Пряма сполучна лінія 13"/>
          <p:cNvCxnSpPr>
            <a:stCxn id="2" idx="2"/>
            <a:endCxn id="3" idx="0"/>
          </p:cNvCxnSpPr>
          <p:nvPr/>
        </p:nvCxnSpPr>
        <p:spPr>
          <a:xfrm>
            <a:off x="4572000" y="847088"/>
            <a:ext cx="15889" cy="92572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95641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1771" y="297425"/>
            <a:ext cx="9152451" cy="655564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b="1" dirty="0">
                <a:solidFill>
                  <a:srgbClr val="FF0000"/>
                </a:solidFill>
              </a:rPr>
              <a:t>Перша група </a:t>
            </a:r>
            <a:r>
              <a:rPr lang="uk-UA" sz="2800" i="1" dirty="0">
                <a:solidFill>
                  <a:srgbClr val="FF0000"/>
                </a:solidFill>
              </a:rPr>
              <a:t>погод(сприятливі) характеризується </a:t>
            </a:r>
            <a:r>
              <a:rPr lang="uk-UA" sz="2800" dirty="0"/>
              <a:t>рівним ходом основних метеорологічних елементів при стійких повітряних масах і відсутності фронталь­ної активності, </a:t>
            </a:r>
            <a:r>
              <a:rPr lang="uk-UA" sz="2800" dirty="0" err="1"/>
              <a:t>міждобовій</a:t>
            </a:r>
            <a:r>
              <a:rPr lang="uk-UA" sz="2800" dirty="0"/>
              <a:t> мінливості атмосферного тиску не більш ніж 4 </a:t>
            </a:r>
            <a:r>
              <a:rPr lang="uk-UA" sz="2800" dirty="0" err="1"/>
              <a:t>мбар</a:t>
            </a:r>
            <a:r>
              <a:rPr lang="uk-UA" sz="2800" dirty="0"/>
              <a:t> на добу, температурі повітря 2° С на добу, швидкості вітру не більш ніж 3 м/сек. З відносною вологістю від 55 до 85 %. В цю групу входять погоди: сонячна, спе­котна і суха (</a:t>
            </a:r>
            <a:r>
              <a:rPr lang="en-US" sz="2800" dirty="0"/>
              <a:t>II</a:t>
            </a:r>
            <a:r>
              <a:rPr lang="uk-UA" sz="2800" dirty="0"/>
              <a:t>клас), сонячна, помірно волога і волога (</a:t>
            </a:r>
            <a:r>
              <a:rPr lang="en-US" sz="2800" dirty="0"/>
              <a:t>III</a:t>
            </a:r>
            <a:r>
              <a:rPr lang="uk-UA" sz="2800" dirty="0"/>
              <a:t>клас), хмарна вдень і малохмарна вночі (</a:t>
            </a:r>
            <a:r>
              <a:rPr lang="en-US" sz="2800" dirty="0"/>
              <a:t>IV</a:t>
            </a:r>
            <a:r>
              <a:rPr lang="uk-UA" sz="2800" dirty="0"/>
              <a:t>клас), сонячна, помірно волога і волога, хмарна вночі (</a:t>
            </a:r>
            <a:r>
              <a:rPr lang="en-US" sz="2800" dirty="0"/>
              <a:t>V</a:t>
            </a:r>
            <a:r>
              <a:rPr lang="uk-UA" sz="2800" dirty="0"/>
              <a:t>клас), з переходом температури повітря через 0° С: сонячна вдень (</a:t>
            </a:r>
            <a:r>
              <a:rPr lang="en-US" sz="2800" dirty="0"/>
              <a:t>IX</a:t>
            </a:r>
            <a:r>
              <a:rPr lang="uk-UA" sz="2800" dirty="0"/>
              <a:t>клас), слабко морозна (</a:t>
            </a:r>
            <a:r>
              <a:rPr lang="en-US" sz="2800" dirty="0"/>
              <a:t>X</a:t>
            </a:r>
            <a:r>
              <a:rPr lang="uk-UA" sz="2800" dirty="0"/>
              <a:t>клас), помірно морозна (</a:t>
            </a:r>
            <a:r>
              <a:rPr lang="en-US" sz="2800" dirty="0"/>
              <a:t>XI</a:t>
            </a:r>
            <a:r>
              <a:rPr lang="uk-UA" sz="2800" dirty="0"/>
              <a:t>клас).</a:t>
            </a:r>
          </a:p>
        </p:txBody>
      </p:sp>
      <p:cxnSp>
        <p:nvCxnSpPr>
          <p:cNvPr id="4" name="Пряма сполучна лінія 3"/>
          <p:cNvCxnSpPr>
            <a:stCxn id="2" idx="0"/>
          </p:cNvCxnSpPr>
          <p:nvPr/>
        </p:nvCxnSpPr>
        <p:spPr>
          <a:xfrm flipH="1" flipV="1">
            <a:off x="4597996" y="-104326"/>
            <a:ext cx="1" cy="401751"/>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90283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 y="1144729"/>
            <a:ext cx="9120269" cy="569386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b="1" dirty="0">
                <a:solidFill>
                  <a:srgbClr val="FF0000"/>
                </a:solidFill>
              </a:rPr>
              <a:t>Друга група погод</a:t>
            </a:r>
            <a:r>
              <a:rPr lang="uk-UA" sz="2800" dirty="0"/>
              <a:t>(відносно сприятливі) супроводжується змінами рівно­го ходу метеорологічних елементів, </a:t>
            </a:r>
            <a:r>
              <a:rPr lang="uk-UA" sz="2800" dirty="0" smtClean="0"/>
              <a:t>слабкою циклонічною </a:t>
            </a:r>
            <a:r>
              <a:rPr lang="uk-UA" sz="2800" dirty="0"/>
              <a:t>діяльністю з проходженням різко виражених фронтів зі швидкістю до 35-40 км/год., </a:t>
            </a:r>
            <a:r>
              <a:rPr lang="uk-UA" sz="2800" dirty="0" err="1"/>
              <a:t>міждобовою</a:t>
            </a:r>
            <a:r>
              <a:rPr lang="uk-UA" sz="2800" dirty="0"/>
              <a:t> мінливістю атмосферного тиску (5-8 </a:t>
            </a:r>
            <a:r>
              <a:rPr lang="uk-UA" sz="2800" dirty="0" err="1"/>
              <a:t>мбар</a:t>
            </a:r>
            <a:r>
              <a:rPr lang="uk-UA" sz="2800" dirty="0"/>
              <a:t> на добу), температури (3-4° С на добу); відносна вологість може бути нижчою від 55 % і вищою від 85 %, швидкість вітру - понад 4 м/сек. В цю групу входять погоди: сонячна, дуже спекотна і дуже суха (І клас), хмарна (</a:t>
            </a:r>
            <a:r>
              <a:rPr lang="en-US" sz="2800" dirty="0"/>
              <a:t>VI</a:t>
            </a:r>
            <a:r>
              <a:rPr lang="uk-UA" sz="2800" dirty="0"/>
              <a:t>клас), хмарна з переходом температу­ри повітря через 0° С (</a:t>
            </a:r>
            <a:r>
              <a:rPr lang="en-US" sz="2800" dirty="0"/>
              <a:t>VIII</a:t>
            </a:r>
            <a:r>
              <a:rPr lang="uk-UA" sz="2800" dirty="0"/>
              <a:t>клас), значно морозна (</a:t>
            </a:r>
            <a:r>
              <a:rPr lang="en-US" sz="2800" dirty="0"/>
              <a:t>XII</a:t>
            </a:r>
            <a:r>
              <a:rPr lang="uk-UA" sz="2800" dirty="0"/>
              <a:t>клас</a:t>
            </a:r>
            <a:r>
              <a:rPr lang="uk-UA" sz="2800" dirty="0" smtClean="0"/>
              <a:t>).</a:t>
            </a:r>
            <a:endParaRPr lang="uk-UA" sz="2800" dirty="0"/>
          </a:p>
        </p:txBody>
      </p:sp>
      <p:cxnSp>
        <p:nvCxnSpPr>
          <p:cNvPr id="4" name="Пряма сполучна лінія 3"/>
          <p:cNvCxnSpPr>
            <a:stCxn id="2" idx="0"/>
          </p:cNvCxnSpPr>
          <p:nvPr/>
        </p:nvCxnSpPr>
        <p:spPr>
          <a:xfrm flipH="1" flipV="1">
            <a:off x="4560133" y="0"/>
            <a:ext cx="1" cy="114472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05866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0" y="404664"/>
            <a:ext cx="9144000" cy="532453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ru-RU" sz="3200" b="1" dirty="0" smtClean="0"/>
              <a:t>План</a:t>
            </a:r>
          </a:p>
          <a:p>
            <a:pPr marL="514350" indent="-514350">
              <a:buFont typeface="+mj-lt"/>
              <a:buAutoNum type="arabicPeriod"/>
            </a:pPr>
            <a:r>
              <a:rPr lang="ru-RU" sz="2800" dirty="0" err="1" smtClean="0"/>
              <a:t>Клімат</a:t>
            </a:r>
            <a:r>
              <a:rPr lang="ru-RU" sz="2800" dirty="0" smtClean="0"/>
              <a:t> </a:t>
            </a:r>
            <a:r>
              <a:rPr lang="ru-RU" sz="2800" dirty="0"/>
              <a:t>як </a:t>
            </a:r>
            <a:r>
              <a:rPr lang="ru-RU" sz="2800" dirty="0" err="1"/>
              <a:t>багаторічний</a:t>
            </a:r>
            <a:r>
              <a:rPr lang="ru-RU" sz="2800" dirty="0"/>
              <a:t> режим погоди, </a:t>
            </a:r>
            <a:r>
              <a:rPr lang="ru-RU" sz="2800" dirty="0" err="1"/>
              <a:t>взаємодія</a:t>
            </a:r>
            <a:r>
              <a:rPr lang="ru-RU" sz="2800" dirty="0"/>
              <a:t> </a:t>
            </a:r>
            <a:r>
              <a:rPr lang="ru-RU" sz="2800" dirty="0" err="1"/>
              <a:t>основних</a:t>
            </a:r>
            <a:r>
              <a:rPr lang="ru-RU" sz="2800" dirty="0"/>
              <a:t> </a:t>
            </a:r>
            <a:r>
              <a:rPr lang="ru-RU" sz="2800" dirty="0" err="1"/>
              <a:t>кліматичних</a:t>
            </a:r>
            <a:r>
              <a:rPr lang="ru-RU" sz="2800" dirty="0"/>
              <a:t> </a:t>
            </a:r>
            <a:r>
              <a:rPr lang="ru-RU" sz="2800" dirty="0" err="1"/>
              <a:t>чинників</a:t>
            </a:r>
            <a:r>
              <a:rPr lang="ru-RU" sz="2800" dirty="0"/>
              <a:t> </a:t>
            </a:r>
            <a:endParaRPr lang="ru-RU" sz="2800" dirty="0" smtClean="0"/>
          </a:p>
          <a:p>
            <a:pPr marL="514350" indent="-514350">
              <a:buFont typeface="+mj-lt"/>
              <a:buAutoNum type="arabicPeriod"/>
            </a:pPr>
            <a:endParaRPr lang="ru-RU" sz="2800" dirty="0"/>
          </a:p>
          <a:p>
            <a:pPr marL="514350" indent="-514350">
              <a:buFont typeface="+mj-lt"/>
              <a:buAutoNum type="arabicPeriod"/>
            </a:pPr>
            <a:r>
              <a:rPr lang="uk-UA" sz="2800" dirty="0" smtClean="0"/>
              <a:t>Вплив </a:t>
            </a:r>
            <a:r>
              <a:rPr lang="uk-UA" sz="2800" dirty="0"/>
              <a:t>основних характеристик клімату </a:t>
            </a:r>
            <a:r>
              <a:rPr lang="uk-UA" sz="2800" dirty="0" smtClean="0"/>
              <a:t>   (</a:t>
            </a:r>
            <a:r>
              <a:rPr lang="uk-UA" sz="2800" dirty="0"/>
              <a:t>температура і вологість повітря, атмосферний тиск повітря) на життєві процеси людини, на її загальний стан</a:t>
            </a:r>
            <a:r>
              <a:rPr lang="uk-UA" sz="2800" dirty="0" smtClean="0"/>
              <a:t>.</a:t>
            </a:r>
          </a:p>
          <a:p>
            <a:pPr marL="514350" indent="-514350">
              <a:buFont typeface="+mj-lt"/>
              <a:buAutoNum type="arabicPeriod"/>
            </a:pPr>
            <a:endParaRPr lang="uk-UA" sz="2800" dirty="0" smtClean="0"/>
          </a:p>
          <a:p>
            <a:pPr marL="514350" indent="-514350">
              <a:buFont typeface="+mj-lt"/>
              <a:buAutoNum type="arabicPeriod"/>
            </a:pPr>
            <a:r>
              <a:rPr lang="uk-UA" sz="2800" dirty="0" smtClean="0"/>
              <a:t>Класифікація </a:t>
            </a:r>
            <a:r>
              <a:rPr lang="uk-UA" sz="2800" dirty="0"/>
              <a:t>погоди Федорова-Чубукова, три групи погод.	</a:t>
            </a:r>
          </a:p>
          <a:p>
            <a:endParaRPr lang="ru-RU" sz="2800" dirty="0"/>
          </a:p>
        </p:txBody>
      </p:sp>
    </p:spTree>
    <p:extLst>
      <p:ext uri="{BB962C8B-B14F-4D97-AF65-F5344CB8AC3E}">
        <p14:creationId xmlns:p14="http://schemas.microsoft.com/office/powerpoint/2010/main" val="20540250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0" y="302359"/>
            <a:ext cx="9144000" cy="655564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b="1" dirty="0">
                <a:solidFill>
                  <a:srgbClr val="FF0000"/>
                </a:solidFill>
              </a:rPr>
              <a:t>Третя група погод(несприятливі) </a:t>
            </a:r>
            <a:r>
              <a:rPr lang="uk-UA" sz="2800" dirty="0"/>
              <a:t>характеризується різкими змінами метео­рологічних елементів при яскраво вираженій циклонічній активності. </a:t>
            </a:r>
            <a:r>
              <a:rPr lang="uk-UA" sz="2800" dirty="0" err="1"/>
              <a:t>Міждобова</a:t>
            </a:r>
            <a:r>
              <a:rPr lang="uk-UA" sz="2800" dirty="0"/>
              <a:t> мінливість атмосферного тиску – понад 8 </a:t>
            </a:r>
            <a:r>
              <a:rPr lang="uk-UA" sz="2800" dirty="0" err="1"/>
              <a:t>мбар</a:t>
            </a:r>
            <a:r>
              <a:rPr lang="uk-UA" sz="2800" dirty="0"/>
              <a:t> на добу, температури - понад 4°С на добу. В цю групу входять похмура з опадами погода (</a:t>
            </a:r>
            <a:r>
              <a:rPr lang="en-US" sz="2800" dirty="0"/>
              <a:t>VII</a:t>
            </a:r>
            <a:r>
              <a:rPr lang="uk-UA" sz="2800" dirty="0"/>
              <a:t>клас), дуже спекотна і дуже волога погода (</a:t>
            </a:r>
            <a:r>
              <a:rPr lang="en-US" sz="2800" dirty="0"/>
              <a:t>XVI</a:t>
            </a:r>
            <a:r>
              <a:rPr lang="uk-UA" sz="2800" dirty="0"/>
              <a:t>клас), сильно, жорстко і надзвичайно морозні (</a:t>
            </a:r>
            <a:r>
              <a:rPr lang="en-US" sz="2800" dirty="0"/>
              <a:t>XIII, XIV, XV</a:t>
            </a:r>
            <a:r>
              <a:rPr lang="uk-UA" sz="2800" dirty="0"/>
              <a:t>клас) погоди, </a:t>
            </a:r>
            <a:r>
              <a:rPr lang="uk-UA" sz="2800" dirty="0" err="1"/>
              <a:t>погоди</a:t>
            </a:r>
            <a:r>
              <a:rPr lang="uk-UA" sz="2800" dirty="0"/>
              <a:t> відносно сприятливої групи, які супроводжуються силь­ним вітром (понад 9 м/сек.), а також погоди з грозою, туманом, градом, хуртовина­ми, пиловими бурями та іншими несприятливими атмосферними явищами.</a:t>
            </a:r>
          </a:p>
        </p:txBody>
      </p:sp>
      <p:cxnSp>
        <p:nvCxnSpPr>
          <p:cNvPr id="4" name="Пряма сполучна лінія 3"/>
          <p:cNvCxnSpPr>
            <a:stCxn id="2" idx="0"/>
          </p:cNvCxnSpPr>
          <p:nvPr/>
        </p:nvCxnSpPr>
        <p:spPr>
          <a:xfrm flipV="1">
            <a:off x="4572000" y="0"/>
            <a:ext cx="0" cy="30235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59946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0" y="1772816"/>
            <a:ext cx="9176590" cy="310854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dirty="0" smtClean="0"/>
              <a:t>Існує </a:t>
            </a:r>
            <a:r>
              <a:rPr lang="uk-UA" sz="2800" dirty="0"/>
              <a:t>певне поєднання метеорологічних елементів і явищ, які найчастіше зустрічаються і повторюються з року в рік. </a:t>
            </a:r>
            <a:r>
              <a:rPr lang="uk-UA" sz="2800" b="1" dirty="0">
                <a:solidFill>
                  <a:srgbClr val="FF0000"/>
                </a:solidFill>
              </a:rPr>
              <a:t>Ї</a:t>
            </a:r>
            <a:r>
              <a:rPr lang="uk-UA" sz="2800" b="1" dirty="0" smtClean="0">
                <a:solidFill>
                  <a:srgbClr val="FF0000"/>
                </a:solidFill>
              </a:rPr>
              <a:t>х </a:t>
            </a:r>
            <a:r>
              <a:rPr lang="uk-UA" sz="2800" b="1" dirty="0">
                <a:solidFill>
                  <a:srgbClr val="FF0000"/>
                </a:solidFill>
              </a:rPr>
              <a:t>сукупність утворює клімат — багаторічний режим погоди</a:t>
            </a:r>
            <a:r>
              <a:rPr lang="uk-UA" sz="2800" dirty="0"/>
              <a:t>, який характеризується її середніми статистичними показниками для кожного конкретного місяця на Землі.</a:t>
            </a:r>
          </a:p>
        </p:txBody>
      </p:sp>
      <p:sp>
        <p:nvSpPr>
          <p:cNvPr id="3" name="Прямокутник 2"/>
          <p:cNvSpPr/>
          <p:nvPr/>
        </p:nvSpPr>
        <p:spPr>
          <a:xfrm>
            <a:off x="8317" y="5715"/>
            <a:ext cx="9144000" cy="95410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ru-RU" sz="2800" dirty="0" smtClean="0"/>
              <a:t>1. </a:t>
            </a:r>
            <a:r>
              <a:rPr lang="ru-RU" sz="2800" dirty="0" err="1" smtClean="0"/>
              <a:t>Клімат</a:t>
            </a:r>
            <a:r>
              <a:rPr lang="ru-RU" sz="2800" dirty="0" smtClean="0"/>
              <a:t> </a:t>
            </a:r>
            <a:r>
              <a:rPr lang="ru-RU" sz="2800" dirty="0"/>
              <a:t>як </a:t>
            </a:r>
            <a:r>
              <a:rPr lang="ru-RU" sz="2800" dirty="0" err="1"/>
              <a:t>багаторічний</a:t>
            </a:r>
            <a:r>
              <a:rPr lang="ru-RU" sz="2800" dirty="0"/>
              <a:t> режим погоди, </a:t>
            </a:r>
            <a:r>
              <a:rPr lang="ru-RU" sz="2800" dirty="0" err="1"/>
              <a:t>взаємодія</a:t>
            </a:r>
            <a:r>
              <a:rPr lang="ru-RU" sz="2800" dirty="0"/>
              <a:t> </a:t>
            </a:r>
            <a:r>
              <a:rPr lang="ru-RU" sz="2800" dirty="0" err="1"/>
              <a:t>основних</a:t>
            </a:r>
            <a:r>
              <a:rPr lang="ru-RU" sz="2800" dirty="0"/>
              <a:t> </a:t>
            </a:r>
            <a:r>
              <a:rPr lang="ru-RU" sz="2800" dirty="0" err="1"/>
              <a:t>кліматичних</a:t>
            </a:r>
            <a:r>
              <a:rPr lang="ru-RU" sz="2800" dirty="0"/>
              <a:t> </a:t>
            </a:r>
            <a:r>
              <a:rPr lang="ru-RU" sz="2800" dirty="0" err="1"/>
              <a:t>чинників</a:t>
            </a:r>
            <a:r>
              <a:rPr lang="ru-RU" sz="2800" dirty="0"/>
              <a:t> </a:t>
            </a:r>
            <a:endParaRPr lang="uk-UA" sz="2800" dirty="0"/>
          </a:p>
        </p:txBody>
      </p:sp>
      <p:cxnSp>
        <p:nvCxnSpPr>
          <p:cNvPr id="5" name="Пряма сполучна лінія 4"/>
          <p:cNvCxnSpPr>
            <a:stCxn id="2" idx="0"/>
            <a:endCxn id="3" idx="2"/>
          </p:cNvCxnSpPr>
          <p:nvPr/>
        </p:nvCxnSpPr>
        <p:spPr>
          <a:xfrm flipH="1" flipV="1">
            <a:off x="4580317" y="959822"/>
            <a:ext cx="7978" cy="8129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30126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0" y="1268760"/>
            <a:ext cx="9144000" cy="35394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b="1" dirty="0">
                <a:solidFill>
                  <a:srgbClr val="FF0000"/>
                </a:solidFill>
              </a:rPr>
              <a:t>Клімат</a:t>
            </a:r>
            <a:r>
              <a:rPr lang="uk-UA" sz="2800" dirty="0"/>
              <a:t> - це стійкий режим метеорологічних процесів на певній території. </a:t>
            </a:r>
            <a:r>
              <a:rPr lang="uk-UA" sz="2800" dirty="0" err="1"/>
              <a:t>Кліматотвірні</a:t>
            </a:r>
            <a:r>
              <a:rPr lang="uk-UA" sz="2800" dirty="0"/>
              <a:t> процеси проходять в конкретних географічних умовах земної кулі. В низьких і високих широтах, над сушею і над морем, над рівнинами і над горами </a:t>
            </a:r>
            <a:r>
              <a:rPr lang="uk-UA" sz="2800" dirty="0" err="1"/>
              <a:t>кліматотвірні</a:t>
            </a:r>
            <a:r>
              <a:rPr lang="uk-UA" sz="2800" dirty="0"/>
              <a:t> процеси протікають по-різному, тобто мають свою географічну специфіку.</a:t>
            </a:r>
          </a:p>
        </p:txBody>
      </p:sp>
      <p:cxnSp>
        <p:nvCxnSpPr>
          <p:cNvPr id="4" name="Пряма сполучна лінія 3"/>
          <p:cNvCxnSpPr>
            <a:stCxn id="2" idx="0"/>
          </p:cNvCxnSpPr>
          <p:nvPr/>
        </p:nvCxnSpPr>
        <p:spPr>
          <a:xfrm flipV="1">
            <a:off x="4572000" y="0"/>
            <a:ext cx="0" cy="126876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63999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0" y="302359"/>
            <a:ext cx="9144000" cy="655564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b="1" dirty="0">
                <a:solidFill>
                  <a:srgbClr val="FF0000"/>
                </a:solidFill>
              </a:rPr>
              <a:t>Основними географічними </a:t>
            </a:r>
            <a:r>
              <a:rPr lang="uk-UA" sz="2800" b="1" dirty="0" err="1">
                <a:solidFill>
                  <a:srgbClr val="FF0000"/>
                </a:solidFill>
              </a:rPr>
              <a:t>кліматотвірними</a:t>
            </a:r>
            <a:r>
              <a:rPr lang="uk-UA" sz="2800" b="1" dirty="0">
                <a:solidFill>
                  <a:srgbClr val="FF0000"/>
                </a:solidFill>
              </a:rPr>
              <a:t> чинниками є</a:t>
            </a:r>
            <a:r>
              <a:rPr lang="uk-UA" sz="2800" b="1" dirty="0" smtClean="0">
                <a:solidFill>
                  <a:srgbClr val="FF0000"/>
                </a:solidFill>
              </a:rPr>
              <a:t>:</a:t>
            </a:r>
            <a:endParaRPr lang="uk-UA" sz="2800" b="1" dirty="0">
              <a:solidFill>
                <a:srgbClr val="FF0000"/>
              </a:solidFill>
            </a:endParaRPr>
          </a:p>
          <a:p>
            <a:pPr marL="514350" indent="-514350">
              <a:buAutoNum type="arabicPeriod"/>
            </a:pPr>
            <a:r>
              <a:rPr lang="uk-UA" sz="2800" dirty="0" smtClean="0"/>
              <a:t>Географічна </a:t>
            </a:r>
            <a:r>
              <a:rPr lang="uk-UA" sz="2800" dirty="0"/>
              <a:t>широта</a:t>
            </a:r>
            <a:r>
              <a:rPr lang="uk-UA" sz="2800" dirty="0" smtClean="0"/>
              <a:t>.</a:t>
            </a:r>
          </a:p>
          <a:p>
            <a:endParaRPr lang="uk-UA" sz="2800" dirty="0"/>
          </a:p>
          <a:p>
            <a:r>
              <a:rPr lang="uk-UA" sz="2800" dirty="0"/>
              <a:t>2. Висота над рівнем моря</a:t>
            </a:r>
            <a:r>
              <a:rPr lang="uk-UA" sz="2800" dirty="0" smtClean="0"/>
              <a:t>.</a:t>
            </a:r>
          </a:p>
          <a:p>
            <a:endParaRPr lang="uk-UA" sz="2800" dirty="0"/>
          </a:p>
          <a:p>
            <a:r>
              <a:rPr lang="uk-UA" sz="2800" dirty="0"/>
              <a:t>3. Розподіл суходолу і водних просторів</a:t>
            </a:r>
            <a:r>
              <a:rPr lang="uk-UA" sz="2800" dirty="0" smtClean="0"/>
              <a:t>.</a:t>
            </a:r>
          </a:p>
          <a:p>
            <a:endParaRPr lang="uk-UA" sz="2800" dirty="0"/>
          </a:p>
          <a:p>
            <a:r>
              <a:rPr lang="uk-UA" sz="2800" dirty="0"/>
              <a:t>4. Орографія поверхні суші</a:t>
            </a:r>
            <a:r>
              <a:rPr lang="uk-UA" sz="2800" dirty="0" smtClean="0"/>
              <a:t>.</a:t>
            </a:r>
          </a:p>
          <a:p>
            <a:endParaRPr lang="uk-UA" sz="2800" dirty="0"/>
          </a:p>
          <a:p>
            <a:r>
              <a:rPr lang="uk-UA" sz="2800" dirty="0"/>
              <a:t>5. Океанічні течії</a:t>
            </a:r>
            <a:r>
              <a:rPr lang="uk-UA" sz="2800" dirty="0" smtClean="0"/>
              <a:t>.</a:t>
            </a:r>
          </a:p>
          <a:p>
            <a:endParaRPr lang="uk-UA" sz="2800" dirty="0"/>
          </a:p>
          <a:p>
            <a:r>
              <a:rPr lang="uk-UA" sz="2800" dirty="0"/>
              <a:t>6. Рослинний, сніговий, льодовиковий покрив</a:t>
            </a:r>
            <a:r>
              <a:rPr lang="uk-UA" sz="2800" dirty="0" smtClean="0"/>
              <a:t>.</a:t>
            </a:r>
          </a:p>
          <a:p>
            <a:endParaRPr lang="uk-UA" sz="2800" dirty="0"/>
          </a:p>
          <a:p>
            <a:r>
              <a:rPr lang="uk-UA" sz="2800" dirty="0"/>
              <a:t>7. Діяльність людини.</a:t>
            </a:r>
          </a:p>
        </p:txBody>
      </p:sp>
    </p:spTree>
    <p:extLst>
      <p:ext uri="{BB962C8B-B14F-4D97-AF65-F5344CB8AC3E}">
        <p14:creationId xmlns:p14="http://schemas.microsoft.com/office/powerpoint/2010/main" val="29633772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4943" y="1164134"/>
            <a:ext cx="9138118" cy="569386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dirty="0"/>
              <a:t>Першим і дуже важливим фактором клімату є </a:t>
            </a:r>
            <a:r>
              <a:rPr lang="uk-UA" sz="2800" b="1" dirty="0">
                <a:solidFill>
                  <a:srgbClr val="FF0000"/>
                </a:solidFill>
              </a:rPr>
              <a:t>географічна широта. </a:t>
            </a:r>
            <a:r>
              <a:rPr lang="uk-UA" sz="2800" dirty="0"/>
              <a:t>Від неї залежить зональність в розподілі елементів клімату. Сонячна радіація поступає на верхню межу атмосфери в прямій залежності від географічної широти, яка визначає полуденну висоту Сонця і тривалість випромінювання за сезонами року. З тієї самої причини зональність лежить в основі розподілу температури повітря. Але цей розподіл залежить також і від циркуляційних умов. Водночас, і в загальній циркуляції має місце певна зональність (яка в свою чергу викликана зональністю у розподілі </a:t>
            </a:r>
            <a:r>
              <a:rPr lang="uk-UA" sz="2800" dirty="0" smtClean="0"/>
              <a:t>температури</a:t>
            </a:r>
            <a:endParaRPr lang="uk-UA" sz="2800" dirty="0"/>
          </a:p>
        </p:txBody>
      </p:sp>
      <p:cxnSp>
        <p:nvCxnSpPr>
          <p:cNvPr id="4" name="Пряма сполучна лінія 3"/>
          <p:cNvCxnSpPr>
            <a:stCxn id="2" idx="0"/>
          </p:cNvCxnSpPr>
          <p:nvPr/>
        </p:nvCxnSpPr>
        <p:spPr>
          <a:xfrm flipV="1">
            <a:off x="4584002" y="0"/>
            <a:ext cx="0" cy="116413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35253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0" y="908720"/>
            <a:ext cx="9123107" cy="483209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b="1" dirty="0">
                <a:solidFill>
                  <a:srgbClr val="FF0000"/>
                </a:solidFill>
              </a:rPr>
              <a:t>Висота над рівнем моря </a:t>
            </a:r>
            <a:r>
              <a:rPr lang="uk-UA" sz="2800" dirty="0"/>
              <a:t>також є географічним фактором, що визначає клімат. Атмосферний тиск з висотою падає, сонячна радіація і ефективне випромінювання збільшуються, температура, як правило, знижується, масова частка водяної пари також зменшується. Висота змінює вертикальний розподіл практично всіх метеорологічних величин, тому дуже суттєво впливає на клімат і закономірності його розподілу на земній кулі, </a:t>
            </a:r>
            <a:r>
              <a:rPr lang="uk-UA" sz="2800" dirty="0" err="1"/>
              <a:t>викливаючи</a:t>
            </a:r>
            <a:r>
              <a:rPr lang="uk-UA" sz="2800" dirty="0"/>
              <a:t> явище висотної кліматичної зональності.</a:t>
            </a:r>
          </a:p>
        </p:txBody>
      </p:sp>
      <p:cxnSp>
        <p:nvCxnSpPr>
          <p:cNvPr id="4" name="Пряма сполучна лінія 3"/>
          <p:cNvCxnSpPr>
            <a:stCxn id="2" idx="0"/>
          </p:cNvCxnSpPr>
          <p:nvPr/>
        </p:nvCxnSpPr>
        <p:spPr>
          <a:xfrm flipH="1" flipV="1">
            <a:off x="4561553" y="0"/>
            <a:ext cx="1" cy="90872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14615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67" y="733246"/>
            <a:ext cx="9123784" cy="612475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b="1" i="1" dirty="0">
                <a:solidFill>
                  <a:srgbClr val="FF0000"/>
                </a:solidFill>
              </a:rPr>
              <a:t>Розподіл суходолу та океанів </a:t>
            </a:r>
            <a:r>
              <a:rPr lang="uk-UA" sz="2800" dirty="0"/>
              <a:t>на поверхні планети є ефективним </a:t>
            </a:r>
            <a:r>
              <a:rPr lang="uk-UA" sz="2800" dirty="0" err="1"/>
              <a:t>кліматотвірним</a:t>
            </a:r>
            <a:r>
              <a:rPr lang="uk-UA" sz="2800" dirty="0"/>
              <a:t> фактором. Саме з ним пов'язаний поділ кліматичних типів на морські та континентальні. На зональність розподілу температури та опадів, а також інших метеорологічних величин впливає розподіл суші та моря. З ним же пов'язане утворення та позиціонування баричних центрів дії атмосфери: субтропічні зони високого тиску розвиваються над материками влітку, в помірних широтах над материками чітко виражене переважання високого тиску взимку та низького влітку. Це ускладнює систему загальної циркуляції атмосфери, а отже, і кліматичних умов на Землі.</a:t>
            </a:r>
          </a:p>
        </p:txBody>
      </p:sp>
      <p:cxnSp>
        <p:nvCxnSpPr>
          <p:cNvPr id="4" name="Пряма сполучна лінія 3"/>
          <p:cNvCxnSpPr>
            <a:stCxn id="2" idx="0"/>
          </p:cNvCxnSpPr>
          <p:nvPr/>
        </p:nvCxnSpPr>
        <p:spPr>
          <a:xfrm flipV="1">
            <a:off x="4561959" y="0"/>
            <a:ext cx="0" cy="73324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32028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0" y="1164134"/>
            <a:ext cx="9144000" cy="569386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800" i="1" dirty="0">
                <a:solidFill>
                  <a:srgbClr val="FF0000"/>
                </a:solidFill>
              </a:rPr>
              <a:t>На кліматичні умови в горах впливає не лише висота місцевості над рівнем моря, але й орографічні умови </a:t>
            </a:r>
            <a:r>
              <a:rPr lang="uk-UA" sz="2800" dirty="0"/>
              <a:t>- висота і напрям гірських хребтів, експозиція схилів відносно розподілу світла і переважаючих вітрів, ширина долин і кривизна поверхні. Затримуючи перенос мас холодного чи теплого повітря, </a:t>
            </a:r>
            <a:r>
              <a:rPr lang="uk-UA" sz="2800" dirty="0" err="1"/>
              <a:t>гористворюють</a:t>
            </a:r>
            <a:r>
              <a:rPr lang="uk-UA" sz="2800" dirty="0"/>
              <a:t> більш чи менш різкі розділи в розподілі температури у великому географічному масштабі. Над горами виникають рухи повітряних течій і особливі форми хмар. Над нагрітими схилами гір також посилюється конвекція і як наслідок - хмароутворення.</a:t>
            </a:r>
          </a:p>
        </p:txBody>
      </p:sp>
      <p:cxnSp>
        <p:nvCxnSpPr>
          <p:cNvPr id="4" name="Пряма сполучна лінія 3"/>
          <p:cNvCxnSpPr>
            <a:stCxn id="2" idx="0"/>
          </p:cNvCxnSpPr>
          <p:nvPr/>
        </p:nvCxnSpPr>
        <p:spPr>
          <a:xfrm flipV="1">
            <a:off x="4572000" y="0"/>
            <a:ext cx="0" cy="116413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63173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естибюль">
  <a:themeElements>
    <a:clrScheme name="Валка">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Вестибюль">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Вестибюль">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47</TotalTime>
  <Words>1445</Words>
  <Application>Microsoft Office PowerPoint</Application>
  <PresentationFormat>Экран (4:3)</PresentationFormat>
  <Paragraphs>41</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Вестибюль</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Sara Yasmeen (Wipro Technologies)</dc:creator>
  <cp:lastModifiedBy>User</cp:lastModifiedBy>
  <cp:revision>8</cp:revision>
  <dcterms:created xsi:type="dcterms:W3CDTF">2010-02-23T11:30:32Z</dcterms:created>
  <dcterms:modified xsi:type="dcterms:W3CDTF">2024-11-08T09:23:42Z</dcterms:modified>
</cp:coreProperties>
</file>