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306" r:id="rId3"/>
    <p:sldId id="285" r:id="rId4"/>
    <p:sldId id="309" r:id="rId5"/>
    <p:sldId id="310" r:id="rId6"/>
    <p:sldId id="305" r:id="rId7"/>
    <p:sldId id="311" r:id="rId8"/>
    <p:sldId id="317" r:id="rId9"/>
    <p:sldId id="313" r:id="rId10"/>
    <p:sldId id="314" r:id="rId11"/>
    <p:sldId id="315" r:id="rId12"/>
  </p:sldIdLst>
  <p:sldSz cx="9144000" cy="6858000" type="screen4x3"/>
  <p:notesSz cx="7010400" cy="9223375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9814DA-7F86-46BB-86F7-C51F985A16C6}">
  <a:tblStyle styleId="{459814DA-7F86-46BB-86F7-C51F985A16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259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932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0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>
  <p:cSld name="Титульни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93554" r="219" b="2949"/>
          <a:stretch/>
        </p:blipFill>
        <p:spPr>
          <a:xfrm rot="10800000">
            <a:off x="1" y="5689156"/>
            <a:ext cx="9143999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l="13659" t="36472" r="9811" b="40846"/>
          <a:stretch/>
        </p:blipFill>
        <p:spPr>
          <a:xfrm>
            <a:off x="467544" y="291987"/>
            <a:ext cx="4281616" cy="90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3546" b="2949"/>
          <a:stretch/>
        </p:blipFill>
        <p:spPr>
          <a:xfrm rot="10800000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 l="6835" t="2202" b="16710"/>
          <a:stretch/>
        </p:blipFill>
        <p:spPr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 l="-15233" t="-65079" r="-16672" b="-871"/>
          <a:stretch/>
        </p:blipFill>
        <p:spPr>
          <a:xfrm>
            <a:off x="4932040" y="664121"/>
            <a:ext cx="2076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7">
            <a:alphaModFix/>
          </a:blip>
          <a:srcRect l="-17856" t="-38290" r="-14999"/>
          <a:stretch/>
        </p:blipFill>
        <p:spPr>
          <a:xfrm>
            <a:off x="7258372" y="692696"/>
            <a:ext cx="15621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uk-UA" sz="1150" b="0" i="0" u="none" strike="noStrike" cap="none">
                <a:solidFill>
                  <a:srgbClr val="87888B"/>
                </a:solidFill>
                <a:latin typeface="Tahoma"/>
                <a:sym typeface="Tahoma"/>
              </a:rPr>
              <a:t>www.pleddg.org.ua</a:t>
            </a:r>
            <a:endParaRPr lang="uk-UA" sz="1150" b="0" i="0" u="none" strike="noStrike" cap="none">
              <a:solidFill>
                <a:srgbClr val="87888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ий заголовок і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об'є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3200"/>
              <a:buFont typeface="Tahoma"/>
              <a:buNone/>
              <a:defRPr sz="3200" b="1" i="0" u="none" strike="noStrike" cap="none">
                <a:solidFill>
                  <a:srgbClr val="8700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4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78C9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l="13242" t="36471" r="9809" b="42093"/>
          <a:stretch/>
        </p:blipFill>
        <p:spPr>
          <a:xfrm>
            <a:off x="457200" y="6029358"/>
            <a:ext cx="1896700" cy="415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482600" y="1412776"/>
            <a:ext cx="8193856" cy="0"/>
          </a:xfrm>
          <a:prstGeom prst="straightConnector1">
            <a:avLst/>
          </a:prstGeom>
          <a:noFill/>
          <a:ln w="15875" cap="sq" cmpd="sng">
            <a:solidFill>
              <a:srgbClr val="870038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8" name="Google Shape;28;p3" descr="NewSquareED logomasterX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0245" y="5928771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'єкти">
  <p:cSld name="Два об'єкти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648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6553200" y="622332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uk-UA" sz="1050" b="0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l="13239" t="36472" r="9812" b="42093"/>
          <a:stretch/>
        </p:blipFill>
        <p:spPr>
          <a:xfrm>
            <a:off x="482600" y="5904812"/>
            <a:ext cx="2505224" cy="49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5"/>
          <p:cNvCxnSpPr/>
          <p:nvPr/>
        </p:nvCxnSpPr>
        <p:spPr>
          <a:xfrm>
            <a:off x="482600" y="6520901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87003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5"/>
          <p:cNvCxnSpPr/>
          <p:nvPr/>
        </p:nvCxnSpPr>
        <p:spPr>
          <a:xfrm>
            <a:off x="482600" y="6583362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70CB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>
            <a:off x="482600" y="1470794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678C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"/>
          <p:cNvSpPr txBox="1"/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C94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rgbClr val="678C94"/>
                </a:solidFill>
                <a:latin typeface="Arial"/>
                <a:sym typeface="Arial"/>
              </a:rPr>
              <a:t>Зразок заголовка</a:t>
            </a:r>
            <a:endParaRPr lang="uk-UA" sz="3600" b="1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57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рівняння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ише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и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міст із підписом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ображення з підписом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вертикальни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mallbusiness.alberta.ca/funding-a-business/loa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small-business-resources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lberta.ca/small-business-resources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mallbusiness.alberta.ca/funding-a-business/loa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ctrTitle" idx="4294967295"/>
          </p:nvPr>
        </p:nvSpPr>
        <p:spPr>
          <a:xfrm>
            <a:off x="2" y="1824336"/>
            <a:ext cx="9127354" cy="21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2800"/>
              <a:buFont typeface="Tahoma"/>
              <a:buNone/>
            </a:pPr>
            <a:r>
              <a:rPr lang="uk-UA" sz="28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«МЕХАНІЗМИ КРЕДИТУВАННЯ В КАНАДСЬКИХ МІСТАХ"</a:t>
            </a:r>
            <a:endParaRPr lang="uk-UA" sz="2800" b="1" i="0" u="none" strike="noStrike" cap="none" dirty="0">
              <a:solidFill>
                <a:srgbClr val="8700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КРЕДИТУВАННЯ УРЯДУ АЛЬБЕРТИ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5576" y="5772838"/>
            <a:ext cx="5695720" cy="470564"/>
          </a:xfrm>
        </p:spPr>
        <p:txBody>
          <a:bodyPr/>
          <a:lstStyle/>
          <a:p>
            <a:pPr marL="25400" indent="0">
              <a:buNone/>
            </a:pPr>
            <a:r>
              <a:rPr lang="uk-UA" sz="1600" dirty="0">
                <a:hlinkClick r:id="rId2"/>
              </a:rPr>
              <a:t>https://smallbusiness.alberta.ca/funding-a-business/loans</a:t>
            </a:r>
            <a:r>
              <a:rPr lang="uk-UA" dirty="0">
                <a:hlinkClick r:id="rId2"/>
              </a:rPr>
              <a:t>/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1543" y="1531343"/>
            <a:ext cx="8814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Комерційні програми кредитування та доданої вартості й агробізнесу</a:t>
            </a:r>
          </a:p>
          <a:p>
            <a:r>
              <a:rPr lang="uk-UA" sz="2400" dirty="0" smtClean="0"/>
              <a:t>Кредити для створення, розширення, придбання або модернізації об'єктів, обладнання чи інших основних фондів, необхідних для </a:t>
            </a:r>
            <a:r>
              <a:rPr lang="uk-UA" sz="2400" smtClean="0"/>
              <a:t>комерційних підприємств-заявників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b="1" dirty="0" smtClean="0"/>
              <a:t>Програма оборотних кредитів</a:t>
            </a:r>
          </a:p>
          <a:p>
            <a:r>
              <a:rPr lang="uk-UA" sz="2400" dirty="0" smtClean="0"/>
              <a:t>Забезпечує доступ до оборотних коштів для ведення сільськогосподарських робіт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44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35352"/>
            <a:ext cx="8517632" cy="2123954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Програми та </a:t>
            </a:r>
            <a:br>
              <a:rPr lang="uk-UA" sz="2400" dirty="0" smtClean="0"/>
            </a:br>
            <a:r>
              <a:rPr lang="uk-UA" sz="2400" dirty="0" smtClean="0"/>
              <a:t>послуги з </a:t>
            </a:r>
            <a:r>
              <a:rPr lang="uk-UA" sz="2400" dirty="0" err="1" smtClean="0"/>
              <a:t>суб</a:t>
            </a:r>
            <a:r>
              <a:rPr lang="uk-UA" sz="2400" dirty="0" smtClean="0"/>
              <a:t>-</a:t>
            </a:r>
            <a:br>
              <a:rPr lang="uk-UA" sz="2400" dirty="0" smtClean="0"/>
            </a:br>
            <a:r>
              <a:rPr lang="uk-UA" sz="2400" dirty="0" err="1" smtClean="0"/>
              <a:t>сидіювання</a:t>
            </a:r>
            <a:r>
              <a:rPr lang="uk-UA" sz="2400" dirty="0" smtClean="0"/>
              <a:t> і </a:t>
            </a:r>
            <a:br>
              <a:rPr lang="uk-UA" sz="2400" dirty="0" smtClean="0"/>
            </a:br>
            <a:r>
              <a:rPr lang="uk-UA" sz="2400" dirty="0" smtClean="0"/>
              <a:t>фінансування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400" dirty="0" err="1" smtClean="0"/>
              <a:t>TecEdmonton</a:t>
            </a:r>
            <a:endParaRPr lang="uk-UA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312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ewSquareED logomasterX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139333" y="941589"/>
            <a:ext cx="950571" cy="476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spAutoFit/>
          </a:bodyPr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Фінансова оцінка</a:t>
            </a:r>
            <a:endParaRPr lang="uk-UA" sz="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17136" y="2366045"/>
            <a:ext cx="733737" cy="6491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Грантове фінансу-вання</a:t>
            </a:r>
            <a:endParaRPr lang="uk-UA" sz="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41821" y="3955133"/>
            <a:ext cx="981408" cy="476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spAutoFit/>
          </a:bodyPr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Презентація інвестора</a:t>
            </a:r>
            <a:endParaRPr lang="uk-UA" sz="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4824" y="804520"/>
            <a:ext cx="2182320" cy="914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00" dirty="0" smtClean="0">
                <a:solidFill>
                  <a:schemeClr val="tx1"/>
                </a:solidFill>
              </a:rPr>
              <a:t>Ми допоможемо вам визначити, чи готові ви до інвестування, чи то з урядового/інституційного фінансування, чи від інвестиційного співтовариства. Якщо так, ми допомагаємо вам підготувати заявки на фінансування та/або презентації </a:t>
            </a: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3143" y="2288695"/>
            <a:ext cx="2311008" cy="708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00" dirty="0" smtClean="0">
                <a:solidFill>
                  <a:schemeClr val="tx1"/>
                </a:solidFill>
              </a:rPr>
              <a:t>Ми допоможемо вам знайти, а тоді подати заявку на фінансування з боку уряду/інституцій. Ми допомагаємо вам у забезпеченні відповідності критеріям такого фінансування. </a:t>
            </a: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0881" y="3879257"/>
            <a:ext cx="2182320" cy="824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00" dirty="0" smtClean="0">
                <a:solidFill>
                  <a:schemeClr val="tx1"/>
                </a:solidFill>
              </a:rPr>
              <a:t>Ми представляємо вас і даємо вам можливість презентувати свою компанію перед групою інвесторів TEC Edmonton, TEC Venture Angels, а також іншими ангелами-інвесторами і венчурними фондами</a:t>
            </a: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4761" y="74649"/>
            <a:ext cx="1097280" cy="49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B050"/>
                </a:solidFill>
              </a:rPr>
              <a:t>СЕРВІСИ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3216" y="4981929"/>
            <a:ext cx="1355319" cy="49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B050"/>
                </a:solidFill>
              </a:rPr>
              <a:t>програми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3216" y="447494"/>
            <a:ext cx="1583920" cy="4940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СУБСИДІЮВАННЯ І ФІНАНСУВАННЯ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635" y="979253"/>
            <a:ext cx="1492480" cy="11050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050" dirty="0" smtClean="0">
                <a:solidFill>
                  <a:schemeClr val="bg1"/>
                </a:solidFill>
              </a:rPr>
              <a:t>Ми допомагаємо вам стати готовими до інвестицій, а потім знайти субсидіювання та фінансування</a:t>
            </a:r>
            <a:endParaRPr lang="uk-UA" sz="105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9761" y="5409268"/>
            <a:ext cx="2814749" cy="708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700" b="1" dirty="0" smtClean="0">
                <a:solidFill>
                  <a:schemeClr val="tx1"/>
                </a:solidFill>
              </a:rPr>
              <a:t>TEC Venture Angels</a:t>
            </a:r>
          </a:p>
          <a:p>
            <a:endParaRPr lang="uk-UA" sz="700" dirty="0" smtClean="0">
              <a:solidFill>
                <a:schemeClr val="tx1"/>
              </a:solidFill>
            </a:endParaRPr>
          </a:p>
          <a:p>
            <a:r>
              <a:rPr lang="uk-UA" sz="700" dirty="0" smtClean="0">
                <a:solidFill>
                  <a:schemeClr val="tx1"/>
                </a:solidFill>
              </a:rPr>
              <a:t>TEC Venture Angels - група інвесторів-ангелів, спільне підприємство Едмонтонської філії національної групи інвесторів VA Angels Investor Group і TEC Edmonton. Якщо вашу компанію визнають готовою до інвестування, ми допоможемо вам сформувати заявку до TEC Venture Angels.</a:t>
            </a:r>
            <a:endParaRPr lang="uk-UA" sz="7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9761" y="6137246"/>
            <a:ext cx="3245319" cy="685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700" b="1" dirty="0" smtClean="0">
                <a:solidFill>
                  <a:schemeClr val="tx1"/>
                </a:solidFill>
              </a:rPr>
              <a:t>Дні промисловості</a:t>
            </a:r>
          </a:p>
          <a:p>
            <a:endParaRPr lang="uk-UA" sz="700" dirty="0" smtClean="0">
              <a:solidFill>
                <a:schemeClr val="tx1"/>
              </a:solidFill>
            </a:endParaRPr>
          </a:p>
          <a:p>
            <a:r>
              <a:rPr lang="uk-UA" sz="700" dirty="0" smtClean="0">
                <a:solidFill>
                  <a:schemeClr val="tx1"/>
                </a:solidFill>
              </a:rPr>
              <a:t>Протягом року TEC Edmonton надає платформу для залучення дослідників та представників компаній разом з транснаціональними партнерами в галузі створення можливостей співпраці та наставництва у перспективних технологіях.</a:t>
            </a:r>
            <a:endParaRPr lang="uk-UA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8" y="1269329"/>
            <a:ext cx="8839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latin typeface="+mn-lt"/>
              </a:rPr>
              <a:t>Канадські міста не є фінансовими установами і не мають юридичних повноважень чи можливостей надавати кредити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latin typeface="+mn-lt"/>
              </a:rPr>
              <a:t>Ми підтримуємо послуги зі спрямування малого та середнього бізнесу до агентств, комісій та організацій, які здійснюють кредитування або інші програми фінансування</a:t>
            </a:r>
            <a:endParaRPr lang="uk-UA" sz="3200" dirty="0">
              <a:latin typeface="+mn-lt"/>
              <a:cs typeface="+mn-cs"/>
            </a:endParaRPr>
          </a:p>
        </p:txBody>
      </p: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457199" y="21069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latin typeface="+mn-lt"/>
              </a:rPr>
              <a:t>МІСТА, ЩО У ЦЕНТРІ УВАГИ, ПРОТЕ НЕФІНАНСОВАНІ</a:t>
            </a:r>
            <a:endParaRPr lang="uk-UA" sz="3200" dirty="0">
              <a:solidFill>
                <a:srgbClr val="C00000"/>
              </a:solidFill>
              <a:latin typeface="+mn-lt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82472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ПРОГРАМИ ФЕДЕРАЛЬНОГО УРЯДУ</a:t>
            </a:r>
            <a:endParaRPr lang="uk-UA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uk-UA" sz="2800" dirty="0" smtClean="0">
                <a:latin typeface="Tahoma" panose="020B0604030504040204" pitchFamily="34" charset="0"/>
              </a:rPr>
              <a:t>Уряд Канади створює програми, доступні для промисловості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lang="uk-U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uk-UA" sz="2800" dirty="0"/>
              <a:t>Канадські урядові програми фінансування можуть підтримувати широкий спектр стратегічних проектів, </a:t>
            </a:r>
            <a:r>
              <a:rPr lang="uk-UA" sz="2800" dirty="0" smtClean="0"/>
              <a:t>зокрема розширення </a:t>
            </a:r>
            <a:r>
              <a:rPr lang="uk-UA" sz="2800" dirty="0"/>
              <a:t>бізнесу, дослідження та розробки, </a:t>
            </a:r>
            <a:r>
              <a:rPr lang="uk-UA" sz="2800" dirty="0" smtClean="0"/>
              <a:t>добір </a:t>
            </a:r>
            <a:r>
              <a:rPr lang="uk-UA" sz="2800" dirty="0"/>
              <a:t>персоналу та навчання, а також капітальні </a:t>
            </a:r>
            <a:r>
              <a:rPr lang="uk-UA" sz="2800" dirty="0" smtClean="0"/>
              <a:t>інвестиції</a:t>
            </a:r>
            <a:endParaRPr lang="uk-U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endParaRPr lang="uk-UA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УРЯД КАНАДИ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Банк розвитку бізнесу</a:t>
            </a:r>
            <a:r>
              <a:rPr lang="uk-UA" dirty="0"/>
              <a:t> </a:t>
            </a:r>
            <a:r>
              <a:rPr lang="uk-UA" dirty="0" smtClean="0"/>
              <a:t>– </a:t>
            </a:r>
            <a:r>
              <a:rPr lang="uk-UA" sz="2800" dirty="0" smtClean="0"/>
              <a:t>мандат </a:t>
            </a:r>
            <a:r>
              <a:rPr lang="uk-UA" sz="2800" dirty="0"/>
              <a:t>полягає в наданні допомоги у створенні та розвитку канадського бізнесу через фінансування, капітал для зростання та змін, венчурний капітал та консультаційні </a:t>
            </a:r>
            <a:r>
              <a:rPr lang="uk-UA" sz="2800" dirty="0" smtClean="0"/>
              <a:t>послуги </a:t>
            </a:r>
            <a:r>
              <a:rPr lang="uk-UA" sz="2800" dirty="0"/>
              <a:t>з акцентом на малі та середні підприємства</a:t>
            </a:r>
            <a:endParaRPr lang="uk-UA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608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УРЯД КАНАДИ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Корпорація розвитку експорту</a:t>
            </a:r>
            <a:r>
              <a:rPr lang="uk-UA" dirty="0" smtClean="0"/>
              <a:t> –  експортне кредитне агентство Канади. Його мандат полягає у підтримці та розвитку торгівлі між Канадою та іншими країнами, а також у сприянні конкурентоспроможності Канади на міжнародному ринку</a:t>
            </a:r>
          </a:p>
        </p:txBody>
      </p:sp>
    </p:spTree>
    <p:extLst>
      <p:ext uri="{BB962C8B-B14F-4D97-AF65-F5344CB8AC3E}">
        <p14:creationId xmlns:p14="http://schemas.microsoft.com/office/powerpoint/2010/main" val="211819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УРЯД АЛЬБЕРТИ</a:t>
            </a:r>
            <a:endParaRPr lang="uk-UA" dirty="0"/>
          </a:p>
        </p:txBody>
      </p:sp>
      <p:sp>
        <p:nvSpPr>
          <p:cNvPr id="3" name="Rectangle 2"/>
          <p:cNvSpPr/>
          <p:nvPr/>
        </p:nvSpPr>
        <p:spPr>
          <a:xfrm>
            <a:off x="308472" y="1465730"/>
            <a:ext cx="857112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  <a:buSzPts val="3200"/>
            </a:pPr>
            <a:r>
              <a:rPr lang="uk-UA" sz="2800" dirty="0" smtClean="0">
                <a:latin typeface="Tahoma" panose="020B0604030504040204" pitchFamily="34" charset="0"/>
              </a:rPr>
              <a:t>Створення стимулів в Альберті суперечить закону, однак існує багато випадків «надання трансформаційної допомоги»</a:t>
            </a:r>
          </a:p>
          <a:p>
            <a:pPr lvl="0">
              <a:spcBef>
                <a:spcPts val="640"/>
              </a:spcBef>
              <a:buSzPts val="3200"/>
            </a:pPr>
            <a:endParaRPr lang="uk-U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640"/>
              </a:spcBef>
              <a:buSzPts val="3200"/>
            </a:pPr>
            <a:r>
              <a:rPr lang="uk-UA" sz="2800" dirty="0" smtClean="0">
                <a:latin typeface="Tahoma" panose="020B0604030504040204" pitchFamily="34" charset="0"/>
              </a:rPr>
              <a:t>Створення програм фінансування для промисловості, а не «окремої компанії»</a:t>
            </a:r>
          </a:p>
          <a:p>
            <a:pPr lvl="0">
              <a:spcBef>
                <a:spcPts val="640"/>
              </a:spcBef>
              <a:buSzPts val="3200"/>
            </a:pP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40"/>
              </a:spcBef>
              <a:buSzPts val="3200"/>
            </a:pPr>
            <a:r>
              <a:rPr lang="uk-UA" sz="2800" dirty="0" smtClean="0">
                <a:latin typeface="Tahoma" panose="020B0604030504040204" pitchFamily="34" charset="0"/>
              </a:rPr>
              <a:t>Програми можуть охоплювати гранти на підготовку кадрів, податкові кредити / дослідні ваучери, кредити на інновації, гранти на зміну клімату, кредитні гарантії тощо</a:t>
            </a:r>
          </a:p>
          <a:p>
            <a:pPr lvl="0">
              <a:spcBef>
                <a:spcPts val="640"/>
              </a:spcBef>
              <a:buSzPts val="3200"/>
            </a:pPr>
            <a:endParaRPr lang="uk-UA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640"/>
              </a:spcBef>
              <a:buSzPts val="3200"/>
            </a:pP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ПРОГРАМИ УРЯДУ АЛЬБЕРТИ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73117"/>
            <a:ext cx="8629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3031" y="5916753"/>
            <a:ext cx="4453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hlinkClick r:id="rId3"/>
              </a:rPr>
              <a:t>https://www.alberta.ca/small-business-resources.aspx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4" y="1573117"/>
            <a:ext cx="3354705" cy="6945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Програма</a:t>
            </a:r>
            <a:endParaRPr lang="uk-UA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5888" y="1573117"/>
            <a:ext cx="1078992" cy="6945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Підтримка </a:t>
            </a:r>
            <a:r>
              <a:rPr lang="uk-UA" sz="1200" b="1" dirty="0" err="1" smtClean="0"/>
              <a:t>стартапів</a:t>
            </a:r>
            <a:endParaRPr lang="uk-UA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8888" y="1574394"/>
            <a:ext cx="1335023" cy="692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Поради та коучинг</a:t>
            </a:r>
            <a:endParaRPr lang="uk-UA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7919" y="1573116"/>
            <a:ext cx="713233" cy="6945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Податкові пільги</a:t>
            </a:r>
            <a:endParaRPr lang="uk-UA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80872" y="1573115"/>
            <a:ext cx="818960" cy="6945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Навчання</a:t>
            </a:r>
            <a:endParaRPr lang="uk-UA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71841" y="1573114"/>
            <a:ext cx="1014984" cy="6945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/>
              <a:t>Розширення ринку</a:t>
            </a:r>
            <a:endParaRPr lang="uk-UA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172" y="2267709"/>
            <a:ext cx="3368995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Пакет розширення експорту в Альберті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6166" y="2265152"/>
            <a:ext cx="114300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1592" y="3180951"/>
            <a:ext cx="114300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0457" y="4339623"/>
            <a:ext cx="114300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5914" y="2265152"/>
            <a:ext cx="77724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85914" y="3181216"/>
            <a:ext cx="77724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6" y="2265151"/>
            <a:ext cx="830963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6585" y="4339628"/>
            <a:ext cx="830963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6310" y="3180951"/>
            <a:ext cx="1014984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34694" y="4339627"/>
            <a:ext cx="1014984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59448" y="3191180"/>
            <a:ext cx="1367026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54880" y="4339627"/>
            <a:ext cx="1431034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8882" y="2265151"/>
            <a:ext cx="1375029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4694" y="2265150"/>
            <a:ext cx="105213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80872" y="3181212"/>
            <a:ext cx="890969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5914" y="4339623"/>
            <a:ext cx="777241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2" y="3181212"/>
            <a:ext cx="3368994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Грант для працевлаштування в Альберті (Канада)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172" y="4339623"/>
            <a:ext cx="3368994" cy="448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Податковий кредит для інтерактивних цифрових медіа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2884" y="2724460"/>
            <a:ext cx="3368995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Податковий кредит для інвесторів в Альберті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2883" y="3673574"/>
            <a:ext cx="3368995" cy="62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Податковий кредит корпораціям для економічного розвитку громади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2" y="4823270"/>
            <a:ext cx="3368995" cy="397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Навчальна програма із самозайнятості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01494" y="2721900"/>
            <a:ext cx="1185389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69165" y="2721900"/>
            <a:ext cx="1416749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0872" y="2726183"/>
            <a:ext cx="940689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41836" y="2721899"/>
            <a:ext cx="1037845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85914" y="2724185"/>
            <a:ext cx="787812" cy="448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20505" y="3664857"/>
            <a:ext cx="1185389" cy="63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69165" y="3664857"/>
            <a:ext cx="1416749" cy="63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86716" y="3673569"/>
            <a:ext cx="847978" cy="63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6310" y="3687508"/>
            <a:ext cx="1052131" cy="63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85914" y="3669807"/>
            <a:ext cx="779186" cy="63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19262" y="4830528"/>
            <a:ext cx="1185389" cy="39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4880" y="4819323"/>
            <a:ext cx="1185389" cy="39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04964" y="4819319"/>
            <a:ext cx="758192" cy="39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81350" y="4819319"/>
            <a:ext cx="805626" cy="39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Так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33783" y="4832813"/>
            <a:ext cx="1037511" cy="39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Ні</a:t>
            </a:r>
            <a:endParaRPr lang="uk-U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5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СЕРВІСИ УРЯДУ АЛЬБЕРТИ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633031" y="5916753"/>
            <a:ext cx="4453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  <a:hlinkClick r:id="rId2"/>
              </a:rPr>
              <a:t>https://www.alberta.ca/small-business-resources.aspx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1" y="1501550"/>
            <a:ext cx="85820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500" y="1511933"/>
            <a:ext cx="2620839" cy="6686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Програма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4731" y="1511933"/>
            <a:ext cx="1234914" cy="6686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Підтримка </a:t>
            </a:r>
            <a:r>
              <a:rPr kumimoji="0" lang="uk-UA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стартапів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0131" y="1511933"/>
            <a:ext cx="1556238" cy="6613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Поради та коучинг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3776" y="1510513"/>
            <a:ext cx="959514" cy="6523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Фінансування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2220" y="1531627"/>
            <a:ext cx="788286" cy="6041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Навчання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0992" y="1519205"/>
            <a:ext cx="1110445" cy="6540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Розширення ринку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674" y="2239548"/>
            <a:ext cx="2601056" cy="371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Альберта впроваджує інновації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142" y="2188758"/>
            <a:ext cx="2601056" cy="422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Альберта впроваджує інновації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4542" y="2188758"/>
            <a:ext cx="1334591" cy="422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60705" y="2188700"/>
            <a:ext cx="1619567" cy="422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6344" y="2189010"/>
            <a:ext cx="1013419" cy="42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4264" y="2189772"/>
            <a:ext cx="808577" cy="42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39217" y="2188700"/>
            <a:ext cx="1144309" cy="421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0986" y="2188758"/>
            <a:ext cx="2601056" cy="422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Альберта впроваджує інновації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1501" y="3098892"/>
            <a:ext cx="2580541" cy="42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Жінки-підприємці Альберти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2493" y="3098892"/>
            <a:ext cx="1366576" cy="42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69132" y="3098892"/>
            <a:ext cx="1583147" cy="42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0273" y="3098892"/>
            <a:ext cx="1005563" cy="42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4264" y="3098892"/>
            <a:ext cx="824437" cy="42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27129" y="3113695"/>
            <a:ext cx="1135883" cy="41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 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01" y="4244279"/>
            <a:ext cx="2620656" cy="424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Допомога для бізнесу Business Link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31768" y="4244279"/>
            <a:ext cx="1345714" cy="428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2636" y="4244279"/>
            <a:ext cx="1611141" cy="424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85835" y="4244279"/>
            <a:ext cx="814671" cy="41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38301" y="4244280"/>
            <a:ext cx="1071943" cy="386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98932" y="4244279"/>
            <a:ext cx="808495" cy="410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8610" y="5193576"/>
            <a:ext cx="2603157" cy="3807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Фінансування стартапів Futurpreneur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46126" y="5201449"/>
            <a:ext cx="1195389" cy="37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7901" y="5202358"/>
            <a:ext cx="1318213" cy="371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80273" y="5202358"/>
            <a:ext cx="821999" cy="371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12219" y="5193576"/>
            <a:ext cx="700453" cy="380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28043" y="5193394"/>
            <a:ext cx="700453" cy="371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1501" y="2655775"/>
            <a:ext cx="1457804" cy="376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Фінансова компанія ATB Financial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14856" y="5184235"/>
            <a:ext cx="700453" cy="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42493" y="2680253"/>
            <a:ext cx="845379" cy="376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69132" y="2689827"/>
            <a:ext cx="845379" cy="376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93777" y="2696787"/>
            <a:ext cx="684027" cy="36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12219" y="2725304"/>
            <a:ext cx="702941" cy="3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18701" y="2725304"/>
            <a:ext cx="702941" cy="3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301501" y="3609628"/>
            <a:ext cx="2320326" cy="55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Банк розвитку бізнесу Канади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00939" y="2722948"/>
            <a:ext cx="702941" cy="3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42493" y="3739922"/>
            <a:ext cx="929055" cy="30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77481" y="3680083"/>
            <a:ext cx="1080243" cy="44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76344" y="3615921"/>
            <a:ext cx="808495" cy="553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12219" y="3680083"/>
            <a:ext cx="707302" cy="44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28032" y="3671059"/>
            <a:ext cx="707302" cy="44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301502" y="4740974"/>
            <a:ext cx="2006480" cy="38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Ф'ючерси для громад Community Futures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1501" y="4737429"/>
            <a:ext cx="2006480" cy="38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Ф'ючерси для громад Community Futures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9079" y="4756843"/>
            <a:ext cx="707302" cy="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77481" y="4748790"/>
            <a:ext cx="837029" cy="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82139" y="4761866"/>
            <a:ext cx="707302" cy="34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905370" y="4763231"/>
            <a:ext cx="707302" cy="34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Так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45040" y="4761865"/>
            <a:ext cx="707302" cy="34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Ні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60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КРЕДИТУВАННЯ УРЯДУ АЛЬБЕРТИ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5576" y="5772838"/>
            <a:ext cx="5695720" cy="470564"/>
          </a:xfrm>
        </p:spPr>
        <p:txBody>
          <a:bodyPr/>
          <a:lstStyle/>
          <a:p>
            <a:pPr marL="25400" indent="0">
              <a:buNone/>
            </a:pPr>
            <a:r>
              <a:rPr lang="uk-UA" sz="1600" dirty="0">
                <a:hlinkClick r:id="rId2"/>
              </a:rPr>
              <a:t>https://smallbusiness.alberta.ca/funding-a-business/loans</a:t>
            </a:r>
            <a:r>
              <a:rPr lang="uk-UA" dirty="0">
                <a:hlinkClick r:id="rId2"/>
              </a:rPr>
              <a:t>/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1543" y="1531343"/>
            <a:ext cx="88141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b="1" dirty="0" smtClean="0"/>
              <a:t>Кредити та грошові аванси</a:t>
            </a:r>
          </a:p>
          <a:p>
            <a:r>
              <a:rPr lang="uk-UA" sz="2300" dirty="0" smtClean="0"/>
              <a:t>Можливості позик для нових і зростаючих малих підприємств Альберти</a:t>
            </a:r>
          </a:p>
          <a:p>
            <a:r>
              <a:rPr lang="uk-UA" sz="2300" dirty="0"/>
              <a:t> </a:t>
            </a:r>
          </a:p>
          <a:p>
            <a:r>
              <a:rPr lang="uk-UA" sz="2300" b="1" dirty="0" smtClean="0"/>
              <a:t>Урядові програми фінансування для малого бізнесу</a:t>
            </a:r>
          </a:p>
          <a:p>
            <a:r>
              <a:rPr lang="uk-UA" sz="2300" dirty="0" smtClean="0"/>
              <a:t>Ф'ючерси для громад Community Futures Alberta пропонує кредитні продукти (від 10 000 до 150 000 </a:t>
            </a:r>
            <a:r>
              <a:rPr lang="uk-UA" sz="2300" dirty="0" err="1" smtClean="0"/>
              <a:t>дол</a:t>
            </a:r>
            <a:r>
              <a:rPr lang="uk-UA" sz="2300" dirty="0" smtClean="0"/>
              <a:t>. США) для підтримки зростання малого бізнесу</a:t>
            </a:r>
          </a:p>
          <a:p>
            <a:r>
              <a:rPr lang="uk-UA" sz="2300" dirty="0"/>
              <a:t> </a:t>
            </a:r>
          </a:p>
          <a:p>
            <a:r>
              <a:rPr lang="uk-UA" sz="2300" b="1" dirty="0" smtClean="0"/>
              <a:t>Програма кредитування фермерських господарств Альберти</a:t>
            </a:r>
          </a:p>
          <a:p>
            <a:r>
              <a:rPr lang="uk-UA" sz="2300" dirty="0" smtClean="0"/>
              <a:t>Читайте про кредитні продукти, доступні для фермерів, агробізнесу та інших малих підприємств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8488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648</Words>
  <Application>Microsoft Office PowerPoint</Application>
  <PresentationFormat>Экран (4:3)</PresentationFormat>
  <Paragraphs>157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Myriad Pro</vt:lpstr>
      <vt:lpstr>Tahoma</vt:lpstr>
      <vt:lpstr>Noto Sans Symbols</vt:lpstr>
      <vt:lpstr>Calibri</vt:lpstr>
      <vt:lpstr>Тема Office</vt:lpstr>
      <vt:lpstr>«МЕХАНІЗМИ КРЕДИТУВАННЯ В КАНАДСЬКИХ МІСТАХ"</vt:lpstr>
      <vt:lpstr>МІСТА, ЩО У ЦЕНТРІ УВАГИ, ПРОТЕ НЕФІНАНСОВАНІ</vt:lpstr>
      <vt:lpstr>ПРОГРАМИ ФЕДЕРАЛЬНОГО УРЯДУ</vt:lpstr>
      <vt:lpstr>УРЯД КАНАДИ</vt:lpstr>
      <vt:lpstr>УРЯД КАНАДИ</vt:lpstr>
      <vt:lpstr>УРЯД АЛЬБЕРТИ</vt:lpstr>
      <vt:lpstr>ПРОГРАМИ УРЯДУ АЛЬБЕРТИ</vt:lpstr>
      <vt:lpstr>СЕРВІСИ УРЯДУ АЛЬБЕРТИ</vt:lpstr>
      <vt:lpstr>КРЕДИТУВАННЯ УРЯДУ АЛЬБЕРТИ</vt:lpstr>
      <vt:lpstr>КРЕДИТУВАННЯ УРЯДУ АЛЬБЕРТИ</vt:lpstr>
      <vt:lpstr>Програми та  послуги з суб- сидіювання і  фінансування  TecEdmonton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“Marketing &amp; Branding for Investment Attraction”</dc:title>
  <dc:creator>Kent McMullin</dc:creator>
  <cp:lastModifiedBy>Владелец</cp:lastModifiedBy>
  <cp:revision>79</cp:revision>
  <dcterms:modified xsi:type="dcterms:W3CDTF">2022-01-26T12:13:05Z</dcterms:modified>
</cp:coreProperties>
</file>