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itchFamily="34" charset="0"/>
      <p:regular r:id="rId13"/>
      <p:bold r:id="rId14"/>
      <p:italic r:id="rId15"/>
      <p:boldItalic r:id="rId16"/>
    </p:embeddedFont>
    <p:embeddedFont>
      <p:font typeface="Prompt Medium" charset="0"/>
      <p:regular r:id="rId17"/>
    </p:embeddedFont>
    <p:embeddedFont>
      <p:font typeface="Mukta Light" charset="0"/>
      <p:regular r:id="rId1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68" d="100"/>
          <a:sy n="68" d="100"/>
        </p:scale>
        <p:origin x="-276" y="72"/>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605671DA-14A5-415D-A924-BDDEAF7A1719}" type="datetimeFigureOut">
              <a:rPr lang="ru-RU" smtClean="0"/>
              <a:t>06.11.2024</a:t>
            </a:fld>
            <a:endParaRPr lang="ru-RU"/>
          </a:p>
        </p:txBody>
      </p:sp>
      <p:sp>
        <p:nvSpPr>
          <p:cNvPr id="4" name="Образ слайда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3BB5E0CC-DD45-4669-9CB5-6F0CEE9FFA5A}" type="slidenum">
              <a:rPr lang="ru-RU" smtClean="0"/>
              <a:t>‹#›</a:t>
            </a:fld>
            <a:endParaRPr lang="ru-RU"/>
          </a:p>
        </p:txBody>
      </p:sp>
    </p:spTree>
    <p:extLst>
      <p:ext uri="{BB962C8B-B14F-4D97-AF65-F5344CB8AC3E}">
        <p14:creationId xmlns:p14="http://schemas.microsoft.com/office/powerpoint/2010/main" val="195366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B0C23">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05101" y="816650"/>
            <a:ext cx="7533799" cy="2645688"/>
          </a:xfrm>
          <a:prstGeom prst="rect">
            <a:avLst/>
          </a:prstGeom>
          <a:noFill/>
          <a:ln/>
        </p:spPr>
        <p:txBody>
          <a:bodyPr wrap="square" lIns="0" tIns="0" rIns="0" bIns="0" rtlCol="0" anchor="t"/>
          <a:lstStyle/>
          <a:p>
            <a:pPr marL="0" indent="0">
              <a:lnSpc>
                <a:spcPts val="6900"/>
              </a:lnSpc>
              <a:buNone/>
            </a:pPr>
            <a:r>
              <a:rPr lang="en-US" sz="5550" dirty="0">
                <a:solidFill>
                  <a:srgbClr val="C6BFEE"/>
                </a:solidFill>
                <a:latin typeface="Prompt Medium" pitchFamily="34" charset="0"/>
                <a:ea typeface="Prompt Medium" pitchFamily="34" charset="-122"/>
                <a:cs typeface="Prompt Medium" pitchFamily="34" charset="-120"/>
              </a:rPr>
              <a:t>Технічні засоби реабілітації: історія та сучасність</a:t>
            </a:r>
            <a:endParaRPr lang="en-US" sz="5550" dirty="0"/>
          </a:p>
        </p:txBody>
      </p:sp>
      <p:sp>
        <p:nvSpPr>
          <p:cNvPr id="4" name="Text 1"/>
          <p:cNvSpPr/>
          <p:nvPr/>
        </p:nvSpPr>
        <p:spPr>
          <a:xfrm>
            <a:off x="805101" y="3807381"/>
            <a:ext cx="7533799" cy="2944178"/>
          </a:xfrm>
          <a:prstGeom prst="rect">
            <a:avLst/>
          </a:prstGeom>
          <a:noFill/>
          <a:ln/>
        </p:spPr>
        <p:txBody>
          <a:bodyPr wrap="square" lIns="0" tIns="0" rIns="0" bIns="0" rtlCol="0" anchor="t"/>
          <a:lstStyle/>
          <a:p>
            <a:pPr marL="0" indent="0">
              <a:lnSpc>
                <a:spcPts val="2850"/>
              </a:lnSpc>
              <a:buNone/>
            </a:pPr>
            <a:r>
              <a:rPr lang="en-US" sz="1800" dirty="0">
                <a:solidFill>
                  <a:srgbClr val="DAD8E9"/>
                </a:solidFill>
                <a:latin typeface="Mukta Light" pitchFamily="34" charset="0"/>
                <a:ea typeface="Mukta Light" pitchFamily="34" charset="-122"/>
                <a:cs typeface="Mukta Light" pitchFamily="34" charset="-120"/>
              </a:rPr>
              <a:t>Технічні засоби реабілітації - це механізми та пристрої, необхідні для здійснення певної діяльності та компенсації порушених функцій організму. Їх історія сягає давніх часів, коли з'явилися перші ортопедичні засоби. Протягом століть розвиток технічних пристосувань для механічної корекції деформацій скелету приносив успіх у лікуванні та реабілітації. Сьогодні технічні засоби реабілітації відіграють ключову роль у відновленні працездатності та покращенні якості життя людей з інвалідністю.</a:t>
            </a:r>
            <a:endParaRPr lang="en-US" sz="1800" dirty="0"/>
          </a:p>
        </p:txBody>
      </p:sp>
      <p:sp>
        <p:nvSpPr>
          <p:cNvPr id="5" name="Shape 2"/>
          <p:cNvSpPr/>
          <p:nvPr/>
        </p:nvSpPr>
        <p:spPr>
          <a:xfrm>
            <a:off x="805101" y="7027545"/>
            <a:ext cx="368022" cy="368022"/>
          </a:xfrm>
          <a:prstGeom prst="roundRect">
            <a:avLst>
              <a:gd name="adj" fmla="val 24843856"/>
            </a:avLst>
          </a:prstGeom>
          <a:noFill/>
          <a:ln w="7620">
            <a:solidFill>
              <a:srgbClr val="FFFFFF"/>
            </a:solidFill>
            <a:prstDash val="solid"/>
          </a:ln>
        </p:spPr>
      </p:sp>
      <p:sp>
        <p:nvSpPr>
          <p:cNvPr id="7" name="Text 3"/>
          <p:cNvSpPr/>
          <p:nvPr/>
        </p:nvSpPr>
        <p:spPr>
          <a:xfrm>
            <a:off x="1288137" y="7010281"/>
            <a:ext cx="2692598" cy="402550"/>
          </a:xfrm>
          <a:prstGeom prst="rect">
            <a:avLst/>
          </a:prstGeom>
          <a:noFill/>
          <a:ln/>
        </p:spPr>
        <p:txBody>
          <a:bodyPr wrap="none" lIns="0" tIns="0" rIns="0" bIns="0" rtlCol="0" anchor="t"/>
          <a:lstStyle/>
          <a:p>
            <a:pPr marL="0" indent="0" algn="l">
              <a:lnSpc>
                <a:spcPts val="3150"/>
              </a:lnSpc>
              <a:buNone/>
            </a:pPr>
            <a:r>
              <a:rPr lang="en-US" sz="2250" b="1" dirty="0" smtClean="0">
                <a:solidFill>
                  <a:srgbClr val="DAD8E9"/>
                </a:solidFill>
                <a:latin typeface="Mukta Bold" pitchFamily="34" charset="0"/>
                <a:ea typeface="Mukta Bold" pitchFamily="34" charset="-122"/>
                <a:cs typeface="Mukta Bold" pitchFamily="34" charset="-120"/>
              </a:rPr>
              <a:t> </a:t>
            </a:r>
            <a:r>
              <a:rPr lang="uk-UA" sz="2250" b="1" dirty="0">
                <a:solidFill>
                  <a:srgbClr val="DAD8E9"/>
                </a:solidFill>
                <a:latin typeface="Mukta Bold" pitchFamily="34" charset="0"/>
                <a:ea typeface="Mukta Bold" pitchFamily="34" charset="-122"/>
                <a:cs typeface="Mukta Bold" pitchFamily="34" charset="-120"/>
              </a:rPr>
              <a:t>О</a:t>
            </a:r>
            <a:r>
              <a:rPr lang="en-US" sz="2250" b="1" dirty="0" smtClean="0">
                <a:solidFill>
                  <a:srgbClr val="DAD8E9"/>
                </a:solidFill>
                <a:latin typeface="Mukta Bold" pitchFamily="34" charset="0"/>
                <a:ea typeface="Mukta Bold" pitchFamily="34" charset="-122"/>
                <a:cs typeface="Mukta Bold" pitchFamily="34" charset="-120"/>
              </a:rPr>
              <a:t>lena </a:t>
            </a:r>
            <a:r>
              <a:rPr lang="en-US" sz="2250" b="1" dirty="0">
                <a:solidFill>
                  <a:srgbClr val="DAD8E9"/>
                </a:solidFill>
                <a:latin typeface="Mukta Bold" pitchFamily="34" charset="0"/>
                <a:ea typeface="Mukta Bold" pitchFamily="34" charset="-122"/>
                <a:cs typeface="Mukta Bold" pitchFamily="34" charset="-120"/>
              </a:rPr>
              <a:t>Bessarabova</a:t>
            </a:r>
            <a:endParaRPr lang="en-US" sz="22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64037" y="1279922"/>
            <a:ext cx="7317700"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Сучасні тенденції розвитку</a:t>
            </a:r>
            <a:endParaRPr lang="en-US" sz="4300" dirty="0"/>
          </a:p>
        </p:txBody>
      </p:sp>
      <p:pic>
        <p:nvPicPr>
          <p:cNvPr id="3" name="Image 0" descr="preencoded.png"/>
          <p:cNvPicPr>
            <a:picLocks noChangeAspect="1"/>
          </p:cNvPicPr>
          <p:nvPr/>
        </p:nvPicPr>
        <p:blipFill>
          <a:blip r:embed="rId3"/>
          <a:stretch>
            <a:fillRect/>
          </a:stretch>
        </p:blipFill>
        <p:spPr>
          <a:xfrm>
            <a:off x="864037" y="2459474"/>
            <a:ext cx="4053840" cy="2505432"/>
          </a:xfrm>
          <a:prstGeom prst="rect">
            <a:avLst/>
          </a:prstGeom>
        </p:spPr>
      </p:pic>
      <p:sp>
        <p:nvSpPr>
          <p:cNvPr id="4" name="Text 1"/>
          <p:cNvSpPr/>
          <p:nvPr/>
        </p:nvSpPr>
        <p:spPr>
          <a:xfrm>
            <a:off x="864037" y="5273516"/>
            <a:ext cx="2743200" cy="342900"/>
          </a:xfrm>
          <a:prstGeom prst="rect">
            <a:avLst/>
          </a:prstGeom>
          <a:noFill/>
          <a:ln/>
        </p:spPr>
        <p:txBody>
          <a:bodyPr wrap="none" lIns="0" tIns="0" rIns="0" bIns="0" rtlCol="0" anchor="t"/>
          <a:lstStyle/>
          <a:p>
            <a:pPr marL="0" indent="0" algn="l">
              <a:lnSpc>
                <a:spcPts val="2700"/>
              </a:lnSpc>
              <a:buNone/>
            </a:pPr>
            <a:r>
              <a:rPr lang="en-US" sz="2150" dirty="0">
                <a:solidFill>
                  <a:srgbClr val="DAD8E9"/>
                </a:solidFill>
                <a:latin typeface="Prompt Medium" pitchFamily="34" charset="0"/>
                <a:ea typeface="Prompt Medium" pitchFamily="34" charset="-122"/>
                <a:cs typeface="Prompt Medium" pitchFamily="34" charset="-120"/>
              </a:rPr>
              <a:t>Нейроінтерфейси</a:t>
            </a:r>
            <a:endParaRPr lang="en-US" sz="2150" dirty="0"/>
          </a:p>
        </p:txBody>
      </p:sp>
      <p:sp>
        <p:nvSpPr>
          <p:cNvPr id="5" name="Text 2"/>
          <p:cNvSpPr/>
          <p:nvPr/>
        </p:nvSpPr>
        <p:spPr>
          <a:xfrm>
            <a:off x="864037" y="5764530"/>
            <a:ext cx="4053840" cy="1185148"/>
          </a:xfrm>
          <a:prstGeom prst="rect">
            <a:avLst/>
          </a:prstGeom>
          <a:noFill/>
          <a:ln/>
        </p:spPr>
        <p:txBody>
          <a:bodyPr wrap="square" lIns="0" tIns="0" rIns="0" bIns="0" rtlCol="0" anchor="t"/>
          <a:lstStyle/>
          <a:p>
            <a:pPr marL="0" indent="0" algn="l">
              <a:lnSpc>
                <a:spcPts val="3100"/>
              </a:lnSpc>
              <a:buNone/>
            </a:pPr>
            <a:r>
              <a:rPr lang="en-US" sz="1900" dirty="0">
                <a:solidFill>
                  <a:srgbClr val="DAD8E9"/>
                </a:solidFill>
                <a:latin typeface="Mukta Light" pitchFamily="34" charset="0"/>
                <a:ea typeface="Mukta Light" pitchFamily="34" charset="-122"/>
                <a:cs typeface="Mukta Light" pitchFamily="34" charset="-120"/>
              </a:rPr>
              <a:t>Розробка протезів, керованих нервовими імпульсами, для більш природного руху.</a:t>
            </a:r>
            <a:endParaRPr lang="en-US" sz="1900" dirty="0"/>
          </a:p>
        </p:txBody>
      </p:sp>
      <p:pic>
        <p:nvPicPr>
          <p:cNvPr id="6" name="Image 1" descr="preencoded.png"/>
          <p:cNvPicPr>
            <a:picLocks noChangeAspect="1"/>
          </p:cNvPicPr>
          <p:nvPr/>
        </p:nvPicPr>
        <p:blipFill>
          <a:blip r:embed="rId4"/>
          <a:stretch>
            <a:fillRect/>
          </a:stretch>
        </p:blipFill>
        <p:spPr>
          <a:xfrm>
            <a:off x="5288161" y="2459474"/>
            <a:ext cx="4053959" cy="2505432"/>
          </a:xfrm>
          <a:prstGeom prst="rect">
            <a:avLst/>
          </a:prstGeom>
        </p:spPr>
      </p:pic>
      <p:sp>
        <p:nvSpPr>
          <p:cNvPr id="7" name="Text 3"/>
          <p:cNvSpPr/>
          <p:nvPr/>
        </p:nvSpPr>
        <p:spPr>
          <a:xfrm>
            <a:off x="5288161" y="5273516"/>
            <a:ext cx="2743200" cy="342900"/>
          </a:xfrm>
          <a:prstGeom prst="rect">
            <a:avLst/>
          </a:prstGeom>
          <a:noFill/>
          <a:ln/>
        </p:spPr>
        <p:txBody>
          <a:bodyPr wrap="none" lIns="0" tIns="0" rIns="0" bIns="0" rtlCol="0" anchor="t"/>
          <a:lstStyle/>
          <a:p>
            <a:pPr marL="0" indent="0" algn="l">
              <a:lnSpc>
                <a:spcPts val="2700"/>
              </a:lnSpc>
              <a:buNone/>
            </a:pPr>
            <a:r>
              <a:rPr lang="en-US" sz="2150" dirty="0">
                <a:solidFill>
                  <a:srgbClr val="DAD8E9"/>
                </a:solidFill>
                <a:latin typeface="Prompt Medium" pitchFamily="34" charset="0"/>
                <a:ea typeface="Prompt Medium" pitchFamily="34" charset="-122"/>
                <a:cs typeface="Prompt Medium" pitchFamily="34" charset="-120"/>
              </a:rPr>
              <a:t>3D-друк</a:t>
            </a:r>
            <a:endParaRPr lang="en-US" sz="2150" dirty="0"/>
          </a:p>
        </p:txBody>
      </p:sp>
      <p:sp>
        <p:nvSpPr>
          <p:cNvPr id="8" name="Text 4"/>
          <p:cNvSpPr/>
          <p:nvPr/>
        </p:nvSpPr>
        <p:spPr>
          <a:xfrm>
            <a:off x="5288161" y="5764530"/>
            <a:ext cx="4053959" cy="1185148"/>
          </a:xfrm>
          <a:prstGeom prst="rect">
            <a:avLst/>
          </a:prstGeom>
          <a:noFill/>
          <a:ln/>
        </p:spPr>
        <p:txBody>
          <a:bodyPr wrap="square" lIns="0" tIns="0" rIns="0" bIns="0" rtlCol="0" anchor="t"/>
          <a:lstStyle/>
          <a:p>
            <a:pPr marL="0" indent="0" algn="l">
              <a:lnSpc>
                <a:spcPts val="3100"/>
              </a:lnSpc>
              <a:buNone/>
            </a:pPr>
            <a:r>
              <a:rPr lang="en-US" sz="1900" dirty="0">
                <a:solidFill>
                  <a:srgbClr val="DAD8E9"/>
                </a:solidFill>
                <a:latin typeface="Mukta Light" pitchFamily="34" charset="0"/>
                <a:ea typeface="Mukta Light" pitchFamily="34" charset="-122"/>
                <a:cs typeface="Mukta Light" pitchFamily="34" charset="-120"/>
              </a:rPr>
              <a:t>Використання 3D-друку для створення індивідуальних ортезів та протезів.</a:t>
            </a:r>
            <a:endParaRPr lang="en-US" sz="1900" dirty="0"/>
          </a:p>
        </p:txBody>
      </p:sp>
      <p:pic>
        <p:nvPicPr>
          <p:cNvPr id="9" name="Image 2" descr="preencoded.png"/>
          <p:cNvPicPr>
            <a:picLocks noChangeAspect="1"/>
          </p:cNvPicPr>
          <p:nvPr/>
        </p:nvPicPr>
        <p:blipFill>
          <a:blip r:embed="rId5"/>
          <a:stretch>
            <a:fillRect/>
          </a:stretch>
        </p:blipFill>
        <p:spPr>
          <a:xfrm>
            <a:off x="9712404" y="2459474"/>
            <a:ext cx="4053840" cy="2505432"/>
          </a:xfrm>
          <a:prstGeom prst="rect">
            <a:avLst/>
          </a:prstGeom>
        </p:spPr>
      </p:pic>
      <p:sp>
        <p:nvSpPr>
          <p:cNvPr id="10" name="Text 5"/>
          <p:cNvSpPr/>
          <p:nvPr/>
        </p:nvSpPr>
        <p:spPr>
          <a:xfrm>
            <a:off x="9712404" y="5273516"/>
            <a:ext cx="2968466" cy="342900"/>
          </a:xfrm>
          <a:prstGeom prst="rect">
            <a:avLst/>
          </a:prstGeom>
          <a:noFill/>
          <a:ln/>
        </p:spPr>
        <p:txBody>
          <a:bodyPr wrap="none" lIns="0" tIns="0" rIns="0" bIns="0" rtlCol="0" anchor="t"/>
          <a:lstStyle/>
          <a:p>
            <a:pPr marL="0" indent="0" algn="l">
              <a:lnSpc>
                <a:spcPts val="2700"/>
              </a:lnSpc>
              <a:buNone/>
            </a:pPr>
            <a:r>
              <a:rPr lang="en-US" sz="2150" dirty="0">
                <a:solidFill>
                  <a:srgbClr val="DAD8E9"/>
                </a:solidFill>
                <a:latin typeface="Prompt Medium" pitchFamily="34" charset="0"/>
                <a:ea typeface="Prompt Medium" pitchFamily="34" charset="-122"/>
                <a:cs typeface="Prompt Medium" pitchFamily="34" charset="-120"/>
              </a:rPr>
              <a:t>Розумні крісла колісні</a:t>
            </a:r>
            <a:endParaRPr lang="en-US" sz="2150" dirty="0"/>
          </a:p>
        </p:txBody>
      </p:sp>
      <p:sp>
        <p:nvSpPr>
          <p:cNvPr id="11" name="Text 6"/>
          <p:cNvSpPr/>
          <p:nvPr/>
        </p:nvSpPr>
        <p:spPr>
          <a:xfrm>
            <a:off x="9712404" y="5764530"/>
            <a:ext cx="4053840" cy="1185148"/>
          </a:xfrm>
          <a:prstGeom prst="rect">
            <a:avLst/>
          </a:prstGeom>
          <a:noFill/>
          <a:ln/>
        </p:spPr>
        <p:txBody>
          <a:bodyPr wrap="square" lIns="0" tIns="0" rIns="0" bIns="0" rtlCol="0" anchor="t"/>
          <a:lstStyle/>
          <a:p>
            <a:pPr marL="0" indent="0" algn="l">
              <a:lnSpc>
                <a:spcPts val="3100"/>
              </a:lnSpc>
              <a:buNone/>
            </a:pPr>
            <a:r>
              <a:rPr lang="en-US" sz="1900" dirty="0">
                <a:solidFill>
                  <a:srgbClr val="DAD8E9"/>
                </a:solidFill>
                <a:latin typeface="Mukta Light" pitchFamily="34" charset="0"/>
                <a:ea typeface="Mukta Light" pitchFamily="34" charset="-122"/>
                <a:cs typeface="Mukta Light" pitchFamily="34" charset="-120"/>
              </a:rPr>
              <a:t>Інтеграція сенсорів та систем керування для підвищення мобільності та безпеки.</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79013" y="619482"/>
            <a:ext cx="6821805" cy="538877"/>
          </a:xfrm>
          <a:prstGeom prst="rect">
            <a:avLst/>
          </a:prstGeom>
          <a:noFill/>
          <a:ln/>
        </p:spPr>
        <p:txBody>
          <a:bodyPr wrap="none" lIns="0" tIns="0" rIns="0" bIns="0" rtlCol="0" anchor="t"/>
          <a:lstStyle/>
          <a:p>
            <a:pPr marL="0" indent="0">
              <a:lnSpc>
                <a:spcPts val="4200"/>
              </a:lnSpc>
              <a:buNone/>
            </a:pPr>
            <a:r>
              <a:rPr lang="en-US" sz="3350" dirty="0">
                <a:solidFill>
                  <a:srgbClr val="C6BFEE"/>
                </a:solidFill>
                <a:latin typeface="Prompt Medium" pitchFamily="34" charset="0"/>
                <a:ea typeface="Prompt Medium" pitchFamily="34" charset="-122"/>
                <a:cs typeface="Prompt Medium" pitchFamily="34" charset="-120"/>
              </a:rPr>
              <a:t>Розвиток ортопедичних засобів</a:t>
            </a:r>
            <a:endParaRPr lang="en-US" sz="3350" dirty="0"/>
          </a:p>
        </p:txBody>
      </p:sp>
      <p:sp>
        <p:nvSpPr>
          <p:cNvPr id="4" name="Shape 1"/>
          <p:cNvSpPr/>
          <p:nvPr/>
        </p:nvSpPr>
        <p:spPr>
          <a:xfrm>
            <a:off x="958572" y="1449348"/>
            <a:ext cx="22860" cy="6160651"/>
          </a:xfrm>
          <a:prstGeom prst="roundRect">
            <a:avLst>
              <a:gd name="adj" fmla="val 356475"/>
            </a:avLst>
          </a:prstGeom>
          <a:solidFill>
            <a:srgbClr val="6D4562"/>
          </a:solidFill>
          <a:ln/>
        </p:spPr>
      </p:sp>
      <p:sp>
        <p:nvSpPr>
          <p:cNvPr id="5" name="Shape 2"/>
          <p:cNvSpPr/>
          <p:nvPr/>
        </p:nvSpPr>
        <p:spPr>
          <a:xfrm>
            <a:off x="1165384" y="1874401"/>
            <a:ext cx="679013" cy="22860"/>
          </a:xfrm>
          <a:prstGeom prst="roundRect">
            <a:avLst>
              <a:gd name="adj" fmla="val 356475"/>
            </a:avLst>
          </a:prstGeom>
          <a:solidFill>
            <a:srgbClr val="6D4562"/>
          </a:solidFill>
          <a:ln/>
        </p:spPr>
      </p:sp>
      <p:sp>
        <p:nvSpPr>
          <p:cNvPr id="6" name="Shape 3"/>
          <p:cNvSpPr/>
          <p:nvPr/>
        </p:nvSpPr>
        <p:spPr>
          <a:xfrm>
            <a:off x="751761" y="1667589"/>
            <a:ext cx="436483" cy="436483"/>
          </a:xfrm>
          <a:prstGeom prst="roundRect">
            <a:avLst>
              <a:gd name="adj" fmla="val 18670"/>
            </a:avLst>
          </a:prstGeom>
          <a:solidFill>
            <a:srgbClr val="542C49"/>
          </a:solidFill>
          <a:ln w="7620">
            <a:solidFill>
              <a:srgbClr val="6D4562"/>
            </a:solidFill>
            <a:prstDash val="solid"/>
          </a:ln>
        </p:spPr>
      </p:sp>
      <p:sp>
        <p:nvSpPr>
          <p:cNvPr id="7" name="Text 4"/>
          <p:cNvSpPr/>
          <p:nvPr/>
        </p:nvSpPr>
        <p:spPr>
          <a:xfrm>
            <a:off x="921544" y="1756410"/>
            <a:ext cx="96798" cy="25872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1</a:t>
            </a:r>
            <a:endParaRPr lang="en-US" sz="2000" dirty="0"/>
          </a:p>
        </p:txBody>
      </p:sp>
      <p:sp>
        <p:nvSpPr>
          <p:cNvPr id="8" name="Text 5"/>
          <p:cNvSpPr/>
          <p:nvPr/>
        </p:nvSpPr>
        <p:spPr>
          <a:xfrm>
            <a:off x="2037040" y="1643301"/>
            <a:ext cx="3112056" cy="269438"/>
          </a:xfrm>
          <a:prstGeom prst="rect">
            <a:avLst/>
          </a:prstGeom>
          <a:noFill/>
          <a:ln/>
        </p:spPr>
        <p:txBody>
          <a:bodyPr wrap="none" lIns="0" tIns="0" rIns="0" bIns="0" rtlCol="0" anchor="t"/>
          <a:lstStyle/>
          <a:p>
            <a:pPr marL="0" indent="0" algn="l">
              <a:lnSpc>
                <a:spcPts val="2100"/>
              </a:lnSpc>
              <a:buNone/>
            </a:pPr>
            <a:r>
              <a:rPr lang="en-US" sz="1650" dirty="0">
                <a:solidFill>
                  <a:srgbClr val="DAD8E9"/>
                </a:solidFill>
                <a:latin typeface="Prompt Medium" pitchFamily="34" charset="0"/>
                <a:ea typeface="Prompt Medium" pitchFamily="34" charset="-122"/>
                <a:cs typeface="Prompt Medium" pitchFamily="34" charset="-120"/>
              </a:rPr>
              <a:t>Давні часи та Середньовіччя</a:t>
            </a:r>
            <a:endParaRPr lang="en-US" sz="1650" dirty="0"/>
          </a:p>
        </p:txBody>
      </p:sp>
      <p:sp>
        <p:nvSpPr>
          <p:cNvPr id="9" name="Text 6"/>
          <p:cNvSpPr/>
          <p:nvPr/>
        </p:nvSpPr>
        <p:spPr>
          <a:xfrm>
            <a:off x="2037040" y="2029063"/>
            <a:ext cx="6427946" cy="621030"/>
          </a:xfrm>
          <a:prstGeom prst="rect">
            <a:avLst/>
          </a:prstGeom>
          <a:noFill/>
          <a:ln/>
        </p:spPr>
        <p:txBody>
          <a:bodyPr wrap="square" lIns="0" tIns="0" rIns="0" bIns="0" rtlCol="0" anchor="t"/>
          <a:lstStyle/>
          <a:p>
            <a:pPr marL="0" indent="0" algn="l">
              <a:lnSpc>
                <a:spcPts val="2400"/>
              </a:lnSpc>
              <a:buNone/>
            </a:pPr>
            <a:r>
              <a:rPr lang="en-US" sz="1500" dirty="0">
                <a:solidFill>
                  <a:srgbClr val="DAD8E9"/>
                </a:solidFill>
                <a:latin typeface="Mukta Light" pitchFamily="34" charset="0"/>
                <a:ea typeface="Mukta Light" pitchFamily="34" charset="-122"/>
                <a:cs typeface="Mukta Light" pitchFamily="34" charset="-120"/>
              </a:rPr>
              <a:t>Перші ортопедичні засоби з'являються ще в давнину. Вони були простими, але ефективними для свого часу.</a:t>
            </a:r>
            <a:endParaRPr lang="en-US" sz="1500" dirty="0"/>
          </a:p>
        </p:txBody>
      </p:sp>
      <p:sp>
        <p:nvSpPr>
          <p:cNvPr id="10" name="Shape 7"/>
          <p:cNvSpPr/>
          <p:nvPr/>
        </p:nvSpPr>
        <p:spPr>
          <a:xfrm>
            <a:off x="1165384" y="3463052"/>
            <a:ext cx="679013" cy="22860"/>
          </a:xfrm>
          <a:prstGeom prst="roundRect">
            <a:avLst>
              <a:gd name="adj" fmla="val 356475"/>
            </a:avLst>
          </a:prstGeom>
          <a:solidFill>
            <a:srgbClr val="6D4562"/>
          </a:solidFill>
          <a:ln/>
        </p:spPr>
      </p:sp>
      <p:sp>
        <p:nvSpPr>
          <p:cNvPr id="11" name="Shape 8"/>
          <p:cNvSpPr/>
          <p:nvPr/>
        </p:nvSpPr>
        <p:spPr>
          <a:xfrm>
            <a:off x="751761" y="3256240"/>
            <a:ext cx="436483" cy="436483"/>
          </a:xfrm>
          <a:prstGeom prst="roundRect">
            <a:avLst>
              <a:gd name="adj" fmla="val 18670"/>
            </a:avLst>
          </a:prstGeom>
          <a:solidFill>
            <a:srgbClr val="542C49"/>
          </a:solidFill>
          <a:ln w="7620">
            <a:solidFill>
              <a:srgbClr val="6D4562"/>
            </a:solidFill>
            <a:prstDash val="solid"/>
          </a:ln>
        </p:spPr>
      </p:sp>
      <p:sp>
        <p:nvSpPr>
          <p:cNvPr id="12" name="Text 9"/>
          <p:cNvSpPr/>
          <p:nvPr/>
        </p:nvSpPr>
        <p:spPr>
          <a:xfrm>
            <a:off x="894278" y="3345061"/>
            <a:ext cx="151328" cy="25872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2</a:t>
            </a:r>
            <a:endParaRPr lang="en-US" sz="2000" dirty="0"/>
          </a:p>
        </p:txBody>
      </p:sp>
      <p:sp>
        <p:nvSpPr>
          <p:cNvPr id="13" name="Text 10"/>
          <p:cNvSpPr/>
          <p:nvPr/>
        </p:nvSpPr>
        <p:spPr>
          <a:xfrm>
            <a:off x="2037040" y="3231952"/>
            <a:ext cx="2155746" cy="269438"/>
          </a:xfrm>
          <a:prstGeom prst="rect">
            <a:avLst/>
          </a:prstGeom>
          <a:noFill/>
          <a:ln/>
        </p:spPr>
        <p:txBody>
          <a:bodyPr wrap="none" lIns="0" tIns="0" rIns="0" bIns="0" rtlCol="0" anchor="t"/>
          <a:lstStyle/>
          <a:p>
            <a:pPr marL="0" indent="0" algn="l">
              <a:lnSpc>
                <a:spcPts val="2100"/>
              </a:lnSpc>
              <a:buNone/>
            </a:pPr>
            <a:r>
              <a:rPr lang="en-US" sz="1650" dirty="0">
                <a:solidFill>
                  <a:srgbClr val="DAD8E9"/>
                </a:solidFill>
                <a:latin typeface="Prompt Medium" pitchFamily="34" charset="0"/>
                <a:ea typeface="Prompt Medium" pitchFamily="34" charset="-122"/>
                <a:cs typeface="Prompt Medium" pitchFamily="34" charset="-120"/>
              </a:rPr>
              <a:t>Епоха Відродження</a:t>
            </a:r>
            <a:endParaRPr lang="en-US" sz="1650" dirty="0"/>
          </a:p>
        </p:txBody>
      </p:sp>
      <p:sp>
        <p:nvSpPr>
          <p:cNvPr id="14" name="Text 11"/>
          <p:cNvSpPr/>
          <p:nvPr/>
        </p:nvSpPr>
        <p:spPr>
          <a:xfrm>
            <a:off x="2037040" y="3617714"/>
            <a:ext cx="6427946" cy="621030"/>
          </a:xfrm>
          <a:prstGeom prst="rect">
            <a:avLst/>
          </a:prstGeom>
          <a:noFill/>
          <a:ln/>
        </p:spPr>
        <p:txBody>
          <a:bodyPr wrap="square" lIns="0" tIns="0" rIns="0" bIns="0" rtlCol="0" anchor="t"/>
          <a:lstStyle/>
          <a:p>
            <a:pPr marL="0" indent="0" algn="l">
              <a:lnSpc>
                <a:spcPts val="2400"/>
              </a:lnSpc>
              <a:buNone/>
            </a:pPr>
            <a:r>
              <a:rPr lang="en-US" sz="1500" dirty="0">
                <a:solidFill>
                  <a:srgbClr val="DAD8E9"/>
                </a:solidFill>
                <a:latin typeface="Mukta Light" pitchFamily="34" charset="0"/>
                <a:ea typeface="Mukta Light" pitchFamily="34" charset="-122"/>
                <a:cs typeface="Mukta Light" pitchFamily="34" charset="-120"/>
              </a:rPr>
              <a:t>Змінюється ставлення до каліцтва людського тіла. Починається активний розвиток ортопедичних пристосувань.</a:t>
            </a:r>
            <a:endParaRPr lang="en-US" sz="1500" dirty="0"/>
          </a:p>
        </p:txBody>
      </p:sp>
      <p:sp>
        <p:nvSpPr>
          <p:cNvPr id="15" name="Shape 12"/>
          <p:cNvSpPr/>
          <p:nvPr/>
        </p:nvSpPr>
        <p:spPr>
          <a:xfrm>
            <a:off x="1165384" y="5051703"/>
            <a:ext cx="679013" cy="22860"/>
          </a:xfrm>
          <a:prstGeom prst="roundRect">
            <a:avLst>
              <a:gd name="adj" fmla="val 356475"/>
            </a:avLst>
          </a:prstGeom>
          <a:solidFill>
            <a:srgbClr val="6D4562"/>
          </a:solidFill>
          <a:ln/>
        </p:spPr>
      </p:sp>
      <p:sp>
        <p:nvSpPr>
          <p:cNvPr id="16" name="Shape 13"/>
          <p:cNvSpPr/>
          <p:nvPr/>
        </p:nvSpPr>
        <p:spPr>
          <a:xfrm>
            <a:off x="751761" y="4844891"/>
            <a:ext cx="436483" cy="436483"/>
          </a:xfrm>
          <a:prstGeom prst="roundRect">
            <a:avLst>
              <a:gd name="adj" fmla="val 18670"/>
            </a:avLst>
          </a:prstGeom>
          <a:solidFill>
            <a:srgbClr val="542C49"/>
          </a:solidFill>
          <a:ln w="7620">
            <a:solidFill>
              <a:srgbClr val="6D4562"/>
            </a:solidFill>
            <a:prstDash val="solid"/>
          </a:ln>
        </p:spPr>
      </p:sp>
      <p:sp>
        <p:nvSpPr>
          <p:cNvPr id="17" name="Text 14"/>
          <p:cNvSpPr/>
          <p:nvPr/>
        </p:nvSpPr>
        <p:spPr>
          <a:xfrm>
            <a:off x="894993" y="4933712"/>
            <a:ext cx="150019" cy="25872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3</a:t>
            </a:r>
            <a:endParaRPr lang="en-US" sz="2000" dirty="0"/>
          </a:p>
        </p:txBody>
      </p:sp>
      <p:sp>
        <p:nvSpPr>
          <p:cNvPr id="18" name="Text 15"/>
          <p:cNvSpPr/>
          <p:nvPr/>
        </p:nvSpPr>
        <p:spPr>
          <a:xfrm>
            <a:off x="2037040" y="4820603"/>
            <a:ext cx="2155746" cy="269438"/>
          </a:xfrm>
          <a:prstGeom prst="rect">
            <a:avLst/>
          </a:prstGeom>
          <a:noFill/>
          <a:ln/>
        </p:spPr>
        <p:txBody>
          <a:bodyPr wrap="none" lIns="0" tIns="0" rIns="0" bIns="0" rtlCol="0" anchor="t"/>
          <a:lstStyle/>
          <a:p>
            <a:pPr marL="0" indent="0" algn="l">
              <a:lnSpc>
                <a:spcPts val="2100"/>
              </a:lnSpc>
              <a:buNone/>
            </a:pPr>
            <a:r>
              <a:rPr lang="en-US" sz="1650" dirty="0">
                <a:solidFill>
                  <a:srgbClr val="DAD8E9"/>
                </a:solidFill>
                <a:latin typeface="Prompt Medium" pitchFamily="34" charset="0"/>
                <a:ea typeface="Prompt Medium" pitchFamily="34" charset="-122"/>
                <a:cs typeface="Prompt Medium" pitchFamily="34" charset="-120"/>
              </a:rPr>
              <a:t>XVI-XVII століття</a:t>
            </a:r>
            <a:endParaRPr lang="en-US" sz="1650" dirty="0"/>
          </a:p>
        </p:txBody>
      </p:sp>
      <p:sp>
        <p:nvSpPr>
          <p:cNvPr id="19" name="Text 16"/>
          <p:cNvSpPr/>
          <p:nvPr/>
        </p:nvSpPr>
        <p:spPr>
          <a:xfrm>
            <a:off x="2037040" y="5206365"/>
            <a:ext cx="6427946" cy="621030"/>
          </a:xfrm>
          <a:prstGeom prst="rect">
            <a:avLst/>
          </a:prstGeom>
          <a:noFill/>
          <a:ln/>
        </p:spPr>
        <p:txBody>
          <a:bodyPr wrap="square" lIns="0" tIns="0" rIns="0" bIns="0" rtlCol="0" anchor="t"/>
          <a:lstStyle/>
          <a:p>
            <a:pPr marL="0" indent="0" algn="l">
              <a:lnSpc>
                <a:spcPts val="2400"/>
              </a:lnSpc>
              <a:buNone/>
            </a:pPr>
            <a:r>
              <a:rPr lang="en-US" sz="1500" dirty="0">
                <a:solidFill>
                  <a:srgbClr val="DAD8E9"/>
                </a:solidFill>
                <a:latin typeface="Mukta Light" pitchFamily="34" charset="0"/>
                <a:ea typeface="Mukta Light" pitchFamily="34" charset="-122"/>
                <a:cs typeface="Mukta Light" pitchFamily="34" charset="-120"/>
              </a:rPr>
              <a:t>Амбруаз Паре вносить значний вклад у розвиток ортопедії, пропонуючи різноманітні корегуючі пристосування.</a:t>
            </a:r>
            <a:endParaRPr lang="en-US" sz="1500" dirty="0"/>
          </a:p>
        </p:txBody>
      </p:sp>
      <p:sp>
        <p:nvSpPr>
          <p:cNvPr id="20" name="Shape 17"/>
          <p:cNvSpPr/>
          <p:nvPr/>
        </p:nvSpPr>
        <p:spPr>
          <a:xfrm>
            <a:off x="1165384" y="6640354"/>
            <a:ext cx="679013" cy="22860"/>
          </a:xfrm>
          <a:prstGeom prst="roundRect">
            <a:avLst>
              <a:gd name="adj" fmla="val 356475"/>
            </a:avLst>
          </a:prstGeom>
          <a:solidFill>
            <a:srgbClr val="6D4562"/>
          </a:solidFill>
          <a:ln/>
        </p:spPr>
      </p:sp>
      <p:sp>
        <p:nvSpPr>
          <p:cNvPr id="21" name="Shape 18"/>
          <p:cNvSpPr/>
          <p:nvPr/>
        </p:nvSpPr>
        <p:spPr>
          <a:xfrm>
            <a:off x="751761" y="6433542"/>
            <a:ext cx="436483" cy="436483"/>
          </a:xfrm>
          <a:prstGeom prst="roundRect">
            <a:avLst>
              <a:gd name="adj" fmla="val 18670"/>
            </a:avLst>
          </a:prstGeom>
          <a:solidFill>
            <a:srgbClr val="542C49"/>
          </a:solidFill>
          <a:ln w="7620">
            <a:solidFill>
              <a:srgbClr val="6D4562"/>
            </a:solidFill>
            <a:prstDash val="solid"/>
          </a:ln>
        </p:spPr>
      </p:sp>
      <p:sp>
        <p:nvSpPr>
          <p:cNvPr id="22" name="Text 19"/>
          <p:cNvSpPr/>
          <p:nvPr/>
        </p:nvSpPr>
        <p:spPr>
          <a:xfrm>
            <a:off x="891183" y="6522363"/>
            <a:ext cx="157520" cy="258723"/>
          </a:xfrm>
          <a:prstGeom prst="rect">
            <a:avLst/>
          </a:prstGeom>
          <a:noFill/>
          <a:ln/>
        </p:spPr>
        <p:txBody>
          <a:bodyPr wrap="none" lIns="0" tIns="0" rIns="0" bIns="0" rtlCol="0" anchor="t"/>
          <a:lstStyle/>
          <a:p>
            <a:pPr marL="0" indent="0" algn="ctr">
              <a:lnSpc>
                <a:spcPts val="2000"/>
              </a:lnSpc>
              <a:buNone/>
            </a:pPr>
            <a:r>
              <a:rPr lang="en-US" sz="2000" dirty="0">
                <a:solidFill>
                  <a:srgbClr val="DAD8E9"/>
                </a:solidFill>
                <a:latin typeface="Prompt Medium" pitchFamily="34" charset="0"/>
                <a:ea typeface="Prompt Medium" pitchFamily="34" charset="-122"/>
                <a:cs typeface="Prompt Medium" pitchFamily="34" charset="-120"/>
              </a:rPr>
              <a:t>4</a:t>
            </a:r>
            <a:endParaRPr lang="en-US" sz="2000" dirty="0"/>
          </a:p>
        </p:txBody>
      </p:sp>
      <p:sp>
        <p:nvSpPr>
          <p:cNvPr id="23" name="Text 20"/>
          <p:cNvSpPr/>
          <p:nvPr/>
        </p:nvSpPr>
        <p:spPr>
          <a:xfrm>
            <a:off x="2037040" y="6409253"/>
            <a:ext cx="2155746" cy="269438"/>
          </a:xfrm>
          <a:prstGeom prst="rect">
            <a:avLst/>
          </a:prstGeom>
          <a:noFill/>
          <a:ln/>
        </p:spPr>
        <p:txBody>
          <a:bodyPr wrap="none" lIns="0" tIns="0" rIns="0" bIns="0" rtlCol="0" anchor="t"/>
          <a:lstStyle/>
          <a:p>
            <a:pPr marL="0" indent="0" algn="l">
              <a:lnSpc>
                <a:spcPts val="2100"/>
              </a:lnSpc>
              <a:buNone/>
            </a:pPr>
            <a:r>
              <a:rPr lang="en-US" sz="1650" dirty="0">
                <a:solidFill>
                  <a:srgbClr val="DAD8E9"/>
                </a:solidFill>
                <a:latin typeface="Prompt Medium" pitchFamily="34" charset="0"/>
                <a:ea typeface="Prompt Medium" pitchFamily="34" charset="-122"/>
                <a:cs typeface="Prompt Medium" pitchFamily="34" charset="-120"/>
              </a:rPr>
              <a:t>XIX-XX століття</a:t>
            </a:r>
            <a:endParaRPr lang="en-US" sz="1650" dirty="0"/>
          </a:p>
        </p:txBody>
      </p:sp>
      <p:sp>
        <p:nvSpPr>
          <p:cNvPr id="24" name="Text 21"/>
          <p:cNvSpPr/>
          <p:nvPr/>
        </p:nvSpPr>
        <p:spPr>
          <a:xfrm>
            <a:off x="2037040" y="6795016"/>
            <a:ext cx="6427946" cy="621030"/>
          </a:xfrm>
          <a:prstGeom prst="rect">
            <a:avLst/>
          </a:prstGeom>
          <a:noFill/>
          <a:ln/>
        </p:spPr>
        <p:txBody>
          <a:bodyPr wrap="square" lIns="0" tIns="0" rIns="0" bIns="0" rtlCol="0" anchor="t"/>
          <a:lstStyle/>
          <a:p>
            <a:pPr marL="0" indent="0" algn="l">
              <a:lnSpc>
                <a:spcPts val="2400"/>
              </a:lnSpc>
              <a:buNone/>
            </a:pPr>
            <a:r>
              <a:rPr lang="en-US" sz="1500" dirty="0">
                <a:solidFill>
                  <a:srgbClr val="DAD8E9"/>
                </a:solidFill>
                <a:latin typeface="Mukta Light" pitchFamily="34" charset="0"/>
                <a:ea typeface="Mukta Light" pitchFamily="34" charset="-122"/>
                <a:cs typeface="Mukta Light" pitchFamily="34" charset="-120"/>
              </a:rPr>
              <a:t>Створюються перші ортопедичні клініки, з'являються вдосконалені протезні апарати.</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1477208"/>
            <a:ext cx="8433435" cy="685800"/>
          </a:xfrm>
          <a:prstGeom prst="rect">
            <a:avLst/>
          </a:prstGeom>
          <a:noFill/>
          <a:ln/>
        </p:spPr>
        <p:txBody>
          <a:bodyPr wrap="non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Внесок видатних особистостей</a:t>
            </a:r>
            <a:endParaRPr lang="en-US" sz="4300" dirty="0"/>
          </a:p>
        </p:txBody>
      </p:sp>
      <p:sp>
        <p:nvSpPr>
          <p:cNvPr id="3" name="Text 1"/>
          <p:cNvSpPr/>
          <p:nvPr/>
        </p:nvSpPr>
        <p:spPr>
          <a:xfrm>
            <a:off x="864037" y="2780109"/>
            <a:ext cx="2743200"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Амбруаз Паре</a:t>
            </a:r>
            <a:endParaRPr lang="en-US" sz="2150" dirty="0"/>
          </a:p>
        </p:txBody>
      </p:sp>
      <p:sp>
        <p:nvSpPr>
          <p:cNvPr id="4" name="Text 2"/>
          <p:cNvSpPr/>
          <p:nvPr/>
        </p:nvSpPr>
        <p:spPr>
          <a:xfrm>
            <a:off x="864037" y="3369826"/>
            <a:ext cx="3898821" cy="3160395"/>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Французький лікар, який запропонував застосовувати різноманітні корегуючи та утримуючі пристосування. Ввів жорсткий корсет для виправлення викривлення хребта, рекомендував спеціальне взуття при клишоногості.</a:t>
            </a:r>
            <a:endParaRPr lang="en-US" sz="1900" dirty="0"/>
          </a:p>
        </p:txBody>
      </p:sp>
      <p:sp>
        <p:nvSpPr>
          <p:cNvPr id="5" name="Text 3"/>
          <p:cNvSpPr/>
          <p:nvPr/>
        </p:nvSpPr>
        <p:spPr>
          <a:xfrm>
            <a:off x="5372695" y="2780109"/>
            <a:ext cx="2743200"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Гліссон</a:t>
            </a:r>
            <a:endParaRPr lang="en-US" sz="2150" dirty="0"/>
          </a:p>
        </p:txBody>
      </p:sp>
      <p:sp>
        <p:nvSpPr>
          <p:cNvPr id="6" name="Text 4"/>
          <p:cNvSpPr/>
          <p:nvPr/>
        </p:nvSpPr>
        <p:spPr>
          <a:xfrm>
            <a:off x="5372695" y="3369826"/>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У 1660 році запропонував використовувати петлю для фіксації та розтягу шийного відділу хребта.</a:t>
            </a:r>
            <a:endParaRPr lang="en-US" sz="1900" dirty="0"/>
          </a:p>
        </p:txBody>
      </p:sp>
      <p:sp>
        <p:nvSpPr>
          <p:cNvPr id="7" name="Text 5"/>
          <p:cNvSpPr/>
          <p:nvPr/>
        </p:nvSpPr>
        <p:spPr>
          <a:xfrm>
            <a:off x="9881354" y="2780109"/>
            <a:ext cx="2743200" cy="342900"/>
          </a:xfrm>
          <a:prstGeom prst="rect">
            <a:avLst/>
          </a:prstGeom>
          <a:noFill/>
          <a:ln/>
        </p:spPr>
        <p:txBody>
          <a:bodyPr wrap="none" lIns="0" tIns="0" rIns="0" bIns="0" rtlCol="0" anchor="t"/>
          <a:lstStyle/>
          <a:p>
            <a:pPr marL="0" indent="0">
              <a:lnSpc>
                <a:spcPts val="2700"/>
              </a:lnSpc>
              <a:buNone/>
            </a:pPr>
            <a:r>
              <a:rPr lang="en-US" sz="2150" dirty="0">
                <a:solidFill>
                  <a:srgbClr val="C6BFEE"/>
                </a:solidFill>
                <a:latin typeface="Prompt Medium" pitchFamily="34" charset="0"/>
                <a:ea typeface="Prompt Medium" pitchFamily="34" charset="-122"/>
                <a:cs typeface="Prompt Medium" pitchFamily="34" charset="-120"/>
              </a:rPr>
              <a:t>Кулібін</a:t>
            </a:r>
            <a:endParaRPr lang="en-US" sz="2150" dirty="0"/>
          </a:p>
        </p:txBody>
      </p:sp>
      <p:sp>
        <p:nvSpPr>
          <p:cNvPr id="8" name="Text 6"/>
          <p:cNvSpPr/>
          <p:nvPr/>
        </p:nvSpPr>
        <p:spPr>
          <a:xfrm>
            <a:off x="9881354" y="3369826"/>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Російський винахідник, який у 1808 році запропонував шинно-шарнірні протези після ампутацій нижніх кінцівок.</a:t>
            </a:r>
            <a:endParaRPr lang="en-US"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05101" y="815935"/>
            <a:ext cx="7533799" cy="1278017"/>
          </a:xfrm>
          <a:prstGeom prst="rect">
            <a:avLst/>
          </a:prstGeom>
          <a:noFill/>
          <a:ln/>
        </p:spPr>
        <p:txBody>
          <a:bodyPr wrap="square" lIns="0" tIns="0" rIns="0" bIns="0" rtlCol="0" anchor="t"/>
          <a:lstStyle/>
          <a:p>
            <a:pPr marL="0" indent="0">
              <a:lnSpc>
                <a:spcPts val="5000"/>
              </a:lnSpc>
              <a:buNone/>
            </a:pPr>
            <a:r>
              <a:rPr lang="en-US" sz="4000" dirty="0">
                <a:solidFill>
                  <a:srgbClr val="C6BFEE"/>
                </a:solidFill>
                <a:latin typeface="Prompt Medium" pitchFamily="34" charset="0"/>
                <a:ea typeface="Prompt Medium" pitchFamily="34" charset="-122"/>
                <a:cs typeface="Prompt Medium" pitchFamily="34" charset="-120"/>
              </a:rPr>
              <a:t>Класифікація технічних засобів реабілітації</a:t>
            </a:r>
            <a:endParaRPr lang="en-US" sz="4000" dirty="0"/>
          </a:p>
        </p:txBody>
      </p:sp>
      <p:sp>
        <p:nvSpPr>
          <p:cNvPr id="4" name="Shape 1"/>
          <p:cNvSpPr/>
          <p:nvPr/>
        </p:nvSpPr>
        <p:spPr>
          <a:xfrm>
            <a:off x="805101" y="2697718"/>
            <a:ext cx="517565" cy="517565"/>
          </a:xfrm>
          <a:prstGeom prst="roundRect">
            <a:avLst>
              <a:gd name="adj" fmla="val 18669"/>
            </a:avLst>
          </a:prstGeom>
          <a:solidFill>
            <a:srgbClr val="542C49"/>
          </a:solidFill>
          <a:ln w="7620">
            <a:solidFill>
              <a:srgbClr val="6D4562"/>
            </a:solidFill>
            <a:prstDash val="solid"/>
          </a:ln>
        </p:spPr>
      </p:sp>
      <p:sp>
        <p:nvSpPr>
          <p:cNvPr id="5" name="Text 2"/>
          <p:cNvSpPr/>
          <p:nvPr/>
        </p:nvSpPr>
        <p:spPr>
          <a:xfrm>
            <a:off x="1006435" y="2803088"/>
            <a:ext cx="114776" cy="306705"/>
          </a:xfrm>
          <a:prstGeom prst="rect">
            <a:avLst/>
          </a:prstGeom>
          <a:noFill/>
          <a:ln/>
        </p:spPr>
        <p:txBody>
          <a:bodyPr wrap="none" lIns="0" tIns="0" rIns="0" bIns="0" rtlCol="0" anchor="t"/>
          <a:lstStyle/>
          <a:p>
            <a:pPr marL="0" indent="0" algn="ctr">
              <a:lnSpc>
                <a:spcPts val="2400"/>
              </a:lnSpc>
              <a:buNone/>
            </a:pPr>
            <a:r>
              <a:rPr lang="en-US" sz="2400" dirty="0">
                <a:solidFill>
                  <a:srgbClr val="DAD8E9"/>
                </a:solidFill>
                <a:latin typeface="Prompt Medium" pitchFamily="34" charset="0"/>
                <a:ea typeface="Prompt Medium" pitchFamily="34" charset="-122"/>
                <a:cs typeface="Prompt Medium" pitchFamily="34" charset="-120"/>
              </a:rPr>
              <a:t>1</a:t>
            </a:r>
            <a:endParaRPr lang="en-US" sz="2400" dirty="0"/>
          </a:p>
        </p:txBody>
      </p:sp>
      <p:sp>
        <p:nvSpPr>
          <p:cNvPr id="6" name="Text 3"/>
          <p:cNvSpPr/>
          <p:nvPr/>
        </p:nvSpPr>
        <p:spPr>
          <a:xfrm>
            <a:off x="1552694" y="2697718"/>
            <a:ext cx="2556153" cy="319445"/>
          </a:xfrm>
          <a:prstGeom prst="rect">
            <a:avLst/>
          </a:prstGeom>
          <a:noFill/>
          <a:ln/>
        </p:spPr>
        <p:txBody>
          <a:bodyPr wrap="none" lIns="0" tIns="0" rIns="0" bIns="0" rtlCol="0" anchor="t"/>
          <a:lstStyle/>
          <a:p>
            <a:pPr marL="0" indent="0">
              <a:lnSpc>
                <a:spcPts val="2500"/>
              </a:lnSpc>
              <a:buNone/>
            </a:pPr>
            <a:r>
              <a:rPr lang="en-US" sz="2000" dirty="0">
                <a:solidFill>
                  <a:srgbClr val="DAD8E9"/>
                </a:solidFill>
                <a:latin typeface="Prompt Medium" pitchFamily="34" charset="0"/>
                <a:ea typeface="Prompt Medium" pitchFamily="34" charset="-122"/>
                <a:cs typeface="Prompt Medium" pitchFamily="34" charset="-120"/>
              </a:rPr>
              <a:t>Ортези</a:t>
            </a:r>
            <a:endParaRPr lang="en-US" sz="2000" dirty="0"/>
          </a:p>
        </p:txBody>
      </p:sp>
      <p:sp>
        <p:nvSpPr>
          <p:cNvPr id="7" name="Text 4"/>
          <p:cNvSpPr/>
          <p:nvPr/>
        </p:nvSpPr>
        <p:spPr>
          <a:xfrm>
            <a:off x="1552694" y="3155156"/>
            <a:ext cx="2904292" cy="1840111"/>
          </a:xfrm>
          <a:prstGeom prst="rect">
            <a:avLst/>
          </a:prstGeom>
          <a:noFill/>
          <a:ln/>
        </p:spPr>
        <p:txBody>
          <a:bodyPr wrap="square" lIns="0" tIns="0" rIns="0" bIns="0" rtlCol="0" anchor="t"/>
          <a:lstStyle/>
          <a:p>
            <a:pPr marL="0" indent="0">
              <a:lnSpc>
                <a:spcPts val="2850"/>
              </a:lnSpc>
              <a:buNone/>
            </a:pPr>
            <a:r>
              <a:rPr lang="en-US" sz="1800" dirty="0">
                <a:solidFill>
                  <a:srgbClr val="DAD8E9"/>
                </a:solidFill>
                <a:latin typeface="Mukta Light" pitchFamily="34" charset="0"/>
                <a:ea typeface="Mukta Light" pitchFamily="34" charset="-122"/>
                <a:cs typeface="Mukta Light" pitchFamily="34" charset="-120"/>
              </a:rPr>
              <a:t>Пристрої, що оточують наявну частину тіла і доповнюють чи замінюють функцію цієї частини.</a:t>
            </a:r>
            <a:endParaRPr lang="en-US" sz="1800" dirty="0"/>
          </a:p>
        </p:txBody>
      </p:sp>
      <p:sp>
        <p:nvSpPr>
          <p:cNvPr id="8" name="Shape 5"/>
          <p:cNvSpPr/>
          <p:nvPr/>
        </p:nvSpPr>
        <p:spPr>
          <a:xfrm>
            <a:off x="4687014" y="2697718"/>
            <a:ext cx="517565" cy="517565"/>
          </a:xfrm>
          <a:prstGeom prst="roundRect">
            <a:avLst>
              <a:gd name="adj" fmla="val 18669"/>
            </a:avLst>
          </a:prstGeom>
          <a:solidFill>
            <a:srgbClr val="542C49"/>
          </a:solidFill>
          <a:ln w="7620">
            <a:solidFill>
              <a:srgbClr val="6D4562"/>
            </a:solidFill>
            <a:prstDash val="solid"/>
          </a:ln>
        </p:spPr>
      </p:sp>
      <p:sp>
        <p:nvSpPr>
          <p:cNvPr id="9" name="Text 6"/>
          <p:cNvSpPr/>
          <p:nvPr/>
        </p:nvSpPr>
        <p:spPr>
          <a:xfrm>
            <a:off x="4856083" y="2803088"/>
            <a:ext cx="179427" cy="306705"/>
          </a:xfrm>
          <a:prstGeom prst="rect">
            <a:avLst/>
          </a:prstGeom>
          <a:noFill/>
          <a:ln/>
        </p:spPr>
        <p:txBody>
          <a:bodyPr wrap="none" lIns="0" tIns="0" rIns="0" bIns="0" rtlCol="0" anchor="t"/>
          <a:lstStyle/>
          <a:p>
            <a:pPr marL="0" indent="0" algn="ctr">
              <a:lnSpc>
                <a:spcPts val="2400"/>
              </a:lnSpc>
              <a:buNone/>
            </a:pPr>
            <a:r>
              <a:rPr lang="en-US" sz="2400" dirty="0">
                <a:solidFill>
                  <a:srgbClr val="DAD8E9"/>
                </a:solidFill>
                <a:latin typeface="Prompt Medium" pitchFamily="34" charset="0"/>
                <a:ea typeface="Prompt Medium" pitchFamily="34" charset="-122"/>
                <a:cs typeface="Prompt Medium" pitchFamily="34" charset="-120"/>
              </a:rPr>
              <a:t>2</a:t>
            </a:r>
            <a:endParaRPr lang="en-US" sz="2400" dirty="0"/>
          </a:p>
        </p:txBody>
      </p:sp>
      <p:sp>
        <p:nvSpPr>
          <p:cNvPr id="10" name="Text 7"/>
          <p:cNvSpPr/>
          <p:nvPr/>
        </p:nvSpPr>
        <p:spPr>
          <a:xfrm>
            <a:off x="5434608" y="2697718"/>
            <a:ext cx="2556153" cy="319445"/>
          </a:xfrm>
          <a:prstGeom prst="rect">
            <a:avLst/>
          </a:prstGeom>
          <a:noFill/>
          <a:ln/>
        </p:spPr>
        <p:txBody>
          <a:bodyPr wrap="none" lIns="0" tIns="0" rIns="0" bIns="0" rtlCol="0" anchor="t"/>
          <a:lstStyle/>
          <a:p>
            <a:pPr marL="0" indent="0">
              <a:lnSpc>
                <a:spcPts val="2500"/>
              </a:lnSpc>
              <a:buNone/>
            </a:pPr>
            <a:r>
              <a:rPr lang="en-US" sz="2000" dirty="0">
                <a:solidFill>
                  <a:srgbClr val="DAD8E9"/>
                </a:solidFill>
                <a:latin typeface="Prompt Medium" pitchFamily="34" charset="0"/>
                <a:ea typeface="Prompt Medium" pitchFamily="34" charset="-122"/>
                <a:cs typeface="Prompt Medium" pitchFamily="34" charset="-120"/>
              </a:rPr>
              <a:t>Протези</a:t>
            </a:r>
            <a:endParaRPr lang="en-US" sz="2000" dirty="0"/>
          </a:p>
        </p:txBody>
      </p:sp>
      <p:sp>
        <p:nvSpPr>
          <p:cNvPr id="11" name="Text 8"/>
          <p:cNvSpPr/>
          <p:nvPr/>
        </p:nvSpPr>
        <p:spPr>
          <a:xfrm>
            <a:off x="5434608" y="3155156"/>
            <a:ext cx="2904292" cy="736044"/>
          </a:xfrm>
          <a:prstGeom prst="rect">
            <a:avLst/>
          </a:prstGeom>
          <a:noFill/>
          <a:ln/>
        </p:spPr>
        <p:txBody>
          <a:bodyPr wrap="square" lIns="0" tIns="0" rIns="0" bIns="0" rtlCol="0" anchor="t"/>
          <a:lstStyle/>
          <a:p>
            <a:pPr marL="0" indent="0">
              <a:lnSpc>
                <a:spcPts val="2850"/>
              </a:lnSpc>
              <a:buNone/>
            </a:pPr>
            <a:r>
              <a:rPr lang="en-US" sz="1800" dirty="0">
                <a:solidFill>
                  <a:srgbClr val="DAD8E9"/>
                </a:solidFill>
                <a:latin typeface="Mukta Light" pitchFamily="34" charset="0"/>
                <a:ea typeface="Mukta Light" pitchFamily="34" charset="-122"/>
                <a:cs typeface="Mukta Light" pitchFamily="34" charset="-120"/>
              </a:rPr>
              <a:t>Замінюють недостатню форму кінцівки та її функції.</a:t>
            </a:r>
            <a:endParaRPr lang="en-US" sz="1800" dirty="0"/>
          </a:p>
        </p:txBody>
      </p:sp>
      <p:sp>
        <p:nvSpPr>
          <p:cNvPr id="12" name="Shape 9"/>
          <p:cNvSpPr/>
          <p:nvPr/>
        </p:nvSpPr>
        <p:spPr>
          <a:xfrm>
            <a:off x="805101" y="5484019"/>
            <a:ext cx="517565" cy="517565"/>
          </a:xfrm>
          <a:prstGeom prst="roundRect">
            <a:avLst>
              <a:gd name="adj" fmla="val 18669"/>
            </a:avLst>
          </a:prstGeom>
          <a:solidFill>
            <a:srgbClr val="542C49"/>
          </a:solidFill>
          <a:ln w="7620">
            <a:solidFill>
              <a:srgbClr val="6D4562"/>
            </a:solidFill>
            <a:prstDash val="solid"/>
          </a:ln>
        </p:spPr>
      </p:sp>
      <p:sp>
        <p:nvSpPr>
          <p:cNvPr id="13" name="Text 10"/>
          <p:cNvSpPr/>
          <p:nvPr/>
        </p:nvSpPr>
        <p:spPr>
          <a:xfrm>
            <a:off x="974884" y="5589389"/>
            <a:ext cx="177998" cy="306705"/>
          </a:xfrm>
          <a:prstGeom prst="rect">
            <a:avLst/>
          </a:prstGeom>
          <a:noFill/>
          <a:ln/>
        </p:spPr>
        <p:txBody>
          <a:bodyPr wrap="none" lIns="0" tIns="0" rIns="0" bIns="0" rtlCol="0" anchor="t"/>
          <a:lstStyle/>
          <a:p>
            <a:pPr marL="0" indent="0" algn="ctr">
              <a:lnSpc>
                <a:spcPts val="2400"/>
              </a:lnSpc>
              <a:buNone/>
            </a:pPr>
            <a:r>
              <a:rPr lang="en-US" sz="2400" dirty="0">
                <a:solidFill>
                  <a:srgbClr val="DAD8E9"/>
                </a:solidFill>
                <a:latin typeface="Prompt Medium" pitchFamily="34" charset="0"/>
                <a:ea typeface="Prompt Medium" pitchFamily="34" charset="-122"/>
                <a:cs typeface="Prompt Medium" pitchFamily="34" charset="-120"/>
              </a:rPr>
              <a:t>3</a:t>
            </a:r>
            <a:endParaRPr lang="en-US" sz="2400" dirty="0"/>
          </a:p>
        </p:txBody>
      </p:sp>
      <p:sp>
        <p:nvSpPr>
          <p:cNvPr id="14" name="Text 11"/>
          <p:cNvSpPr/>
          <p:nvPr/>
        </p:nvSpPr>
        <p:spPr>
          <a:xfrm>
            <a:off x="1552694" y="5484019"/>
            <a:ext cx="2904292" cy="638889"/>
          </a:xfrm>
          <a:prstGeom prst="rect">
            <a:avLst/>
          </a:prstGeom>
          <a:noFill/>
          <a:ln/>
        </p:spPr>
        <p:txBody>
          <a:bodyPr wrap="square" lIns="0" tIns="0" rIns="0" bIns="0" rtlCol="0" anchor="t"/>
          <a:lstStyle/>
          <a:p>
            <a:pPr marL="0" indent="0">
              <a:lnSpc>
                <a:spcPts val="2500"/>
              </a:lnSpc>
              <a:buNone/>
            </a:pPr>
            <a:r>
              <a:rPr lang="en-US" sz="2000" dirty="0">
                <a:solidFill>
                  <a:srgbClr val="DAD8E9"/>
                </a:solidFill>
                <a:latin typeface="Prompt Medium" pitchFamily="34" charset="0"/>
                <a:ea typeface="Prompt Medium" pitchFamily="34" charset="-122"/>
                <a:cs typeface="Prompt Medium" pitchFamily="34" charset="-120"/>
              </a:rPr>
              <a:t>Засоби для пересування</a:t>
            </a:r>
            <a:endParaRPr lang="en-US" sz="2000" dirty="0"/>
          </a:p>
        </p:txBody>
      </p:sp>
      <p:sp>
        <p:nvSpPr>
          <p:cNvPr id="15" name="Text 12"/>
          <p:cNvSpPr/>
          <p:nvPr/>
        </p:nvSpPr>
        <p:spPr>
          <a:xfrm>
            <a:off x="1552694" y="6260902"/>
            <a:ext cx="2904292" cy="736044"/>
          </a:xfrm>
          <a:prstGeom prst="rect">
            <a:avLst/>
          </a:prstGeom>
          <a:noFill/>
          <a:ln/>
        </p:spPr>
        <p:txBody>
          <a:bodyPr wrap="square" lIns="0" tIns="0" rIns="0" bIns="0" rtlCol="0" anchor="t"/>
          <a:lstStyle/>
          <a:p>
            <a:pPr marL="0" indent="0">
              <a:lnSpc>
                <a:spcPts val="2850"/>
              </a:lnSpc>
              <a:buNone/>
            </a:pPr>
            <a:r>
              <a:rPr lang="en-US" sz="1800" dirty="0">
                <a:solidFill>
                  <a:srgbClr val="DAD8E9"/>
                </a:solidFill>
                <a:latin typeface="Mukta Light" pitchFamily="34" charset="0"/>
                <a:ea typeface="Mukta Light" pitchFamily="34" charset="-122"/>
                <a:cs typeface="Mukta Light" pitchFamily="34" charset="-120"/>
              </a:rPr>
              <a:t>Включають крісла колісні, палиці, милиці, ходунки.</a:t>
            </a:r>
            <a:endParaRPr lang="en-US" sz="1800" dirty="0"/>
          </a:p>
        </p:txBody>
      </p:sp>
      <p:sp>
        <p:nvSpPr>
          <p:cNvPr id="16" name="Shape 13"/>
          <p:cNvSpPr/>
          <p:nvPr/>
        </p:nvSpPr>
        <p:spPr>
          <a:xfrm>
            <a:off x="4687014" y="5484019"/>
            <a:ext cx="517565" cy="517565"/>
          </a:xfrm>
          <a:prstGeom prst="roundRect">
            <a:avLst>
              <a:gd name="adj" fmla="val 18669"/>
            </a:avLst>
          </a:prstGeom>
          <a:solidFill>
            <a:srgbClr val="542C49"/>
          </a:solidFill>
          <a:ln w="7620">
            <a:solidFill>
              <a:srgbClr val="6D4562"/>
            </a:solidFill>
            <a:prstDash val="solid"/>
          </a:ln>
        </p:spPr>
      </p:sp>
      <p:sp>
        <p:nvSpPr>
          <p:cNvPr id="17" name="Text 14"/>
          <p:cNvSpPr/>
          <p:nvPr/>
        </p:nvSpPr>
        <p:spPr>
          <a:xfrm>
            <a:off x="4852392" y="5589389"/>
            <a:ext cx="186809" cy="306705"/>
          </a:xfrm>
          <a:prstGeom prst="rect">
            <a:avLst/>
          </a:prstGeom>
          <a:noFill/>
          <a:ln/>
        </p:spPr>
        <p:txBody>
          <a:bodyPr wrap="none" lIns="0" tIns="0" rIns="0" bIns="0" rtlCol="0" anchor="t"/>
          <a:lstStyle/>
          <a:p>
            <a:pPr marL="0" indent="0" algn="ctr">
              <a:lnSpc>
                <a:spcPts val="2400"/>
              </a:lnSpc>
              <a:buNone/>
            </a:pPr>
            <a:r>
              <a:rPr lang="en-US" sz="2400" dirty="0">
                <a:solidFill>
                  <a:srgbClr val="DAD8E9"/>
                </a:solidFill>
                <a:latin typeface="Prompt Medium" pitchFamily="34" charset="0"/>
                <a:ea typeface="Prompt Medium" pitchFamily="34" charset="-122"/>
                <a:cs typeface="Prompt Medium" pitchFamily="34" charset="-120"/>
              </a:rPr>
              <a:t>4</a:t>
            </a:r>
            <a:endParaRPr lang="en-US" sz="2400" dirty="0"/>
          </a:p>
        </p:txBody>
      </p:sp>
      <p:sp>
        <p:nvSpPr>
          <p:cNvPr id="18" name="Text 15"/>
          <p:cNvSpPr/>
          <p:nvPr/>
        </p:nvSpPr>
        <p:spPr>
          <a:xfrm>
            <a:off x="5434608" y="5484019"/>
            <a:ext cx="2556153" cy="319445"/>
          </a:xfrm>
          <a:prstGeom prst="rect">
            <a:avLst/>
          </a:prstGeom>
          <a:noFill/>
          <a:ln/>
        </p:spPr>
        <p:txBody>
          <a:bodyPr wrap="none" lIns="0" tIns="0" rIns="0" bIns="0" rtlCol="0" anchor="t"/>
          <a:lstStyle/>
          <a:p>
            <a:pPr marL="0" indent="0">
              <a:lnSpc>
                <a:spcPts val="2500"/>
              </a:lnSpc>
              <a:buNone/>
            </a:pPr>
            <a:r>
              <a:rPr lang="en-US" sz="2000" dirty="0">
                <a:solidFill>
                  <a:srgbClr val="DAD8E9"/>
                </a:solidFill>
                <a:latin typeface="Prompt Medium" pitchFamily="34" charset="0"/>
                <a:ea typeface="Prompt Medium" pitchFamily="34" charset="-122"/>
                <a:cs typeface="Prompt Medium" pitchFamily="34" charset="-120"/>
              </a:rPr>
              <a:t>Допоміжні засоби</a:t>
            </a:r>
            <a:endParaRPr lang="en-US" sz="2000" dirty="0"/>
          </a:p>
        </p:txBody>
      </p:sp>
      <p:sp>
        <p:nvSpPr>
          <p:cNvPr id="19" name="Text 16"/>
          <p:cNvSpPr/>
          <p:nvPr/>
        </p:nvSpPr>
        <p:spPr>
          <a:xfrm>
            <a:off x="5434608" y="5941457"/>
            <a:ext cx="2904292" cy="1472089"/>
          </a:xfrm>
          <a:prstGeom prst="rect">
            <a:avLst/>
          </a:prstGeom>
          <a:noFill/>
          <a:ln/>
        </p:spPr>
        <p:txBody>
          <a:bodyPr wrap="square" lIns="0" tIns="0" rIns="0" bIns="0" rtlCol="0" anchor="t"/>
          <a:lstStyle/>
          <a:p>
            <a:pPr marL="0" indent="0">
              <a:lnSpc>
                <a:spcPts val="2850"/>
              </a:lnSpc>
              <a:buNone/>
            </a:pPr>
            <a:r>
              <a:rPr lang="en-US" sz="1800" dirty="0">
                <a:solidFill>
                  <a:srgbClr val="DAD8E9"/>
                </a:solidFill>
                <a:latin typeface="Mukta Light" pitchFamily="34" charset="0"/>
                <a:ea typeface="Mukta Light" pitchFamily="34" charset="-122"/>
                <a:cs typeface="Mukta Light" pitchFamily="34" charset="-120"/>
              </a:rPr>
              <a:t>Для особистої гігієни, одягання, роздягання, особистої рухомості, переміщення та підйому.</a:t>
            </a:r>
            <a:endParaRPr lang="en-US"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22960" y="848558"/>
            <a:ext cx="6886099" cy="653177"/>
          </a:xfrm>
          <a:prstGeom prst="rect">
            <a:avLst/>
          </a:prstGeom>
          <a:noFill/>
          <a:ln/>
        </p:spPr>
        <p:txBody>
          <a:bodyPr wrap="none" lIns="0" tIns="0" rIns="0" bIns="0" rtlCol="0" anchor="t"/>
          <a:lstStyle/>
          <a:p>
            <a:pPr marL="0" indent="0">
              <a:lnSpc>
                <a:spcPts val="5100"/>
              </a:lnSpc>
              <a:buNone/>
            </a:pPr>
            <a:r>
              <a:rPr lang="en-US" sz="4100" dirty="0">
                <a:solidFill>
                  <a:srgbClr val="C6BFEE"/>
                </a:solidFill>
                <a:latin typeface="Prompt Medium" pitchFamily="34" charset="0"/>
                <a:ea typeface="Prompt Medium" pitchFamily="34" charset="-122"/>
                <a:cs typeface="Prompt Medium" pitchFamily="34" charset="-120"/>
              </a:rPr>
              <a:t>Законодавче регулювання</a:t>
            </a:r>
            <a:endParaRPr lang="en-US" sz="4100" dirty="0"/>
          </a:p>
        </p:txBody>
      </p:sp>
      <p:sp>
        <p:nvSpPr>
          <p:cNvPr id="4" name="Shape 1"/>
          <p:cNvSpPr/>
          <p:nvPr/>
        </p:nvSpPr>
        <p:spPr>
          <a:xfrm>
            <a:off x="822960" y="1854398"/>
            <a:ext cx="3631525" cy="2457688"/>
          </a:xfrm>
          <a:prstGeom prst="roundRect">
            <a:avLst>
              <a:gd name="adj" fmla="val 4018"/>
            </a:avLst>
          </a:prstGeom>
          <a:solidFill>
            <a:srgbClr val="542C49"/>
          </a:solidFill>
          <a:ln w="7620">
            <a:solidFill>
              <a:srgbClr val="6D4562"/>
            </a:solidFill>
            <a:prstDash val="solid"/>
          </a:ln>
        </p:spPr>
      </p:sp>
      <p:sp>
        <p:nvSpPr>
          <p:cNvPr id="5" name="Text 2"/>
          <p:cNvSpPr/>
          <p:nvPr/>
        </p:nvSpPr>
        <p:spPr>
          <a:xfrm>
            <a:off x="1065609" y="2097048"/>
            <a:ext cx="2615327" cy="326469"/>
          </a:xfrm>
          <a:prstGeom prst="rect">
            <a:avLst/>
          </a:prstGeom>
          <a:noFill/>
          <a:ln/>
        </p:spPr>
        <p:txBody>
          <a:bodyPr wrap="none" lIns="0" tIns="0" rIns="0" bIns="0" rtlCol="0" anchor="t"/>
          <a:lstStyle/>
          <a:p>
            <a:pPr marL="0" indent="0">
              <a:lnSpc>
                <a:spcPts val="2550"/>
              </a:lnSpc>
              <a:buNone/>
            </a:pPr>
            <a:r>
              <a:rPr lang="en-US" sz="2050" dirty="0">
                <a:solidFill>
                  <a:srgbClr val="DAD8E9"/>
                </a:solidFill>
                <a:latin typeface="Prompt Medium" pitchFamily="34" charset="0"/>
                <a:ea typeface="Prompt Medium" pitchFamily="34" charset="-122"/>
                <a:cs typeface="Prompt Medium" pitchFamily="34" charset="-120"/>
              </a:rPr>
              <a:t>Конституція України</a:t>
            </a:r>
            <a:endParaRPr lang="en-US" sz="2050" dirty="0"/>
          </a:p>
        </p:txBody>
      </p:sp>
      <p:sp>
        <p:nvSpPr>
          <p:cNvPr id="6" name="Text 3"/>
          <p:cNvSpPr/>
          <p:nvPr/>
        </p:nvSpPr>
        <p:spPr>
          <a:xfrm>
            <a:off x="1065609" y="2564487"/>
            <a:ext cx="3146227" cy="1128713"/>
          </a:xfrm>
          <a:prstGeom prst="rect">
            <a:avLst/>
          </a:prstGeom>
          <a:noFill/>
          <a:ln/>
        </p:spPr>
        <p:txBody>
          <a:bodyPr wrap="square" lIns="0" tIns="0" rIns="0" bIns="0" rtlCol="0" anchor="t"/>
          <a:lstStyle/>
          <a:p>
            <a:pPr marL="0" indent="0">
              <a:lnSpc>
                <a:spcPts val="2950"/>
              </a:lnSpc>
              <a:buNone/>
            </a:pPr>
            <a:r>
              <a:rPr lang="en-US" sz="1850" dirty="0">
                <a:solidFill>
                  <a:srgbClr val="DAD8E9"/>
                </a:solidFill>
                <a:latin typeface="Mukta Light" pitchFamily="34" charset="0"/>
                <a:ea typeface="Mukta Light" pitchFamily="34" charset="-122"/>
                <a:cs typeface="Mukta Light" pitchFamily="34" charset="-120"/>
              </a:rPr>
              <a:t>Основний закон, на якому ґрунтується законодавство з питань реабілітації інвалідів.</a:t>
            </a:r>
            <a:endParaRPr lang="en-US" sz="1850" dirty="0"/>
          </a:p>
        </p:txBody>
      </p:sp>
      <p:sp>
        <p:nvSpPr>
          <p:cNvPr id="7" name="Shape 4"/>
          <p:cNvSpPr/>
          <p:nvPr/>
        </p:nvSpPr>
        <p:spPr>
          <a:xfrm>
            <a:off x="4689515" y="1854398"/>
            <a:ext cx="3631525" cy="2457688"/>
          </a:xfrm>
          <a:prstGeom prst="roundRect">
            <a:avLst>
              <a:gd name="adj" fmla="val 4018"/>
            </a:avLst>
          </a:prstGeom>
          <a:solidFill>
            <a:srgbClr val="542C49"/>
          </a:solidFill>
          <a:ln w="7620">
            <a:solidFill>
              <a:srgbClr val="6D4562"/>
            </a:solidFill>
            <a:prstDash val="solid"/>
          </a:ln>
        </p:spPr>
      </p:sp>
      <p:sp>
        <p:nvSpPr>
          <p:cNvPr id="8" name="Text 5"/>
          <p:cNvSpPr/>
          <p:nvPr/>
        </p:nvSpPr>
        <p:spPr>
          <a:xfrm>
            <a:off x="4932164" y="2097048"/>
            <a:ext cx="2612469" cy="326469"/>
          </a:xfrm>
          <a:prstGeom prst="rect">
            <a:avLst/>
          </a:prstGeom>
          <a:noFill/>
          <a:ln/>
        </p:spPr>
        <p:txBody>
          <a:bodyPr wrap="none" lIns="0" tIns="0" rIns="0" bIns="0" rtlCol="0" anchor="t"/>
          <a:lstStyle/>
          <a:p>
            <a:pPr marL="0" indent="0">
              <a:lnSpc>
                <a:spcPts val="2550"/>
              </a:lnSpc>
              <a:buNone/>
            </a:pPr>
            <a:r>
              <a:rPr lang="en-US" sz="2050" dirty="0">
                <a:solidFill>
                  <a:srgbClr val="DAD8E9"/>
                </a:solidFill>
                <a:latin typeface="Prompt Medium" pitchFamily="34" charset="0"/>
                <a:ea typeface="Prompt Medium" pitchFamily="34" charset="-122"/>
                <a:cs typeface="Prompt Medium" pitchFamily="34" charset="-120"/>
              </a:rPr>
              <a:t>Закони України</a:t>
            </a:r>
            <a:endParaRPr lang="en-US" sz="2050" dirty="0"/>
          </a:p>
        </p:txBody>
      </p:sp>
      <p:sp>
        <p:nvSpPr>
          <p:cNvPr id="9" name="Text 6"/>
          <p:cNvSpPr/>
          <p:nvPr/>
        </p:nvSpPr>
        <p:spPr>
          <a:xfrm>
            <a:off x="4932164" y="2564487"/>
            <a:ext cx="3146227" cy="1504950"/>
          </a:xfrm>
          <a:prstGeom prst="rect">
            <a:avLst/>
          </a:prstGeom>
          <a:noFill/>
          <a:ln/>
        </p:spPr>
        <p:txBody>
          <a:bodyPr wrap="square" lIns="0" tIns="0" rIns="0" bIns="0" rtlCol="0" anchor="t"/>
          <a:lstStyle/>
          <a:p>
            <a:pPr marL="0" indent="0">
              <a:lnSpc>
                <a:spcPts val="2950"/>
              </a:lnSpc>
              <a:buNone/>
            </a:pPr>
            <a:r>
              <a:rPr lang="en-US" sz="1850" dirty="0">
                <a:solidFill>
                  <a:srgbClr val="DAD8E9"/>
                </a:solidFill>
                <a:latin typeface="Mukta Light" pitchFamily="34" charset="0"/>
                <a:ea typeface="Mukta Light" pitchFamily="34" charset="-122"/>
                <a:cs typeface="Mukta Light" pitchFamily="34" charset="-120"/>
              </a:rPr>
              <a:t>"Про основи соціальної захищеності інвалідів в Україні", "Про реабілітацію інвалідів в Україні" та інші.</a:t>
            </a:r>
            <a:endParaRPr lang="en-US" sz="1850" dirty="0"/>
          </a:p>
        </p:txBody>
      </p:sp>
      <p:sp>
        <p:nvSpPr>
          <p:cNvPr id="10" name="Shape 7"/>
          <p:cNvSpPr/>
          <p:nvPr/>
        </p:nvSpPr>
        <p:spPr>
          <a:xfrm>
            <a:off x="822960" y="4547116"/>
            <a:ext cx="3631525" cy="2833926"/>
          </a:xfrm>
          <a:prstGeom prst="roundRect">
            <a:avLst>
              <a:gd name="adj" fmla="val 3485"/>
            </a:avLst>
          </a:prstGeom>
          <a:solidFill>
            <a:srgbClr val="542C49"/>
          </a:solidFill>
          <a:ln w="7620">
            <a:solidFill>
              <a:srgbClr val="6D4562"/>
            </a:solidFill>
            <a:prstDash val="solid"/>
          </a:ln>
        </p:spPr>
      </p:sp>
      <p:sp>
        <p:nvSpPr>
          <p:cNvPr id="11" name="Text 8"/>
          <p:cNvSpPr/>
          <p:nvPr/>
        </p:nvSpPr>
        <p:spPr>
          <a:xfrm>
            <a:off x="1065609" y="4789765"/>
            <a:ext cx="2815590" cy="326469"/>
          </a:xfrm>
          <a:prstGeom prst="rect">
            <a:avLst/>
          </a:prstGeom>
          <a:noFill/>
          <a:ln/>
        </p:spPr>
        <p:txBody>
          <a:bodyPr wrap="none" lIns="0" tIns="0" rIns="0" bIns="0" rtlCol="0" anchor="t"/>
          <a:lstStyle/>
          <a:p>
            <a:pPr marL="0" indent="0">
              <a:lnSpc>
                <a:spcPts val="2550"/>
              </a:lnSpc>
              <a:buNone/>
            </a:pPr>
            <a:r>
              <a:rPr lang="en-US" sz="2050" dirty="0">
                <a:solidFill>
                  <a:srgbClr val="DAD8E9"/>
                </a:solidFill>
                <a:latin typeface="Prompt Medium" pitchFamily="34" charset="0"/>
                <a:ea typeface="Prompt Medium" pitchFamily="34" charset="-122"/>
                <a:cs typeface="Prompt Medium" pitchFamily="34" charset="-120"/>
              </a:rPr>
              <a:t>Державне управління</a:t>
            </a:r>
            <a:endParaRPr lang="en-US" sz="2050" dirty="0"/>
          </a:p>
        </p:txBody>
      </p:sp>
      <p:sp>
        <p:nvSpPr>
          <p:cNvPr id="12" name="Text 9"/>
          <p:cNvSpPr/>
          <p:nvPr/>
        </p:nvSpPr>
        <p:spPr>
          <a:xfrm>
            <a:off x="1065609" y="5257205"/>
            <a:ext cx="3146227" cy="1881188"/>
          </a:xfrm>
          <a:prstGeom prst="rect">
            <a:avLst/>
          </a:prstGeom>
          <a:noFill/>
          <a:ln/>
        </p:spPr>
        <p:txBody>
          <a:bodyPr wrap="square" lIns="0" tIns="0" rIns="0" bIns="0" rtlCol="0" anchor="t"/>
          <a:lstStyle/>
          <a:p>
            <a:pPr marL="0" indent="0">
              <a:lnSpc>
                <a:spcPts val="2950"/>
              </a:lnSpc>
              <a:buNone/>
            </a:pPr>
            <a:r>
              <a:rPr lang="en-US" sz="1850" dirty="0">
                <a:solidFill>
                  <a:srgbClr val="DAD8E9"/>
                </a:solidFill>
                <a:latin typeface="Mukta Light" pitchFamily="34" charset="0"/>
                <a:ea typeface="Mukta Light" pitchFamily="34" charset="-122"/>
                <a:cs typeface="Mukta Light" pitchFamily="34" charset="-120"/>
              </a:rPr>
              <a:t>Здійснюється центральними та місцевими органами виконавчої влади, органами місцевого самоврядування.</a:t>
            </a:r>
            <a:endParaRPr lang="en-US" sz="1850" dirty="0"/>
          </a:p>
        </p:txBody>
      </p:sp>
      <p:sp>
        <p:nvSpPr>
          <p:cNvPr id="13" name="Shape 10"/>
          <p:cNvSpPr/>
          <p:nvPr/>
        </p:nvSpPr>
        <p:spPr>
          <a:xfrm>
            <a:off x="4689515" y="4547116"/>
            <a:ext cx="3631525" cy="2833926"/>
          </a:xfrm>
          <a:prstGeom prst="roundRect">
            <a:avLst>
              <a:gd name="adj" fmla="val 3485"/>
            </a:avLst>
          </a:prstGeom>
          <a:solidFill>
            <a:srgbClr val="542C49"/>
          </a:solidFill>
          <a:ln w="7620">
            <a:solidFill>
              <a:srgbClr val="6D4562"/>
            </a:solidFill>
            <a:prstDash val="solid"/>
          </a:ln>
        </p:spPr>
      </p:sp>
      <p:sp>
        <p:nvSpPr>
          <p:cNvPr id="14" name="Text 11"/>
          <p:cNvSpPr/>
          <p:nvPr/>
        </p:nvSpPr>
        <p:spPr>
          <a:xfrm>
            <a:off x="4932164" y="4789765"/>
            <a:ext cx="2612469" cy="326469"/>
          </a:xfrm>
          <a:prstGeom prst="rect">
            <a:avLst/>
          </a:prstGeom>
          <a:noFill/>
          <a:ln/>
        </p:spPr>
        <p:txBody>
          <a:bodyPr wrap="none" lIns="0" tIns="0" rIns="0" bIns="0" rtlCol="0" anchor="t"/>
          <a:lstStyle/>
          <a:p>
            <a:pPr marL="0" indent="0">
              <a:lnSpc>
                <a:spcPts val="2550"/>
              </a:lnSpc>
              <a:buNone/>
            </a:pPr>
            <a:r>
              <a:rPr lang="en-US" sz="2050" dirty="0">
                <a:solidFill>
                  <a:srgbClr val="DAD8E9"/>
                </a:solidFill>
                <a:latin typeface="Prompt Medium" pitchFamily="34" charset="0"/>
                <a:ea typeface="Prompt Medium" pitchFamily="34" charset="-122"/>
                <a:cs typeface="Prompt Medium" pitchFamily="34" charset="-120"/>
              </a:rPr>
              <a:t>Гарантії держави</a:t>
            </a:r>
            <a:endParaRPr lang="en-US" sz="2050" dirty="0"/>
          </a:p>
        </p:txBody>
      </p:sp>
      <p:sp>
        <p:nvSpPr>
          <p:cNvPr id="15" name="Text 12"/>
          <p:cNvSpPr/>
          <p:nvPr/>
        </p:nvSpPr>
        <p:spPr>
          <a:xfrm>
            <a:off x="4932164" y="5257205"/>
            <a:ext cx="3146227" cy="1504950"/>
          </a:xfrm>
          <a:prstGeom prst="rect">
            <a:avLst/>
          </a:prstGeom>
          <a:noFill/>
          <a:ln/>
        </p:spPr>
        <p:txBody>
          <a:bodyPr wrap="square" lIns="0" tIns="0" rIns="0" bIns="0" rtlCol="0" anchor="t"/>
          <a:lstStyle/>
          <a:p>
            <a:pPr marL="0" indent="0">
              <a:lnSpc>
                <a:spcPts val="2950"/>
              </a:lnSpc>
              <a:buNone/>
            </a:pPr>
            <a:r>
              <a:rPr lang="en-US" sz="1850" dirty="0">
                <a:solidFill>
                  <a:srgbClr val="DAD8E9"/>
                </a:solidFill>
                <a:latin typeface="Mukta Light" pitchFamily="34" charset="0"/>
                <a:ea typeface="Mukta Light" pitchFamily="34" charset="-122"/>
                <a:cs typeface="Mukta Light" pitchFamily="34" charset="-120"/>
              </a:rPr>
              <a:t>Безплатне забезпечення осіб з інвалідністю технічними та іншими засобами реабілітації.</a:t>
            </a:r>
            <a:endParaRPr lang="en-US" sz="18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2671" y="508992"/>
            <a:ext cx="7851458" cy="1025843"/>
          </a:xfrm>
          <a:prstGeom prst="rect">
            <a:avLst/>
          </a:prstGeom>
          <a:noFill/>
          <a:ln/>
        </p:spPr>
        <p:txBody>
          <a:bodyPr wrap="square" lIns="0" tIns="0" rIns="0" bIns="0" rtlCol="0" anchor="t"/>
          <a:lstStyle/>
          <a:p>
            <a:pPr marL="0" indent="0">
              <a:lnSpc>
                <a:spcPts val="4000"/>
              </a:lnSpc>
              <a:buNone/>
            </a:pPr>
            <a:r>
              <a:rPr lang="en-US" sz="3200" dirty="0">
                <a:solidFill>
                  <a:srgbClr val="C6BFEE"/>
                </a:solidFill>
                <a:latin typeface="Prompt Medium" pitchFamily="34" charset="0"/>
                <a:ea typeface="Prompt Medium" pitchFamily="34" charset="-122"/>
                <a:cs typeface="Prompt Medium" pitchFamily="34" charset="-120"/>
              </a:rPr>
              <a:t>Процес забезпечення технічними засобами</a:t>
            </a:r>
            <a:endParaRPr lang="en-US" sz="3200" dirty="0"/>
          </a:p>
        </p:txBody>
      </p:sp>
      <p:pic>
        <p:nvPicPr>
          <p:cNvPr id="4" name="Image 1" descr="preencoded.png"/>
          <p:cNvPicPr>
            <a:picLocks noChangeAspect="1"/>
          </p:cNvPicPr>
          <p:nvPr/>
        </p:nvPicPr>
        <p:blipFill>
          <a:blip r:embed="rId4"/>
          <a:stretch>
            <a:fillRect/>
          </a:stretch>
        </p:blipFill>
        <p:spPr>
          <a:xfrm>
            <a:off x="6132671" y="1811774"/>
            <a:ext cx="923211" cy="1477208"/>
          </a:xfrm>
          <a:prstGeom prst="rect">
            <a:avLst/>
          </a:prstGeom>
        </p:spPr>
      </p:pic>
      <p:sp>
        <p:nvSpPr>
          <p:cNvPr id="5" name="Text 1"/>
          <p:cNvSpPr/>
          <p:nvPr/>
        </p:nvSpPr>
        <p:spPr>
          <a:xfrm>
            <a:off x="7332821" y="1996321"/>
            <a:ext cx="2051804" cy="256342"/>
          </a:xfrm>
          <a:prstGeom prst="rect">
            <a:avLst/>
          </a:prstGeom>
          <a:noFill/>
          <a:ln/>
        </p:spPr>
        <p:txBody>
          <a:bodyPr wrap="none" lIns="0" tIns="0" rIns="0" bIns="0" rtlCol="0" anchor="t"/>
          <a:lstStyle/>
          <a:p>
            <a:pPr marL="0" indent="0" algn="l">
              <a:lnSpc>
                <a:spcPts val="2000"/>
              </a:lnSpc>
              <a:buNone/>
            </a:pPr>
            <a:r>
              <a:rPr lang="en-US" sz="1600" dirty="0">
                <a:solidFill>
                  <a:srgbClr val="DAD8E9"/>
                </a:solidFill>
                <a:latin typeface="Prompt Medium" pitchFamily="34" charset="0"/>
                <a:ea typeface="Prompt Medium" pitchFamily="34" charset="-122"/>
                <a:cs typeface="Prompt Medium" pitchFamily="34" charset="-120"/>
              </a:rPr>
              <a:t>Звернення</a:t>
            </a:r>
            <a:endParaRPr lang="en-US" sz="1600" dirty="0"/>
          </a:p>
        </p:txBody>
      </p:sp>
      <p:sp>
        <p:nvSpPr>
          <p:cNvPr id="6" name="Text 2"/>
          <p:cNvSpPr/>
          <p:nvPr/>
        </p:nvSpPr>
        <p:spPr>
          <a:xfrm>
            <a:off x="7332821" y="2363391"/>
            <a:ext cx="6651308" cy="590788"/>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Особа з інвалідністю або її представник звертається до органу соціального захисту населення.</a:t>
            </a:r>
            <a:endParaRPr lang="en-US" sz="1450" dirty="0"/>
          </a:p>
        </p:txBody>
      </p:sp>
      <p:pic>
        <p:nvPicPr>
          <p:cNvPr id="7" name="Image 2" descr="preencoded.png"/>
          <p:cNvPicPr>
            <a:picLocks noChangeAspect="1"/>
          </p:cNvPicPr>
          <p:nvPr/>
        </p:nvPicPr>
        <p:blipFill>
          <a:blip r:embed="rId5"/>
          <a:stretch>
            <a:fillRect/>
          </a:stretch>
        </p:blipFill>
        <p:spPr>
          <a:xfrm>
            <a:off x="6132671" y="3288983"/>
            <a:ext cx="923211" cy="1477208"/>
          </a:xfrm>
          <a:prstGeom prst="rect">
            <a:avLst/>
          </a:prstGeom>
        </p:spPr>
      </p:pic>
      <p:sp>
        <p:nvSpPr>
          <p:cNvPr id="8" name="Text 3"/>
          <p:cNvSpPr/>
          <p:nvPr/>
        </p:nvSpPr>
        <p:spPr>
          <a:xfrm>
            <a:off x="7332821" y="3473529"/>
            <a:ext cx="2051804" cy="256342"/>
          </a:xfrm>
          <a:prstGeom prst="rect">
            <a:avLst/>
          </a:prstGeom>
          <a:noFill/>
          <a:ln/>
        </p:spPr>
        <p:txBody>
          <a:bodyPr wrap="none" lIns="0" tIns="0" rIns="0" bIns="0" rtlCol="0" anchor="t"/>
          <a:lstStyle/>
          <a:p>
            <a:pPr marL="0" indent="0" algn="l">
              <a:lnSpc>
                <a:spcPts val="2000"/>
              </a:lnSpc>
              <a:buNone/>
            </a:pPr>
            <a:r>
              <a:rPr lang="en-US" sz="1600" dirty="0">
                <a:solidFill>
                  <a:srgbClr val="DAD8E9"/>
                </a:solidFill>
                <a:latin typeface="Prompt Medium" pitchFamily="34" charset="0"/>
                <a:ea typeface="Prompt Medium" pitchFamily="34" charset="-122"/>
                <a:cs typeface="Prompt Medium" pitchFamily="34" charset="-120"/>
              </a:rPr>
              <a:t>Оформлення</a:t>
            </a:r>
            <a:endParaRPr lang="en-US" sz="1600" dirty="0"/>
          </a:p>
        </p:txBody>
      </p:sp>
      <p:sp>
        <p:nvSpPr>
          <p:cNvPr id="9" name="Text 4"/>
          <p:cNvSpPr/>
          <p:nvPr/>
        </p:nvSpPr>
        <p:spPr>
          <a:xfrm>
            <a:off x="7332821" y="3840599"/>
            <a:ext cx="6651308" cy="295394"/>
          </a:xfrm>
          <a:prstGeom prst="rect">
            <a:avLst/>
          </a:prstGeom>
          <a:noFill/>
          <a:ln/>
        </p:spPr>
        <p:txBody>
          <a:bodyPr wrap="non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Оформлення заявки на забезпечення технічними засобами реабілітації.</a:t>
            </a:r>
            <a:endParaRPr lang="en-US" sz="1450" dirty="0"/>
          </a:p>
        </p:txBody>
      </p:sp>
      <p:pic>
        <p:nvPicPr>
          <p:cNvPr id="10" name="Image 3" descr="preencoded.png"/>
          <p:cNvPicPr>
            <a:picLocks noChangeAspect="1"/>
          </p:cNvPicPr>
          <p:nvPr/>
        </p:nvPicPr>
        <p:blipFill>
          <a:blip r:embed="rId6"/>
          <a:stretch>
            <a:fillRect/>
          </a:stretch>
        </p:blipFill>
        <p:spPr>
          <a:xfrm>
            <a:off x="6132671" y="4766191"/>
            <a:ext cx="923211" cy="1477208"/>
          </a:xfrm>
          <a:prstGeom prst="rect">
            <a:avLst/>
          </a:prstGeom>
        </p:spPr>
      </p:pic>
      <p:sp>
        <p:nvSpPr>
          <p:cNvPr id="11" name="Text 5"/>
          <p:cNvSpPr/>
          <p:nvPr/>
        </p:nvSpPr>
        <p:spPr>
          <a:xfrm>
            <a:off x="7332821" y="4950738"/>
            <a:ext cx="2051804" cy="256342"/>
          </a:xfrm>
          <a:prstGeom prst="rect">
            <a:avLst/>
          </a:prstGeom>
          <a:noFill/>
          <a:ln/>
        </p:spPr>
        <p:txBody>
          <a:bodyPr wrap="none" lIns="0" tIns="0" rIns="0" bIns="0" rtlCol="0" anchor="t"/>
          <a:lstStyle/>
          <a:p>
            <a:pPr marL="0" indent="0" algn="l">
              <a:lnSpc>
                <a:spcPts val="2000"/>
              </a:lnSpc>
              <a:buNone/>
            </a:pPr>
            <a:r>
              <a:rPr lang="en-US" sz="1600" dirty="0">
                <a:solidFill>
                  <a:srgbClr val="DAD8E9"/>
                </a:solidFill>
                <a:latin typeface="Prompt Medium" pitchFamily="34" charset="0"/>
                <a:ea typeface="Prompt Medium" pitchFamily="34" charset="-122"/>
                <a:cs typeface="Prompt Medium" pitchFamily="34" charset="-120"/>
              </a:rPr>
              <a:t>Виготовлення</a:t>
            </a:r>
            <a:endParaRPr lang="en-US" sz="1600" dirty="0"/>
          </a:p>
        </p:txBody>
      </p:sp>
      <p:sp>
        <p:nvSpPr>
          <p:cNvPr id="12" name="Text 6"/>
          <p:cNvSpPr/>
          <p:nvPr/>
        </p:nvSpPr>
        <p:spPr>
          <a:xfrm>
            <a:off x="7332821" y="5317808"/>
            <a:ext cx="6651308" cy="295394"/>
          </a:xfrm>
          <a:prstGeom prst="rect">
            <a:avLst/>
          </a:prstGeom>
          <a:noFill/>
          <a:ln/>
        </p:spPr>
        <p:txBody>
          <a:bodyPr wrap="non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Виготовлення індивідуального засобу реабілітації на підприємстві.</a:t>
            </a:r>
            <a:endParaRPr lang="en-US" sz="1450" dirty="0"/>
          </a:p>
        </p:txBody>
      </p:sp>
      <p:pic>
        <p:nvPicPr>
          <p:cNvPr id="13" name="Image 4" descr="preencoded.png"/>
          <p:cNvPicPr>
            <a:picLocks noChangeAspect="1"/>
          </p:cNvPicPr>
          <p:nvPr/>
        </p:nvPicPr>
        <p:blipFill>
          <a:blip r:embed="rId7"/>
          <a:stretch>
            <a:fillRect/>
          </a:stretch>
        </p:blipFill>
        <p:spPr>
          <a:xfrm>
            <a:off x="6132671" y="6243399"/>
            <a:ext cx="923211" cy="1477208"/>
          </a:xfrm>
          <a:prstGeom prst="rect">
            <a:avLst/>
          </a:prstGeom>
        </p:spPr>
      </p:pic>
      <p:sp>
        <p:nvSpPr>
          <p:cNvPr id="14" name="Text 7"/>
          <p:cNvSpPr/>
          <p:nvPr/>
        </p:nvSpPr>
        <p:spPr>
          <a:xfrm>
            <a:off x="7332821" y="6427946"/>
            <a:ext cx="2051804" cy="256342"/>
          </a:xfrm>
          <a:prstGeom prst="rect">
            <a:avLst/>
          </a:prstGeom>
          <a:noFill/>
          <a:ln/>
        </p:spPr>
        <p:txBody>
          <a:bodyPr wrap="none" lIns="0" tIns="0" rIns="0" bIns="0" rtlCol="0" anchor="t"/>
          <a:lstStyle/>
          <a:p>
            <a:pPr marL="0" indent="0" algn="l">
              <a:lnSpc>
                <a:spcPts val="2000"/>
              </a:lnSpc>
              <a:buNone/>
            </a:pPr>
            <a:r>
              <a:rPr lang="en-US" sz="1600" dirty="0">
                <a:solidFill>
                  <a:srgbClr val="DAD8E9"/>
                </a:solidFill>
                <a:latin typeface="Prompt Medium" pitchFamily="34" charset="0"/>
                <a:ea typeface="Prompt Medium" pitchFamily="34" charset="-122"/>
                <a:cs typeface="Prompt Medium" pitchFamily="34" charset="-120"/>
              </a:rPr>
              <a:t>Видача</a:t>
            </a:r>
            <a:endParaRPr lang="en-US" sz="1600" dirty="0"/>
          </a:p>
        </p:txBody>
      </p:sp>
      <p:sp>
        <p:nvSpPr>
          <p:cNvPr id="15" name="Text 8"/>
          <p:cNvSpPr/>
          <p:nvPr/>
        </p:nvSpPr>
        <p:spPr>
          <a:xfrm>
            <a:off x="7332821" y="6795016"/>
            <a:ext cx="6651308" cy="590788"/>
          </a:xfrm>
          <a:prstGeom prst="rect">
            <a:avLst/>
          </a:prstGeom>
          <a:noFill/>
          <a:ln/>
        </p:spPr>
        <p:txBody>
          <a:bodyPr wrap="square" lIns="0" tIns="0" rIns="0" bIns="0" rtlCol="0" anchor="t"/>
          <a:lstStyle/>
          <a:p>
            <a:pPr marL="0" indent="0" algn="l">
              <a:lnSpc>
                <a:spcPts val="2300"/>
              </a:lnSpc>
              <a:buNone/>
            </a:pPr>
            <a:r>
              <a:rPr lang="en-US" sz="1450" dirty="0">
                <a:solidFill>
                  <a:srgbClr val="DAD8E9"/>
                </a:solidFill>
                <a:latin typeface="Mukta Light" pitchFamily="34" charset="0"/>
                <a:ea typeface="Mukta Light" pitchFamily="34" charset="-122"/>
                <a:cs typeface="Mukta Light" pitchFamily="34" charset="-120"/>
              </a:rPr>
              <a:t>Видача готового виробу з обов'язковою приміркою та інструкцією з експлуатації.</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43518" y="628412"/>
            <a:ext cx="7629763" cy="1201817"/>
          </a:xfrm>
          <a:prstGeom prst="rect">
            <a:avLst/>
          </a:prstGeom>
          <a:noFill/>
          <a:ln/>
        </p:spPr>
        <p:txBody>
          <a:bodyPr wrap="square" lIns="0" tIns="0" rIns="0" bIns="0" rtlCol="0" anchor="t"/>
          <a:lstStyle/>
          <a:p>
            <a:pPr marL="0" indent="0">
              <a:lnSpc>
                <a:spcPts val="4700"/>
              </a:lnSpc>
              <a:buNone/>
            </a:pPr>
            <a:r>
              <a:rPr lang="en-US" sz="3750" dirty="0">
                <a:solidFill>
                  <a:srgbClr val="C6BFEE"/>
                </a:solidFill>
                <a:latin typeface="Prompt Medium" pitchFamily="34" charset="0"/>
                <a:ea typeface="Prompt Medium" pitchFamily="34" charset="-122"/>
                <a:cs typeface="Prompt Medium" pitchFamily="34" charset="-120"/>
              </a:rPr>
              <a:t>Вимоги до технічних засобів реабілітації</a:t>
            </a:r>
            <a:endParaRPr lang="en-US" sz="3750" dirty="0"/>
          </a:p>
        </p:txBody>
      </p:sp>
      <p:pic>
        <p:nvPicPr>
          <p:cNvPr id="4" name="Image 1" descr="preencoded.png"/>
          <p:cNvPicPr>
            <a:picLocks noChangeAspect="1"/>
          </p:cNvPicPr>
          <p:nvPr/>
        </p:nvPicPr>
        <p:blipFill>
          <a:blip r:embed="rId4"/>
          <a:stretch>
            <a:fillRect/>
          </a:stretch>
        </p:blipFill>
        <p:spPr>
          <a:xfrm>
            <a:off x="6243518" y="2154674"/>
            <a:ext cx="540782" cy="540782"/>
          </a:xfrm>
          <a:prstGeom prst="rect">
            <a:avLst/>
          </a:prstGeom>
        </p:spPr>
      </p:pic>
      <p:sp>
        <p:nvSpPr>
          <p:cNvPr id="5" name="Text 1"/>
          <p:cNvSpPr/>
          <p:nvPr/>
        </p:nvSpPr>
        <p:spPr>
          <a:xfrm>
            <a:off x="6243518" y="2911792"/>
            <a:ext cx="2403872" cy="300395"/>
          </a:xfrm>
          <a:prstGeom prst="rect">
            <a:avLst/>
          </a:prstGeom>
          <a:noFill/>
          <a:ln/>
        </p:spPr>
        <p:txBody>
          <a:bodyPr wrap="none" lIns="0" tIns="0" rIns="0" bIns="0" rtlCol="0" anchor="t"/>
          <a:lstStyle/>
          <a:p>
            <a:pPr marL="0" indent="0" algn="l">
              <a:lnSpc>
                <a:spcPts val="2350"/>
              </a:lnSpc>
              <a:buNone/>
            </a:pPr>
            <a:r>
              <a:rPr lang="en-US" sz="1850" dirty="0">
                <a:solidFill>
                  <a:srgbClr val="DAD8E9"/>
                </a:solidFill>
                <a:latin typeface="Prompt Medium" pitchFamily="34" charset="0"/>
                <a:ea typeface="Prompt Medium" pitchFamily="34" charset="-122"/>
                <a:cs typeface="Prompt Medium" pitchFamily="34" charset="-120"/>
              </a:rPr>
              <a:t>Корисність</a:t>
            </a:r>
            <a:endParaRPr lang="en-US" sz="1850" dirty="0"/>
          </a:p>
        </p:txBody>
      </p:sp>
      <p:sp>
        <p:nvSpPr>
          <p:cNvPr id="6" name="Text 2"/>
          <p:cNvSpPr/>
          <p:nvPr/>
        </p:nvSpPr>
        <p:spPr>
          <a:xfrm>
            <a:off x="6243518" y="3341965"/>
            <a:ext cx="3652599" cy="1384459"/>
          </a:xfrm>
          <a:prstGeom prst="rect">
            <a:avLst/>
          </a:prstGeom>
          <a:noFill/>
          <a:ln/>
        </p:spPr>
        <p:txBody>
          <a:bodyPr wrap="square" lIns="0" tIns="0" rIns="0" bIns="0" rtlCol="0" anchor="t"/>
          <a:lstStyle/>
          <a:p>
            <a:pPr marL="0" indent="0" algn="l">
              <a:lnSpc>
                <a:spcPts val="2700"/>
              </a:lnSpc>
              <a:buNone/>
            </a:pPr>
            <a:r>
              <a:rPr lang="en-US" sz="1700" dirty="0">
                <a:solidFill>
                  <a:srgbClr val="DAD8E9"/>
                </a:solidFill>
                <a:latin typeface="Mukta Light" pitchFamily="34" charset="0"/>
                <a:ea typeface="Mukta Light" pitchFamily="34" charset="-122"/>
                <a:cs typeface="Mukta Light" pitchFamily="34" charset="-120"/>
              </a:rPr>
              <a:t>Засоби повинні використовуватись для досягнення реальних цілей та бути корисними для повсякденного життя пацієнтів.</a:t>
            </a:r>
            <a:endParaRPr lang="en-US" sz="1700" dirty="0"/>
          </a:p>
        </p:txBody>
      </p:sp>
      <p:pic>
        <p:nvPicPr>
          <p:cNvPr id="7" name="Image 2" descr="preencoded.png"/>
          <p:cNvPicPr>
            <a:picLocks noChangeAspect="1"/>
          </p:cNvPicPr>
          <p:nvPr/>
        </p:nvPicPr>
        <p:blipFill>
          <a:blip r:embed="rId5"/>
          <a:stretch>
            <a:fillRect/>
          </a:stretch>
        </p:blipFill>
        <p:spPr>
          <a:xfrm>
            <a:off x="10220563" y="2154674"/>
            <a:ext cx="540782" cy="540782"/>
          </a:xfrm>
          <a:prstGeom prst="rect">
            <a:avLst/>
          </a:prstGeom>
        </p:spPr>
      </p:pic>
      <p:sp>
        <p:nvSpPr>
          <p:cNvPr id="8" name="Text 3"/>
          <p:cNvSpPr/>
          <p:nvPr/>
        </p:nvSpPr>
        <p:spPr>
          <a:xfrm>
            <a:off x="10220563" y="2911792"/>
            <a:ext cx="2403872" cy="300395"/>
          </a:xfrm>
          <a:prstGeom prst="rect">
            <a:avLst/>
          </a:prstGeom>
          <a:noFill/>
          <a:ln/>
        </p:spPr>
        <p:txBody>
          <a:bodyPr wrap="none" lIns="0" tIns="0" rIns="0" bIns="0" rtlCol="0" anchor="t"/>
          <a:lstStyle/>
          <a:p>
            <a:pPr marL="0" indent="0" algn="l">
              <a:lnSpc>
                <a:spcPts val="2350"/>
              </a:lnSpc>
              <a:buNone/>
            </a:pPr>
            <a:r>
              <a:rPr lang="en-US" sz="1850" dirty="0">
                <a:solidFill>
                  <a:srgbClr val="DAD8E9"/>
                </a:solidFill>
                <a:latin typeface="Prompt Medium" pitchFamily="34" charset="0"/>
                <a:ea typeface="Prompt Medium" pitchFamily="34" charset="-122"/>
                <a:cs typeface="Prompt Medium" pitchFamily="34" charset="-120"/>
              </a:rPr>
              <a:t>Комфортність</a:t>
            </a:r>
            <a:endParaRPr lang="en-US" sz="1850" dirty="0"/>
          </a:p>
        </p:txBody>
      </p:sp>
      <p:sp>
        <p:nvSpPr>
          <p:cNvPr id="9" name="Text 4"/>
          <p:cNvSpPr/>
          <p:nvPr/>
        </p:nvSpPr>
        <p:spPr>
          <a:xfrm>
            <a:off x="10220563" y="3341965"/>
            <a:ext cx="3652718" cy="692229"/>
          </a:xfrm>
          <a:prstGeom prst="rect">
            <a:avLst/>
          </a:prstGeom>
          <a:noFill/>
          <a:ln/>
        </p:spPr>
        <p:txBody>
          <a:bodyPr wrap="square" lIns="0" tIns="0" rIns="0" bIns="0" rtlCol="0" anchor="t"/>
          <a:lstStyle/>
          <a:p>
            <a:pPr marL="0" indent="0" algn="l">
              <a:lnSpc>
                <a:spcPts val="2700"/>
              </a:lnSpc>
              <a:buNone/>
            </a:pPr>
            <a:r>
              <a:rPr lang="en-US" sz="1700" dirty="0">
                <a:solidFill>
                  <a:srgbClr val="DAD8E9"/>
                </a:solidFill>
                <a:latin typeface="Mukta Light" pitchFamily="34" charset="0"/>
                <a:ea typeface="Mukta Light" pitchFamily="34" charset="-122"/>
                <a:cs typeface="Mukta Light" pitchFamily="34" charset="-120"/>
              </a:rPr>
              <a:t>Не повинні викликати дискомфорту, тиск має розподілятися рівномірно.</a:t>
            </a:r>
            <a:endParaRPr lang="en-US" sz="1700" dirty="0"/>
          </a:p>
        </p:txBody>
      </p:sp>
      <p:pic>
        <p:nvPicPr>
          <p:cNvPr id="10" name="Image 3" descr="preencoded.png"/>
          <p:cNvPicPr>
            <a:picLocks noChangeAspect="1"/>
          </p:cNvPicPr>
          <p:nvPr/>
        </p:nvPicPr>
        <p:blipFill>
          <a:blip r:embed="rId6"/>
          <a:stretch>
            <a:fillRect/>
          </a:stretch>
        </p:blipFill>
        <p:spPr>
          <a:xfrm>
            <a:off x="6243518" y="5375434"/>
            <a:ext cx="540782" cy="540782"/>
          </a:xfrm>
          <a:prstGeom prst="rect">
            <a:avLst/>
          </a:prstGeom>
        </p:spPr>
      </p:pic>
      <p:sp>
        <p:nvSpPr>
          <p:cNvPr id="11" name="Text 5"/>
          <p:cNvSpPr/>
          <p:nvPr/>
        </p:nvSpPr>
        <p:spPr>
          <a:xfrm>
            <a:off x="6243518" y="6132552"/>
            <a:ext cx="2403872" cy="300395"/>
          </a:xfrm>
          <a:prstGeom prst="rect">
            <a:avLst/>
          </a:prstGeom>
          <a:noFill/>
          <a:ln/>
        </p:spPr>
        <p:txBody>
          <a:bodyPr wrap="none" lIns="0" tIns="0" rIns="0" bIns="0" rtlCol="0" anchor="t"/>
          <a:lstStyle/>
          <a:p>
            <a:pPr marL="0" indent="0" algn="l">
              <a:lnSpc>
                <a:spcPts val="2350"/>
              </a:lnSpc>
              <a:buNone/>
            </a:pPr>
            <a:r>
              <a:rPr lang="en-US" sz="1850" dirty="0">
                <a:solidFill>
                  <a:srgbClr val="DAD8E9"/>
                </a:solidFill>
                <a:latin typeface="Prompt Medium" pitchFamily="34" charset="0"/>
                <a:ea typeface="Prompt Medium" pitchFamily="34" charset="-122"/>
                <a:cs typeface="Prompt Medium" pitchFamily="34" charset="-120"/>
              </a:rPr>
              <a:t>Простота</a:t>
            </a:r>
            <a:endParaRPr lang="en-US" sz="1850" dirty="0"/>
          </a:p>
        </p:txBody>
      </p:sp>
      <p:sp>
        <p:nvSpPr>
          <p:cNvPr id="12" name="Text 6"/>
          <p:cNvSpPr/>
          <p:nvPr/>
        </p:nvSpPr>
        <p:spPr>
          <a:xfrm>
            <a:off x="6243518" y="6562725"/>
            <a:ext cx="3652599" cy="1038344"/>
          </a:xfrm>
          <a:prstGeom prst="rect">
            <a:avLst/>
          </a:prstGeom>
          <a:noFill/>
          <a:ln/>
        </p:spPr>
        <p:txBody>
          <a:bodyPr wrap="square" lIns="0" tIns="0" rIns="0" bIns="0" rtlCol="0" anchor="t"/>
          <a:lstStyle/>
          <a:p>
            <a:pPr marL="0" indent="0" algn="l">
              <a:lnSpc>
                <a:spcPts val="2700"/>
              </a:lnSpc>
              <a:buNone/>
            </a:pPr>
            <a:r>
              <a:rPr lang="en-US" sz="1700" dirty="0">
                <a:solidFill>
                  <a:srgbClr val="DAD8E9"/>
                </a:solidFill>
                <a:latin typeface="Mukta Light" pitchFamily="34" charset="0"/>
                <a:ea typeface="Mukta Light" pitchFamily="34" charset="-122"/>
                <a:cs typeface="Mukta Light" pitchFamily="34" charset="-120"/>
              </a:rPr>
              <a:t>Дизайн повинен бути простим та зручним для догляду та обслуговування.</a:t>
            </a:r>
            <a:endParaRPr lang="en-US" sz="1700" dirty="0"/>
          </a:p>
        </p:txBody>
      </p:sp>
      <p:pic>
        <p:nvPicPr>
          <p:cNvPr id="13" name="Image 4" descr="preencoded.png"/>
          <p:cNvPicPr>
            <a:picLocks noChangeAspect="1"/>
          </p:cNvPicPr>
          <p:nvPr/>
        </p:nvPicPr>
        <p:blipFill>
          <a:blip r:embed="rId7"/>
          <a:stretch>
            <a:fillRect/>
          </a:stretch>
        </p:blipFill>
        <p:spPr>
          <a:xfrm>
            <a:off x="10220563" y="5375434"/>
            <a:ext cx="540782" cy="540782"/>
          </a:xfrm>
          <a:prstGeom prst="rect">
            <a:avLst/>
          </a:prstGeom>
        </p:spPr>
      </p:pic>
      <p:sp>
        <p:nvSpPr>
          <p:cNvPr id="14" name="Text 7"/>
          <p:cNvSpPr/>
          <p:nvPr/>
        </p:nvSpPr>
        <p:spPr>
          <a:xfrm>
            <a:off x="10220563" y="6132552"/>
            <a:ext cx="2403872" cy="300395"/>
          </a:xfrm>
          <a:prstGeom prst="rect">
            <a:avLst/>
          </a:prstGeom>
          <a:noFill/>
          <a:ln/>
        </p:spPr>
        <p:txBody>
          <a:bodyPr wrap="none" lIns="0" tIns="0" rIns="0" bIns="0" rtlCol="0" anchor="t"/>
          <a:lstStyle/>
          <a:p>
            <a:pPr marL="0" indent="0" algn="l">
              <a:lnSpc>
                <a:spcPts val="2350"/>
              </a:lnSpc>
              <a:buNone/>
            </a:pPr>
            <a:r>
              <a:rPr lang="en-US" sz="1850" dirty="0">
                <a:solidFill>
                  <a:srgbClr val="DAD8E9"/>
                </a:solidFill>
                <a:latin typeface="Prompt Medium" pitchFamily="34" charset="0"/>
                <a:ea typeface="Prompt Medium" pitchFamily="34" charset="-122"/>
                <a:cs typeface="Prompt Medium" pitchFamily="34" charset="-120"/>
              </a:rPr>
              <a:t>Естетичність</a:t>
            </a:r>
            <a:endParaRPr lang="en-US" sz="1850" dirty="0"/>
          </a:p>
        </p:txBody>
      </p:sp>
      <p:sp>
        <p:nvSpPr>
          <p:cNvPr id="15" name="Text 8"/>
          <p:cNvSpPr/>
          <p:nvPr/>
        </p:nvSpPr>
        <p:spPr>
          <a:xfrm>
            <a:off x="10220563" y="6562725"/>
            <a:ext cx="3652718" cy="1038344"/>
          </a:xfrm>
          <a:prstGeom prst="rect">
            <a:avLst/>
          </a:prstGeom>
          <a:noFill/>
          <a:ln/>
        </p:spPr>
        <p:txBody>
          <a:bodyPr wrap="square" lIns="0" tIns="0" rIns="0" bIns="0" rtlCol="0" anchor="t"/>
          <a:lstStyle/>
          <a:p>
            <a:pPr marL="0" indent="0" algn="l">
              <a:lnSpc>
                <a:spcPts val="2700"/>
              </a:lnSpc>
              <a:buNone/>
            </a:pPr>
            <a:r>
              <a:rPr lang="en-US" sz="1700" dirty="0">
                <a:solidFill>
                  <a:srgbClr val="DAD8E9"/>
                </a:solidFill>
                <a:latin typeface="Mukta Light" pitchFamily="34" charset="0"/>
                <a:ea typeface="Mukta Light" pitchFamily="34" charset="-122"/>
                <a:cs typeface="Mukta Light" pitchFamily="34" charset="-120"/>
              </a:rPr>
              <a:t>Засоби мають бути приємними на вигляд та не викликати негативних емоцій.</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869752"/>
            <a:ext cx="7415927" cy="1371600"/>
          </a:xfrm>
          <a:prstGeom prst="rect">
            <a:avLst/>
          </a:prstGeom>
          <a:noFill/>
          <a:ln/>
        </p:spPr>
        <p:txBody>
          <a:bodyPr wrap="squar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Види технічних засобів реабілітації</a:t>
            </a:r>
            <a:endParaRPr lang="en-US" sz="4300" dirty="0"/>
          </a:p>
        </p:txBody>
      </p:sp>
      <p:sp>
        <p:nvSpPr>
          <p:cNvPr id="4" name="Shape 1"/>
          <p:cNvSpPr/>
          <p:nvPr/>
        </p:nvSpPr>
        <p:spPr>
          <a:xfrm>
            <a:off x="864037" y="2611636"/>
            <a:ext cx="7415927" cy="4748213"/>
          </a:xfrm>
          <a:prstGeom prst="roundRect">
            <a:avLst>
              <a:gd name="adj" fmla="val 2184"/>
            </a:avLst>
          </a:prstGeom>
          <a:noFill/>
          <a:ln w="15240">
            <a:solidFill>
              <a:srgbClr val="FFFFFF">
                <a:alpha val="24000"/>
              </a:srgbClr>
            </a:solidFill>
            <a:prstDash val="solid"/>
          </a:ln>
        </p:spPr>
      </p:sp>
      <p:sp>
        <p:nvSpPr>
          <p:cNvPr id="5" name="Shape 2"/>
          <p:cNvSpPr/>
          <p:nvPr/>
        </p:nvSpPr>
        <p:spPr>
          <a:xfrm>
            <a:off x="879277" y="2626876"/>
            <a:ext cx="7385447" cy="706517"/>
          </a:xfrm>
          <a:prstGeom prst="rect">
            <a:avLst/>
          </a:prstGeom>
          <a:solidFill>
            <a:srgbClr val="FFFFFF">
              <a:alpha val="4000"/>
            </a:srgbClr>
          </a:solidFill>
          <a:ln/>
        </p:spPr>
      </p:sp>
      <p:sp>
        <p:nvSpPr>
          <p:cNvPr id="6" name="Text 3"/>
          <p:cNvSpPr/>
          <p:nvPr/>
        </p:nvSpPr>
        <p:spPr>
          <a:xfrm>
            <a:off x="1126093" y="2782610"/>
            <a:ext cx="3195280" cy="395049"/>
          </a:xfrm>
          <a:prstGeom prst="rect">
            <a:avLst/>
          </a:prstGeom>
          <a:noFill/>
          <a:ln/>
        </p:spPr>
        <p:txBody>
          <a:bodyPr wrap="non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Протези кінцівок</a:t>
            </a:r>
            <a:endParaRPr lang="en-US" sz="1900" dirty="0"/>
          </a:p>
        </p:txBody>
      </p:sp>
      <p:sp>
        <p:nvSpPr>
          <p:cNvPr id="7" name="Text 4"/>
          <p:cNvSpPr/>
          <p:nvPr/>
        </p:nvSpPr>
        <p:spPr>
          <a:xfrm>
            <a:off x="4822627" y="2782610"/>
            <a:ext cx="3195280" cy="395049"/>
          </a:xfrm>
          <a:prstGeom prst="rect">
            <a:avLst/>
          </a:prstGeom>
          <a:noFill/>
          <a:ln/>
        </p:spPr>
        <p:txBody>
          <a:bodyPr wrap="non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Верхніх та нижніх кінцівок</a:t>
            </a:r>
            <a:endParaRPr lang="en-US" sz="1900" dirty="0"/>
          </a:p>
        </p:txBody>
      </p:sp>
      <p:sp>
        <p:nvSpPr>
          <p:cNvPr id="8" name="Shape 5"/>
          <p:cNvSpPr/>
          <p:nvPr/>
        </p:nvSpPr>
        <p:spPr>
          <a:xfrm>
            <a:off x="879277" y="3333393"/>
            <a:ext cx="7385447" cy="1101566"/>
          </a:xfrm>
          <a:prstGeom prst="rect">
            <a:avLst/>
          </a:prstGeom>
          <a:solidFill>
            <a:srgbClr val="000000">
              <a:alpha val="4000"/>
            </a:srgbClr>
          </a:solidFill>
          <a:ln/>
        </p:spPr>
      </p:sp>
      <p:sp>
        <p:nvSpPr>
          <p:cNvPr id="9" name="Text 6"/>
          <p:cNvSpPr/>
          <p:nvPr/>
        </p:nvSpPr>
        <p:spPr>
          <a:xfrm>
            <a:off x="1126093" y="3489127"/>
            <a:ext cx="3195280" cy="395049"/>
          </a:xfrm>
          <a:prstGeom prst="rect">
            <a:avLst/>
          </a:prstGeom>
          <a:noFill/>
          <a:ln/>
        </p:spPr>
        <p:txBody>
          <a:bodyPr wrap="non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Ортези</a:t>
            </a:r>
            <a:endParaRPr lang="en-US" sz="1900" dirty="0"/>
          </a:p>
        </p:txBody>
      </p:sp>
      <p:sp>
        <p:nvSpPr>
          <p:cNvPr id="10" name="Text 7"/>
          <p:cNvSpPr/>
          <p:nvPr/>
        </p:nvSpPr>
        <p:spPr>
          <a:xfrm>
            <a:off x="4822627" y="3489127"/>
            <a:ext cx="3195280" cy="790099"/>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На хребет, верхні та нижні кінцівки</a:t>
            </a:r>
            <a:endParaRPr lang="en-US" sz="1900" dirty="0"/>
          </a:p>
        </p:txBody>
      </p:sp>
      <p:sp>
        <p:nvSpPr>
          <p:cNvPr id="11" name="Shape 8"/>
          <p:cNvSpPr/>
          <p:nvPr/>
        </p:nvSpPr>
        <p:spPr>
          <a:xfrm>
            <a:off x="879277" y="4434959"/>
            <a:ext cx="7385447" cy="1101566"/>
          </a:xfrm>
          <a:prstGeom prst="rect">
            <a:avLst/>
          </a:prstGeom>
          <a:solidFill>
            <a:srgbClr val="FFFFFF">
              <a:alpha val="4000"/>
            </a:srgbClr>
          </a:solidFill>
          <a:ln/>
        </p:spPr>
      </p:sp>
      <p:sp>
        <p:nvSpPr>
          <p:cNvPr id="12" name="Text 9"/>
          <p:cNvSpPr/>
          <p:nvPr/>
        </p:nvSpPr>
        <p:spPr>
          <a:xfrm>
            <a:off x="1126093" y="4590693"/>
            <a:ext cx="3195280" cy="395049"/>
          </a:xfrm>
          <a:prstGeom prst="rect">
            <a:avLst/>
          </a:prstGeom>
          <a:noFill/>
          <a:ln/>
        </p:spPr>
        <p:txBody>
          <a:bodyPr wrap="non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Засоби для пересування</a:t>
            </a:r>
            <a:endParaRPr lang="en-US" sz="1900" dirty="0"/>
          </a:p>
        </p:txBody>
      </p:sp>
      <p:sp>
        <p:nvSpPr>
          <p:cNvPr id="13" name="Text 10"/>
          <p:cNvSpPr/>
          <p:nvPr/>
        </p:nvSpPr>
        <p:spPr>
          <a:xfrm>
            <a:off x="4822627" y="4590693"/>
            <a:ext cx="3195280" cy="790099"/>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Крісла колісні, палиці, милиці, ходунки</a:t>
            </a:r>
            <a:endParaRPr lang="en-US" sz="1900" dirty="0"/>
          </a:p>
        </p:txBody>
      </p:sp>
      <p:sp>
        <p:nvSpPr>
          <p:cNvPr id="14" name="Shape 11"/>
          <p:cNvSpPr/>
          <p:nvPr/>
        </p:nvSpPr>
        <p:spPr>
          <a:xfrm>
            <a:off x="879277" y="5536525"/>
            <a:ext cx="7385447" cy="1101566"/>
          </a:xfrm>
          <a:prstGeom prst="rect">
            <a:avLst/>
          </a:prstGeom>
          <a:solidFill>
            <a:srgbClr val="000000">
              <a:alpha val="4000"/>
            </a:srgbClr>
          </a:solidFill>
          <a:ln/>
        </p:spPr>
      </p:sp>
      <p:sp>
        <p:nvSpPr>
          <p:cNvPr id="15" name="Text 12"/>
          <p:cNvSpPr/>
          <p:nvPr/>
        </p:nvSpPr>
        <p:spPr>
          <a:xfrm>
            <a:off x="1126093" y="5692259"/>
            <a:ext cx="3195280" cy="395049"/>
          </a:xfrm>
          <a:prstGeom prst="rect">
            <a:avLst/>
          </a:prstGeom>
          <a:noFill/>
          <a:ln/>
        </p:spPr>
        <p:txBody>
          <a:bodyPr wrap="non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Ортопедичне взуття</a:t>
            </a:r>
            <a:endParaRPr lang="en-US" sz="1900" dirty="0"/>
          </a:p>
        </p:txBody>
      </p:sp>
      <p:sp>
        <p:nvSpPr>
          <p:cNvPr id="16" name="Text 13"/>
          <p:cNvSpPr/>
          <p:nvPr/>
        </p:nvSpPr>
        <p:spPr>
          <a:xfrm>
            <a:off x="4822627" y="5692259"/>
            <a:ext cx="3195280" cy="790099"/>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Для різних деформацій стопи</a:t>
            </a:r>
            <a:endParaRPr lang="en-US" sz="1900" dirty="0"/>
          </a:p>
        </p:txBody>
      </p:sp>
      <p:sp>
        <p:nvSpPr>
          <p:cNvPr id="17" name="Shape 14"/>
          <p:cNvSpPr/>
          <p:nvPr/>
        </p:nvSpPr>
        <p:spPr>
          <a:xfrm>
            <a:off x="879277" y="6638092"/>
            <a:ext cx="7385447" cy="706517"/>
          </a:xfrm>
          <a:prstGeom prst="rect">
            <a:avLst/>
          </a:prstGeom>
          <a:solidFill>
            <a:srgbClr val="FFFFFF">
              <a:alpha val="4000"/>
            </a:srgbClr>
          </a:solidFill>
          <a:ln/>
        </p:spPr>
      </p:sp>
      <p:sp>
        <p:nvSpPr>
          <p:cNvPr id="18" name="Text 15"/>
          <p:cNvSpPr/>
          <p:nvPr/>
        </p:nvSpPr>
        <p:spPr>
          <a:xfrm>
            <a:off x="1126093" y="6793825"/>
            <a:ext cx="3195280" cy="395049"/>
          </a:xfrm>
          <a:prstGeom prst="rect">
            <a:avLst/>
          </a:prstGeom>
          <a:noFill/>
          <a:ln/>
        </p:spPr>
        <p:txBody>
          <a:bodyPr wrap="non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Спеціальні меблі</a:t>
            </a:r>
            <a:endParaRPr lang="en-US" sz="1900" dirty="0"/>
          </a:p>
        </p:txBody>
      </p:sp>
      <p:sp>
        <p:nvSpPr>
          <p:cNvPr id="19" name="Text 16"/>
          <p:cNvSpPr/>
          <p:nvPr/>
        </p:nvSpPr>
        <p:spPr>
          <a:xfrm>
            <a:off x="4822627" y="6793825"/>
            <a:ext cx="3195280" cy="395049"/>
          </a:xfrm>
          <a:prstGeom prst="rect">
            <a:avLst/>
          </a:prstGeom>
          <a:noFill/>
          <a:ln/>
        </p:spPr>
        <p:txBody>
          <a:bodyPr wrap="non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Столи, стільці, ліжка</a:t>
            </a:r>
            <a:endParaRPr lang="en-US" sz="1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969050"/>
            <a:ext cx="7415927" cy="1371600"/>
          </a:xfrm>
          <a:prstGeom prst="rect">
            <a:avLst/>
          </a:prstGeom>
          <a:noFill/>
          <a:ln/>
        </p:spPr>
        <p:txBody>
          <a:bodyPr wrap="square" lIns="0" tIns="0" rIns="0" bIns="0" rtlCol="0" anchor="t"/>
          <a:lstStyle/>
          <a:p>
            <a:pPr marL="0" indent="0">
              <a:lnSpc>
                <a:spcPts val="5400"/>
              </a:lnSpc>
              <a:buNone/>
            </a:pPr>
            <a:r>
              <a:rPr lang="en-US" sz="4300" dirty="0">
                <a:solidFill>
                  <a:srgbClr val="C6BFEE"/>
                </a:solidFill>
                <a:latin typeface="Prompt Medium" pitchFamily="34" charset="0"/>
                <a:ea typeface="Prompt Medium" pitchFamily="34" charset="-122"/>
                <a:cs typeface="Prompt Medium" pitchFamily="34" charset="-120"/>
              </a:rPr>
              <a:t>Строки експлуатації технічних засобів</a:t>
            </a:r>
            <a:endParaRPr lang="en-US" sz="4300" dirty="0"/>
          </a:p>
        </p:txBody>
      </p:sp>
      <p:sp>
        <p:nvSpPr>
          <p:cNvPr id="4" name="Shape 1"/>
          <p:cNvSpPr/>
          <p:nvPr/>
        </p:nvSpPr>
        <p:spPr>
          <a:xfrm>
            <a:off x="864037" y="2988588"/>
            <a:ext cx="555427" cy="555427"/>
          </a:xfrm>
          <a:prstGeom prst="roundRect">
            <a:avLst>
              <a:gd name="adj" fmla="val 18669"/>
            </a:avLst>
          </a:prstGeom>
          <a:solidFill>
            <a:srgbClr val="542C49"/>
          </a:solidFill>
          <a:ln w="15240">
            <a:solidFill>
              <a:srgbClr val="6D4562"/>
            </a:solidFill>
            <a:prstDash val="solid"/>
          </a:ln>
        </p:spPr>
      </p:sp>
      <p:sp>
        <p:nvSpPr>
          <p:cNvPr id="5" name="Text 2"/>
          <p:cNvSpPr/>
          <p:nvPr/>
        </p:nvSpPr>
        <p:spPr>
          <a:xfrm>
            <a:off x="1080135" y="3101697"/>
            <a:ext cx="123111" cy="329208"/>
          </a:xfrm>
          <a:prstGeom prst="rect">
            <a:avLst/>
          </a:prstGeom>
          <a:noFill/>
          <a:ln/>
        </p:spPr>
        <p:txBody>
          <a:bodyPr wrap="none" lIns="0" tIns="0" rIns="0" bIns="0" rtlCol="0" anchor="t"/>
          <a:lstStyle/>
          <a:p>
            <a:pPr marL="0" indent="0" algn="ctr">
              <a:lnSpc>
                <a:spcPts val="2550"/>
              </a:lnSpc>
              <a:buNone/>
            </a:pPr>
            <a:r>
              <a:rPr lang="en-US" sz="2550" dirty="0">
                <a:solidFill>
                  <a:srgbClr val="DAD8E9"/>
                </a:solidFill>
                <a:latin typeface="Prompt Medium" pitchFamily="34" charset="0"/>
                <a:ea typeface="Prompt Medium" pitchFamily="34" charset="-122"/>
                <a:cs typeface="Prompt Medium" pitchFamily="34" charset="-120"/>
              </a:rPr>
              <a:t>1</a:t>
            </a:r>
            <a:endParaRPr lang="en-US" sz="2550" dirty="0"/>
          </a:p>
        </p:txBody>
      </p:sp>
      <p:sp>
        <p:nvSpPr>
          <p:cNvPr id="6" name="Text 3"/>
          <p:cNvSpPr/>
          <p:nvPr/>
        </p:nvSpPr>
        <p:spPr>
          <a:xfrm>
            <a:off x="1666280" y="2988588"/>
            <a:ext cx="2743200"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Протези та апарати</a:t>
            </a:r>
            <a:endParaRPr lang="en-US" sz="2150" dirty="0"/>
          </a:p>
        </p:txBody>
      </p:sp>
      <p:sp>
        <p:nvSpPr>
          <p:cNvPr id="7" name="Text 4"/>
          <p:cNvSpPr/>
          <p:nvPr/>
        </p:nvSpPr>
        <p:spPr>
          <a:xfrm>
            <a:off x="1666280" y="3479602"/>
            <a:ext cx="2782372" cy="118514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1 шт. на 2,5-3 роки для дорослих, для дітей - у міру зростання.</a:t>
            </a:r>
            <a:endParaRPr lang="en-US" sz="1900" dirty="0"/>
          </a:p>
        </p:txBody>
      </p:sp>
      <p:sp>
        <p:nvSpPr>
          <p:cNvPr id="8" name="Shape 5"/>
          <p:cNvSpPr/>
          <p:nvPr/>
        </p:nvSpPr>
        <p:spPr>
          <a:xfrm>
            <a:off x="4695468" y="2988588"/>
            <a:ext cx="555427" cy="555427"/>
          </a:xfrm>
          <a:prstGeom prst="roundRect">
            <a:avLst>
              <a:gd name="adj" fmla="val 18669"/>
            </a:avLst>
          </a:prstGeom>
          <a:solidFill>
            <a:srgbClr val="542C49"/>
          </a:solidFill>
          <a:ln w="15240">
            <a:solidFill>
              <a:srgbClr val="6D4562"/>
            </a:solidFill>
            <a:prstDash val="solid"/>
          </a:ln>
        </p:spPr>
      </p:sp>
      <p:sp>
        <p:nvSpPr>
          <p:cNvPr id="9" name="Text 6"/>
          <p:cNvSpPr/>
          <p:nvPr/>
        </p:nvSpPr>
        <p:spPr>
          <a:xfrm>
            <a:off x="4876919" y="3101697"/>
            <a:ext cx="192524" cy="329208"/>
          </a:xfrm>
          <a:prstGeom prst="rect">
            <a:avLst/>
          </a:prstGeom>
          <a:noFill/>
          <a:ln/>
        </p:spPr>
        <p:txBody>
          <a:bodyPr wrap="none" lIns="0" tIns="0" rIns="0" bIns="0" rtlCol="0" anchor="t"/>
          <a:lstStyle/>
          <a:p>
            <a:pPr marL="0" indent="0" algn="ctr">
              <a:lnSpc>
                <a:spcPts val="2550"/>
              </a:lnSpc>
              <a:buNone/>
            </a:pPr>
            <a:r>
              <a:rPr lang="en-US" sz="2550" dirty="0">
                <a:solidFill>
                  <a:srgbClr val="DAD8E9"/>
                </a:solidFill>
                <a:latin typeface="Prompt Medium" pitchFamily="34" charset="0"/>
                <a:ea typeface="Prompt Medium" pitchFamily="34" charset="-122"/>
                <a:cs typeface="Prompt Medium" pitchFamily="34" charset="-120"/>
              </a:rPr>
              <a:t>2</a:t>
            </a:r>
            <a:endParaRPr lang="en-US" sz="2550" dirty="0"/>
          </a:p>
        </p:txBody>
      </p:sp>
      <p:sp>
        <p:nvSpPr>
          <p:cNvPr id="10" name="Text 7"/>
          <p:cNvSpPr/>
          <p:nvPr/>
        </p:nvSpPr>
        <p:spPr>
          <a:xfrm>
            <a:off x="5497711" y="2988588"/>
            <a:ext cx="2743200"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Крісла колісні</a:t>
            </a:r>
            <a:endParaRPr lang="en-US" sz="2150" dirty="0"/>
          </a:p>
        </p:txBody>
      </p:sp>
      <p:sp>
        <p:nvSpPr>
          <p:cNvPr id="11" name="Text 8"/>
          <p:cNvSpPr/>
          <p:nvPr/>
        </p:nvSpPr>
        <p:spPr>
          <a:xfrm>
            <a:off x="5497711" y="3479602"/>
            <a:ext cx="2782372" cy="790099"/>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Від 1 до 4 років залежно від виду.</a:t>
            </a:r>
            <a:endParaRPr lang="en-US" sz="1900" dirty="0"/>
          </a:p>
        </p:txBody>
      </p:sp>
      <p:sp>
        <p:nvSpPr>
          <p:cNvPr id="12" name="Shape 9"/>
          <p:cNvSpPr/>
          <p:nvPr/>
        </p:nvSpPr>
        <p:spPr>
          <a:xfrm>
            <a:off x="864037" y="5189220"/>
            <a:ext cx="555427" cy="555427"/>
          </a:xfrm>
          <a:prstGeom prst="roundRect">
            <a:avLst>
              <a:gd name="adj" fmla="val 18669"/>
            </a:avLst>
          </a:prstGeom>
          <a:solidFill>
            <a:srgbClr val="542C49"/>
          </a:solidFill>
          <a:ln w="15240">
            <a:solidFill>
              <a:srgbClr val="6D4562"/>
            </a:solidFill>
            <a:prstDash val="solid"/>
          </a:ln>
        </p:spPr>
      </p:sp>
      <p:sp>
        <p:nvSpPr>
          <p:cNvPr id="13" name="Text 10"/>
          <p:cNvSpPr/>
          <p:nvPr/>
        </p:nvSpPr>
        <p:spPr>
          <a:xfrm>
            <a:off x="1046202" y="5302329"/>
            <a:ext cx="190976" cy="329208"/>
          </a:xfrm>
          <a:prstGeom prst="rect">
            <a:avLst/>
          </a:prstGeom>
          <a:noFill/>
          <a:ln/>
        </p:spPr>
        <p:txBody>
          <a:bodyPr wrap="none" lIns="0" tIns="0" rIns="0" bIns="0" rtlCol="0" anchor="t"/>
          <a:lstStyle/>
          <a:p>
            <a:pPr marL="0" indent="0" algn="ctr">
              <a:lnSpc>
                <a:spcPts val="2550"/>
              </a:lnSpc>
              <a:buNone/>
            </a:pPr>
            <a:r>
              <a:rPr lang="en-US" sz="2550" dirty="0">
                <a:solidFill>
                  <a:srgbClr val="DAD8E9"/>
                </a:solidFill>
                <a:latin typeface="Prompt Medium" pitchFamily="34" charset="0"/>
                <a:ea typeface="Prompt Medium" pitchFamily="34" charset="-122"/>
                <a:cs typeface="Prompt Medium" pitchFamily="34" charset="-120"/>
              </a:rPr>
              <a:t>3</a:t>
            </a:r>
            <a:endParaRPr lang="en-US" sz="2550" dirty="0"/>
          </a:p>
        </p:txBody>
      </p:sp>
      <p:sp>
        <p:nvSpPr>
          <p:cNvPr id="14" name="Text 11"/>
          <p:cNvSpPr/>
          <p:nvPr/>
        </p:nvSpPr>
        <p:spPr>
          <a:xfrm>
            <a:off x="1666280" y="5189220"/>
            <a:ext cx="2762131"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Ортопедичне взуття</a:t>
            </a:r>
            <a:endParaRPr lang="en-US" sz="2150" dirty="0"/>
          </a:p>
        </p:txBody>
      </p:sp>
      <p:sp>
        <p:nvSpPr>
          <p:cNvPr id="15" name="Text 12"/>
          <p:cNvSpPr/>
          <p:nvPr/>
        </p:nvSpPr>
        <p:spPr>
          <a:xfrm>
            <a:off x="1666280" y="5680234"/>
            <a:ext cx="2782372" cy="118514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Для дорослих - 1-2 пари на рік, для дітей - до 4 пар на рік.</a:t>
            </a:r>
            <a:endParaRPr lang="en-US" sz="1900" dirty="0"/>
          </a:p>
        </p:txBody>
      </p:sp>
      <p:sp>
        <p:nvSpPr>
          <p:cNvPr id="16" name="Shape 13"/>
          <p:cNvSpPr/>
          <p:nvPr/>
        </p:nvSpPr>
        <p:spPr>
          <a:xfrm>
            <a:off x="4695468" y="5189220"/>
            <a:ext cx="555427" cy="555427"/>
          </a:xfrm>
          <a:prstGeom prst="roundRect">
            <a:avLst>
              <a:gd name="adj" fmla="val 18669"/>
            </a:avLst>
          </a:prstGeom>
          <a:solidFill>
            <a:srgbClr val="542C49"/>
          </a:solidFill>
          <a:ln w="15240">
            <a:solidFill>
              <a:srgbClr val="6D4562"/>
            </a:solidFill>
            <a:prstDash val="solid"/>
          </a:ln>
        </p:spPr>
      </p:sp>
      <p:sp>
        <p:nvSpPr>
          <p:cNvPr id="17" name="Text 14"/>
          <p:cNvSpPr/>
          <p:nvPr/>
        </p:nvSpPr>
        <p:spPr>
          <a:xfrm>
            <a:off x="4872871" y="5302329"/>
            <a:ext cx="200501" cy="329208"/>
          </a:xfrm>
          <a:prstGeom prst="rect">
            <a:avLst/>
          </a:prstGeom>
          <a:noFill/>
          <a:ln/>
        </p:spPr>
        <p:txBody>
          <a:bodyPr wrap="none" lIns="0" tIns="0" rIns="0" bIns="0" rtlCol="0" anchor="t"/>
          <a:lstStyle/>
          <a:p>
            <a:pPr marL="0" indent="0" algn="ctr">
              <a:lnSpc>
                <a:spcPts val="2550"/>
              </a:lnSpc>
              <a:buNone/>
            </a:pPr>
            <a:r>
              <a:rPr lang="en-US" sz="2550" dirty="0">
                <a:solidFill>
                  <a:srgbClr val="DAD8E9"/>
                </a:solidFill>
                <a:latin typeface="Prompt Medium" pitchFamily="34" charset="0"/>
                <a:ea typeface="Prompt Medium" pitchFamily="34" charset="-122"/>
                <a:cs typeface="Prompt Medium" pitchFamily="34" charset="-120"/>
              </a:rPr>
              <a:t>4</a:t>
            </a:r>
            <a:endParaRPr lang="en-US" sz="2550" dirty="0"/>
          </a:p>
        </p:txBody>
      </p:sp>
      <p:sp>
        <p:nvSpPr>
          <p:cNvPr id="18" name="Text 15"/>
          <p:cNvSpPr/>
          <p:nvPr/>
        </p:nvSpPr>
        <p:spPr>
          <a:xfrm>
            <a:off x="5497711" y="5189220"/>
            <a:ext cx="2743200" cy="342900"/>
          </a:xfrm>
          <a:prstGeom prst="rect">
            <a:avLst/>
          </a:prstGeom>
          <a:noFill/>
          <a:ln/>
        </p:spPr>
        <p:txBody>
          <a:bodyPr wrap="none" lIns="0" tIns="0" rIns="0" bIns="0" rtlCol="0" anchor="t"/>
          <a:lstStyle/>
          <a:p>
            <a:pPr marL="0" indent="0">
              <a:lnSpc>
                <a:spcPts val="2700"/>
              </a:lnSpc>
              <a:buNone/>
            </a:pPr>
            <a:r>
              <a:rPr lang="en-US" sz="2150" dirty="0">
                <a:solidFill>
                  <a:srgbClr val="DAD8E9"/>
                </a:solidFill>
                <a:latin typeface="Prompt Medium" pitchFamily="34" charset="0"/>
                <a:ea typeface="Prompt Medium" pitchFamily="34" charset="-122"/>
                <a:cs typeface="Prompt Medium" pitchFamily="34" charset="-120"/>
              </a:rPr>
              <a:t>Допоміжні засоби</a:t>
            </a:r>
            <a:endParaRPr lang="en-US" sz="2150" dirty="0"/>
          </a:p>
        </p:txBody>
      </p:sp>
      <p:sp>
        <p:nvSpPr>
          <p:cNvPr id="19" name="Text 16"/>
          <p:cNvSpPr/>
          <p:nvPr/>
        </p:nvSpPr>
        <p:spPr>
          <a:xfrm>
            <a:off x="5497711" y="5680234"/>
            <a:ext cx="2782372" cy="1580198"/>
          </a:xfrm>
          <a:prstGeom prst="rect">
            <a:avLst/>
          </a:prstGeom>
          <a:noFill/>
          <a:ln/>
        </p:spPr>
        <p:txBody>
          <a:bodyPr wrap="square" lIns="0" tIns="0" rIns="0" bIns="0" rtlCol="0" anchor="t"/>
          <a:lstStyle/>
          <a:p>
            <a:pPr marL="0" indent="0">
              <a:lnSpc>
                <a:spcPts val="3100"/>
              </a:lnSpc>
              <a:buNone/>
            </a:pPr>
            <a:r>
              <a:rPr lang="en-US" sz="1900" dirty="0">
                <a:solidFill>
                  <a:srgbClr val="DAD8E9"/>
                </a:solidFill>
                <a:latin typeface="Mukta Light" pitchFamily="34" charset="0"/>
                <a:ea typeface="Mukta Light" pitchFamily="34" charset="-122"/>
                <a:cs typeface="Mukta Light" pitchFamily="34" charset="-120"/>
              </a:rPr>
              <a:t>Від 1 до 4 років залежно від виду та інтенсивності використання.</a:t>
            </a:r>
            <a:endParaRPr lang="en-US" sz="1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606</Words>
  <Application>Microsoft Office PowerPoint</Application>
  <PresentationFormat>Произвольный</PresentationFormat>
  <Paragraphs>104</Paragraphs>
  <Slides>10</Slides>
  <Notes>10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Mukta Bold</vt:lpstr>
      <vt:lpstr>Prompt Medium</vt:lpstr>
      <vt:lpstr>Mukta Light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Elena V</cp:lastModifiedBy>
  <cp:revision>2</cp:revision>
  <dcterms:created xsi:type="dcterms:W3CDTF">2024-11-06T21:23:55Z</dcterms:created>
  <dcterms:modified xsi:type="dcterms:W3CDTF">2024-11-06T21:26:01Z</dcterms:modified>
</cp:coreProperties>
</file>