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26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2986A-FC06-4E2D-9438-4031C78353FE}" type="datetimeFigureOut">
              <a:rPr lang="uk-UA" smtClean="0"/>
              <a:pPr/>
              <a:t>07.09.2023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95B00-0078-4887-9FDB-EA4B639D559B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027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95B00-0078-4887-9FDB-EA4B639D559B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615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lt1"/>
            </a:gs>
            <a:gs pos="19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188715" y="0"/>
            <a:ext cx="3315080" cy="6858000"/>
            <a:chOff x="1511923" y="0"/>
            <a:chExt cx="2486310" cy="5143500"/>
          </a:xfrm>
        </p:grpSpPr>
        <p:sp>
          <p:nvSpPr>
            <p:cNvPr id="11" name="Google Shape;11;p2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6587315" y="0"/>
            <a:ext cx="3101392" cy="6858000"/>
            <a:chOff x="1060873" y="0"/>
            <a:chExt cx="2326044" cy="5143500"/>
          </a:xfrm>
        </p:grpSpPr>
        <p:sp>
          <p:nvSpPr>
            <p:cNvPr id="14" name="Google Shape;14;p2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5171952" y="-867"/>
            <a:ext cx="3784889" cy="6860667"/>
            <a:chOff x="-650" y="-650"/>
            <a:chExt cx="2838667" cy="5145500"/>
          </a:xfrm>
        </p:grpSpPr>
        <p:sp>
          <p:nvSpPr>
            <p:cNvPr id="17" name="Google Shape;17;p2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9" name="Google Shape;19;p2"/>
          <p:cNvGrpSpPr/>
          <p:nvPr/>
        </p:nvGrpSpPr>
        <p:grpSpPr>
          <a:xfrm>
            <a:off x="-8767" y="-8766"/>
            <a:ext cx="8328173" cy="6871700"/>
            <a:chOff x="-3886187" y="-6575"/>
            <a:chExt cx="6246130" cy="5153775"/>
          </a:xfrm>
        </p:grpSpPr>
        <p:sp>
          <p:nvSpPr>
            <p:cNvPr id="20" name="Google Shape;20;p2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3886187" y="-6575"/>
              <a:ext cx="5936050" cy="5153775"/>
            </a:xfrm>
            <a:custGeom>
              <a:avLst/>
              <a:gdLst/>
              <a:ahLst/>
              <a:cxnLst/>
              <a:rect l="l" t="t" r="r" b="b"/>
              <a:pathLst>
                <a:path w="237442" h="206151" extrusionOk="0">
                  <a:moveTo>
                    <a:pt x="0" y="206151"/>
                  </a:moveTo>
                  <a:lnTo>
                    <a:pt x="0" y="0"/>
                  </a:lnTo>
                  <a:lnTo>
                    <a:pt x="237442" y="0"/>
                  </a:lnTo>
                  <a:lnTo>
                    <a:pt x="198081" y="206089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914400" y="880067"/>
            <a:ext cx="5992400" cy="3020400"/>
          </a:xfrm>
          <a:prstGeom prst="rect">
            <a:avLst/>
          </a:prstGeom>
          <a:effectLst>
            <a:outerShdw blurRad="85725" dist="28575" dir="5400000" algn="bl" rotWithShape="0">
              <a:schemeClr val="accent6">
                <a:alpha val="25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7200">
                <a:solidFill>
                  <a:schemeClr val="lt1"/>
                </a:solidFill>
              </a:defRPr>
            </a:lvl9pPr>
          </a:lstStyle>
          <a:p>
            <a:r>
              <a:rPr lang="uk-UA" smtClean="0"/>
              <a:t>Зразок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22724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11"/>
          <p:cNvGrpSpPr/>
          <p:nvPr/>
        </p:nvGrpSpPr>
        <p:grpSpPr>
          <a:xfrm>
            <a:off x="798164" y="0"/>
            <a:ext cx="3315080" cy="6858000"/>
            <a:chOff x="1511923" y="0"/>
            <a:chExt cx="2486310" cy="5143500"/>
          </a:xfrm>
        </p:grpSpPr>
        <p:sp>
          <p:nvSpPr>
            <p:cNvPr id="149" name="Google Shape;149;p11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11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1" name="Google Shape;151;p11"/>
          <p:cNvGrpSpPr/>
          <p:nvPr/>
        </p:nvGrpSpPr>
        <p:grpSpPr>
          <a:xfrm>
            <a:off x="501564" y="0"/>
            <a:ext cx="3101392" cy="6858000"/>
            <a:chOff x="1060873" y="0"/>
            <a:chExt cx="2326044" cy="5143500"/>
          </a:xfrm>
        </p:grpSpPr>
        <p:sp>
          <p:nvSpPr>
            <p:cNvPr id="152" name="Google Shape;152;p11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11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4" name="Google Shape;154;p11"/>
          <p:cNvGrpSpPr/>
          <p:nvPr/>
        </p:nvGrpSpPr>
        <p:grpSpPr>
          <a:xfrm>
            <a:off x="1" y="1"/>
            <a:ext cx="3074289" cy="6859900"/>
            <a:chOff x="456100" y="0"/>
            <a:chExt cx="2305717" cy="5144925"/>
          </a:xfrm>
        </p:grpSpPr>
        <p:sp>
          <p:nvSpPr>
            <p:cNvPr id="155" name="Google Shape;155;p11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11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57" name="Google Shape;157;p11"/>
          <p:cNvGrpSpPr/>
          <p:nvPr/>
        </p:nvGrpSpPr>
        <p:grpSpPr>
          <a:xfrm>
            <a:off x="0" y="0"/>
            <a:ext cx="2843256" cy="6860367"/>
            <a:chOff x="227500" y="0"/>
            <a:chExt cx="2132442" cy="5145275"/>
          </a:xfrm>
        </p:grpSpPr>
        <p:sp>
          <p:nvSpPr>
            <p:cNvPr id="158" name="Google Shape;158;p11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60" name="Google Shape;160;p11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781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half">
  <p:cSld name="Blank half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12"/>
          <p:cNvGrpSpPr/>
          <p:nvPr/>
        </p:nvGrpSpPr>
        <p:grpSpPr>
          <a:xfrm>
            <a:off x="5464731" y="0"/>
            <a:ext cx="3315080" cy="6858000"/>
            <a:chOff x="1511923" y="0"/>
            <a:chExt cx="2486310" cy="5143500"/>
          </a:xfrm>
        </p:grpSpPr>
        <p:sp>
          <p:nvSpPr>
            <p:cNvPr id="163" name="Google Shape;163;p12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12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5" name="Google Shape;165;p12"/>
          <p:cNvGrpSpPr/>
          <p:nvPr/>
        </p:nvGrpSpPr>
        <p:grpSpPr>
          <a:xfrm>
            <a:off x="4863331" y="0"/>
            <a:ext cx="3101392" cy="6858000"/>
            <a:chOff x="1060873" y="0"/>
            <a:chExt cx="2326044" cy="5143500"/>
          </a:xfrm>
        </p:grpSpPr>
        <p:sp>
          <p:nvSpPr>
            <p:cNvPr id="166" name="Google Shape;166;p12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12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8" name="Google Shape;168;p12"/>
          <p:cNvGrpSpPr/>
          <p:nvPr/>
        </p:nvGrpSpPr>
        <p:grpSpPr>
          <a:xfrm>
            <a:off x="3447968" y="-867"/>
            <a:ext cx="3784889" cy="6860667"/>
            <a:chOff x="-650" y="-650"/>
            <a:chExt cx="2838667" cy="5145500"/>
          </a:xfrm>
        </p:grpSpPr>
        <p:sp>
          <p:nvSpPr>
            <p:cNvPr id="169" name="Google Shape;169;p12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12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71" name="Google Shape;171;p12"/>
          <p:cNvGrpSpPr/>
          <p:nvPr/>
        </p:nvGrpSpPr>
        <p:grpSpPr>
          <a:xfrm>
            <a:off x="1" y="-8766"/>
            <a:ext cx="6595423" cy="6871700"/>
            <a:chOff x="-2586625" y="-6575"/>
            <a:chExt cx="4946567" cy="5153775"/>
          </a:xfrm>
        </p:grpSpPr>
        <p:sp>
          <p:nvSpPr>
            <p:cNvPr id="172" name="Google Shape;172;p12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2"/>
            <p:cNvSpPr/>
            <p:nvPr/>
          </p:nvSpPr>
          <p:spPr>
            <a:xfrm>
              <a:off x="-2586625" y="-6575"/>
              <a:ext cx="4640050" cy="5153775"/>
            </a:xfrm>
            <a:custGeom>
              <a:avLst/>
              <a:gdLst/>
              <a:ahLst/>
              <a:cxnLst/>
              <a:rect l="l" t="t" r="r" b="b"/>
              <a:pathLst>
                <a:path w="185602" h="206151" extrusionOk="0">
                  <a:moveTo>
                    <a:pt x="263" y="206151"/>
                  </a:moveTo>
                  <a:lnTo>
                    <a:pt x="0" y="0"/>
                  </a:lnTo>
                  <a:lnTo>
                    <a:pt x="185602" y="263"/>
                  </a:lnTo>
                  <a:lnTo>
                    <a:pt x="146098" y="206089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74" name="Google Shape;174;p12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07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 dark">
    <p:bg>
      <p:bgPr>
        <a:gradFill>
          <a:gsLst>
            <a:gs pos="0">
              <a:srgbClr val="5A667B"/>
            </a:gs>
            <a:gs pos="100000">
              <a:srgbClr val="26282D"/>
            </a:gs>
          </a:gsLst>
          <a:lin ang="10801400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3"/>
          <p:cNvGrpSpPr/>
          <p:nvPr/>
        </p:nvGrpSpPr>
        <p:grpSpPr>
          <a:xfrm>
            <a:off x="798164" y="-1183"/>
            <a:ext cx="3213480" cy="6858000"/>
            <a:chOff x="1511923" y="0"/>
            <a:chExt cx="2410110" cy="5143500"/>
          </a:xfrm>
        </p:grpSpPr>
        <p:sp>
          <p:nvSpPr>
            <p:cNvPr id="177" name="Google Shape;177;p13"/>
            <p:cNvSpPr/>
            <p:nvPr/>
          </p:nvSpPr>
          <p:spPr>
            <a:xfrm flipH="1">
              <a:off x="18184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13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33000">
                  <a:srgbClr val="404754"/>
                </a:gs>
                <a:gs pos="100000">
                  <a:srgbClr val="26282D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9" name="Google Shape;179;p13"/>
          <p:cNvGrpSpPr/>
          <p:nvPr/>
        </p:nvGrpSpPr>
        <p:grpSpPr>
          <a:xfrm>
            <a:off x="501564" y="-1183"/>
            <a:ext cx="3101392" cy="6858000"/>
            <a:chOff x="1060873" y="0"/>
            <a:chExt cx="2326044" cy="5143500"/>
          </a:xfrm>
        </p:grpSpPr>
        <p:sp>
          <p:nvSpPr>
            <p:cNvPr id="180" name="Google Shape;180;p13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100000">
                  <a:srgbClr val="26282D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6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2" name="Google Shape;182;p13"/>
          <p:cNvGrpSpPr/>
          <p:nvPr/>
        </p:nvGrpSpPr>
        <p:grpSpPr>
          <a:xfrm>
            <a:off x="1" y="-1182"/>
            <a:ext cx="3175889" cy="6859900"/>
            <a:chOff x="456100" y="0"/>
            <a:chExt cx="2381917" cy="5144925"/>
          </a:xfrm>
        </p:grpSpPr>
        <p:sp>
          <p:nvSpPr>
            <p:cNvPr id="183" name="Google Shape;183;p13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71000"/>
                </a:schemeClr>
              </a:outerShdw>
            </a:effectLst>
          </p:spPr>
        </p:sp>
      </p:grpSp>
      <p:grpSp>
        <p:nvGrpSpPr>
          <p:cNvPr id="185" name="Google Shape;185;p13"/>
          <p:cNvGrpSpPr/>
          <p:nvPr/>
        </p:nvGrpSpPr>
        <p:grpSpPr>
          <a:xfrm>
            <a:off x="0" y="-1182"/>
            <a:ext cx="2843256" cy="6860367"/>
            <a:chOff x="227500" y="0"/>
            <a:chExt cx="2132442" cy="5145275"/>
          </a:xfrm>
        </p:grpSpPr>
        <p:sp>
          <p:nvSpPr>
            <p:cNvPr id="186" name="Google Shape;186;p13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88" name="Google Shape;188;p13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311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BC1C18-307B-4F68-A007-B5B542270E8D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257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BC1C18-307B-4F68-A007-B5B542270E8D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562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gradFill>
          <a:gsLst>
            <a:gs pos="0">
              <a:srgbClr val="5A667B"/>
            </a:gs>
            <a:gs pos="100000">
              <a:srgbClr val="26282D"/>
            </a:gs>
          </a:gsLst>
          <a:lin ang="10800025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2016764" y="0"/>
            <a:ext cx="3213480" cy="6858000"/>
            <a:chOff x="1511923" y="0"/>
            <a:chExt cx="2410110" cy="5143500"/>
          </a:xfrm>
        </p:grpSpPr>
        <p:sp>
          <p:nvSpPr>
            <p:cNvPr id="25" name="Google Shape;25;p3"/>
            <p:cNvSpPr/>
            <p:nvPr/>
          </p:nvSpPr>
          <p:spPr>
            <a:xfrm flipH="1">
              <a:off x="18184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100000">
                  <a:srgbClr val="26282D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7" name="Google Shape;27;p3"/>
          <p:cNvGrpSpPr/>
          <p:nvPr/>
        </p:nvGrpSpPr>
        <p:grpSpPr>
          <a:xfrm>
            <a:off x="1415364" y="0"/>
            <a:ext cx="3101392" cy="6858000"/>
            <a:chOff x="1060873" y="0"/>
            <a:chExt cx="2326044" cy="5143500"/>
          </a:xfrm>
        </p:grpSpPr>
        <p:sp>
          <p:nvSpPr>
            <p:cNvPr id="28" name="Google Shape;28;p3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100000">
                  <a:srgbClr val="26282D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7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0" name="Google Shape;30;p3"/>
          <p:cNvGrpSpPr/>
          <p:nvPr/>
        </p:nvGrpSpPr>
        <p:grpSpPr>
          <a:xfrm>
            <a:off x="1" y="-867"/>
            <a:ext cx="3886489" cy="6860667"/>
            <a:chOff x="-650" y="-650"/>
            <a:chExt cx="2914867" cy="5145500"/>
          </a:xfrm>
        </p:grpSpPr>
        <p:sp>
          <p:nvSpPr>
            <p:cNvPr id="31" name="Google Shape;31;p3"/>
            <p:cNvSpPr/>
            <p:nvPr/>
          </p:nvSpPr>
          <p:spPr>
            <a:xfrm flipH="1">
              <a:off x="8106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74000"/>
                </a:schemeClr>
              </a:outerShdw>
            </a:effectLst>
          </p:spPr>
        </p:sp>
      </p:grpSp>
      <p:grpSp>
        <p:nvGrpSpPr>
          <p:cNvPr id="33" name="Google Shape;33;p3"/>
          <p:cNvGrpSpPr/>
          <p:nvPr/>
        </p:nvGrpSpPr>
        <p:grpSpPr>
          <a:xfrm>
            <a:off x="0" y="0"/>
            <a:ext cx="3147456" cy="6860867"/>
            <a:chOff x="-650" y="0"/>
            <a:chExt cx="2360592" cy="5145650"/>
          </a:xfrm>
        </p:grpSpPr>
        <p:sp>
          <p:nvSpPr>
            <p:cNvPr id="34" name="Google Shape;34;p3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-650" y="0"/>
              <a:ext cx="2054075" cy="5145650"/>
            </a:xfrm>
            <a:custGeom>
              <a:avLst/>
              <a:gdLst/>
              <a:ahLst/>
              <a:cxnLst/>
              <a:rect l="l" t="t" r="r" b="b"/>
              <a:pathLst>
                <a:path w="82163" h="205826" extrusionOk="0">
                  <a:moveTo>
                    <a:pt x="0" y="205743"/>
                  </a:moveTo>
                  <a:lnTo>
                    <a:pt x="26" y="0"/>
                  </a:lnTo>
                  <a:lnTo>
                    <a:pt x="82163" y="0"/>
                  </a:lnTo>
                  <a:lnTo>
                    <a:pt x="42659" y="2058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36" name="Google Shape;36;p3"/>
          <p:cNvSpPr txBox="1">
            <a:spLocks noGrp="1"/>
          </p:cNvSpPr>
          <p:nvPr>
            <p:ph type="ctrTitle"/>
          </p:nvPr>
        </p:nvSpPr>
        <p:spPr>
          <a:xfrm>
            <a:off x="3462133" y="2682317"/>
            <a:ext cx="7815600" cy="8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5600">
                <a:solidFill>
                  <a:schemeClr val="accent1"/>
                </a:solidFill>
              </a:defRPr>
            </a:lvl9pPr>
          </a:lstStyle>
          <a:p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3462133" y="3658887"/>
            <a:ext cx="7815600" cy="51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736501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gradFill>
          <a:gsLst>
            <a:gs pos="0">
              <a:schemeClr val="lt1"/>
            </a:gs>
            <a:gs pos="19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39;p4"/>
          <p:cNvGrpSpPr/>
          <p:nvPr/>
        </p:nvGrpSpPr>
        <p:grpSpPr>
          <a:xfrm>
            <a:off x="7188715" y="0"/>
            <a:ext cx="3315080" cy="6858000"/>
            <a:chOff x="1511923" y="0"/>
            <a:chExt cx="2486310" cy="5143500"/>
          </a:xfrm>
        </p:grpSpPr>
        <p:sp>
          <p:nvSpPr>
            <p:cNvPr id="40" name="Google Shape;40;p4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4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" name="Google Shape;42;p4"/>
          <p:cNvGrpSpPr/>
          <p:nvPr/>
        </p:nvGrpSpPr>
        <p:grpSpPr>
          <a:xfrm>
            <a:off x="6587315" y="0"/>
            <a:ext cx="3101392" cy="6858000"/>
            <a:chOff x="1060873" y="0"/>
            <a:chExt cx="2326044" cy="5143500"/>
          </a:xfrm>
        </p:grpSpPr>
        <p:sp>
          <p:nvSpPr>
            <p:cNvPr id="43" name="Google Shape;43;p4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5" name="Google Shape;45;p4"/>
          <p:cNvGrpSpPr/>
          <p:nvPr/>
        </p:nvGrpSpPr>
        <p:grpSpPr>
          <a:xfrm>
            <a:off x="5171952" y="-867"/>
            <a:ext cx="3784889" cy="6860667"/>
            <a:chOff x="-650" y="-650"/>
            <a:chExt cx="2838667" cy="5145500"/>
          </a:xfrm>
        </p:grpSpPr>
        <p:sp>
          <p:nvSpPr>
            <p:cNvPr id="46" name="Google Shape;46;p4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48" name="Google Shape;48;p4"/>
          <p:cNvGrpSpPr/>
          <p:nvPr/>
        </p:nvGrpSpPr>
        <p:grpSpPr>
          <a:xfrm>
            <a:off x="-8767" y="-8766"/>
            <a:ext cx="8328173" cy="6871700"/>
            <a:chOff x="-3886187" y="-6575"/>
            <a:chExt cx="6246130" cy="5153775"/>
          </a:xfrm>
        </p:grpSpPr>
        <p:sp>
          <p:nvSpPr>
            <p:cNvPr id="49" name="Google Shape;49;p4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-3886187" y="-6575"/>
              <a:ext cx="5936050" cy="5153775"/>
            </a:xfrm>
            <a:custGeom>
              <a:avLst/>
              <a:gdLst/>
              <a:ahLst/>
              <a:cxnLst/>
              <a:rect l="l" t="t" r="r" b="b"/>
              <a:pathLst>
                <a:path w="237442" h="206151" extrusionOk="0">
                  <a:moveTo>
                    <a:pt x="0" y="206151"/>
                  </a:moveTo>
                  <a:lnTo>
                    <a:pt x="0" y="0"/>
                  </a:lnTo>
                  <a:lnTo>
                    <a:pt x="237442" y="0"/>
                  </a:lnTo>
                  <a:lnTo>
                    <a:pt x="198081" y="206089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1215667" y="857700"/>
            <a:ext cx="5507200" cy="513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75719" rtl="0">
              <a:spcBef>
                <a:spcPts val="0"/>
              </a:spcBef>
              <a:spcAft>
                <a:spcPts val="0"/>
              </a:spcAft>
              <a:buSzPts val="3200"/>
              <a:buFont typeface="IBM Plex Serif"/>
              <a:buChar char="▸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1pPr>
            <a:lvl2pPr marL="1219170" lvl="1" indent="-575719" rtl="0">
              <a:spcBef>
                <a:spcPts val="800"/>
              </a:spcBef>
              <a:spcAft>
                <a:spcPts val="0"/>
              </a:spcAft>
              <a:buSzPts val="3200"/>
              <a:buFont typeface="IBM Plex Serif"/>
              <a:buChar char="▹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2pPr>
            <a:lvl3pPr marL="1828754" lvl="2" indent="-575719" rtl="0">
              <a:spcBef>
                <a:spcPts val="800"/>
              </a:spcBef>
              <a:spcAft>
                <a:spcPts val="0"/>
              </a:spcAft>
              <a:buSzPts val="3200"/>
              <a:buFont typeface="IBM Plex Serif"/>
              <a:buChar char="■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3pPr>
            <a:lvl4pPr marL="2438339" lvl="3" indent="-575719" rtl="0">
              <a:spcBef>
                <a:spcPts val="800"/>
              </a:spcBef>
              <a:spcAft>
                <a:spcPts val="0"/>
              </a:spcAft>
              <a:buSzPts val="3200"/>
              <a:buFont typeface="IBM Plex Serif"/>
              <a:buChar char="●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4pPr>
            <a:lvl5pPr marL="3047924" lvl="4" indent="-575719" rtl="0">
              <a:spcBef>
                <a:spcPts val="800"/>
              </a:spcBef>
              <a:spcAft>
                <a:spcPts val="0"/>
              </a:spcAft>
              <a:buSzPts val="3200"/>
              <a:buFont typeface="IBM Plex Serif"/>
              <a:buChar char="○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5pPr>
            <a:lvl6pPr marL="3657509" lvl="5" indent="-575719" rtl="0">
              <a:spcBef>
                <a:spcPts val="800"/>
              </a:spcBef>
              <a:spcAft>
                <a:spcPts val="0"/>
              </a:spcAft>
              <a:buSzPts val="3200"/>
              <a:buFont typeface="IBM Plex Serif"/>
              <a:buChar char="■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6pPr>
            <a:lvl7pPr marL="4267093" lvl="6" indent="-575719" rtl="0">
              <a:spcBef>
                <a:spcPts val="800"/>
              </a:spcBef>
              <a:spcAft>
                <a:spcPts val="0"/>
              </a:spcAft>
              <a:buSzPts val="3200"/>
              <a:buFont typeface="IBM Plex Serif"/>
              <a:buChar char="●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7pPr>
            <a:lvl8pPr marL="4876678" lvl="7" indent="-575719" rtl="0">
              <a:spcBef>
                <a:spcPts val="800"/>
              </a:spcBef>
              <a:spcAft>
                <a:spcPts val="0"/>
              </a:spcAft>
              <a:buSzPts val="3200"/>
              <a:buFont typeface="IBM Plex Serif"/>
              <a:buChar char="○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8pPr>
            <a:lvl9pPr marL="5486263" lvl="8" indent="-575719" rtl="0">
              <a:spcBef>
                <a:spcPts val="800"/>
              </a:spcBef>
              <a:spcAft>
                <a:spcPts val="800"/>
              </a:spcAft>
              <a:buSzPts val="3200"/>
              <a:buFont typeface="IBM Plex Serif"/>
              <a:buChar char="■"/>
              <a:defRPr sz="4267" b="1" i="1">
                <a:latin typeface="IBM Plex Serif"/>
                <a:ea typeface="IBM Plex Serif"/>
                <a:cs typeface="IBM Plex Serif"/>
                <a:sym typeface="IBM Plex Serif"/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2" name="Google Shape;52;p4"/>
          <p:cNvSpPr txBox="1"/>
          <p:nvPr/>
        </p:nvSpPr>
        <p:spPr>
          <a:xfrm>
            <a:off x="396013" y="446696"/>
            <a:ext cx="899600" cy="871600"/>
          </a:xfrm>
          <a:prstGeom prst="rect">
            <a:avLst/>
          </a:prstGeom>
          <a:noFill/>
          <a:ln>
            <a:noFill/>
          </a:ln>
          <a:effectLst>
            <a:outerShdw blurRad="100013" dist="3810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“</a:t>
            </a:r>
            <a:endParaRPr sz="9600">
              <a:solidFill>
                <a:schemeClr val="lt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387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5"/>
          <p:cNvGrpSpPr/>
          <p:nvPr/>
        </p:nvGrpSpPr>
        <p:grpSpPr>
          <a:xfrm>
            <a:off x="798164" y="0"/>
            <a:ext cx="3315080" cy="6858000"/>
            <a:chOff x="1511923" y="0"/>
            <a:chExt cx="2486310" cy="5143500"/>
          </a:xfrm>
        </p:grpSpPr>
        <p:sp>
          <p:nvSpPr>
            <p:cNvPr id="56" name="Google Shape;56;p5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5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8" name="Google Shape;58;p5"/>
          <p:cNvGrpSpPr/>
          <p:nvPr/>
        </p:nvGrpSpPr>
        <p:grpSpPr>
          <a:xfrm>
            <a:off x="501564" y="0"/>
            <a:ext cx="3101392" cy="6858000"/>
            <a:chOff x="1060873" y="0"/>
            <a:chExt cx="2326044" cy="5143500"/>
          </a:xfrm>
        </p:grpSpPr>
        <p:sp>
          <p:nvSpPr>
            <p:cNvPr id="59" name="Google Shape;59;p5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1" name="Google Shape;61;p5"/>
          <p:cNvGrpSpPr/>
          <p:nvPr/>
        </p:nvGrpSpPr>
        <p:grpSpPr>
          <a:xfrm>
            <a:off x="1" y="1"/>
            <a:ext cx="3074289" cy="6859900"/>
            <a:chOff x="456100" y="0"/>
            <a:chExt cx="2305717" cy="5144925"/>
          </a:xfrm>
        </p:grpSpPr>
        <p:sp>
          <p:nvSpPr>
            <p:cNvPr id="62" name="Google Shape;62;p5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64" name="Google Shape;64;p5"/>
          <p:cNvGrpSpPr/>
          <p:nvPr/>
        </p:nvGrpSpPr>
        <p:grpSpPr>
          <a:xfrm>
            <a:off x="0" y="0"/>
            <a:ext cx="2843256" cy="6860367"/>
            <a:chOff x="227500" y="0"/>
            <a:chExt cx="2132442" cy="5145275"/>
          </a:xfrm>
        </p:grpSpPr>
        <p:sp>
          <p:nvSpPr>
            <p:cNvPr id="65" name="Google Shape;65;p5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3969200" y="1114667"/>
            <a:ext cx="72856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uk-UA" smtClean="0"/>
              <a:t>Зразок заголовка</a:t>
            </a:r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3969200" y="2008467"/>
            <a:ext cx="7285600" cy="381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rtl="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1pPr>
            <a:lvl2pPr marL="1219170" lvl="1" indent="-507987" rtl="0">
              <a:spcBef>
                <a:spcPts val="800"/>
              </a:spcBef>
              <a:spcAft>
                <a:spcPts val="0"/>
              </a:spcAft>
              <a:buSzPts val="2400"/>
              <a:buChar char="▹"/>
              <a:defRPr/>
            </a:lvl2pPr>
            <a:lvl3pPr marL="1828754" lvl="2" indent="-507987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507987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 rtl="0"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5677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over color">
  <p:cSld name="Title + 1 column over color">
    <p:bg>
      <p:bgPr>
        <a:gradFill>
          <a:gsLst>
            <a:gs pos="0">
              <a:schemeClr val="lt1"/>
            </a:gs>
            <a:gs pos="18000">
              <a:schemeClr val="lt1"/>
            </a:gs>
            <a:gs pos="39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"/>
          <p:cNvSpPr/>
          <p:nvPr/>
        </p:nvSpPr>
        <p:spPr>
          <a:xfrm flipH="1">
            <a:off x="5464731" y="0"/>
            <a:ext cx="2804800" cy="6858000"/>
          </a:xfrm>
          <a:prstGeom prst="parallelogram">
            <a:avLst>
              <a:gd name="adj" fmla="val 46349"/>
            </a:avLst>
          </a:prstGeom>
          <a:gradFill>
            <a:gsLst>
              <a:gs pos="0">
                <a:schemeClr val="lt1"/>
              </a:gs>
              <a:gs pos="7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16198662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6"/>
          <p:cNvSpPr/>
          <p:nvPr/>
        </p:nvSpPr>
        <p:spPr>
          <a:xfrm>
            <a:off x="4863331" y="0"/>
            <a:ext cx="2804800" cy="6858000"/>
          </a:xfrm>
          <a:prstGeom prst="parallelogram">
            <a:avLst>
              <a:gd name="adj" fmla="val 46349"/>
            </a:avLst>
          </a:prstGeom>
          <a:gradFill>
            <a:gsLst>
              <a:gs pos="0">
                <a:schemeClr val="lt1"/>
              </a:gs>
              <a:gs pos="100000">
                <a:srgbClr val="FFFFFF">
                  <a:alpha val="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3" name="Google Shape;73;p6"/>
          <p:cNvGrpSpPr/>
          <p:nvPr/>
        </p:nvGrpSpPr>
        <p:grpSpPr>
          <a:xfrm>
            <a:off x="3447968" y="-867"/>
            <a:ext cx="3784889" cy="6860667"/>
            <a:chOff x="-650" y="-650"/>
            <a:chExt cx="2838667" cy="5145500"/>
          </a:xfrm>
        </p:grpSpPr>
        <p:sp>
          <p:nvSpPr>
            <p:cNvPr id="74" name="Google Shape;74;p6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76" name="Google Shape;76;p6"/>
          <p:cNvGrpSpPr/>
          <p:nvPr/>
        </p:nvGrpSpPr>
        <p:grpSpPr>
          <a:xfrm>
            <a:off x="1" y="-8766"/>
            <a:ext cx="6595423" cy="6871700"/>
            <a:chOff x="-2586625" y="-6575"/>
            <a:chExt cx="4946567" cy="5153775"/>
          </a:xfrm>
        </p:grpSpPr>
        <p:sp>
          <p:nvSpPr>
            <p:cNvPr id="77" name="Google Shape;77;p6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-2586625" y="-6575"/>
              <a:ext cx="4640050" cy="5153775"/>
            </a:xfrm>
            <a:custGeom>
              <a:avLst/>
              <a:gdLst/>
              <a:ahLst/>
              <a:cxnLst/>
              <a:rect l="l" t="t" r="r" b="b"/>
              <a:pathLst>
                <a:path w="185602" h="206151" extrusionOk="0">
                  <a:moveTo>
                    <a:pt x="263" y="206151"/>
                  </a:moveTo>
                  <a:lnTo>
                    <a:pt x="0" y="0"/>
                  </a:lnTo>
                  <a:lnTo>
                    <a:pt x="185602" y="263"/>
                  </a:lnTo>
                  <a:lnTo>
                    <a:pt x="146098" y="206089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79" name="Google Shape;79;p6"/>
          <p:cNvSpPr txBox="1">
            <a:spLocks noGrp="1"/>
          </p:cNvSpPr>
          <p:nvPr>
            <p:ph type="title"/>
          </p:nvPr>
        </p:nvSpPr>
        <p:spPr>
          <a:xfrm>
            <a:off x="679133" y="1114667"/>
            <a:ext cx="42468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uk-UA" smtClean="0"/>
              <a:t>Зразок заголовка</a:t>
            </a:r>
            <a:endParaRPr/>
          </a:p>
        </p:txBody>
      </p:sp>
      <p:sp>
        <p:nvSpPr>
          <p:cNvPr id="80" name="Google Shape;80;p6"/>
          <p:cNvSpPr txBox="1">
            <a:spLocks noGrp="1"/>
          </p:cNvSpPr>
          <p:nvPr>
            <p:ph type="body" idx="1"/>
          </p:nvPr>
        </p:nvSpPr>
        <p:spPr>
          <a:xfrm>
            <a:off x="679133" y="2008467"/>
            <a:ext cx="4246800" cy="381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91054" rtl="0">
              <a:spcBef>
                <a:spcPts val="0"/>
              </a:spcBef>
              <a:spcAft>
                <a:spcPts val="0"/>
              </a:spcAft>
              <a:buSzPts val="2200"/>
              <a:buChar char="▸"/>
              <a:defRPr sz="2933"/>
            </a:lvl1pPr>
            <a:lvl2pPr marL="1219170" lvl="1" indent="-491054" rtl="0">
              <a:spcBef>
                <a:spcPts val="800"/>
              </a:spcBef>
              <a:spcAft>
                <a:spcPts val="0"/>
              </a:spcAft>
              <a:buSzPts val="2200"/>
              <a:buChar char="▹"/>
              <a:defRPr sz="2933"/>
            </a:lvl2pPr>
            <a:lvl3pPr marL="1828754" lvl="2" indent="-491054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 sz="2933"/>
            </a:lvl3pPr>
            <a:lvl4pPr marL="2438339" lvl="3" indent="-491054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 sz="2933"/>
            </a:lvl4pPr>
            <a:lvl5pPr marL="3047924" lvl="4" indent="-491054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 sz="2933"/>
            </a:lvl5pPr>
            <a:lvl6pPr marL="3657509" lvl="5" indent="-491054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 sz="2933"/>
            </a:lvl6pPr>
            <a:lvl7pPr marL="4267093" lvl="6" indent="-491054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 sz="2933"/>
            </a:lvl7pPr>
            <a:lvl8pPr marL="4876678" lvl="7" indent="-491054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 sz="2933"/>
            </a:lvl8pPr>
            <a:lvl9pPr marL="5486263" lvl="8" indent="-491054" rtl="0">
              <a:spcBef>
                <a:spcPts val="800"/>
              </a:spcBef>
              <a:spcAft>
                <a:spcPts val="800"/>
              </a:spcAft>
              <a:buSzPts val="2200"/>
              <a:buChar char="■"/>
              <a:defRPr sz="2933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1" name="Google Shape;81;p6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962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7"/>
          <p:cNvGrpSpPr/>
          <p:nvPr/>
        </p:nvGrpSpPr>
        <p:grpSpPr>
          <a:xfrm>
            <a:off x="798164" y="0"/>
            <a:ext cx="3315080" cy="6858000"/>
            <a:chOff x="1511923" y="0"/>
            <a:chExt cx="2486310" cy="5143500"/>
          </a:xfrm>
        </p:grpSpPr>
        <p:sp>
          <p:nvSpPr>
            <p:cNvPr id="84" name="Google Shape;84;p7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7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6" name="Google Shape;86;p7"/>
          <p:cNvGrpSpPr/>
          <p:nvPr/>
        </p:nvGrpSpPr>
        <p:grpSpPr>
          <a:xfrm>
            <a:off x="501564" y="0"/>
            <a:ext cx="3101392" cy="6858000"/>
            <a:chOff x="1060873" y="0"/>
            <a:chExt cx="2326044" cy="5143500"/>
          </a:xfrm>
        </p:grpSpPr>
        <p:sp>
          <p:nvSpPr>
            <p:cNvPr id="87" name="Google Shape;87;p7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" name="Google Shape;89;p7"/>
          <p:cNvGrpSpPr/>
          <p:nvPr/>
        </p:nvGrpSpPr>
        <p:grpSpPr>
          <a:xfrm>
            <a:off x="1" y="1"/>
            <a:ext cx="3074289" cy="6859900"/>
            <a:chOff x="456100" y="0"/>
            <a:chExt cx="2305717" cy="5144925"/>
          </a:xfrm>
        </p:grpSpPr>
        <p:sp>
          <p:nvSpPr>
            <p:cNvPr id="90" name="Google Shape;90;p7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92" name="Google Shape;92;p7"/>
          <p:cNvGrpSpPr/>
          <p:nvPr/>
        </p:nvGrpSpPr>
        <p:grpSpPr>
          <a:xfrm>
            <a:off x="0" y="0"/>
            <a:ext cx="2843256" cy="6860367"/>
            <a:chOff x="227500" y="0"/>
            <a:chExt cx="2132442" cy="5145275"/>
          </a:xfrm>
        </p:grpSpPr>
        <p:sp>
          <p:nvSpPr>
            <p:cNvPr id="93" name="Google Shape;93;p7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3969200" y="1114667"/>
            <a:ext cx="72856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uk-UA" smtClean="0"/>
              <a:t>Зразок заголовка</a:t>
            </a:r>
            <a:endParaRPr/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3969200" y="2008467"/>
            <a:ext cx="3404000" cy="390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667"/>
            </a:lvl1pPr>
            <a:lvl2pPr marL="1219170" lvl="1" indent="-474121" rtl="0">
              <a:spcBef>
                <a:spcPts val="800"/>
              </a:spcBef>
              <a:spcAft>
                <a:spcPts val="0"/>
              </a:spcAft>
              <a:buSzPts val="2000"/>
              <a:buChar char="▹"/>
              <a:defRPr sz="2667"/>
            </a:lvl2pPr>
            <a:lvl3pPr marL="1828754" lvl="2" indent="-474121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2"/>
          </p:nvPr>
        </p:nvSpPr>
        <p:spPr>
          <a:xfrm>
            <a:off x="7850708" y="2008467"/>
            <a:ext cx="3404000" cy="390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667"/>
            </a:lvl1pPr>
            <a:lvl2pPr marL="1219170" lvl="1" indent="-474121" rtl="0">
              <a:spcBef>
                <a:spcPts val="800"/>
              </a:spcBef>
              <a:spcAft>
                <a:spcPts val="0"/>
              </a:spcAft>
              <a:buSzPts val="2000"/>
              <a:buChar char="▹"/>
              <a:defRPr sz="2667"/>
            </a:lvl2pPr>
            <a:lvl3pPr marL="1828754" lvl="2" indent="-474121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8" name="Google Shape;98;p7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3512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8"/>
          <p:cNvGrpSpPr/>
          <p:nvPr/>
        </p:nvGrpSpPr>
        <p:grpSpPr>
          <a:xfrm>
            <a:off x="798164" y="0"/>
            <a:ext cx="3315080" cy="6858000"/>
            <a:chOff x="1511923" y="0"/>
            <a:chExt cx="2486310" cy="5143500"/>
          </a:xfrm>
        </p:grpSpPr>
        <p:sp>
          <p:nvSpPr>
            <p:cNvPr id="101" name="Google Shape;101;p8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8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3" name="Google Shape;103;p8"/>
          <p:cNvGrpSpPr/>
          <p:nvPr/>
        </p:nvGrpSpPr>
        <p:grpSpPr>
          <a:xfrm>
            <a:off x="501564" y="0"/>
            <a:ext cx="3101392" cy="6858000"/>
            <a:chOff x="1060873" y="0"/>
            <a:chExt cx="2326044" cy="5143500"/>
          </a:xfrm>
        </p:grpSpPr>
        <p:sp>
          <p:nvSpPr>
            <p:cNvPr id="104" name="Google Shape;104;p8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8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6" name="Google Shape;106;p8"/>
          <p:cNvGrpSpPr/>
          <p:nvPr/>
        </p:nvGrpSpPr>
        <p:grpSpPr>
          <a:xfrm>
            <a:off x="1" y="1"/>
            <a:ext cx="3074289" cy="6859900"/>
            <a:chOff x="456100" y="0"/>
            <a:chExt cx="2305717" cy="5144925"/>
          </a:xfrm>
        </p:grpSpPr>
        <p:sp>
          <p:nvSpPr>
            <p:cNvPr id="107" name="Google Shape;107;p8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8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09" name="Google Shape;109;p8"/>
          <p:cNvGrpSpPr/>
          <p:nvPr/>
        </p:nvGrpSpPr>
        <p:grpSpPr>
          <a:xfrm>
            <a:off x="0" y="0"/>
            <a:ext cx="2843256" cy="6860367"/>
            <a:chOff x="227500" y="0"/>
            <a:chExt cx="2132442" cy="5145275"/>
          </a:xfrm>
        </p:grpSpPr>
        <p:sp>
          <p:nvSpPr>
            <p:cNvPr id="110" name="Google Shape;110;p8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12" name="Google Shape;112;p8"/>
          <p:cNvSpPr txBox="1">
            <a:spLocks noGrp="1"/>
          </p:cNvSpPr>
          <p:nvPr>
            <p:ph type="title"/>
          </p:nvPr>
        </p:nvSpPr>
        <p:spPr>
          <a:xfrm>
            <a:off x="3969200" y="1114667"/>
            <a:ext cx="72856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uk-UA" smtClean="0"/>
              <a:t>Зразок заголовка</a:t>
            </a:r>
            <a:endParaRPr/>
          </a:p>
        </p:txBody>
      </p:sp>
      <p:sp>
        <p:nvSpPr>
          <p:cNvPr id="113" name="Google Shape;113;p8"/>
          <p:cNvSpPr txBox="1">
            <a:spLocks noGrp="1"/>
          </p:cNvSpPr>
          <p:nvPr>
            <p:ph type="body" idx="1"/>
          </p:nvPr>
        </p:nvSpPr>
        <p:spPr>
          <a:xfrm>
            <a:off x="3969200" y="2008467"/>
            <a:ext cx="2269600" cy="389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8722" rtl="0">
              <a:spcBef>
                <a:spcPts val="0"/>
              </a:spcBef>
              <a:spcAft>
                <a:spcPts val="0"/>
              </a:spcAft>
              <a:buSzPts val="1700"/>
              <a:buChar char="▸"/>
              <a:defRPr sz="2267"/>
            </a:lvl1pPr>
            <a:lvl2pPr marL="1219170" lvl="1" indent="-448722" rtl="0">
              <a:spcBef>
                <a:spcPts val="800"/>
              </a:spcBef>
              <a:spcAft>
                <a:spcPts val="0"/>
              </a:spcAft>
              <a:buSzPts val="1700"/>
              <a:buChar char="▹"/>
              <a:defRPr sz="2267"/>
            </a:lvl2pPr>
            <a:lvl3pPr marL="1828754" lvl="2" indent="-448722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2267"/>
            </a:lvl3pPr>
            <a:lvl4pPr marL="2438339" lvl="3" indent="-448722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2267"/>
            </a:lvl4pPr>
            <a:lvl5pPr marL="3047924" lvl="4" indent="-448722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2267"/>
            </a:lvl5pPr>
            <a:lvl6pPr marL="3657509" lvl="5" indent="-448722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2267"/>
            </a:lvl6pPr>
            <a:lvl7pPr marL="4267093" lvl="6" indent="-448722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2267"/>
            </a:lvl7pPr>
            <a:lvl8pPr marL="4876678" lvl="7" indent="-448722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2267"/>
            </a:lvl8pPr>
            <a:lvl9pPr marL="5486263" lvl="8" indent="-448722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2267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4" name="Google Shape;114;p8"/>
          <p:cNvSpPr txBox="1">
            <a:spLocks noGrp="1"/>
          </p:cNvSpPr>
          <p:nvPr>
            <p:ph type="body" idx="2"/>
          </p:nvPr>
        </p:nvSpPr>
        <p:spPr>
          <a:xfrm>
            <a:off x="6477168" y="2008467"/>
            <a:ext cx="2269600" cy="389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8722" rtl="0">
              <a:spcBef>
                <a:spcPts val="0"/>
              </a:spcBef>
              <a:spcAft>
                <a:spcPts val="0"/>
              </a:spcAft>
              <a:buSzPts val="1700"/>
              <a:buChar char="▸"/>
              <a:defRPr sz="2267"/>
            </a:lvl1pPr>
            <a:lvl2pPr marL="1219170" lvl="1" indent="-448722" rtl="0">
              <a:spcBef>
                <a:spcPts val="800"/>
              </a:spcBef>
              <a:spcAft>
                <a:spcPts val="0"/>
              </a:spcAft>
              <a:buSzPts val="1700"/>
              <a:buChar char="▹"/>
              <a:defRPr sz="2267"/>
            </a:lvl2pPr>
            <a:lvl3pPr marL="1828754" lvl="2" indent="-448722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2267"/>
            </a:lvl3pPr>
            <a:lvl4pPr marL="2438339" lvl="3" indent="-448722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2267"/>
            </a:lvl4pPr>
            <a:lvl5pPr marL="3047924" lvl="4" indent="-448722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2267"/>
            </a:lvl5pPr>
            <a:lvl6pPr marL="3657509" lvl="5" indent="-448722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2267"/>
            </a:lvl6pPr>
            <a:lvl7pPr marL="4267093" lvl="6" indent="-448722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2267"/>
            </a:lvl7pPr>
            <a:lvl8pPr marL="4876678" lvl="7" indent="-448722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2267"/>
            </a:lvl8pPr>
            <a:lvl9pPr marL="5486263" lvl="8" indent="-448722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2267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5" name="Google Shape;115;p8"/>
          <p:cNvSpPr txBox="1">
            <a:spLocks noGrp="1"/>
          </p:cNvSpPr>
          <p:nvPr>
            <p:ph type="body" idx="3"/>
          </p:nvPr>
        </p:nvSpPr>
        <p:spPr>
          <a:xfrm>
            <a:off x="8985135" y="2008467"/>
            <a:ext cx="2269600" cy="389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8722" rtl="0">
              <a:spcBef>
                <a:spcPts val="0"/>
              </a:spcBef>
              <a:spcAft>
                <a:spcPts val="0"/>
              </a:spcAft>
              <a:buSzPts val="1700"/>
              <a:buChar char="▸"/>
              <a:defRPr sz="2267"/>
            </a:lvl1pPr>
            <a:lvl2pPr marL="1219170" lvl="1" indent="-448722" rtl="0">
              <a:spcBef>
                <a:spcPts val="800"/>
              </a:spcBef>
              <a:spcAft>
                <a:spcPts val="0"/>
              </a:spcAft>
              <a:buSzPts val="1700"/>
              <a:buChar char="▹"/>
              <a:defRPr sz="2267"/>
            </a:lvl2pPr>
            <a:lvl3pPr marL="1828754" lvl="2" indent="-448722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2267"/>
            </a:lvl3pPr>
            <a:lvl4pPr marL="2438339" lvl="3" indent="-448722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2267"/>
            </a:lvl4pPr>
            <a:lvl5pPr marL="3047924" lvl="4" indent="-448722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2267"/>
            </a:lvl5pPr>
            <a:lvl6pPr marL="3657509" lvl="5" indent="-448722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2267"/>
            </a:lvl6pPr>
            <a:lvl7pPr marL="4267093" lvl="6" indent="-448722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2267"/>
            </a:lvl7pPr>
            <a:lvl8pPr marL="4876678" lvl="7" indent="-448722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2267"/>
            </a:lvl8pPr>
            <a:lvl9pPr marL="5486263" lvl="8" indent="-448722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2267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6" name="Google Shape;116;p8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21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9"/>
          <p:cNvGrpSpPr/>
          <p:nvPr/>
        </p:nvGrpSpPr>
        <p:grpSpPr>
          <a:xfrm>
            <a:off x="798164" y="0"/>
            <a:ext cx="3315080" cy="6858000"/>
            <a:chOff x="1511923" y="0"/>
            <a:chExt cx="2486310" cy="5143500"/>
          </a:xfrm>
        </p:grpSpPr>
        <p:sp>
          <p:nvSpPr>
            <p:cNvPr id="119" name="Google Shape;119;p9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9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1" name="Google Shape;121;p9"/>
          <p:cNvGrpSpPr/>
          <p:nvPr/>
        </p:nvGrpSpPr>
        <p:grpSpPr>
          <a:xfrm>
            <a:off x="501564" y="0"/>
            <a:ext cx="3101392" cy="6858000"/>
            <a:chOff x="1060873" y="0"/>
            <a:chExt cx="2326044" cy="5143500"/>
          </a:xfrm>
        </p:grpSpPr>
        <p:sp>
          <p:nvSpPr>
            <p:cNvPr id="122" name="Google Shape;122;p9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4" name="Google Shape;124;p9"/>
          <p:cNvGrpSpPr/>
          <p:nvPr/>
        </p:nvGrpSpPr>
        <p:grpSpPr>
          <a:xfrm>
            <a:off x="1" y="1"/>
            <a:ext cx="3074289" cy="6859900"/>
            <a:chOff x="456100" y="0"/>
            <a:chExt cx="2305717" cy="5144925"/>
          </a:xfrm>
        </p:grpSpPr>
        <p:sp>
          <p:nvSpPr>
            <p:cNvPr id="125" name="Google Shape;125;p9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27" name="Google Shape;127;p9"/>
          <p:cNvGrpSpPr/>
          <p:nvPr/>
        </p:nvGrpSpPr>
        <p:grpSpPr>
          <a:xfrm>
            <a:off x="0" y="0"/>
            <a:ext cx="2843256" cy="6860367"/>
            <a:chOff x="227500" y="0"/>
            <a:chExt cx="2132442" cy="5145275"/>
          </a:xfrm>
        </p:grpSpPr>
        <p:sp>
          <p:nvSpPr>
            <p:cNvPr id="128" name="Google Shape;128;p9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9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xfrm>
            <a:off x="3969200" y="1114667"/>
            <a:ext cx="72856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uk-UA" smtClean="0"/>
              <a:t>Зразок заголовка</a:t>
            </a:r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702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0"/>
          <p:cNvGrpSpPr/>
          <p:nvPr/>
        </p:nvGrpSpPr>
        <p:grpSpPr>
          <a:xfrm>
            <a:off x="798164" y="0"/>
            <a:ext cx="3315080" cy="6858000"/>
            <a:chOff x="1511923" y="0"/>
            <a:chExt cx="2486310" cy="5143500"/>
          </a:xfrm>
        </p:grpSpPr>
        <p:sp>
          <p:nvSpPr>
            <p:cNvPr id="134" name="Google Shape;134;p10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10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6" name="Google Shape;136;p10"/>
          <p:cNvGrpSpPr/>
          <p:nvPr/>
        </p:nvGrpSpPr>
        <p:grpSpPr>
          <a:xfrm>
            <a:off x="501564" y="0"/>
            <a:ext cx="3101392" cy="6858000"/>
            <a:chOff x="1060873" y="0"/>
            <a:chExt cx="2326044" cy="5143500"/>
          </a:xfrm>
        </p:grpSpPr>
        <p:sp>
          <p:nvSpPr>
            <p:cNvPr id="137" name="Google Shape;137;p10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10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9" name="Google Shape;139;p10"/>
          <p:cNvGrpSpPr/>
          <p:nvPr/>
        </p:nvGrpSpPr>
        <p:grpSpPr>
          <a:xfrm>
            <a:off x="1" y="1"/>
            <a:ext cx="3074289" cy="6859900"/>
            <a:chOff x="456100" y="0"/>
            <a:chExt cx="2305717" cy="5144925"/>
          </a:xfrm>
        </p:grpSpPr>
        <p:sp>
          <p:nvSpPr>
            <p:cNvPr id="140" name="Google Shape;140;p10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0" y="0"/>
            <a:ext cx="2843256" cy="6860367"/>
            <a:chOff x="227500" y="0"/>
            <a:chExt cx="2132442" cy="5145275"/>
          </a:xfrm>
        </p:grpSpPr>
        <p:sp>
          <p:nvSpPr>
            <p:cNvPr id="143" name="Google Shape;143;p10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10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45" name="Google Shape;145;p10"/>
          <p:cNvSpPr txBox="1">
            <a:spLocks noGrp="1"/>
          </p:cNvSpPr>
          <p:nvPr>
            <p:ph type="body" idx="1"/>
          </p:nvPr>
        </p:nvSpPr>
        <p:spPr>
          <a:xfrm>
            <a:off x="3969200" y="5875067"/>
            <a:ext cx="7613200" cy="69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480"/>
              </a:spcBef>
              <a:spcAft>
                <a:spcPts val="800"/>
              </a:spcAft>
              <a:buSzPts val="1800"/>
              <a:buNone/>
              <a:defRPr sz="2400"/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6" name="Google Shape;146;p10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640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969200" y="1114667"/>
            <a:ext cx="728560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969200" y="2008467"/>
            <a:ext cx="7285600" cy="38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"/>
              <a:buChar char="▸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"/>
              <a:buChar char="▹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■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●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○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■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●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○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2400"/>
              <a:buFont typeface="IBM Plex Sans"/>
              <a:buChar char="■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4800" y="6291472"/>
            <a:ext cx="4932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1pPr>
            <a:lvl2pPr lvl="1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2pPr>
            <a:lvl3pPr lvl="2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3pPr>
            <a:lvl4pPr lvl="3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4pPr>
            <a:lvl5pPr lvl="4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5pPr>
            <a:lvl6pPr lvl="5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6pPr>
            <a:lvl7pPr lvl="6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7pPr>
            <a:lvl8pPr lvl="7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8pPr>
            <a:lvl9pPr lvl="8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9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78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10363200" cy="2057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uk-UA" b="1" dirty="0" smtClean="0"/>
              <a:t>Тема. </a:t>
            </a:r>
            <a:r>
              <a:rPr lang="uk-UA" b="1" dirty="0" smtClean="0"/>
              <a:t>Загальне поняття про обробку даних соціологічного дослідження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10058400" cy="2514600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Соціологічна інформація і дані.</a:t>
            </a:r>
            <a:endParaRPr lang="uk-UA" b="1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Логічні </a:t>
            </a:r>
            <a:r>
              <a:rPr lang="uk-UA" b="1" dirty="0" smtClean="0">
                <a:solidFill>
                  <a:schemeClr val="tx1"/>
                </a:solidFill>
              </a:rPr>
              <a:t>схеми побудови інструментарію (ЛСІ).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Логічні схеми обробки отриманої інформації (ЛСОІ)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Попередня обробка зібраної інформації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Представлення даних у вигляді одномірних та двомірних розподілів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Логічні схеми побудови інструментарію (ЛСІ)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049000" cy="40386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В даному пункті програми (в залежності від обраного методу) формується уявлення про те як буде побудований інструментарій збору соціологічної інформації. </a:t>
            </a:r>
          </a:p>
          <a:p>
            <a:pPr algn="just"/>
            <a:r>
              <a:rPr lang="uk-UA" sz="2400" dirty="0" smtClean="0"/>
              <a:t>Наприклад, якщо обрано метод опитування у формі анкетування (інструментарієм тут природно буде саме анкета), потрібно визначити наскільки об’ємною буде анкета, з яких блоків питань вона буде складатись, які шкали вимірювання будуть використані і т.д.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Логічні схеми побудови інструментарію (ЛСІ)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049000" cy="40386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Також виявляється спрямованість того чи іншого блоку питань на вивчення певних характеристик і властивостей об'єкта дослідження, порядок розташування рівень їх складності тощо. </a:t>
            </a:r>
          </a:p>
          <a:p>
            <a:pPr algn="just"/>
            <a:r>
              <a:rPr lang="uk-UA" sz="2400" dirty="0" smtClean="0"/>
              <a:t>Таке попереднє уявлення про інструментарій дослідження дозволяє спланувати які дані і яким вимірювальним інструментом будуть зібрані. </a:t>
            </a:r>
          </a:p>
          <a:p>
            <a:pPr algn="just"/>
            <a:r>
              <a:rPr lang="uk-UA" sz="2400" dirty="0" smtClean="0"/>
              <a:t>Основою для побудови ЛСІ є операціоналізація, а в самій програмі цей пункт часто подається у вигляді таблиці, в якій вказуються ознаки, які будуть вимірюватись анкетою, їх послідовність, індикатори, що їм відповідають та тип шкали, що дозволить зібрати інформацію 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Логічні схеми побудови інструментарію (ЛСІ)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11049000" cy="3322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2971800"/>
                <a:gridCol w="35814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Calibri"/>
                          <a:cs typeface="Times New Roman"/>
                        </a:rPr>
                        <a:t>Ознака в операціоналізації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Calibri"/>
                          <a:cs typeface="Times New Roman"/>
                        </a:rPr>
                        <a:t>Індикатори в операціоналізації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Тип </a:t>
                      </a:r>
                      <a:r>
                        <a:rPr lang="uk-UA" sz="2800" dirty="0" smtClean="0">
                          <a:latin typeface="Times New Roman"/>
                          <a:ea typeface="Calibri"/>
                          <a:cs typeface="Times New Roman"/>
                        </a:rPr>
                        <a:t>шкали (або що вимірює питання)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Планування витрат часу</a:t>
                      </a:r>
                      <a:endParaRPr lang="uk-UA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чітке дотримання плану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планування з частковим виконанням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планування без виконання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немає планування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Calibri"/>
                          <a:cs typeface="Times New Roman"/>
                        </a:rPr>
                        <a:t>Чи</a:t>
                      </a:r>
                      <a:r>
                        <a:rPr lang="uk-UA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здійснюється безробітними планування витрат часу і чи дотримується план?</a:t>
                      </a:r>
                      <a:endParaRPr lang="uk-UA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Збільшення вільного часу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є відчуття надлишку вільного часу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немає відчуття надлишку вільного часу</a:t>
                      </a: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Calibri"/>
                          <a:cs typeface="Times New Roman"/>
                        </a:rPr>
                        <a:t>Чи відчувають</a:t>
                      </a:r>
                      <a:r>
                        <a:rPr lang="uk-UA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безробітні надлишок вільного часу?</a:t>
                      </a:r>
                      <a:endParaRPr lang="uk-UA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 smtClean="0"/>
              <a:t>Логічні схеми обробки отриманої інформації (ЛСОІ)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sz="2600" dirty="0" smtClean="0"/>
              <a:t>Наступним пунктом методичної частини програми є логічні схеми обробки отриманої інформації (ЛСОІ). </a:t>
            </a:r>
            <a:r>
              <a:rPr lang="uk-UA" sz="2600" b="1" dirty="0" smtClean="0"/>
              <a:t>В даному пункті програмується (визначається наперед) передбачувані діапазон і глибина аналізу соціологічних даних.</a:t>
            </a:r>
            <a:endParaRPr lang="ru-RU" sz="2600" dirty="0" smtClean="0"/>
          </a:p>
          <a:p>
            <a:pPr algn="just"/>
            <a:r>
              <a:rPr lang="uk-UA" sz="2600" dirty="0" smtClean="0"/>
              <a:t>Ще до початку польового етапу (тобто безпосереднього збору інформації) </a:t>
            </a:r>
            <a:r>
              <a:rPr lang="uk-UA" sz="2600" b="1" dirty="0" smtClean="0"/>
              <a:t>соціолог повинен уявляти, в якому вигляді, і в яких поєднаннях, варіаціях ознак він зможе отримати дані для підтвердження чи спростування гіпотез. Іншими словами, потрібно наперед передбачити необхідні зв'язки ознак, щоб при обробці масиву інформації отримати дані для підтвердження.</a:t>
            </a:r>
            <a:endParaRPr lang="ru-RU" sz="2600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 smtClean="0"/>
              <a:t>Логічні схеми обробки отриманої інформації (ЛСОІ)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800" dirty="0" smtClean="0"/>
              <a:t>Крім того, непогано передбачити і можливості індексації (поєднання) деяких ознак, що зробить інформацію більш компактною і наочною. Для здійснення цього завдання і служить логічна схема обробки та аналізу інформації, яка являє собою короткий опис алгоритму дій дослідника в процесі математичної і статистичної обробки отриманої бази даних.</a:t>
            </a:r>
            <a:endParaRPr lang="ru-RU" sz="2800" dirty="0" smtClean="0"/>
          </a:p>
          <a:p>
            <a:pPr algn="just"/>
            <a:r>
              <a:rPr lang="uk-UA" sz="2800" dirty="0" smtClean="0"/>
              <a:t>Це свого роду маршрут просування дослідника до кінцевої мети дослідження - формулювання висновків і рекомендацій. Яким би чином не оброблялась інформація - вручну, або на комп'ютері, за допомогою програми SPSS, чи іншого пакету програмного забезпечення без цієї логічної схеми не обійтися. </a:t>
            </a:r>
            <a:endParaRPr lang="ru-RU" sz="2800" dirty="0" smtClean="0"/>
          </a:p>
          <a:p>
            <a:pPr algn="just"/>
            <a:r>
              <a:rPr lang="uk-UA" sz="2800" b="1" dirty="0" smtClean="0"/>
              <a:t>Таким чином можна сказати, що ЛСОІ – це послідовність кроків по обробці отриманої в ході дослідження інформації.</a:t>
            </a:r>
            <a:endParaRPr lang="ru-RU" sz="2800" b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 smtClean="0"/>
              <a:t>Логічні схеми обробки отриманої інформації (ЛСОІ)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6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Для опитування у формі анкетування ЛСОІ можна зобразити у вигляді наступного алгоритму: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Вказуються питання, що потребують додаткового опрацювання, наприклад, відкриті або напіввідкриті, тому потребують попередньої смислової обробки відкритої частини питань (вказуються №).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Одновимірні розподіли відповідей респондентів на всі питання в інструментарії (як правило, це обов’язковий пункт в будь-якому опитуванні).</a:t>
            </a:r>
            <a:endParaRPr lang="ru-RU" sz="2800" dirty="0" smtClean="0"/>
          </a:p>
          <a:p>
            <a:pPr lvl="0" algn="just"/>
            <a:r>
              <a:rPr lang="uk-UA" sz="2800" dirty="0" smtClean="0"/>
              <a:t>Визначення зв’язків між ознаками (перехресні таблиці </a:t>
            </a:r>
            <a:r>
              <a:rPr lang="uk-UA" sz="2800" dirty="0" err="1" smtClean="0"/>
              <a:t>дво-</a:t>
            </a:r>
            <a:r>
              <a:rPr lang="uk-UA" sz="2800" dirty="0" smtClean="0"/>
              <a:t> та багатовимірних розподілів) для підтвердження гіпотез.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 smtClean="0"/>
              <a:t>Логічні схеми обробки отриманої інформації (ЛСОІ)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1143000"/>
          <a:ext cx="10972800" cy="213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57600"/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№  Гіпотези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Ознака 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Ознака №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Гіпотеза 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18; 22; 34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18; 22; 30; 31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14; 16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Гіпотеза 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  <a:cs typeface="Times New Roman"/>
                        </a:rPr>
                        <a:t>31; 32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Попередня обробка зібраної інформації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600200" y="2008467"/>
            <a:ext cx="9654600" cy="3811600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Попередня обробка соціологічної інформації полягає в підготовці анкет до обрахунку. Цей етап передбачає перевірку соціологічного інструментарію на точність, повноту і якість заповнення.</a:t>
            </a:r>
            <a:endParaRPr lang="ru-RU" dirty="0" smtClean="0"/>
          </a:p>
          <a:p>
            <a:pPr algn="just"/>
            <a:r>
              <a:rPr lang="uk-UA" dirty="0" smtClean="0"/>
              <a:t>Перевірка на точність спрямована на виявлення так званих «сумлінних помилок». Припустимо, на питання: «Чи займаєтеся ви науковою діяльністю?» респондент відповів «ні». А наступне питання: «Чи є у вас наукові публікації?» залишився без відповіді. В цьому випадку у нас є достатні підстави в цьому питанні відзначити позицію «ні». У більш складних випадках, коли протиріччя у відповідях на два і більше питання, не можна розв'язати в такий простий спосіб, ці питання виключаються з обробки.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Попередня обробка зібраної інформації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4863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Перевірка на повноту заповнення означає </a:t>
            </a:r>
            <a:r>
              <a:rPr lang="uk-UA" b="1" dirty="0" smtClean="0"/>
              <a:t>вибракування</a:t>
            </a:r>
            <a:r>
              <a:rPr lang="uk-UA" dirty="0" smtClean="0"/>
              <a:t> (тобто виключення з масиву інформації) тих анкет, в яких відсутні відповіді більш ніж на 20% основних питань, оскільки їх просто не можна вважати інформативними. </a:t>
            </a:r>
            <a:r>
              <a:rPr lang="uk-UA" b="1" dirty="0" smtClean="0"/>
              <a:t>Безумовною причиною вибракування підлягають ті анкети, в яких залишилися без відповіді питання «паспортички» (соціально-демографічного блоку), оскільки саме на тих характеристиках, що включені до цього блоку питань часто побудована вибірка</a:t>
            </a:r>
            <a:r>
              <a:rPr lang="uk-UA" dirty="0" smtClean="0"/>
              <a:t>. Якщо ж в анкеті відсутні відмітки за пропонованими варіантами відповідей тільки на окремі питання, що не мають вирішального значення, слід зазначити позицію «немає відповіді», «не визначився» чи «важко сказати».</a:t>
            </a:r>
            <a:endParaRPr lang="ru-RU" dirty="0" smtClean="0"/>
          </a:p>
          <a:p>
            <a:pPr algn="just"/>
            <a:r>
              <a:rPr lang="uk-UA" dirty="0" smtClean="0"/>
              <a:t>Перевірка на якість заповнення передбачає уважний перегляд на предмет ясності і чіткості відміток. Нерідко трапляється так, що, не дивлячись на інструкцію до відповіді на питання, наприклад, вибрати один, два або три варіанти відповіді, респондент обводить на кілька позицій більше. Корекція відповіді в таких випадках утруднена. Однак на практиці, щоб повністю не виключати питання з обробки зазвичай зберігають перші обведені позиції, закреслюючи інші.</a:t>
            </a:r>
            <a:endParaRPr lang="ru-RU" dirty="0" smtClean="0"/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Попередня обробка зібраної інформації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105399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Особливу процедуру являє собою попередня робота з анкетами, що містять відкриті питання. Відповіді на такі питання респонденти дають в довільній формі, з використанням власної, звичної для них лексики. </a:t>
            </a:r>
          </a:p>
          <a:p>
            <a:pPr algn="just"/>
            <a:r>
              <a:rPr lang="uk-UA" sz="2400" dirty="0" smtClean="0"/>
              <a:t>Наприклад, в дослідженні при виборі судження про якість освіти, респондент вибрав позицію «інше» і написав: «Вища освіта у нас не </a:t>
            </a:r>
            <a:r>
              <a:rPr lang="uk-UA" sz="2400" dirty="0" err="1" smtClean="0"/>
              <a:t>айс</a:t>
            </a:r>
            <a:r>
              <a:rPr lang="uk-UA" sz="2400" dirty="0" smtClean="0"/>
              <a:t>». Зрозуміло, статистична обробка таких відповідей неможлива. Тому їх треба перевести в певну шкалу, присвоїти відповідне значення, а вже потім обробляти.</a:t>
            </a:r>
            <a:endParaRPr lang="ru-RU" sz="2400" dirty="0" smtClean="0"/>
          </a:p>
          <a:p>
            <a:pPr algn="just"/>
            <a:endParaRPr lang="uk-U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Соціологічна інформація і дані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/>
              <a:t>Згідно з статтею 25 закону України «Про інформацію» </a:t>
            </a:r>
            <a:r>
              <a:rPr lang="uk-UA" dirty="0" smtClean="0"/>
              <a:t>під </a:t>
            </a:r>
            <a:r>
              <a:rPr lang="uk-UA" dirty="0"/>
              <a:t>поняттям «соціологічна інформація» слід </a:t>
            </a:r>
            <a:r>
              <a:rPr lang="uk-UA" dirty="0" smtClean="0"/>
              <a:t>розуміти документовані </a:t>
            </a:r>
            <a:r>
              <a:rPr lang="uk-UA" dirty="0"/>
              <a:t>або публічно оголошені відомості про </a:t>
            </a:r>
            <a:r>
              <a:rPr lang="uk-UA" dirty="0" smtClean="0"/>
              <a:t>ставлення окремих </a:t>
            </a:r>
            <a:r>
              <a:rPr lang="uk-UA" dirty="0"/>
              <a:t>громадян і соціальних груп до суспільних подій та </a:t>
            </a:r>
            <a:r>
              <a:rPr lang="uk-UA" dirty="0" smtClean="0"/>
              <a:t>явищ, процесів</a:t>
            </a:r>
            <a:r>
              <a:rPr lang="uk-UA" dirty="0"/>
              <a:t>, фактів. </a:t>
            </a:r>
            <a:endParaRPr lang="uk-UA" dirty="0" smtClean="0"/>
          </a:p>
          <a:p>
            <a:pPr algn="just"/>
            <a:r>
              <a:rPr lang="uk-UA" dirty="0" smtClean="0"/>
              <a:t>Основними </a:t>
            </a:r>
            <a:r>
              <a:rPr lang="uk-UA" dirty="0"/>
              <a:t>джерелами соціологічної інформації </a:t>
            </a:r>
            <a:r>
              <a:rPr lang="uk-UA" dirty="0" smtClean="0"/>
              <a:t>є: документовані </a:t>
            </a:r>
            <a:r>
              <a:rPr lang="uk-UA" dirty="0"/>
              <a:t>або публічно оголошені відомості, в яких </a:t>
            </a:r>
            <a:r>
              <a:rPr lang="uk-UA" dirty="0" smtClean="0"/>
              <a:t>відображено результати </a:t>
            </a:r>
            <a:r>
              <a:rPr lang="uk-UA" dirty="0"/>
              <a:t>соціологічних опитувань, спостережень та </a:t>
            </a:r>
            <a:r>
              <a:rPr lang="uk-UA" dirty="0" smtClean="0"/>
              <a:t>інших соціологічних </a:t>
            </a:r>
            <a:r>
              <a:rPr lang="uk-UA" dirty="0"/>
              <a:t>досліджень.</a:t>
            </a:r>
          </a:p>
        </p:txBody>
      </p:sp>
    </p:spTree>
    <p:extLst>
      <p:ext uri="{BB962C8B-B14F-4D97-AF65-F5344CB8AC3E}">
        <p14:creationId xmlns:p14="http://schemas.microsoft.com/office/powerpoint/2010/main" val="119111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Попередня обробка зібраної інформації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105399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Основна незручність відкритих питань якраз і полягає в необхідності їх попередньої формалізації для перекладу в числову форму. Найчастіше дослідник здійснює підготовку цієї формалізації вже на попередньому етапі, на стадії розробки інструментарію. </a:t>
            </a:r>
          </a:p>
          <a:p>
            <a:pPr algn="just"/>
            <a:r>
              <a:rPr lang="uk-UA" sz="2400" dirty="0" smtClean="0"/>
              <a:t>При цьому передбачаються більш-менш однорідні групи, в які могли б об'єднуватися за змістом різні варіанти відповідей на відкриті питання, незалежно від способів їх словесного вираження. </a:t>
            </a:r>
          </a:p>
          <a:p>
            <a:pPr algn="just"/>
            <a:r>
              <a:rPr lang="uk-UA" sz="2400" dirty="0" smtClean="0"/>
              <a:t>Кожній з таких груп присвоюється певний код, і питання про віднесення даної конкретної відповіді вирішується дослідником на етапі обробки інформації до груп, передбачених кодами, незважаючи на всю оригінальність відповіді.</a:t>
            </a:r>
            <a:endParaRPr lang="ru-RU" sz="2400" dirty="0" smtClean="0"/>
          </a:p>
          <a:p>
            <a:pPr algn="just"/>
            <a:endParaRPr lang="uk-UA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Попередня обробка зібраної інформації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105399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Основна незручність відкритих питань якраз і полягає в необхідності їх попередньої формалізації для перекладу в числову форму. Найчастіше дослідник здійснює підготовку цієї формалізації вже на попередньому етапі, на стадії розробки інструментарію. </a:t>
            </a:r>
          </a:p>
          <a:p>
            <a:pPr algn="just"/>
            <a:r>
              <a:rPr lang="uk-UA" sz="2400" dirty="0" smtClean="0"/>
              <a:t>При цьому передбачаються більш-менш однорідні групи, в які могли б об'єднуватися за змістом різні варіанти відповідей на відкриті питання, незалежно від способів їх словесного вираження. </a:t>
            </a:r>
          </a:p>
          <a:p>
            <a:pPr algn="just"/>
            <a:r>
              <a:rPr lang="uk-UA" sz="2400" dirty="0" smtClean="0"/>
              <a:t>Кожній з таких груп присвоюється певний код, і питання про віднесення даної конкретної відповіді вирішується дослідником на етапі обробки інформації до груп, передбачених кодами, незважаючи на всю оригінальність відповіді.</a:t>
            </a:r>
            <a:endParaRPr lang="ru-RU" sz="2400" dirty="0" smtClean="0"/>
          </a:p>
          <a:p>
            <a:pPr algn="just"/>
            <a:endParaRPr lang="uk-UA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906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Представлення даних у вигляді одномірних та двомірних розподілів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105399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/>
              <a:t>Одновимірний розподіл</a:t>
            </a:r>
            <a:r>
              <a:rPr lang="uk-UA" sz="2000" dirty="0" smtClean="0"/>
              <a:t> — дозволяє підсумувати частоту, з якою різні значення певної змінної спостерігаються в наборі даних. Наприклад, ми маємо набір даних, у якому представлено дані, щодо кількості студентів, які навчаються на різних курсах. Тоді частотний розподіл змінної «курс навчання» може виглядати у таблиці наступним чином:</a:t>
            </a:r>
          </a:p>
          <a:p>
            <a:pPr algn="ctr">
              <a:buNone/>
            </a:pPr>
            <a:r>
              <a:rPr lang="uk-UA" sz="2400" b="1" dirty="0" smtClean="0"/>
              <a:t>Одновимірний розподіл студентів за курсом навчання</a:t>
            </a:r>
          </a:p>
          <a:p>
            <a:pPr algn="ctr">
              <a:buNone/>
            </a:pPr>
            <a:endParaRPr lang="uk-UA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81200" y="3276600"/>
          <a:ext cx="8127999" cy="3148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Курс навчання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Частота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%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1 курс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25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21,3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2 курс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21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18,0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3 курс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24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20,6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4 курс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18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15,3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Магістри 1 курс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12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10,2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Магістри 2 курс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17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14,6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Всього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/>
                        <a:t>117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100,0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906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Представлення даних у вигляді одномірних та двомірних розподілів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105399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/>
              <a:t>Двовимірний розподіл або крос-табуляція</a:t>
            </a:r>
            <a:endParaRPr lang="ru-RU" sz="2400" dirty="0" smtClean="0"/>
          </a:p>
          <a:p>
            <a:pPr algn="just"/>
            <a:r>
              <a:rPr lang="uk-UA" sz="2400" dirty="0" smtClean="0"/>
              <a:t>Одним з найважливіших завдань будь-якого аналізу даних є перевірка гіпотез, сформульованих в програмі дослідження, тобто припущень про наявність зв'язку між двома і більше змінними. Одним із способом узагальнення даних, що допомагають вирішити це завдання є аналіз </a:t>
            </a:r>
            <a:r>
              <a:rPr lang="uk-UA" sz="2400" dirty="0" err="1" smtClean="0"/>
              <a:t>двовимиріних</a:t>
            </a:r>
            <a:r>
              <a:rPr lang="uk-UA" sz="2400" dirty="0" smtClean="0"/>
              <a:t> розподілів — «</a:t>
            </a:r>
            <a:r>
              <a:rPr lang="uk-UA" sz="2400" dirty="0" err="1" smtClean="0"/>
              <a:t>крос-табів</a:t>
            </a:r>
            <a:r>
              <a:rPr lang="uk-UA" sz="2400" dirty="0" smtClean="0"/>
              <a:t>». </a:t>
            </a:r>
          </a:p>
          <a:p>
            <a:pPr algn="just"/>
            <a:r>
              <a:rPr lang="uk-UA" sz="2400" dirty="0" smtClean="0"/>
              <a:t>По суті «</a:t>
            </a:r>
            <a:r>
              <a:rPr lang="uk-UA" sz="2400" dirty="0" err="1" smtClean="0"/>
              <a:t>крос-таб</a:t>
            </a:r>
            <a:r>
              <a:rPr lang="uk-UA" sz="2400" dirty="0" smtClean="0"/>
              <a:t>», це таблиця, що представляє дані, зіставляючи дві окремі характеристики (змінні) — по колонкам і рядкам. Так, в колонках — різні значення (чи групи значень, категорії) однієї змінної, а в рядках — значення іншої змінної.</a:t>
            </a:r>
            <a:endParaRPr lang="ru-RU" sz="2400" dirty="0" smtClean="0"/>
          </a:p>
          <a:p>
            <a:pPr algn="just"/>
            <a:r>
              <a:rPr lang="uk-UA" sz="2400" dirty="0" smtClean="0"/>
              <a:t>Важливо розуміти, що з точки зору грамотного і охайного структурування даних — до початку аналізу — в наборі даних (в таблиці) всі змінні мають бути в колонках, всі спостереження в рядках, а на їх перетині — значення змінних для спостережень.</a:t>
            </a:r>
          </a:p>
          <a:p>
            <a:pPr algn="just"/>
            <a:endParaRPr lang="ru-RU" sz="2400" dirty="0" smtClean="0"/>
          </a:p>
          <a:p>
            <a:pPr algn="ctr">
              <a:buNone/>
            </a:pPr>
            <a:endParaRPr lang="uk-UA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906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Представлення даних у вигляді одномірних та двомірних розподілів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105399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На практиці, з міркувань зручності розміщення, </a:t>
            </a:r>
            <a:r>
              <a:rPr lang="uk-UA" sz="2000" dirty="0" err="1" smtClean="0"/>
              <a:t>крос-таб</a:t>
            </a:r>
            <a:r>
              <a:rPr lang="uk-UA" sz="2000" dirty="0" smtClean="0"/>
              <a:t> найчастіше конструюють так, щоб зверху вниз йшла змінна з більшим числом категорій. Реально, звичайно не має значення, як буде сконструйований </a:t>
            </a:r>
            <a:r>
              <a:rPr lang="uk-UA" sz="2000" dirty="0" err="1" smtClean="0"/>
              <a:t>крос-таб</a:t>
            </a:r>
            <a:r>
              <a:rPr lang="uk-UA" sz="2000" dirty="0" smtClean="0"/>
              <a:t>: матиме він незалежну змінну в верхній частині таблиці (по горизонталі) або зверху вниз (по вертикалі).</a:t>
            </a:r>
          </a:p>
          <a:p>
            <a:pPr algn="ctr">
              <a:buNone/>
            </a:pPr>
            <a:r>
              <a:rPr lang="uk-UA" sz="2000" b="1" dirty="0" smtClean="0"/>
              <a:t>Навчальна успішність працюючих та непрацюючих студентів (у %)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uk-UA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9200" y="3276600"/>
          <a:ext cx="9525000" cy="23641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81250"/>
                <a:gridCol w="2381250"/>
                <a:gridCol w="2381250"/>
                <a:gridCol w="238125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Середній бал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Працюють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Не працюють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До 3,5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8275" algn="r"/>
                        </a:tabLs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19,4	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19,1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3,5 – 4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39,8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34,3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4 – 4,5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17,8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20,1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4,5 – 5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13,8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26,5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Соціологічна інформація і дані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При цьому залежно від рівня узагальнення розрізняють два </a:t>
            </a:r>
            <a:r>
              <a:rPr lang="uk-UA" dirty="0" smtClean="0"/>
              <a:t>різновиди </a:t>
            </a:r>
            <a:r>
              <a:rPr lang="uk-UA" dirty="0"/>
              <a:t>соціологічної інформації: концептуально-теоретичну й </a:t>
            </a:r>
            <a:r>
              <a:rPr lang="uk-UA" dirty="0" smtClean="0"/>
              <a:t>конкретно-прикладну </a:t>
            </a:r>
            <a:r>
              <a:rPr lang="uk-UA" dirty="0"/>
              <a:t>(інструментальну). </a:t>
            </a:r>
            <a:endParaRPr lang="uk-UA" dirty="0" smtClean="0"/>
          </a:p>
          <a:p>
            <a:pPr algn="just"/>
            <a:r>
              <a:rPr lang="uk-UA" dirty="0" smtClean="0"/>
              <a:t>Перша </a:t>
            </a:r>
            <a:r>
              <a:rPr lang="uk-UA" dirty="0"/>
              <a:t>включає знання й </a:t>
            </a:r>
            <a:r>
              <a:rPr lang="uk-UA" dirty="0" smtClean="0"/>
              <a:t>відомості </a:t>
            </a:r>
            <a:r>
              <a:rPr lang="uk-UA" dirty="0"/>
              <a:t>у формулюваннях наукових теорій і законів, відповідає </a:t>
            </a:r>
            <a:r>
              <a:rPr lang="uk-UA" dirty="0" smtClean="0"/>
              <a:t>теоретичному </a:t>
            </a:r>
            <a:r>
              <a:rPr lang="uk-UA" dirty="0"/>
              <a:t>рівню в структурі соціологічного знання. </a:t>
            </a:r>
            <a:endParaRPr lang="uk-UA" dirty="0" smtClean="0"/>
          </a:p>
          <a:p>
            <a:pPr algn="just"/>
            <a:r>
              <a:rPr lang="uk-UA" dirty="0" smtClean="0"/>
              <a:t>Друга містить результати </a:t>
            </a:r>
            <a:r>
              <a:rPr lang="uk-UA" dirty="0"/>
              <a:t>прикладних соціологічних досліджень у вигляді </a:t>
            </a:r>
            <a:r>
              <a:rPr lang="uk-UA" dirty="0" smtClean="0"/>
              <a:t>знань, відомостей</a:t>
            </a:r>
            <a:r>
              <a:rPr lang="uk-UA" dirty="0"/>
              <a:t>, опису фактів й відповідає емпіричному </a:t>
            </a:r>
            <a:r>
              <a:rPr lang="uk-UA" dirty="0" smtClean="0"/>
              <a:t>рівню соціологічного </a:t>
            </a:r>
            <a:r>
              <a:rPr lang="uk-UA" dirty="0"/>
              <a:t>знання.</a:t>
            </a:r>
          </a:p>
        </p:txBody>
      </p:sp>
    </p:spTree>
    <p:extLst>
      <p:ext uri="{BB962C8B-B14F-4D97-AF65-F5344CB8AC3E}">
        <p14:creationId xmlns:p14="http://schemas.microsoft.com/office/powerpoint/2010/main" val="197548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Соціологічна інформація і дані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Істотними є два рівні диференціації інструментальної соціологічної </a:t>
            </a:r>
            <a:r>
              <a:rPr lang="uk-UA" dirty="0" smtClean="0"/>
              <a:t>інформації</a:t>
            </a:r>
            <a:r>
              <a:rPr lang="uk-UA" dirty="0"/>
              <a:t>. </a:t>
            </a:r>
            <a:endParaRPr lang="uk-UA" dirty="0" smtClean="0"/>
          </a:p>
          <a:p>
            <a:pPr algn="just"/>
            <a:r>
              <a:rPr lang="uk-UA" dirty="0" smtClean="0"/>
              <a:t>По-перше</a:t>
            </a:r>
            <a:r>
              <a:rPr lang="uk-UA" dirty="0"/>
              <a:t>, розрізняють </a:t>
            </a:r>
            <a:r>
              <a:rPr lang="uk-UA" b="1" dirty="0"/>
              <a:t>первинну й </a:t>
            </a:r>
            <a:r>
              <a:rPr lang="uk-UA" b="1" dirty="0" smtClean="0"/>
              <a:t>вторинну соціологічну </a:t>
            </a:r>
            <a:r>
              <a:rPr lang="uk-UA" b="1" dirty="0"/>
              <a:t>інформацію. </a:t>
            </a:r>
          </a:p>
          <a:p>
            <a:pPr algn="just"/>
            <a:endParaRPr lang="uk-UA" dirty="0" smtClean="0"/>
          </a:p>
          <a:p>
            <a:pPr algn="just"/>
            <a:r>
              <a:rPr lang="uk-UA" b="1" dirty="0" smtClean="0"/>
              <a:t>Первинна - </a:t>
            </a:r>
            <a:r>
              <a:rPr lang="uk-UA" dirty="0" smtClean="0"/>
              <a:t>містить </a:t>
            </a:r>
            <a:r>
              <a:rPr lang="uk-UA" dirty="0"/>
              <a:t>відомості про соціальні </a:t>
            </a:r>
            <a:r>
              <a:rPr lang="uk-UA" dirty="0" smtClean="0"/>
              <a:t>об’єкти соціологічного </a:t>
            </a:r>
            <a:r>
              <a:rPr lang="uk-UA" dirty="0"/>
              <a:t>дослідження, отримані за допомогою соціологічних </a:t>
            </a:r>
            <a:r>
              <a:rPr lang="uk-UA" dirty="0" smtClean="0"/>
              <a:t> методів </a:t>
            </a:r>
            <a:r>
              <a:rPr lang="uk-UA" dirty="0"/>
              <a:t>збору інформації. Особливість цього виду інформації полягає </a:t>
            </a:r>
            <a:r>
              <a:rPr lang="uk-UA" dirty="0" smtClean="0"/>
              <a:t>в </a:t>
            </a:r>
            <a:r>
              <a:rPr lang="uk-UA" dirty="0"/>
              <a:t>тому, що вона непристосована для безпосереднього використання. </a:t>
            </a:r>
          </a:p>
        </p:txBody>
      </p:sp>
    </p:spTree>
    <p:extLst>
      <p:ext uri="{BB962C8B-B14F-4D97-AF65-F5344CB8AC3E}">
        <p14:creationId xmlns:p14="http://schemas.microsoft.com/office/powerpoint/2010/main" val="280546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Соціологічна інформація і дані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/>
              <a:t>Вторинною інформацією</a:t>
            </a:r>
            <a:r>
              <a:rPr lang="uk-UA" dirty="0"/>
              <a:t> є перероблені первинні дані, що </a:t>
            </a:r>
            <a:r>
              <a:rPr lang="uk-UA" dirty="0" smtClean="0"/>
              <a:t>представлені в </a:t>
            </a:r>
            <a:r>
              <a:rPr lang="uk-UA" dirty="0"/>
              <a:t>узагальненій, систематизованій формі, зручній для використання. </a:t>
            </a:r>
          </a:p>
          <a:p>
            <a:pPr algn="just"/>
            <a:r>
              <a:rPr lang="uk-UA" dirty="0"/>
              <a:t>Такі дані є основою для висновків і теоретичних </a:t>
            </a:r>
            <a:r>
              <a:rPr lang="uk-UA" dirty="0" smtClean="0"/>
              <a:t>узагальнень, становлячи </a:t>
            </a:r>
            <a:r>
              <a:rPr lang="uk-UA" dirty="0"/>
              <a:t>основу соціологічного знання.</a:t>
            </a:r>
          </a:p>
        </p:txBody>
      </p:sp>
    </p:spTree>
    <p:extLst>
      <p:ext uri="{BB962C8B-B14F-4D97-AF65-F5344CB8AC3E}">
        <p14:creationId xmlns:p14="http://schemas.microsoft.com/office/powerpoint/2010/main" val="421998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Соціологічна інформація і дані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По-друге, інструментальна </a:t>
            </a:r>
            <a:r>
              <a:rPr lang="uk-UA" dirty="0" smtClean="0"/>
              <a:t>інформація </a:t>
            </a:r>
            <a:r>
              <a:rPr lang="uk-UA" dirty="0"/>
              <a:t>поділяється на </a:t>
            </a:r>
            <a:r>
              <a:rPr lang="uk-UA" b="1" dirty="0"/>
              <a:t>якісну й кількісну. </a:t>
            </a:r>
            <a:endParaRPr lang="uk-UA" b="1" dirty="0" smtClean="0"/>
          </a:p>
          <a:p>
            <a:pPr algn="just"/>
            <a:r>
              <a:rPr lang="uk-UA" i="1" u="sng" dirty="0" smtClean="0"/>
              <a:t>Перший різновид </a:t>
            </a:r>
            <a:r>
              <a:rPr lang="uk-UA" dirty="0" smtClean="0"/>
              <a:t>включає </a:t>
            </a:r>
            <a:r>
              <a:rPr lang="uk-UA" dirty="0"/>
              <a:t>частину інструментальної інформації, </a:t>
            </a:r>
            <a:r>
              <a:rPr lang="uk-UA" i="1" u="sng" dirty="0"/>
              <a:t>вираженої вербально</a:t>
            </a:r>
            <a:r>
              <a:rPr lang="uk-UA" dirty="0"/>
              <a:t>, </a:t>
            </a:r>
            <a:r>
              <a:rPr lang="uk-UA" dirty="0" smtClean="0"/>
              <a:t>натомість </a:t>
            </a:r>
            <a:r>
              <a:rPr lang="uk-UA" i="1" u="sng" dirty="0"/>
              <a:t>другий – дані про соціальні об’єкти у числовому форматі. </a:t>
            </a:r>
          </a:p>
          <a:p>
            <a:pPr algn="just"/>
            <a:r>
              <a:rPr lang="uk-UA" b="1" dirty="0"/>
              <a:t>Кількісний компонент суттєво домінує у порівнянні з її </a:t>
            </a:r>
            <a:r>
              <a:rPr lang="uk-UA" b="1" dirty="0" smtClean="0"/>
              <a:t>якісною складовою</a:t>
            </a:r>
            <a:r>
              <a:rPr lang="uk-UA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85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Соціологічна інформація і дані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95400" y="2008467"/>
            <a:ext cx="9959400" cy="3811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Соціологічна інформація повинна відповідати таким вимогам:</a:t>
            </a:r>
          </a:p>
          <a:p>
            <a:pPr marL="0" indent="0" algn="just">
              <a:buNone/>
            </a:pPr>
            <a:r>
              <a:rPr lang="uk-UA" dirty="0"/>
              <a:t>– </a:t>
            </a:r>
            <a:r>
              <a:rPr lang="uk-UA" b="1" dirty="0"/>
              <a:t>об’єктивність</a:t>
            </a:r>
            <a:r>
              <a:rPr lang="uk-UA" dirty="0"/>
              <a:t> – прагнення відтворити й пояснити досліджуване </a:t>
            </a:r>
            <a:r>
              <a:rPr lang="uk-UA" dirty="0" smtClean="0"/>
              <a:t>явище</a:t>
            </a:r>
            <a:r>
              <a:rPr lang="uk-UA" dirty="0"/>
              <a:t>, процес, засновуючись на реальних фактах соціальної дійсності;</a:t>
            </a:r>
          </a:p>
          <a:p>
            <a:pPr marL="0" indent="0" algn="just">
              <a:buNone/>
            </a:pPr>
            <a:r>
              <a:rPr lang="uk-UA" dirty="0"/>
              <a:t>– </a:t>
            </a:r>
            <a:r>
              <a:rPr lang="uk-UA" b="1" dirty="0"/>
              <a:t>достовірність</a:t>
            </a:r>
            <a:r>
              <a:rPr lang="uk-UA" dirty="0"/>
              <a:t> – істинність отриманого знання </a:t>
            </a:r>
            <a:r>
              <a:rPr lang="uk-UA" dirty="0" smtClean="0"/>
              <a:t>повинна забезпечуватися </a:t>
            </a:r>
            <a:r>
              <a:rPr lang="uk-UA" dirty="0"/>
              <a:t>на всіх етапах соціологічного дослідження;</a:t>
            </a:r>
          </a:p>
          <a:p>
            <a:pPr marL="0" indent="0" algn="just">
              <a:buNone/>
            </a:pPr>
            <a:r>
              <a:rPr lang="uk-UA" dirty="0"/>
              <a:t>– </a:t>
            </a:r>
            <a:r>
              <a:rPr lang="uk-UA" b="1" dirty="0"/>
              <a:t>обґрунтованість</a:t>
            </a:r>
            <a:r>
              <a:rPr lang="uk-UA" dirty="0"/>
              <a:t> – вираження точності результатів </a:t>
            </a:r>
            <a:r>
              <a:rPr lang="uk-UA" dirty="0" smtClean="0"/>
              <a:t>відносно мети </a:t>
            </a:r>
            <a:r>
              <a:rPr lang="uk-UA" dirty="0"/>
              <a:t>дослідження;</a:t>
            </a:r>
          </a:p>
          <a:p>
            <a:pPr marL="0" indent="0" algn="just">
              <a:buNone/>
            </a:pPr>
            <a:r>
              <a:rPr lang="uk-UA" dirty="0"/>
              <a:t>– </a:t>
            </a:r>
            <a:r>
              <a:rPr lang="uk-UA" b="1" dirty="0"/>
              <a:t>надійність</a:t>
            </a:r>
            <a:r>
              <a:rPr lang="uk-UA" dirty="0"/>
              <a:t> – впевненість у тому, що дослідник має справу з </a:t>
            </a:r>
            <a:r>
              <a:rPr lang="uk-UA" dirty="0" smtClean="0"/>
              <a:t>істинними</a:t>
            </a:r>
            <a:r>
              <a:rPr lang="uk-UA" dirty="0"/>
              <a:t>, а не ілюзорними фактами, згуртованими за визначеними </a:t>
            </a:r>
            <a:r>
              <a:rPr lang="uk-UA" dirty="0" smtClean="0"/>
              <a:t>правилами</a:t>
            </a:r>
            <a:r>
              <a:rPr lang="uk-UA" dirty="0"/>
              <a:t>, а не випадково, безсистемно;</a:t>
            </a:r>
          </a:p>
          <a:p>
            <a:pPr marL="0" indent="0" algn="just">
              <a:buNone/>
            </a:pPr>
            <a:r>
              <a:rPr lang="uk-UA" dirty="0"/>
              <a:t>– </a:t>
            </a:r>
            <a:r>
              <a:rPr lang="uk-UA" b="1" dirty="0"/>
              <a:t>репрезентативність</a:t>
            </a:r>
            <a:r>
              <a:rPr lang="uk-UA" dirty="0"/>
              <a:t> – здатність вибіркової сукупності </a:t>
            </a:r>
            <a:r>
              <a:rPr lang="uk-UA" dirty="0" smtClean="0"/>
              <a:t>досліджуваних </a:t>
            </a:r>
            <a:r>
              <a:rPr lang="uk-UA" dirty="0"/>
              <a:t>об’єктів відображати генеральну за її </a:t>
            </a:r>
            <a:r>
              <a:rPr lang="uk-UA" dirty="0" smtClean="0"/>
              <a:t>заданою характеристикою</a:t>
            </a:r>
            <a:r>
              <a:rPr lang="uk-UA" dirty="0"/>
              <a:t>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2671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Соціологічна інформація і дані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76400" y="2008467"/>
            <a:ext cx="9578400" cy="381160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З-поміж низки чинників, що впливають на зазначені </a:t>
            </a:r>
            <a:r>
              <a:rPr lang="uk-UA" dirty="0" smtClean="0"/>
              <a:t>характеристики </a:t>
            </a:r>
            <a:r>
              <a:rPr lang="uk-UA" dirty="0"/>
              <a:t>соціологічної інформації, у першу чергу варто </a:t>
            </a:r>
            <a:r>
              <a:rPr lang="uk-UA" dirty="0" smtClean="0"/>
              <a:t>виділити</a:t>
            </a:r>
          </a:p>
          <a:p>
            <a:pPr algn="just"/>
            <a:r>
              <a:rPr lang="uk-UA" dirty="0" smtClean="0"/>
              <a:t> </a:t>
            </a:r>
            <a:r>
              <a:rPr lang="uk-UA" b="1" dirty="0" smtClean="0"/>
              <a:t>методологічну </a:t>
            </a:r>
            <a:r>
              <a:rPr lang="uk-UA" b="1" dirty="0"/>
              <a:t>якість програмування соціологічного дослідження, </a:t>
            </a:r>
            <a:endParaRPr lang="uk-UA" b="1" dirty="0" smtClean="0"/>
          </a:p>
          <a:p>
            <a:pPr algn="just"/>
            <a:r>
              <a:rPr lang="uk-UA" b="1" dirty="0" smtClean="0"/>
              <a:t>якість </a:t>
            </a:r>
            <a:r>
              <a:rPr lang="uk-UA" b="1" dirty="0"/>
              <a:t>інструментарію дослідження, </a:t>
            </a:r>
            <a:endParaRPr lang="uk-UA" b="1" dirty="0" smtClean="0"/>
          </a:p>
          <a:p>
            <a:pPr algn="just"/>
            <a:r>
              <a:rPr lang="uk-UA" b="1" dirty="0" smtClean="0"/>
              <a:t>професіоналізм </a:t>
            </a:r>
            <a:r>
              <a:rPr lang="uk-UA" b="1" dirty="0"/>
              <a:t>роботи анкетерів, </a:t>
            </a:r>
            <a:r>
              <a:rPr lang="uk-UA" b="1" dirty="0" smtClean="0"/>
              <a:t>інтерв’юерів </a:t>
            </a:r>
            <a:r>
              <a:rPr lang="uk-UA" b="1" dirty="0"/>
              <a:t>й технічного персоналу на етапі збору даних та </a:t>
            </a:r>
            <a:endParaRPr lang="uk-UA" b="1" dirty="0" smtClean="0"/>
          </a:p>
          <a:p>
            <a:pPr algn="just"/>
            <a:r>
              <a:rPr lang="uk-UA" b="1" dirty="0"/>
              <a:t>я</a:t>
            </a:r>
            <a:r>
              <a:rPr lang="uk-UA" b="1" dirty="0" smtClean="0"/>
              <a:t>кість підготовки </a:t>
            </a:r>
            <a:r>
              <a:rPr lang="uk-UA" b="1" dirty="0"/>
              <a:t>до обробки.</a:t>
            </a:r>
          </a:p>
        </p:txBody>
      </p:sp>
    </p:spTree>
    <p:extLst>
      <p:ext uri="{BB962C8B-B14F-4D97-AF65-F5344CB8AC3E}">
        <p14:creationId xmlns:p14="http://schemas.microsoft.com/office/powerpoint/2010/main" val="398324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Логічні схеми побудови інструментарію (ЛСІ)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40386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Після обґрунтування методу збору соціологічної інформації в методичній частині програми дослідження наступним кроком є </a:t>
            </a:r>
            <a:r>
              <a:rPr lang="uk-UA" sz="2400" b="1" dirty="0" smtClean="0"/>
              <a:t>побудова логічної структури інструментарію (ЛСІ). </a:t>
            </a:r>
          </a:p>
          <a:p>
            <a:pPr algn="just"/>
            <a:r>
              <a:rPr lang="uk-UA" sz="2400" i="1" u="sng" dirty="0" smtClean="0"/>
              <a:t>Під інструментарієм дослідження розуміється набір спеціальних документів (анкет, бланків інтерв’ю, карток спостереження, карток контент-аналізу і т.д.), за допомогою яких реалізуються методи соціологічного дослідження і збирається потрібна емпірична інформація.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eter template">
  <a:themeElements>
    <a:clrScheme name="Custom 347">
      <a:dk1>
        <a:srgbClr val="3E4655"/>
      </a:dk1>
      <a:lt1>
        <a:srgbClr val="FFFFFF"/>
      </a:lt1>
      <a:dk2>
        <a:srgbClr val="746F7E"/>
      </a:dk2>
      <a:lt2>
        <a:srgbClr val="EAECF0"/>
      </a:lt2>
      <a:accent1>
        <a:srgbClr val="FFB900"/>
      </a:accent1>
      <a:accent2>
        <a:srgbClr val="F78300"/>
      </a:accent2>
      <a:accent3>
        <a:srgbClr val="D6516E"/>
      </a:accent3>
      <a:accent4>
        <a:srgbClr val="807DAF"/>
      </a:accent4>
      <a:accent5>
        <a:srgbClr val="93AECF"/>
      </a:accent5>
      <a:accent6>
        <a:srgbClr val="7E0808"/>
      </a:accent6>
      <a:hlink>
        <a:srgbClr val="38334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Exeter · SlidesCarnival</Template>
  <TotalTime>616</TotalTime>
  <Words>2060</Words>
  <Application>Microsoft Office PowerPoint</Application>
  <PresentationFormat>Широкий екран</PresentationFormat>
  <Paragraphs>169</Paragraphs>
  <Slides>24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0" baseType="lpstr">
      <vt:lpstr>Arial</vt:lpstr>
      <vt:lpstr>Calibri</vt:lpstr>
      <vt:lpstr>IBM Plex Sans</vt:lpstr>
      <vt:lpstr>IBM Plex Serif</vt:lpstr>
      <vt:lpstr>Times New Roman</vt:lpstr>
      <vt:lpstr>Exeter template</vt:lpstr>
      <vt:lpstr>  Тема. Загальне поняття про обробку даних соціологічного дослідження </vt:lpstr>
      <vt:lpstr>Соціологічна інформація і дані</vt:lpstr>
      <vt:lpstr>Соціологічна інформація і дані</vt:lpstr>
      <vt:lpstr>Соціологічна інформація і дані</vt:lpstr>
      <vt:lpstr>Соціологічна інформація і дані</vt:lpstr>
      <vt:lpstr>Соціологічна інформація і дані</vt:lpstr>
      <vt:lpstr>Соціологічна інформація і дані</vt:lpstr>
      <vt:lpstr>Соціологічна інформація і дані</vt:lpstr>
      <vt:lpstr>Логічні схеми побудови інструментарію (ЛСІ)</vt:lpstr>
      <vt:lpstr>Логічні схеми побудови інструментарію (ЛСІ)</vt:lpstr>
      <vt:lpstr>Логічні схеми побудови інструментарію (ЛСІ)</vt:lpstr>
      <vt:lpstr>Логічні схеми побудови інструментарію (ЛСІ)</vt:lpstr>
      <vt:lpstr>Логічні схеми обробки отриманої інформації (ЛСОІ)</vt:lpstr>
      <vt:lpstr>Логічні схеми обробки отриманої інформації (ЛСОІ)</vt:lpstr>
      <vt:lpstr>Логічні схеми обробки отриманої інформації (ЛСОІ)</vt:lpstr>
      <vt:lpstr>Логічні схеми обробки отриманої інформації (ЛСОІ)</vt:lpstr>
      <vt:lpstr>Попередня обробка зібраної інформації</vt:lpstr>
      <vt:lpstr>Попередня обробка зібраної інформації</vt:lpstr>
      <vt:lpstr>Попередня обробка зібраної інформації</vt:lpstr>
      <vt:lpstr>Попередня обробка зібраної інформації</vt:lpstr>
      <vt:lpstr>Попередня обробка зібраної інформації</vt:lpstr>
      <vt:lpstr>Представлення даних у вигляді одномірних та двомірних розподілів</vt:lpstr>
      <vt:lpstr>Представлення даних у вигляді одномірних та двомірних розподілів</vt:lpstr>
      <vt:lpstr>Представлення даних у вигляді одномірних та двомірних розподілів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17</cp:revision>
  <dcterms:created xsi:type="dcterms:W3CDTF">2020-10-05T19:12:53Z</dcterms:created>
  <dcterms:modified xsi:type="dcterms:W3CDTF">2023-09-07T11:16:57Z</dcterms:modified>
</cp:coreProperties>
</file>