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87" r:id="rId4"/>
    <p:sldId id="335" r:id="rId5"/>
    <p:sldId id="316" r:id="rId6"/>
    <p:sldId id="286" r:id="rId7"/>
    <p:sldId id="303" r:id="rId8"/>
    <p:sldId id="267" r:id="rId9"/>
    <p:sldId id="317" r:id="rId10"/>
    <p:sldId id="332" r:id="rId11"/>
    <p:sldId id="315" r:id="rId12"/>
    <p:sldId id="318" r:id="rId13"/>
    <p:sldId id="304" r:id="rId14"/>
    <p:sldId id="305" r:id="rId15"/>
    <p:sldId id="333" r:id="rId16"/>
    <p:sldId id="334" r:id="rId17"/>
    <p:sldId id="336" r:id="rId18"/>
    <p:sldId id="337" r:id="rId19"/>
    <p:sldId id="307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31" r:id="rId31"/>
    <p:sldId id="329" r:id="rId32"/>
    <p:sldId id="330" r:id="rId33"/>
    <p:sldId id="340" r:id="rId34"/>
    <p:sldId id="339" r:id="rId35"/>
    <p:sldId id="341" r:id="rId36"/>
    <p:sldId id="342" r:id="rId37"/>
    <p:sldId id="338" r:id="rId38"/>
    <p:sldId id="25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8F68"/>
    <a:srgbClr val="E15FE9"/>
    <a:srgbClr val="1428DA"/>
    <a:srgbClr val="F8F5FD"/>
    <a:srgbClr val="E8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67"/>
    <p:restoredTop sz="94721"/>
  </p:normalViewPr>
  <p:slideViewPr>
    <p:cSldViewPr snapToGrid="0" snapToObjects="1">
      <p:cViewPr varScale="1">
        <p:scale>
          <a:sx n="114" d="100"/>
          <a:sy n="114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4/18/23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5A45B-724D-D14A-BD4D-63CAE61E0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80" y="3301139"/>
            <a:ext cx="9500461" cy="3293390"/>
          </a:xfrm>
        </p:spPr>
        <p:txBody>
          <a:bodyPr>
            <a:normAutofit/>
          </a:bodyPr>
          <a:lstStyle/>
          <a:p>
            <a:r>
              <a:rPr lang="uk-UA" sz="4900" b="1" dirty="0">
                <a:solidFill>
                  <a:srgbClr val="1428DA"/>
                </a:solidFill>
                <a:latin typeface="Book Antiqua" panose="02040602050305030304" pitchFamily="18" charset="0"/>
              </a:rPr>
              <a:t>ТЕМА 4. Прийняття рішень та стратегічне планування в </a:t>
            </a:r>
            <a:r>
              <a:rPr lang="en-US" sz="4900" b="1" dirty="0">
                <a:solidFill>
                  <a:srgbClr val="1428DA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1428DA"/>
                </a:solidFill>
                <a:latin typeface="Book Antiqua" panose="02040602050305030304" pitchFamily="18" charset="0"/>
              </a:rPr>
              <a:t>                           	                  </a:t>
            </a:r>
            <a:r>
              <a:rPr lang="uk-UA" sz="28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к</a:t>
            </a: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. політ. </a:t>
            </a:r>
            <a:r>
              <a:rPr lang="uk-UA" sz="28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н</a:t>
            </a:r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. ЛЕПСЬКА Н.В.</a:t>
            </a:r>
            <a:endParaRPr lang="uk-UA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Миссия компании: Лучшие примеры! Закажите Миссию у нас!">
            <a:extLst>
              <a:ext uri="{FF2B5EF4-FFF2-40B4-BE49-F238E27FC236}">
                <a16:creationId xmlns:a16="http://schemas.microsoft.com/office/drawing/2014/main" id="{09E313DC-1D6A-EB4F-87A4-B19E1E21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248" y="144966"/>
            <a:ext cx="6115272" cy="4226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7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C41FEE-43F1-E04E-88C2-E68891AA2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968" y="868679"/>
            <a:ext cx="3835828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Місія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компанії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en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L’Oréal </a:t>
            </a:r>
            <a:r>
              <a:rPr lang="en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–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пропонувати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жінкам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і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чоловікам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у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всьому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світі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найкращі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косметичні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інновації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з точки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зору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якості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ефективності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безпечності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. </a:t>
            </a:r>
            <a:endParaRPr lang="uk-UA" sz="24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28674" name="Picture 2" descr="Aishwarya Rai Bachchan walks the ramp with Helen Mirren, Amber Heard in  Paris; dazzles in white - The Economic Times">
            <a:extLst>
              <a:ext uri="{FF2B5EF4-FFF2-40B4-BE49-F238E27FC236}">
                <a16:creationId xmlns:a16="http://schemas.microsoft.com/office/drawing/2014/main" id="{6E6C0728-DB7C-4C4B-8FED-BE1D3DD64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0" y="859771"/>
            <a:ext cx="7696697" cy="5129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3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67000">
              <a:schemeClr val="accent3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593E2230-5C17-584E-9CBD-0076869D3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280" y="868680"/>
            <a:ext cx="534025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Місія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ROSHEN –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виробництво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продукції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досконалої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якості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. Ми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обираємо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найкращу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сировину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технології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обладнання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і все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для того,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щоб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як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найбільше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людей у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світі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могли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спробувати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справді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якісну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кондитерську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продукцію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з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яскравим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незабутнім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смаком!</a:t>
            </a:r>
            <a:endParaRPr lang="uk-UA" sz="24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6152" name="Picture 8" descr="Рошен - Група компаній Аспект - Всі аспекти промислового будівництва">
            <a:extLst>
              <a:ext uri="{FF2B5EF4-FFF2-40B4-BE49-F238E27FC236}">
                <a16:creationId xmlns:a16="http://schemas.microsoft.com/office/drawing/2014/main" id="{FEDDF839-E497-E84F-B48A-A51C056B0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9" y="1131763"/>
            <a:ext cx="6125964" cy="4594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6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67000">
              <a:schemeClr val="accent3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B030FA-564F-3448-9E4C-379413FF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040" y="-81762"/>
            <a:ext cx="5043959" cy="51206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МІСІЯ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Coca-Cola</a:t>
            </a:r>
            <a:endParaRPr lang="ru-RU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1.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Освіжати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світ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навколо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b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2.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Надихати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нести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оптимізм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дарувати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моменти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щастя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b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3.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Створювати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цінності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й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змінювати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життя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краще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Дослівно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: "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Оновіть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світ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у думках,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тілі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дусі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надихайте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хвилини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оптимізму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щастя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завдяки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нашим брендам та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діям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створюйте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цінність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робіть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щось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різне</a:t>
            </a:r>
            <a:r>
              <a:rPr lang="ru-RU" b="1" dirty="0">
                <a:solidFill>
                  <a:srgbClr val="C00000"/>
                </a:solidFill>
                <a:latin typeface="Book Antiqua" panose="02040602050305030304" pitchFamily="18" charset="0"/>
              </a:rPr>
              <a:t>»</a:t>
            </a:r>
          </a:p>
          <a:p>
            <a:endParaRPr lang="uk-UA" dirty="0"/>
          </a:p>
        </p:txBody>
      </p:sp>
      <p:pic>
        <p:nvPicPr>
          <p:cNvPr id="10242" name="Picture 2" descr="Металлическая табличка &quot;Кока-Кола / Coca-Cola (Abbazia)&quot; (ms-001671), цена  145 грн - Prom.ua (ID#1102085665)">
            <a:extLst>
              <a:ext uri="{FF2B5EF4-FFF2-40B4-BE49-F238E27FC236}">
                <a16:creationId xmlns:a16="http://schemas.microsoft.com/office/drawing/2014/main" id="{10069CCA-6831-D140-8391-0FABD1A9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8" y="0"/>
            <a:ext cx="2413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Ретроcoca Cola Коммерческий Знак — стоковые фотографии и другие картинки  Кола - iStock">
            <a:extLst>
              <a:ext uri="{FF2B5EF4-FFF2-40B4-BE49-F238E27FC236}">
                <a16:creationId xmlns:a16="http://schemas.microsoft.com/office/drawing/2014/main" id="{6FC329D6-6A51-5F49-9398-6DB40D316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80" y="424165"/>
            <a:ext cx="2413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упить Кока-Кола (Пауза, Которая Освежает) / Coca-Cola: Металлические  Таблички в Украине, цена | Zoko">
            <a:extLst>
              <a:ext uri="{FF2B5EF4-FFF2-40B4-BE49-F238E27FC236}">
                <a16:creationId xmlns:a16="http://schemas.microsoft.com/office/drawing/2014/main" id="{8154D38A-67D1-6E4F-A2D0-C6F945A3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74" y="3248630"/>
            <a:ext cx="2413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oca-Cola: миф, бренд, символ">
            <a:extLst>
              <a:ext uri="{FF2B5EF4-FFF2-40B4-BE49-F238E27FC236}">
                <a16:creationId xmlns:a16="http://schemas.microsoft.com/office/drawing/2014/main" id="{57FA58ED-786F-BC47-B4FB-1F9ABCB1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84" y="3825858"/>
            <a:ext cx="24257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oca-Cola представила новую маркетинговую стратегию | Креатив | Новости |  AdIndex.ru">
            <a:extLst>
              <a:ext uri="{FF2B5EF4-FFF2-40B4-BE49-F238E27FC236}">
                <a16:creationId xmlns:a16="http://schemas.microsoft.com/office/drawing/2014/main" id="{DD858213-644A-3C4B-A9CC-70E52163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41" y="1122094"/>
            <a:ext cx="2388359" cy="33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oca-Cola AR music video ♥ Saatchi&amp;Saatchi Україна">
            <a:extLst>
              <a:ext uri="{FF2B5EF4-FFF2-40B4-BE49-F238E27FC236}">
                <a16:creationId xmlns:a16="http://schemas.microsoft.com/office/drawing/2014/main" id="{58EA2A10-A7F0-3C41-97FD-999ED2AC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794" y="4053963"/>
            <a:ext cx="5599172" cy="281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2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67000">
              <a:schemeClr val="accent3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F82DE8-E7CD-BD41-BB4C-C5FB8333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905" y="5529020"/>
            <a:ext cx="10352868" cy="10610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sz="24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місія   </a:t>
            </a:r>
            <a:r>
              <a:rPr lang="en" sz="2600" b="1" dirty="0">
                <a:solidFill>
                  <a:srgbClr val="C00000"/>
                </a:solidFill>
                <a:latin typeface="Book Antiqua" panose="02040602050305030304" pitchFamily="18" charset="0"/>
              </a:rPr>
              <a:t>Johnson &amp; Johnson</a:t>
            </a:r>
            <a:endParaRPr lang="uk-UA" sz="2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 (аналізуємо разом)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11266" name="Picture 2" descr="Johnson &amp; Johnson не постачатиме свою продукцію до рф">
            <a:extLst>
              <a:ext uri="{FF2B5EF4-FFF2-40B4-BE49-F238E27FC236}">
                <a16:creationId xmlns:a16="http://schemas.microsoft.com/office/drawing/2014/main" id="{0163DDF9-92B7-B742-B44D-0FC6F677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02" y="287336"/>
            <a:ext cx="8099395" cy="5241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80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7021A9-03E7-D042-957D-A9032DC74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026" y="150471"/>
            <a:ext cx="6293370" cy="6597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2. СИТУАЦІЙНИЙ АНАЛІЗ (ВИЗНАЧЕННЯ ПРОБЛЕМ)</a:t>
            </a:r>
            <a:endParaRPr lang="uk-UA" sz="24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Знання історії організації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Знання сучасного стану розвитку організації: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внутрішній аналіз (всередині організації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зовнішній аналіз (зовнішнє середовище)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        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оцінка ситуації, виявлення проблеми, рішення якої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надасть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максимальну кількість плюсів іміджу організації, з'ясовуємо, чиї інтереси порушені, хто наші союзники, а хто опоненти</a:t>
            </a: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2290" name="Picture 2" descr="Как создать стратегический бизнес-план малому предприятию на случай  чрезвычайных ситуаций -">
            <a:extLst>
              <a:ext uri="{FF2B5EF4-FFF2-40B4-BE49-F238E27FC236}">
                <a16:creationId xmlns:a16="http://schemas.microsoft.com/office/drawing/2014/main" id="{5F0C191E-9E93-3D46-B9CA-2FAB2877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352"/>
            <a:ext cx="5659420" cy="376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с вырезом 1">
            <a:extLst>
              <a:ext uri="{FF2B5EF4-FFF2-40B4-BE49-F238E27FC236}">
                <a16:creationId xmlns:a16="http://schemas.microsoft.com/office/drawing/2014/main" id="{3579C63A-607C-2141-9D18-E1C9367B5772}"/>
              </a:ext>
            </a:extLst>
          </p:cNvPr>
          <p:cNvSpPr/>
          <p:nvPr/>
        </p:nvSpPr>
        <p:spPr>
          <a:xfrm>
            <a:off x="5726098" y="3998563"/>
            <a:ext cx="858145" cy="48835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0669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3">
                <a:lumMod val="20000"/>
                <a:lumOff val="80000"/>
              </a:schemeClr>
            </a:gs>
            <a:gs pos="40000">
              <a:srgbClr val="E8F7F6"/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19AD48-0FA0-5E41-9880-17552139F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709" y="0"/>
            <a:ext cx="6457627" cy="674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Внутрішній аналіз: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стиль керівництва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атмосфера та комунікації у колективі,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хто неформальний лідер, які способи впливу на співробітників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 виглядає інтер’єр приміщення організації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які традиції спілкування з клієнтами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тощо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ВАЖЛИВО!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Визначити проблеми, які потрібно вирішити за допомогою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-методів, а які – ні (наприклад, якщо є дублювання функцій в колективі і це впливає на результати роботи, то таку проблему потрібно вирішувати в робочому порядку; якщо співробітники майже не спілкуються між собою і погано поінформовані, то це проблема неефективності внутрішніх комунікацій і її доцільно вирішувати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-методами)</a:t>
            </a:r>
          </a:p>
        </p:txBody>
      </p:sp>
      <p:pic>
        <p:nvPicPr>
          <p:cNvPr id="29698" name="Picture 2" descr="Рисунок на тему спор">
            <a:extLst>
              <a:ext uri="{FF2B5EF4-FFF2-40B4-BE49-F238E27FC236}">
                <a16:creationId xmlns:a16="http://schemas.microsoft.com/office/drawing/2014/main" id="{BA801282-61DB-9D40-B11E-3E1B1FC02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7" y="829742"/>
            <a:ext cx="5205736" cy="5198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6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3">
                <a:lumMod val="20000"/>
                <a:lumOff val="80000"/>
              </a:schemeClr>
            </a:gs>
            <a:gs pos="40000">
              <a:srgbClr val="E8F7F6"/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3B0E63-D9F3-3142-9B41-DBC1BA296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278" y="0"/>
            <a:ext cx="6124104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Аналіз зовнішнього середовища: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висвітлення діяльності організації у ЗМІ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висвітлення діяльності організації у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соцмережах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опитування споживачів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опитування партнерів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з'ясування конкурентного середовища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тощо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ВАЖЛИВО!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З'ясувати ступінь конфронтації або негативних проявів до організації, визначити, які з проблем можна вирішити а допомогою методів </a:t>
            </a:r>
            <a:r>
              <a:rPr lang="en-US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-трансформації (ворожість – симпатія, упереджене ставлення – схвальне ставлення, байдужість – зацікавленість, ігнорування – поінформованість)</a:t>
            </a:r>
          </a:p>
        </p:txBody>
      </p:sp>
      <p:pic>
        <p:nvPicPr>
          <p:cNvPr id="30722" name="Picture 2" descr="Конкуренция и конкурентная борьба-I: десять важных уроков от практикующих  предпринимателей | Biz360.ru">
            <a:extLst>
              <a:ext uri="{FF2B5EF4-FFF2-40B4-BE49-F238E27FC236}">
                <a16:creationId xmlns:a16="http://schemas.microsoft.com/office/drawing/2014/main" id="{A799AB3D-68F5-EE48-8676-7BCF88CA1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8" y="1262355"/>
            <a:ext cx="5780294" cy="410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rgbClr val="F8F5F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BDE9A5-6046-0B41-B6AD-6D36633C5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850" y="0"/>
            <a:ext cx="6000118" cy="598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PR потрібен завжди й усюди, щоб просувати власний бренд на ринку, відрізнятися від конкурентів, збільшувати продажі та постійно розширяти аудиторію потенційних клієнтів, партнерів тощо. </a:t>
            </a:r>
            <a:endParaRPr lang="en-US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Але</a:t>
            </a:r>
            <a:r>
              <a:rPr lang="en-US" b="1" dirty="0">
                <a:solidFill>
                  <a:srgbClr val="FF0000"/>
                </a:solidFill>
                <a:latin typeface="Book Antiqua" panose="02040602050305030304" pitchFamily="18" charset="0"/>
              </a:rPr>
              <a:t>!!!!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Часто  трапляються ситуації, коли PR не потрібен. Більш того, він може нанести значну шкоду вам або компанії.</a:t>
            </a:r>
          </a:p>
        </p:txBody>
      </p:sp>
      <p:pic>
        <p:nvPicPr>
          <p:cNvPr id="32770" name="Picture 2" descr="Пять шагов к победе над конкурентами">
            <a:extLst>
              <a:ext uri="{FF2B5EF4-FFF2-40B4-BE49-F238E27FC236}">
                <a16:creationId xmlns:a16="http://schemas.microsoft.com/office/drawing/2014/main" id="{CFECDE7E-28F5-EA4D-A8C3-48E6F21A1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1083953"/>
            <a:ext cx="5523887" cy="46900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651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rgbClr val="F8F5F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5393DC-2756-BC4C-8BC2-0C3F4CD9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943" y="371960"/>
            <a:ext cx="6976510" cy="671076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5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Ефективно побудовані та реалізовані зовнішні комунікації можуть зробити з компанії справжню зірку. Разом з популярністю та загальною любов'ю на неї також покладається </a:t>
            </a:r>
            <a:r>
              <a:rPr lang="uk-UA" sz="5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величезна відповідальність за вірогідність слів, якість продукції чи послуги тощо</a:t>
            </a:r>
            <a:r>
              <a:rPr lang="uk-UA" sz="50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uk-UA" sz="5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Отже, </a:t>
            </a:r>
            <a:r>
              <a:rPr lang="uk-UA" sz="5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компанії не слід займатися </a:t>
            </a:r>
            <a:r>
              <a:rPr lang="uk-UA" sz="50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PRом</a:t>
            </a:r>
            <a:r>
              <a:rPr lang="uk-UA" sz="50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якщо вона</a:t>
            </a:r>
            <a:r>
              <a:rPr lang="uk-UA" sz="5000" b="1" dirty="0">
                <a:solidFill>
                  <a:srgbClr val="002060"/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uk-UA" sz="5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в змозі виробляти більше товарів чи надавати більше послуг</a:t>
            </a:r>
            <a:r>
              <a:rPr lang="uk-UA" sz="50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PR слід використовувати тоді, коли вона спроможна обробити усі заявки на придбання товару чи надання послуги</a:t>
            </a:r>
          </a:p>
          <a:p>
            <a:r>
              <a:rPr lang="uk-UA" sz="5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збирається виконувати обіцянки </a:t>
            </a:r>
            <a:r>
              <a:rPr lang="uk-UA" sz="5000" b="1" dirty="0">
                <a:solidFill>
                  <a:srgbClr val="002060"/>
                </a:solidFill>
                <a:latin typeface="Book Antiqua" panose="02040602050305030304" pitchFamily="18" charset="0"/>
              </a:rPr>
              <a:t>(характерно для політиків): електорат відшукає всі ваші лозунги та притягне до відповідальності</a:t>
            </a:r>
          </a:p>
          <a:p>
            <a:r>
              <a:rPr lang="uk-UA" sz="5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продукт або послуга не відповідають дійсності</a:t>
            </a:r>
            <a:r>
              <a:rPr lang="uk-UA" sz="5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вирішили у прямому сенсі </a:t>
            </a:r>
            <a:r>
              <a:rPr lang="uk-UA" sz="5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пропіаритися</a:t>
            </a:r>
            <a:r>
              <a:rPr lang="uk-UA" sz="5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дещо збільшити характеристики  своєї продукції чи ефективність послуг: такий обман спроможний вбити бренд, адже після розчарування клієнти не повернуться, та й ще залишать негативні відгуки в інтернеті.</a:t>
            </a:r>
          </a:p>
          <a:p>
            <a:r>
              <a:rPr lang="uk-UA" sz="5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використовує піар-комунікації ще до того часу, коли буде сформована стратегія розвитку</a:t>
            </a:r>
            <a:r>
              <a:rPr lang="uk-UA" sz="50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ЗМІ пишуть про ваші досягнення та плани, клієнти починають цікавитися вашою продукцією, а потім компанія йде з ринку і повернути довіру потенційних покупців після буде вкрай важко</a:t>
            </a:r>
          </a:p>
          <a:p>
            <a:endParaRPr lang="uk-UA" b="1" dirty="0"/>
          </a:p>
          <a:p>
            <a:endParaRPr lang="ru-RU" b="1" dirty="0"/>
          </a:p>
          <a:p>
            <a:endParaRPr lang="ru-RU" b="1" dirty="0"/>
          </a:p>
          <a:p>
            <a:endParaRPr lang="uk-UA" dirty="0"/>
          </a:p>
        </p:txBody>
      </p:sp>
      <p:pic>
        <p:nvPicPr>
          <p:cNvPr id="33794" name="Picture 2" descr="Финансовый пузырь: что это и как он возникает">
            <a:extLst>
              <a:ext uri="{FF2B5EF4-FFF2-40B4-BE49-F238E27FC236}">
                <a16:creationId xmlns:a16="http://schemas.microsoft.com/office/drawing/2014/main" id="{7F77162F-C11D-6C4F-AD36-574BDF479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" y="1689314"/>
            <a:ext cx="5142801" cy="3812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186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0261CD-8766-E84E-AFEB-BC7F0B3C9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380" y="263471"/>
            <a:ext cx="10443543" cy="1807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3. ПЛАНУВАННЯ І ПРОГРАМУВАННЯ:</a:t>
            </a:r>
          </a:p>
          <a:p>
            <a:pPr marL="0" indent="0" algn="ctr">
              <a:buNone/>
            </a:pPr>
            <a:r>
              <a:rPr lang="uk-UA" sz="28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ВИЗНАЧЕННЯ МЕТИ</a:t>
            </a:r>
          </a:p>
        </p:txBody>
      </p:sp>
      <p:pic>
        <p:nvPicPr>
          <p:cNvPr id="13314" name="Picture 2" descr="мета">
            <a:extLst>
              <a:ext uri="{FF2B5EF4-FFF2-40B4-BE49-F238E27FC236}">
                <a16:creationId xmlns:a16="http://schemas.microsoft.com/office/drawing/2014/main" id="{FD17F128-C9E6-024D-8CD6-AD23D2BC9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47" y="1681648"/>
            <a:ext cx="8497807" cy="491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3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78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5E89AA6-775A-1D42-B0D2-BC8EA226B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111" y="211066"/>
            <a:ext cx="2834640" cy="905827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план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8FD6C39-A5A4-014C-99C3-B70A088E1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3524"/>
            <a:ext cx="6026468" cy="512064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1. Місія організації</a:t>
            </a:r>
          </a:p>
          <a:p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2. Ситуаційний аналіз і визначення проблем</a:t>
            </a:r>
          </a:p>
          <a:p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3. Планування та програмування (мета, цільові аудиторії)</a:t>
            </a:r>
          </a:p>
          <a:p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4. Здійснення комунікацій (наступна лекція)</a:t>
            </a:r>
          </a:p>
          <a:p>
            <a:r>
              <a:rPr lang="uk-UA" sz="2800" b="1" dirty="0">
                <a:solidFill>
                  <a:srgbClr val="1428DA"/>
                </a:solidFill>
                <a:latin typeface="Book Antiqua" panose="02040602050305030304" pitchFamily="18" charset="0"/>
              </a:rPr>
              <a:t>5. Оцінка результатів (наступна лекція)</a:t>
            </a:r>
          </a:p>
          <a:p>
            <a:endParaRPr lang="uk-UA" sz="28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2" descr="Миссия компании: Лучшие примеры! Закажите Миссию у нас!">
            <a:extLst>
              <a:ext uri="{FF2B5EF4-FFF2-40B4-BE49-F238E27FC236}">
                <a16:creationId xmlns:a16="http://schemas.microsoft.com/office/drawing/2014/main" id="{55724A76-0237-094A-BB6B-C400D0BF6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" y="983524"/>
            <a:ext cx="5830788" cy="4853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6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44E913-61E1-FA46-9E5C-EA976A59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1" y="185196"/>
            <a:ext cx="7434969" cy="3658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Поняття </a:t>
            </a:r>
            <a:r>
              <a:rPr lang="en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SMART-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цілі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вжив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гадають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у 1965 р. П. Мейер,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вивчав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проблематику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ефективного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менеджменту.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ґрунтуються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розробці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концепції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розумних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цілей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Дж. 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Дораном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статті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журналі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«</a:t>
            </a:r>
            <a:r>
              <a:rPr lang="en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Management Review» 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 1981 р. і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вважають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його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автором.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Згадується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також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ім’я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П.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Друкера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який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працював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над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теорією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управління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цілям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широко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застосовуючи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цілепокладання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по </a:t>
            </a:r>
            <a:r>
              <a:rPr lang="en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SMART.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14344" name="Picture 8" descr="Питер Ф. Друкер — купить книги автора, биография и рецензии, купить книжку  автора «Питер Ф. Друкер» на YAKABOO">
            <a:extLst>
              <a:ext uri="{FF2B5EF4-FFF2-40B4-BE49-F238E27FC236}">
                <a16:creationId xmlns:a16="http://schemas.microsoft.com/office/drawing/2014/main" id="{3484EB39-1871-4B4C-8223-6FF8D347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76" y="3701021"/>
            <a:ext cx="2078979" cy="29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Лучшие книги Питерf Фердинандf Друкерf">
            <a:extLst>
              <a:ext uri="{FF2B5EF4-FFF2-40B4-BE49-F238E27FC236}">
                <a16:creationId xmlns:a16="http://schemas.microsoft.com/office/drawing/2014/main" id="{D835F6CF-FD34-3D47-A8ED-A4736EE3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11" y="3662407"/>
            <a:ext cx="1946441" cy="29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Книга «Ефективний керівник» – Пітер Ф. Друкер, купити за ціною 150.00 на  YAKABOO: 978-966-948-388-1">
            <a:extLst>
              <a:ext uri="{FF2B5EF4-FFF2-40B4-BE49-F238E27FC236}">
                <a16:creationId xmlns:a16="http://schemas.microsoft.com/office/drawing/2014/main" id="{CA782215-08FC-7348-A550-FA0514A7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20" y="3739637"/>
            <a:ext cx="2024747" cy="288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Питер Друкер: Эффективный управляющий – Гуманитарный портал">
            <a:extLst>
              <a:ext uri="{FF2B5EF4-FFF2-40B4-BE49-F238E27FC236}">
                <a16:creationId xmlns:a16="http://schemas.microsoft.com/office/drawing/2014/main" id="{1987FD2C-4E1E-0148-A1C6-88857FFA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1" y="393800"/>
            <a:ext cx="4260778" cy="610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90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AA7A8B-8F1C-1040-8653-0A67F702B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560" y="160421"/>
            <a:ext cx="7498440" cy="6858000"/>
          </a:xfrm>
        </p:spPr>
        <p:txBody>
          <a:bodyPr>
            <a:normAutofit/>
          </a:bodyPr>
          <a:lstStyle/>
          <a:p>
            <a:r>
              <a:rPr lang="en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Specific </a:t>
            </a:r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(</a:t>
            </a:r>
            <a:r>
              <a:rPr lang="en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significant, simple</a:t>
            </a:r>
            <a:r>
              <a:rPr lang="uk-UA" sz="2200" b="1" dirty="0">
                <a:solidFill>
                  <a:srgbClr val="FF0000"/>
                </a:solidFill>
                <a:latin typeface="Book Antiqua" panose="02040602050305030304" pitchFamily="18" charset="0"/>
              </a:rPr>
              <a:t>) </a:t>
            </a:r>
            <a:r>
              <a:rPr lang="en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ru-RU" sz="2200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конкретна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Чи досить чітко бачить мету 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рядовий співробітник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 головне – в тому ключі, що і 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керівництво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? Чи 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однакове розуміння її на всіх рівнях,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які вона пройде в процесі реалізації. 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Простота мети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 більшою часткою ймовірності гарантує, що підрядник або співробітник, втілює її в життя, зробить все правильно, оскільки саме </a:t>
            </a:r>
            <a:r>
              <a:rPr lang="uk-UA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формулювання не залишає питань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Американські автори для досягнення цієї характеристики потрібно відповісти на 5 «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W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»-питань:</a:t>
            </a:r>
          </a:p>
          <a:p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What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Що потрібно досягти?</a:t>
            </a:r>
          </a:p>
          <a:p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Why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: Чому це потрібно досягти? Які вигоди і переваги будуть отримані?</a:t>
            </a:r>
          </a:p>
          <a:p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Who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Хто залучений в роботу?</a:t>
            </a:r>
          </a:p>
          <a:p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Where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Де відбувається робота?</a:t>
            </a:r>
          </a:p>
          <a:p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Which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: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Які вимоги, умови та обмеження ставляться до роботи</a:t>
            </a:r>
            <a:r>
              <a:rPr lang="uk-UA" dirty="0"/>
              <a:t>? 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Ви хочете саме млинці з малиною, але не з абрикосовим джемом.</a:t>
            </a:r>
          </a:p>
          <a:p>
            <a:endParaRPr lang="uk-UA" dirty="0"/>
          </a:p>
        </p:txBody>
      </p:sp>
      <p:pic>
        <p:nvPicPr>
          <p:cNvPr id="16388" name="Picture 4" descr="SMART-цілі – що це таке, розшифровка Використання системи SMART для  постановки цілей і завдань, що технологія">
            <a:extLst>
              <a:ext uri="{FF2B5EF4-FFF2-40B4-BE49-F238E27FC236}">
                <a16:creationId xmlns:a16="http://schemas.microsoft.com/office/drawing/2014/main" id="{9669A75E-F8D8-4542-9ECC-F086891D2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" y="934453"/>
            <a:ext cx="4571160" cy="2494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2" name="Picture 8" descr="Млинці з варенням">
            <a:extLst>
              <a:ext uri="{FF2B5EF4-FFF2-40B4-BE49-F238E27FC236}">
                <a16:creationId xmlns:a16="http://schemas.microsoft.com/office/drawing/2014/main" id="{B4AD3B12-8523-564C-8669-C665D94DB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4063"/>
            <a:ext cx="4693560" cy="2662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0203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4007B4D-780F-4B41-8062-C911EEEA0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768" y="695526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en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Measurable </a:t>
            </a:r>
            <a:r>
              <a:rPr lang="en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uk-UA" sz="2400" b="1" u="sng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вимірюваність</a:t>
            </a:r>
            <a:endParaRPr lang="uk-UA" sz="2400" b="1" u="sng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Можна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виміряти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тобто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бути система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мірок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з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допомогою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якої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визначається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ступінь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досягнення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мети.</a:t>
            </a:r>
          </a:p>
          <a:p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Якщо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немає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таких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критеріїв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неможливо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ані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оцінити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виконання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роботи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ані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контролювати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сам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процес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endParaRPr lang="ru-RU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Вам не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хочеться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200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млинців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вам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достатньо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й 10 штук</a:t>
            </a:r>
          </a:p>
          <a:p>
            <a:endParaRPr lang="uk-UA" dirty="0"/>
          </a:p>
        </p:txBody>
      </p:sp>
      <p:pic>
        <p:nvPicPr>
          <p:cNvPr id="17410" name="Picture 2" descr="Купити млинці в Києві з доставкою | Ціна млинці на сайті">
            <a:extLst>
              <a:ext uri="{FF2B5EF4-FFF2-40B4-BE49-F238E27FC236}">
                <a16:creationId xmlns:a16="http://schemas.microsoft.com/office/drawing/2014/main" id="{04104839-2601-4C49-8AC2-CDB918DB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3502129"/>
            <a:ext cx="4299284" cy="3059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Постановка SMART цілі. Приклади смарт цілей і завдань">
            <a:extLst>
              <a:ext uri="{FF2B5EF4-FFF2-40B4-BE49-F238E27FC236}">
                <a16:creationId xmlns:a16="http://schemas.microsoft.com/office/drawing/2014/main" id="{D4D89422-92B2-5E48-BF0C-CD768FE80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296456"/>
            <a:ext cx="4186989" cy="2959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789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08D04C-BF8B-F044-B17C-FE5929463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351" y="208547"/>
            <a:ext cx="7059649" cy="6649453"/>
          </a:xfrm>
        </p:spPr>
        <p:txBody>
          <a:bodyPr>
            <a:normAutofit/>
          </a:bodyPr>
          <a:lstStyle/>
          <a:p>
            <a:r>
              <a:rPr lang="en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A</a:t>
            </a:r>
            <a:r>
              <a:rPr lang="en-US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chievable</a:t>
            </a:r>
            <a:r>
              <a:rPr lang="en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(а</a:t>
            </a:r>
            <a:r>
              <a:rPr lang="en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ttainable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</a:t>
            </a:r>
            <a:r>
              <a:rPr lang="en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ppropriate</a:t>
            </a:r>
            <a:r>
              <a:rPr lang="en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, agreed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) </a:t>
            </a:r>
            <a:r>
              <a:rPr lang="en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ru-RU" sz="2400" b="1" u="sng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досяжність</a:t>
            </a:r>
            <a:endParaRPr lang="ru-RU" sz="2400" b="1" u="sng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Перевірити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розумність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поставленої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задачі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можна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відповівши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питання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: Як мета повинна бути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досягнута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з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урахуванням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наявних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розпорядженні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кадрів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? </a:t>
            </a:r>
          </a:p>
          <a:p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Досяжність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»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має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відношення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 кожного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співробітника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компанії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окремо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! Над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досягненням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запланованого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результату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працюють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різні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люди з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різною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освітою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працездатністю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рівнем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самовіддачі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самоорганізації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багато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іншого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 Тому часто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вживається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слово 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«а</a:t>
            </a:r>
            <a:r>
              <a:rPr lang="en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ppropriate</a:t>
            </a:r>
            <a:r>
              <a:rPr lang="en" b="1" dirty="0">
                <a:solidFill>
                  <a:srgbClr val="FF0000"/>
                </a:solidFill>
                <a:latin typeface="Book Antiqua" panose="02040602050305030304" pitchFamily="18" charset="0"/>
              </a:rPr>
              <a:t>» 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відповідний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означає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застосування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менеджером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різних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підходів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стосовно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кожного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працівника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працює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над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досягненням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поставленої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мети в силу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характерних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лише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йому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особливостей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знаєте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зробити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млинці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не складно,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знаєте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добре рецепт,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вже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багато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разів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це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робили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а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якщо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чомусь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не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встигнете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то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можна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попросити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бабусю, яка з превеликим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задоволенням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може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це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>
                <a:solidFill>
                  <a:srgbClr val="FF0000"/>
                </a:solidFill>
                <a:latin typeface="Book Antiqua" panose="02040602050305030304" pitchFamily="18" charset="0"/>
              </a:rPr>
              <a:t>ще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краще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за вас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напекти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млинці</a:t>
            </a:r>
            <a:endParaRPr lang="ru-RU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18434" name="Picture 2" descr="Стокові відео з Panqueque, ліцензовані відеоматеріали у форматі 4K та HD">
            <a:extLst>
              <a:ext uri="{FF2B5EF4-FFF2-40B4-BE49-F238E27FC236}">
                <a16:creationId xmlns:a16="http://schemas.microsoft.com/office/drawing/2014/main" id="{DE927830-3E45-AF48-8A93-60C34B9C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04436"/>
            <a:ext cx="5132351" cy="3332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2640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79A5E8-8DB6-5E4E-9F5E-18783F37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936" y="525780"/>
            <a:ext cx="6882063" cy="6332220"/>
          </a:xfrm>
        </p:spPr>
        <p:txBody>
          <a:bodyPr>
            <a:normAutofit/>
          </a:bodyPr>
          <a:lstStyle/>
          <a:p>
            <a:r>
              <a:rPr lang="en" b="1" dirty="0">
                <a:solidFill>
                  <a:srgbClr val="FF0000"/>
                </a:solidFill>
                <a:latin typeface="Book Antiqua" panose="02040602050305030304" pitchFamily="18" charset="0"/>
              </a:rPr>
              <a:t>RELEVANT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– </a:t>
            </a:r>
            <a:r>
              <a:rPr lang="uk-UA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актуальність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en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Realisti</a:t>
            </a:r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ru-RU" b="1" u="sng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реалістичність</a:t>
            </a:r>
            <a:endParaRPr lang="ru-RU" b="1" u="sng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Актуальність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пояснює, як максимально ефективно досягти поставленої мети, з’ясувати досить актуальні (правильно визначені) способи досягнення результату, можливості для позитивного рішення (чи правильно вибраний час для рішення? чи збігається це з іншими нашими зусиллями і потребами? чи є люди здатні це зробити? це можливо в умовах нашої діяльності (економічної, технічної)?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Реальність -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справедлива і чесна оцінка власних сил. Амбітні цілі вітаються, але не варто їх підміняти фантастикою; реальність вимірюється адекватною оцінкою наявних в розпорядженні ресурсів і 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націленістю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результат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знаєте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сьогодні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вихідний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хочете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зробити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щось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приємне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для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родини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тим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паче,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що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в холодильнику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є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молоко та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яйця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в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шафі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–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борошно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та джем, та на всякий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випадок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магазин – за вашим домом</a:t>
            </a:r>
          </a:p>
          <a:p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19462" name="Picture 6" descr="Купити млинці з сиром та малиною в Києві | &quot;Панянка&quot;">
            <a:extLst>
              <a:ext uri="{FF2B5EF4-FFF2-40B4-BE49-F238E27FC236}">
                <a16:creationId xmlns:a16="http://schemas.microsoft.com/office/drawing/2014/main" id="{30EF5516-9FA7-9040-B2E0-65EE3E68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52" y="3350941"/>
            <a:ext cx="499216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4" name="Picture 8" descr="Оладки на кефірі з малиною - рецепт від домашніх кухарів">
            <a:extLst>
              <a:ext uri="{FF2B5EF4-FFF2-40B4-BE49-F238E27FC236}">
                <a16:creationId xmlns:a16="http://schemas.microsoft.com/office/drawing/2014/main" id="{865F30C4-936D-DF47-BB04-D2EAE6B1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0" y="78059"/>
            <a:ext cx="4852131" cy="3210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7040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89CA518-FAAE-7244-B92B-96052F14B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852" y="868680"/>
            <a:ext cx="5390147" cy="5120640"/>
          </a:xfrm>
        </p:spPr>
        <p:txBody>
          <a:bodyPr/>
          <a:lstStyle/>
          <a:p>
            <a:pPr marL="0" indent="0">
              <a:buNone/>
            </a:pPr>
            <a:r>
              <a:rPr lang="en" b="1" dirty="0">
                <a:solidFill>
                  <a:srgbClr val="FF0000"/>
                </a:solidFill>
                <a:latin typeface="Book Antiqua" panose="02040602050305030304" pitchFamily="18" charset="0"/>
              </a:rPr>
              <a:t>Time-bound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en" b="1" dirty="0">
                <a:solidFill>
                  <a:srgbClr val="FF0000"/>
                </a:solidFill>
                <a:latin typeface="Book Antiqua" panose="02040602050305030304" pitchFamily="18" charset="0"/>
              </a:rPr>
              <a:t>(timely) </a:t>
            </a:r>
            <a:r>
              <a:rPr lang="en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ru-RU" b="1" u="sng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прив’язаність</a:t>
            </a:r>
            <a:r>
              <a:rPr lang="ru-RU" b="1" u="sng" dirty="0">
                <a:solidFill>
                  <a:srgbClr val="002060"/>
                </a:solidFill>
                <a:latin typeface="Book Antiqua" panose="02040602050305030304" pitchFamily="18" charset="0"/>
              </a:rPr>
              <a:t> до часу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Будь-яка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важлива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мета повинна бути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обмежена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часі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повинен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відводитися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деякий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термін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її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виконання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потрібно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чітко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визначати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час на </a:t>
            </a:r>
            <a:r>
              <a:rPr lang="ru-RU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досгнення</a:t>
            </a:r>
            <a:r>
              <a:rPr lang="ru-RU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мети </a:t>
            </a:r>
          </a:p>
          <a:p>
            <a:endParaRPr lang="ru-RU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Вам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хочеться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млинців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саме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сьогодні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на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обід</a:t>
            </a:r>
            <a:r>
              <a:rPr lang="ru-RU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а не через </a:t>
            </a:r>
            <a:r>
              <a:rPr lang="ru-RU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тиждень</a:t>
            </a:r>
            <a:endParaRPr lang="ru-RU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20482" name="Picture 2" descr="Млинці на молоці рецепт - як приготувати ніжні млинці на молоці — УНІАН">
            <a:extLst>
              <a:ext uri="{FF2B5EF4-FFF2-40B4-BE49-F238E27FC236}">
                <a16:creationId xmlns:a16="http://schemas.microsoft.com/office/drawing/2014/main" id="{156D4A3D-86E2-3D4B-9539-F55D3E5BA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1023956"/>
            <a:ext cx="6534466" cy="438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67044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8F3BEF-9D83-A544-AE08-7F17EE654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37" y="163627"/>
            <a:ext cx="7315200" cy="1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ВИЗНАЧЕННЯ ЦІЛЬОВИХ АУДИТОРІЙ</a:t>
            </a:r>
          </a:p>
        </p:txBody>
      </p:sp>
      <p:pic>
        <p:nvPicPr>
          <p:cNvPr id="21506" name="Picture 2" descr="Цільова аудиторія: що це, види та як визначити - WebTune">
            <a:extLst>
              <a:ext uri="{FF2B5EF4-FFF2-40B4-BE49-F238E27FC236}">
                <a16:creationId xmlns:a16="http://schemas.microsoft.com/office/drawing/2014/main" id="{2742EB31-531A-3442-B136-A2FFC859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79" y="1407979"/>
            <a:ext cx="8855242" cy="4963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4830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A66439B-DB9C-1147-B056-3551B9FA7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378" y="0"/>
            <a:ext cx="6145891" cy="6858000"/>
          </a:xfrm>
        </p:spPr>
        <p:txBody>
          <a:bodyPr/>
          <a:lstStyle/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1. Визначаємося з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групами громадськості, які ми вважаємо важливими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для створення і просування іміджу організації та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-впливу (вона ще не завойована нами, може бути нейтрально або негативно налаштована, втім є важливою для нас)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Проводимо сегментацію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виокремлюємо цільові аудиторії (ЦА): це не просто адресати для нашого повідомлення, це дійсно саме аудиторія, з якою потрібно встановити живу багатопланову комунікацію, включаючи візуальний,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аудіальний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інші аспекти партнерства та плодотворної взаємодії</a:t>
            </a:r>
          </a:p>
          <a:p>
            <a:endParaRPr lang="uk-UA" dirty="0"/>
          </a:p>
        </p:txBody>
      </p:sp>
      <p:pic>
        <p:nvPicPr>
          <p:cNvPr id="22530" name="Picture 2" descr="Определите вашу целевую аудиторию">
            <a:extLst>
              <a:ext uri="{FF2B5EF4-FFF2-40B4-BE49-F238E27FC236}">
                <a16:creationId xmlns:a16="http://schemas.microsoft.com/office/drawing/2014/main" id="{ABDBA408-DAEB-2148-BE87-52DD3E60E0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1883" r="-1064" b="2563"/>
          <a:stretch/>
        </p:blipFill>
        <p:spPr bwMode="auto">
          <a:xfrm>
            <a:off x="0" y="1134978"/>
            <a:ext cx="6526960" cy="458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26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3AF9F9-CD7F-1E47-B07E-9C40946E1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2296"/>
            <a:ext cx="5919537" cy="6745704"/>
          </a:xfrm>
        </p:spPr>
        <p:txBody>
          <a:bodyPr>
            <a:normAutofit lnSpcReduction="10000"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1. Кількість наших ЦА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має враховувати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кадрові та матеріальні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ресурси, які є у нас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 наявності (адже з кожною потрібно буде працювати)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2.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варто занадто розширювати ЦА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оскільки це спричинить розпорошення ресурсів впливу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3.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можна звужувати ЦА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оскільки ми ризикуємо знизити ефект  нашої роботи і не досягнемо результату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4. Важливо враховувати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«досяжність»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цієї групи ЦА до нас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5.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кожної ЦА можлива наявність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кількох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ефективних каналів комунікації.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6. Представників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різних ЦА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будуть цікавити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різні сфери діяльності 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компанії.</a:t>
            </a:r>
          </a:p>
        </p:txBody>
      </p:sp>
      <p:pic>
        <p:nvPicPr>
          <p:cNvPr id="23554" name="Picture 2" descr="Як скласти портрет клієнта своєї цільової аудиторії">
            <a:extLst>
              <a:ext uri="{FF2B5EF4-FFF2-40B4-BE49-F238E27FC236}">
                <a16:creationId xmlns:a16="http://schemas.microsoft.com/office/drawing/2014/main" id="{F3DA5704-7F41-ED4F-9EA3-8A7B638E7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r="4100"/>
          <a:stretch/>
        </p:blipFill>
        <p:spPr bwMode="auto">
          <a:xfrm>
            <a:off x="176462" y="1521994"/>
            <a:ext cx="5919538" cy="3814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528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AAAE5F-318C-984D-993D-047000D71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6884" y="0"/>
            <a:ext cx="4189586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Мінімально обов'язковий варіант сегментування ЦА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Персонал (+ родини персоналу) !!! </a:t>
            </a:r>
            <a:r>
              <a:rPr lang="uk-UA" sz="2400" i="1" dirty="0">
                <a:solidFill>
                  <a:srgbClr val="0070C0"/>
                </a:solidFill>
              </a:rPr>
              <a:t>Не нехтуйте внутрішньою аудиторією – персоналом, адже  стосунки в команді – це дуже важлива складова комунікаційної стратегії</a:t>
            </a:r>
            <a:endParaRPr lang="uk-UA" sz="24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Споживачі/користувачі послуг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ЗМІ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Інвестори/донори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Партнери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Представники влади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Акціонери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…</a:t>
            </a:r>
          </a:p>
        </p:txBody>
      </p:sp>
      <p:pic>
        <p:nvPicPr>
          <p:cNvPr id="24578" name="Picture 2" descr="Что такое целевая аудитория и как ее определить? | Университет СИНЕРГИЯ">
            <a:extLst>
              <a:ext uri="{FF2B5EF4-FFF2-40B4-BE49-F238E27FC236}">
                <a16:creationId xmlns:a16="http://schemas.microsoft.com/office/drawing/2014/main" id="{C0D7A88E-1AA8-FB4E-BCD6-B3E11A217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821"/>
            <a:ext cx="7856996" cy="394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1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2">
                <a:lumMod val="20000"/>
                <a:lumOff val="80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5D5865-C8CF-604D-8441-D9C39C6C9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929" y="140677"/>
            <a:ext cx="6636850" cy="6717323"/>
          </a:xfrm>
        </p:spPr>
        <p:txBody>
          <a:bodyPr>
            <a:normAutofit/>
          </a:bodyPr>
          <a:lstStyle/>
          <a:p>
            <a:endParaRPr lang="uk-UA" b="1" dirty="0">
              <a:solidFill>
                <a:srgbClr val="7030A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Стратегія розвитку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PR-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суб'єкта (організації):</a:t>
            </a:r>
          </a:p>
          <a:p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З'ясування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соціальних аспектів діяльності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PR-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суб'єкта (ПР – це публічна сфера, потрібно показати соціальну користь організації, її роль у суспільстві, ступінь її відповідальності)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Корпоративна культура 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– кожний має усвідомлювати соціальну користь своєї організації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Місія організації </a:t>
            </a:r>
          </a:p>
        </p:txBody>
      </p:sp>
      <p:pic>
        <p:nvPicPr>
          <p:cNvPr id="4098" name="Picture 2" descr="Запрошуємо на презентацію Комунікаційної стратегії ГО “Україна без тортур”!  | Україна без тортур">
            <a:extLst>
              <a:ext uri="{FF2B5EF4-FFF2-40B4-BE49-F238E27FC236}">
                <a16:creationId xmlns:a16="http://schemas.microsoft.com/office/drawing/2014/main" id="{DBEABAC9-B8F0-2042-A6E5-5D66E4F69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t="23383" r="4542" b="10537"/>
          <a:stretch/>
        </p:blipFill>
        <p:spPr bwMode="auto">
          <a:xfrm>
            <a:off x="131534" y="2096429"/>
            <a:ext cx="5204395" cy="3222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33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E8F7F6"/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9BC5DD-FEFE-974F-9DF9-96F0543D7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862" y="192505"/>
            <a:ext cx="6484786" cy="666549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ЦА 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споживачів/користувачів послуг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володіє такими характеристиками: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Зацікавленістю.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Люди повинні відчувати інтерес до продукту, шукати інформацію.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Складно продати автомобіль тому, хто не вміє водити і не збирається вчитися</a:t>
            </a: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Здатністю до придбання.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Група, на яку орієнтоване комунікаційне посилання, повинна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володіти засобами для купівлі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нашого товару/користування нашою послугою і мати необхідність її здійснити.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Готовністю змінити лояльність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 нашу користь, перейти від конкурента. </a:t>
            </a:r>
            <a:r>
              <a:rPr lang="uk-UA" sz="24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Фанатичних прихильників бренду неможливо зацікавити навіть самими залізними аргументами!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Для того щоб відповісти на ваш посил,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потенційний споживач повинен бути готовим до діалогу</a:t>
            </a:r>
            <a:endParaRPr lang="ru-RU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27650" name="Picture 2" descr="Картинки по запросу цільова аудиторія">
            <a:extLst>
              <a:ext uri="{FF2B5EF4-FFF2-40B4-BE49-F238E27FC236}">
                <a16:creationId xmlns:a16="http://schemas.microsoft.com/office/drawing/2014/main" id="{0BEAFEC7-3BAD-6344-82DD-2D7FA75A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" y="1344972"/>
            <a:ext cx="5618510" cy="3820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1832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F48CD0-50DD-4D40-A5CF-687A46585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369" y="0"/>
            <a:ext cx="6080043" cy="6689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Головний принцип взаємодії з ЦА – принцип зворотного зв'язку, це сутнісна характеристико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кожний наш вплив, кожний вихід на ЦА передбачає :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отримання реакції, 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вивчення цієї реакції 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реагування відповідно до цієї реакції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ми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не можемо дозволити 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собі «викид» у зовнішнє середовище інформації, повідомлень та сигналів доброзичливості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без врахування зворотного зв'язку</a:t>
            </a:r>
          </a:p>
        </p:txBody>
      </p:sp>
      <p:pic>
        <p:nvPicPr>
          <p:cNvPr id="25602" name="Picture 2" descr="Чому аудиторським фірмам важливо підтримувати зворотний зв'язок із клієнтами">
            <a:extLst>
              <a:ext uri="{FF2B5EF4-FFF2-40B4-BE49-F238E27FC236}">
                <a16:creationId xmlns:a16="http://schemas.microsoft.com/office/drawing/2014/main" id="{B257799B-8486-014F-AE4F-8EF4E795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5" y="3429000"/>
            <a:ext cx="4761722" cy="3061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Why Feedback is Important &amp; How to Provide It - Germer International">
            <a:extLst>
              <a:ext uri="{FF2B5EF4-FFF2-40B4-BE49-F238E27FC236}">
                <a16:creationId xmlns:a16="http://schemas.microsoft.com/office/drawing/2014/main" id="{3A85B3CE-3311-5B48-AD22-9F6B27968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7" y="198998"/>
            <a:ext cx="4874018" cy="2903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76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39000">
              <a:schemeClr val="bg2">
                <a:lumMod val="20000"/>
                <a:lumOff val="80000"/>
              </a:schemeClr>
            </a:gs>
            <a:gs pos="69000">
              <a:schemeClr val="accent1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40BD61-F2F3-A34B-8938-C49857741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6691" y="868680"/>
            <a:ext cx="4734186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Які очікування ЦА?</a:t>
            </a:r>
          </a:p>
          <a:p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вивчаємо інформаційні очікування ЦА, при цьому окремо вивчаємо очікування: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наших однодумців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тих, хто нейтрально налаштований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тих, хто недоброзичливо до нас ставиться</a:t>
            </a:r>
          </a:p>
        </p:txBody>
      </p:sp>
      <p:pic>
        <p:nvPicPr>
          <p:cNvPr id="26626" name="Picture 2" descr="6 правил надання зворотного зв'язку дистанційним співробітникам, щоб був  зиск — Work.ua">
            <a:extLst>
              <a:ext uri="{FF2B5EF4-FFF2-40B4-BE49-F238E27FC236}">
                <a16:creationId xmlns:a16="http://schemas.microsoft.com/office/drawing/2014/main" id="{38482DD0-D9AF-FB42-A7A2-B9CC96E3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558"/>
            <a:ext cx="7372238" cy="4146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20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rgbClr val="F8F5F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3B56BA-0514-4D47-A22B-F28C5911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908" y="868679"/>
            <a:ext cx="6527060" cy="5671605"/>
          </a:xfrm>
        </p:spPr>
        <p:txBody>
          <a:bodyPr/>
          <a:lstStyle/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Проаналізувавши аудиторію,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розподіляємо головні ідеї відповідно до цільових груп, </a:t>
            </a:r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яким  прагнемо їх донести, варто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починати з найбільш пріоритетної аудиторії</a:t>
            </a:r>
            <a:endParaRPr lang="uk-UA" sz="24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!!! Який би тон, рівень відвертості  не обрали, головне – бути послідовним,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щоб усі розуміли, чим  займається компанія</a:t>
            </a:r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  </a:t>
            </a:r>
          </a:p>
          <a:p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PR-повідомлення має відображати головні цілі та ідеї організації</a:t>
            </a:r>
          </a:p>
          <a:p>
            <a:endParaRPr lang="uk-UA" dirty="0"/>
          </a:p>
        </p:txBody>
      </p:sp>
      <p:pic>
        <p:nvPicPr>
          <p:cNvPr id="36868" name="Picture 4" descr="Сегментация клиентов в 2021: как разложить клиентов по полочкам">
            <a:extLst>
              <a:ext uri="{FF2B5EF4-FFF2-40B4-BE49-F238E27FC236}">
                <a16:creationId xmlns:a16="http://schemas.microsoft.com/office/drawing/2014/main" id="{795E6825-CA3C-254C-A43B-285F26F6A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7" r="13483"/>
          <a:stretch/>
        </p:blipFill>
        <p:spPr bwMode="auto">
          <a:xfrm>
            <a:off x="256033" y="1420277"/>
            <a:ext cx="5152876" cy="4205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708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rgbClr val="F8F5FD"/>
            </a:gs>
            <a:gs pos="94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1EFD938-087C-384A-B425-D86F670C86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959294"/>
              </p:ext>
            </p:extLst>
          </p:nvPr>
        </p:nvGraphicFramePr>
        <p:xfrm>
          <a:off x="945396" y="629756"/>
          <a:ext cx="10833315" cy="6110076"/>
        </p:xfrm>
        <a:graphic>
          <a:graphicData uri="http://schemas.openxmlformats.org/drawingml/2006/table">
            <a:tbl>
              <a:tblPr/>
              <a:tblGrid>
                <a:gridCol w="2657547">
                  <a:extLst>
                    <a:ext uri="{9D8B030D-6E8A-4147-A177-3AD203B41FA5}">
                      <a16:colId xmlns:a16="http://schemas.microsoft.com/office/drawing/2014/main" val="3342376614"/>
                    </a:ext>
                  </a:extLst>
                </a:gridCol>
                <a:gridCol w="3013016">
                  <a:extLst>
                    <a:ext uri="{9D8B030D-6E8A-4147-A177-3AD203B41FA5}">
                      <a16:colId xmlns:a16="http://schemas.microsoft.com/office/drawing/2014/main" val="278516267"/>
                    </a:ext>
                  </a:extLst>
                </a:gridCol>
                <a:gridCol w="5162752">
                  <a:extLst>
                    <a:ext uri="{9D8B030D-6E8A-4147-A177-3AD203B41FA5}">
                      <a16:colId xmlns:a16="http://schemas.microsoft.com/office/drawing/2014/main" val="814002579"/>
                    </a:ext>
                  </a:extLst>
                </a:gridCol>
              </a:tblGrid>
              <a:tr h="1320386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u="sng" noProof="0" dirty="0">
                          <a:solidFill>
                            <a:srgbClr val="E15FE9"/>
                          </a:solidFill>
                          <a:effectLst/>
                          <a:latin typeface="Book Antiqua" panose="02040602050305030304" pitchFamily="18" charset="0"/>
                        </a:rPr>
                        <a:t>Аудиторія</a:t>
                      </a:r>
                    </a:p>
                  </a:txBody>
                  <a:tcPr marL="58251" marR="58251" marT="29126" marB="29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u="sng" noProof="0" dirty="0">
                          <a:solidFill>
                            <a:srgbClr val="E15FE9"/>
                          </a:solidFill>
                          <a:effectLst/>
                          <a:latin typeface="Book Antiqua" panose="02040602050305030304" pitchFamily="18" charset="0"/>
                        </a:rPr>
                        <a:t>Що їм потрібно знати</a:t>
                      </a:r>
                    </a:p>
                  </a:txBody>
                  <a:tcPr marL="58251" marR="58251" marT="29126" marB="29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u="sng" noProof="0" dirty="0">
                          <a:solidFill>
                            <a:srgbClr val="E15FE9"/>
                          </a:solidFill>
                          <a:effectLst/>
                          <a:latin typeface="Book Antiqua" panose="02040602050305030304" pitchFamily="18" charset="0"/>
                        </a:rPr>
                        <a:t>Ключові повідомлення</a:t>
                      </a:r>
                    </a:p>
                  </a:txBody>
                  <a:tcPr marL="58251" marR="58251" marT="29126" marB="29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932993"/>
                  </a:ext>
                </a:extLst>
              </a:tr>
              <a:tr h="1474598">
                <a:tc>
                  <a:txBody>
                    <a:bodyPr/>
                    <a:lstStyle/>
                    <a:p>
                      <a:pPr algn="ctr"/>
                      <a:r>
                        <a:rPr lang="uk-UA" sz="2000" b="1" noProof="0" dirty="0">
                          <a:solidFill>
                            <a:srgbClr val="1428DA"/>
                          </a:solidFill>
                          <a:effectLst/>
                          <a:latin typeface="Book Antiqua" panose="02040602050305030304" pitchFamily="18" charset="0"/>
                        </a:rPr>
                        <a:t>Користувачі послуг</a:t>
                      </a:r>
                    </a:p>
                  </a:txBody>
                  <a:tcPr marL="58251" marR="58251" marT="29126" marB="29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rgbClr val="1428DA"/>
                          </a:solidFill>
                          <a:effectLst/>
                          <a:latin typeface="Book Antiqua" panose="02040602050305030304" pitchFamily="18" charset="0"/>
                        </a:rPr>
                        <a:t>Що ми пропонуємо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rgbClr val="1428DA"/>
                          </a:solidFill>
                          <a:effectLst/>
                          <a:latin typeface="Book Antiqua" panose="02040602050305030304" pitchFamily="18" charset="0"/>
                        </a:rPr>
                        <a:t>Як отримати наші послуги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rgbClr val="1428DA"/>
                          </a:solidFill>
                          <a:effectLst/>
                          <a:latin typeface="Book Antiqua" panose="02040602050305030304" pitchFamily="18" charset="0"/>
                        </a:rPr>
                        <a:t> До кого звернутися</a:t>
                      </a:r>
                    </a:p>
                  </a:txBody>
                  <a:tcPr marL="58251" marR="58251" marT="29126" marB="29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rgbClr val="1428DA"/>
                          </a:solidFill>
                          <a:latin typeface="Book Antiqua" panose="02040602050305030304" pitchFamily="18" charset="0"/>
                        </a:rPr>
                        <a:t>Ми надаємо корисну, актуальну інформацію та підтримку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rgbClr val="1428DA"/>
                          </a:solidFill>
                          <a:latin typeface="Book Antiqua" panose="02040602050305030304" pitchFamily="18" charset="0"/>
                        </a:rPr>
                        <a:t>Ми надійні, нам можна довіряти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rgbClr val="1428DA"/>
                          </a:solidFill>
                          <a:latin typeface="Book Antiqua" panose="02040602050305030304" pitchFamily="18" charset="0"/>
                        </a:rPr>
                        <a:t>Клієнти – на першому місці, ми цінуємо їхню думку</a:t>
                      </a:r>
                    </a:p>
                  </a:txBody>
                  <a:tcPr marL="58251" marR="58251" marT="29126" marB="29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788459"/>
                  </a:ext>
                </a:extLst>
              </a:tr>
              <a:tr h="1474598">
                <a:tc>
                  <a:txBody>
                    <a:bodyPr/>
                    <a:lstStyle/>
                    <a:p>
                      <a:pPr algn="ctr"/>
                      <a:r>
                        <a:rPr lang="uk-UA" sz="20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Представники місцевої влади</a:t>
                      </a:r>
                    </a:p>
                  </a:txBody>
                  <a:tcPr marL="58251" marR="58251" marT="29126" marB="29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Що б ми хотіли змінити в їхній політиці</a:t>
                      </a:r>
                    </a:p>
                    <a:p>
                      <a:pPr algn="l"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Наша чітка фактологічна база та підтримка</a:t>
                      </a:r>
                    </a:p>
                  </a:txBody>
                  <a:tcPr marL="58251" marR="58251" marT="29126" marB="29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Ми володіємо фактологічною базою і керуємось лише фактами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Ми добре обізнані в політичній ситуації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Ми – поважна і авторитетна організація</a:t>
                      </a:r>
                    </a:p>
                  </a:txBody>
                  <a:tcPr marL="58251" marR="58251" marT="29126" marB="29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22401"/>
                  </a:ext>
                </a:extLst>
              </a:tr>
              <a:tr h="1320386">
                <a:tc>
                  <a:txBody>
                    <a:bodyPr/>
                    <a:lstStyle/>
                    <a:p>
                      <a:pPr algn="ctr"/>
                      <a:r>
                        <a:rPr lang="uk-UA" sz="2000" b="1" noProof="0" dirty="0">
                          <a:solidFill>
                            <a:srgbClr val="FF8F68"/>
                          </a:solidFill>
                          <a:effectLst/>
                          <a:latin typeface="Book Antiqua" panose="02040602050305030304" pitchFamily="18" charset="0"/>
                        </a:rPr>
                        <a:t>Донори/інвестори</a:t>
                      </a:r>
                    </a:p>
                  </a:txBody>
                  <a:tcPr marL="58251" marR="58251" marT="29126" marB="29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rgbClr val="FF8F68"/>
                          </a:solidFill>
                          <a:latin typeface="Book Antiqua" panose="02040602050305030304" pitchFamily="18" charset="0"/>
                        </a:rPr>
                        <a:t>Ми здатні до змін за їхньої підтримки</a:t>
                      </a:r>
                    </a:p>
                  </a:txBody>
                  <a:tcPr marL="58251" marR="58251" marT="29126" marB="29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rgbClr val="FF8F68"/>
                          </a:solidFill>
                          <a:latin typeface="Book Antiqua" panose="02040602050305030304" pitchFamily="18" charset="0"/>
                        </a:rPr>
                        <a:t>Нам потрібна ваша підтримка. Ви можете допомогти, підписавши інтернет-петицію або сприяти фінансово.</a:t>
                      </a:r>
                    </a:p>
                  </a:txBody>
                  <a:tcPr marL="58251" marR="58251" marT="29126" marB="291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1224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7B2652-7AFB-C14A-BC5C-3F150DB4726A}"/>
              </a:ext>
            </a:extLst>
          </p:cNvPr>
          <p:cNvSpPr txBox="1"/>
          <p:nvPr/>
        </p:nvSpPr>
        <p:spPr>
          <a:xfrm>
            <a:off x="278969" y="229646"/>
            <a:ext cx="11716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-повідомлення для налагодження комунікації з різними ЦА (приклад)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264186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rgbClr val="F8F5FD"/>
            </a:gs>
            <a:gs pos="94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96C858-2209-F14A-A90D-F966A83E2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880" y="247973"/>
            <a:ext cx="6279087" cy="6610027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Потрібно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обирати найбільш доречні канали PR-комунікації з кожною групою ЦА</a:t>
            </a:r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. Серед таких методів – </a:t>
            </a:r>
            <a:r>
              <a:rPr lang="uk-UA" sz="24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eмейл</a:t>
            </a:r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-розсилка, конференція, семінар, бюлетень, прес-реліз, захід або масштабні/масштабовані методи – медіа та сайт організації</a:t>
            </a:r>
          </a:p>
          <a:p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Усі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PR-канали мають переваги та недоліки</a:t>
            </a:r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, які варіюються залежно від потреб та ресурсів вашої організації. Варто зробити внутрішній аналіз PR-каналів, які є у розпорядженні компанії, та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визначити найбільш ефективний для передачі повідомлення певній ЦА</a:t>
            </a:r>
            <a:endParaRPr lang="uk-UA" sz="24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pic>
        <p:nvPicPr>
          <p:cNvPr id="5" name="Picture 2" descr="Вы знакомы со своим клиентом?">
            <a:extLst>
              <a:ext uri="{FF2B5EF4-FFF2-40B4-BE49-F238E27FC236}">
                <a16:creationId xmlns:a16="http://schemas.microsoft.com/office/drawing/2014/main" id="{77F72729-53D4-E14A-9295-174458EC5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6" y="1325664"/>
            <a:ext cx="5139185" cy="4206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33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rgbClr val="F8F5FD"/>
            </a:gs>
            <a:gs pos="94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D1733F4-EE55-F14B-B24B-1DA986D64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25706"/>
              </p:ext>
            </p:extLst>
          </p:nvPr>
        </p:nvGraphicFramePr>
        <p:xfrm>
          <a:off x="183397" y="489558"/>
          <a:ext cx="11825206" cy="6138796"/>
        </p:xfrm>
        <a:graphic>
          <a:graphicData uri="http://schemas.openxmlformats.org/drawingml/2006/table">
            <a:tbl>
              <a:tblPr/>
              <a:tblGrid>
                <a:gridCol w="2346564">
                  <a:extLst>
                    <a:ext uri="{9D8B030D-6E8A-4147-A177-3AD203B41FA5}">
                      <a16:colId xmlns:a16="http://schemas.microsoft.com/office/drawing/2014/main" val="1422338007"/>
                    </a:ext>
                  </a:extLst>
                </a:gridCol>
                <a:gridCol w="4342068">
                  <a:extLst>
                    <a:ext uri="{9D8B030D-6E8A-4147-A177-3AD203B41FA5}">
                      <a16:colId xmlns:a16="http://schemas.microsoft.com/office/drawing/2014/main" val="157135286"/>
                    </a:ext>
                  </a:extLst>
                </a:gridCol>
                <a:gridCol w="5136574">
                  <a:extLst>
                    <a:ext uri="{9D8B030D-6E8A-4147-A177-3AD203B41FA5}">
                      <a16:colId xmlns:a16="http://schemas.microsoft.com/office/drawing/2014/main" val="3825392336"/>
                    </a:ext>
                  </a:extLst>
                </a:gridCol>
              </a:tblGrid>
              <a:tr h="1431508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u="sng" noProof="0">
                          <a:solidFill>
                            <a:srgbClr val="FF8F68"/>
                          </a:solidFill>
                          <a:effectLst/>
                          <a:latin typeface="Book Antiqua" panose="02040602050305030304" pitchFamily="18" charset="0"/>
                        </a:rPr>
                        <a:t>Аудиторія</a:t>
                      </a:r>
                    </a:p>
                  </a:txBody>
                  <a:tcPr marL="67645" marR="67645" marT="33822" marB="33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u="sng" noProof="0">
                          <a:solidFill>
                            <a:srgbClr val="FF8F68"/>
                          </a:solidFill>
                          <a:effectLst/>
                          <a:latin typeface="Book Antiqua" panose="02040602050305030304" pitchFamily="18" charset="0"/>
                        </a:rPr>
                        <a:t>Ключові повідомлення</a:t>
                      </a:r>
                    </a:p>
                  </a:txBody>
                  <a:tcPr marL="67645" marR="67645" marT="33822" marB="33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u="sng" noProof="0">
                          <a:solidFill>
                            <a:srgbClr val="FF8F68"/>
                          </a:solidFill>
                          <a:effectLst/>
                          <a:latin typeface="Book Antiqua" panose="02040602050305030304" pitchFamily="18" charset="0"/>
                        </a:rPr>
                        <a:t>Основні канали</a:t>
                      </a:r>
                    </a:p>
                  </a:txBody>
                  <a:tcPr marL="67645" marR="67645" marT="33822" marB="33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44689"/>
                  </a:ext>
                </a:extLst>
              </a:tr>
              <a:tr h="2019625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>
                          <a:solidFill>
                            <a:srgbClr val="1428DA"/>
                          </a:solidFill>
                          <a:effectLst/>
                          <a:latin typeface="Book Antiqua" panose="02040602050305030304" pitchFamily="18" charset="0"/>
                        </a:rPr>
                        <a:t>Користувачі послуг</a:t>
                      </a:r>
                    </a:p>
                  </a:txBody>
                  <a:tcPr marL="67645" marR="67645" marT="33822" marB="33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>
                          <a:solidFill>
                            <a:srgbClr val="1428DA"/>
                          </a:solidFill>
                          <a:latin typeface="Book Antiqua" panose="02040602050305030304" pitchFamily="18" charset="0"/>
                        </a:rPr>
                        <a:t>Ми надаємо корисну, актуальну інформацію та підтримку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>
                          <a:solidFill>
                            <a:srgbClr val="1428DA"/>
                          </a:solidFill>
                          <a:latin typeface="Book Antiqua" panose="02040602050305030304" pitchFamily="18" charset="0"/>
                        </a:rPr>
                        <a:t>Ми надійні, нам можна довіряти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>
                          <a:solidFill>
                            <a:srgbClr val="1428DA"/>
                          </a:solidFill>
                          <a:latin typeface="Book Antiqua" panose="02040602050305030304" pitchFamily="18" charset="0"/>
                        </a:rPr>
                        <a:t>Клієнти – на першому місці, ми цінуємо їхню думку</a:t>
                      </a:r>
                    </a:p>
                  </a:txBody>
                  <a:tcPr marL="67645" marR="67645" marT="33822" marB="33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>
                          <a:solidFill>
                            <a:srgbClr val="1428DA"/>
                          </a:solidFill>
                          <a:latin typeface="Book Antiqua" panose="02040602050305030304" pitchFamily="18" charset="0"/>
                        </a:rPr>
                        <a:t>Дайджест новин для клієнтів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>
                          <a:solidFill>
                            <a:srgbClr val="1428DA"/>
                          </a:solidFill>
                          <a:latin typeface="Book Antiqua" panose="02040602050305030304" pitchFamily="18" charset="0"/>
                        </a:rPr>
                        <a:t>Квартальні зустрічі з клієнтами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>
                          <a:solidFill>
                            <a:srgbClr val="1428DA"/>
                          </a:solidFill>
                          <a:latin typeface="Book Antiqua" panose="02040602050305030304" pitchFamily="18" charset="0"/>
                        </a:rPr>
                        <a:t>Представництво клієнтів в керівництві організації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>
                          <a:solidFill>
                            <a:srgbClr val="1428DA"/>
                          </a:solidFill>
                          <a:latin typeface="Book Antiqua" panose="02040602050305030304" pitchFamily="18" charset="0"/>
                        </a:rPr>
                        <a:t>Медіа-тренінги для клієнтів, які прагнуть виконувати роль делегатів (носіїв меседжів, «амбасадорів»)</a:t>
                      </a:r>
                    </a:p>
                  </a:txBody>
                  <a:tcPr marL="67645" marR="67645" marT="33822" marB="33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929463"/>
                  </a:ext>
                </a:extLst>
              </a:tr>
              <a:tr h="2299276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Book Antiqua" panose="02040602050305030304" pitchFamily="18" charset="0"/>
                        </a:rPr>
                        <a:t>Політики</a:t>
                      </a:r>
                    </a:p>
                  </a:txBody>
                  <a:tcPr marL="67645" marR="67645" marT="33822" marB="33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Ми володіємо фактологічною базою і керуємось лише фактами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Ми добре обізнані в політичній ситуації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Ми – поважна і авторитетна організація</a:t>
                      </a:r>
                    </a:p>
                  </a:txBody>
                  <a:tcPr marL="67645" marR="67645" marT="33822" marB="33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Квартальні брифінги з конкретних сфер політики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Перспективи створення експертної групи із залученням політиків тощо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Контроль завчасного надсилання прес-релізів у відповідні урядові департаменти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uk-UA" sz="2000" b="1" noProof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Позитивні відгуки в медіа</a:t>
                      </a:r>
                    </a:p>
                  </a:txBody>
                  <a:tcPr marL="67645" marR="67645" marT="33822" marB="3382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8190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0D10AB5-78A1-0445-87FA-DF2806656707}"/>
              </a:ext>
            </a:extLst>
          </p:cNvPr>
          <p:cNvSpPr txBox="1"/>
          <p:nvPr/>
        </p:nvSpPr>
        <p:spPr>
          <a:xfrm>
            <a:off x="183397" y="229646"/>
            <a:ext cx="11610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-канали для налагодження комунікації з різними ЦА (приклад)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23441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E8F7F6"/>
            </a:gs>
            <a:gs pos="40000">
              <a:srgbClr val="E8F7F6"/>
            </a:gs>
            <a:gs pos="69000">
              <a:srgbClr val="F8F5FD"/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DF3C20-65C0-D948-8EE9-3890BDD86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161" y="1085308"/>
            <a:ext cx="482880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ВАЖЛИВО!!! </a:t>
            </a:r>
            <a:r>
              <a:rPr lang="uk-UA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Представники тієї чи іншої групи змінюватимуть рівень свого впливу та інтересу в процесі взаємодії з нашою організацією, тому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варто періодично повторювати  аналіз ЦА для актуалізації становища</a:t>
            </a:r>
          </a:p>
        </p:txBody>
      </p:sp>
      <p:pic>
        <p:nvPicPr>
          <p:cNvPr id="34818" name="Picture 2" descr="Сегментация целевой аудитории клиники или салона красоты">
            <a:extLst>
              <a:ext uri="{FF2B5EF4-FFF2-40B4-BE49-F238E27FC236}">
                <a16:creationId xmlns:a16="http://schemas.microsoft.com/office/drawing/2014/main" id="{90DD3B69-2F9C-FE4F-AD08-8B2224CE7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" y="915774"/>
            <a:ext cx="6276814" cy="5026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78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78000">
              <a:schemeClr val="accent3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F3347D-EC7A-FE4C-A2EF-5D71F834A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223" y="1027930"/>
            <a:ext cx="5106573" cy="4802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ДЯКУЮ ЗА УВАГУ!</a:t>
            </a:r>
          </a:p>
        </p:txBody>
      </p:sp>
      <p:pic>
        <p:nvPicPr>
          <p:cNvPr id="15362" name="Picture 2" descr="Світ фінансів - Фінансова ціль - мета, на яку ви накопичуєте гроші: новий  телефон, холодильник, подорож, авто, навчання, заощадження. 61% українців  не має фінансових цілей. А чи маєте Ви фінансову ціль? Чи">
            <a:extLst>
              <a:ext uri="{FF2B5EF4-FFF2-40B4-BE49-F238E27FC236}">
                <a16:creationId xmlns:a16="http://schemas.microsoft.com/office/drawing/2014/main" id="{B65C35F6-AA1C-0D49-8915-825979B6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718" y="1027930"/>
            <a:ext cx="5088505" cy="480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2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2">
                <a:lumMod val="20000"/>
                <a:lumOff val="80000"/>
              </a:schemeClr>
            </a:gs>
            <a:gs pos="69000">
              <a:schemeClr val="tx2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8731104-CC29-F547-92AF-BA32C69F4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10683"/>
            <a:ext cx="7315200" cy="1177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1. МІСІЯ  ОРГАНІЗАЦІЇ</a:t>
            </a:r>
          </a:p>
        </p:txBody>
      </p:sp>
      <p:pic>
        <p:nvPicPr>
          <p:cNvPr id="31748" name="Picture 4" descr="⬇ Скачать картинки Конкурент, стоковые фото Конкурент в хорошем качестве |  Depositphotos">
            <a:extLst>
              <a:ext uri="{FF2B5EF4-FFF2-40B4-BE49-F238E27FC236}">
                <a16:creationId xmlns:a16="http://schemas.microsoft.com/office/drawing/2014/main" id="{83B23223-C13D-AD41-B3FF-CE128666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19" y="975545"/>
            <a:ext cx="8775191" cy="5212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873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A78314-930B-C943-BADD-C7247AE44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730" y="868680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«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Якщо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не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знаєте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куди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рухаєтеся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endParaRPr lang="ru-RU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то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швидше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за все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ви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прийдете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не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туди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»</a:t>
            </a:r>
            <a:endParaRPr lang="ru-RU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           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Зіг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Зіглар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мотиваційний</a:t>
            </a:r>
            <a:r>
              <a:rPr lang="ru-RU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оратор</a:t>
            </a:r>
            <a:endParaRPr lang="ru-RU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endParaRPr lang="uk-UA" dirty="0"/>
          </a:p>
        </p:txBody>
      </p:sp>
      <p:sp>
        <p:nvSpPr>
          <p:cNvPr id="5" name="AutoShape 2" descr="Смотреть в бинокль картинки, стоковые фото Смотреть в бинокль |  Depositphotos">
            <a:extLst>
              <a:ext uri="{FF2B5EF4-FFF2-40B4-BE49-F238E27FC236}">
                <a16:creationId xmlns:a16="http://schemas.microsoft.com/office/drawing/2014/main" id="{63903B3F-4EAD-9D4A-A842-81E2FFF685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2" name="Picture 4" descr="смотреть через бинокль фото от twenty20photos на Envato Elements">
            <a:extLst>
              <a:ext uri="{FF2B5EF4-FFF2-40B4-BE49-F238E27FC236}">
                <a16:creationId xmlns:a16="http://schemas.microsoft.com/office/drawing/2014/main" id="{8C83B896-78D2-A34C-9E55-653112EBE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" y="1301858"/>
            <a:ext cx="5373866" cy="359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2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20000"/>
                <a:lumOff val="80000"/>
              </a:schemeClr>
            </a:gs>
            <a:gs pos="43000">
              <a:schemeClr val="accent1">
                <a:lumMod val="20000"/>
                <a:lumOff val="80000"/>
              </a:schemeClr>
            </a:gs>
            <a:gs pos="67000">
              <a:schemeClr val="bg2">
                <a:lumMod val="20000"/>
                <a:lumOff val="80000"/>
              </a:schemeClr>
            </a:gs>
            <a:gs pos="94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F2D8A1-50E2-994B-A4DA-DAF229951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596" y="340964"/>
            <a:ext cx="5089570" cy="6183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Місія –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це призначення компанії, твердження про сенс її існування, що може містити в собі опис позачасової мети компанії, основних засобів її досягнення і цінностей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Місія – </a:t>
            </a:r>
            <a:r>
              <a:rPr lang="uk-UA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загальнозначуща причина, що виправдовує існування конкретної компанії в цьому світі 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!!! Місія – не просто декларація, а це інструмент управління, є основою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PR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-програм і акцій організації</a:t>
            </a:r>
          </a:p>
        </p:txBody>
      </p:sp>
      <p:pic>
        <p:nvPicPr>
          <p:cNvPr id="1026" name="Picture 2" descr="Миссия: плюсы и минусы - Психологос">
            <a:extLst>
              <a:ext uri="{FF2B5EF4-FFF2-40B4-BE49-F238E27FC236}">
                <a16:creationId xmlns:a16="http://schemas.microsoft.com/office/drawing/2014/main" id="{E4F20ABF-8105-F948-A19F-4BC29717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3" y="1285962"/>
            <a:ext cx="6464245" cy="4286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624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0000">
              <a:schemeClr val="accent3">
                <a:lumMod val="20000"/>
                <a:lumOff val="80000"/>
              </a:schemeClr>
            </a:gs>
            <a:gs pos="69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96313F-8402-7249-BED4-9A2E06FB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152" y="204175"/>
            <a:ext cx="6254848" cy="67030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ХАРАКТЕРИСТИКИ МІСІЇ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М. –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загальна мета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(без цифр)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М. сформульована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зрозумілою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мовою, без усіляких </a:t>
            </a:r>
            <a:r>
              <a:rPr lang="uk-UA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метасмислів</a:t>
            </a: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М. не може бути занадто абстрактною, вона має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відображувати характер діяльності організації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М. 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орієнтована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закриття</a:t>
            </a:r>
            <a:r>
              <a:rPr lang="ru-RU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потреб </a:t>
            </a:r>
            <a:r>
              <a:rPr lang="ru-RU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клієнта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: як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саме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ви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і за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рахунок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яких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знань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переваг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покращуєте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його</a:t>
            </a:r>
            <a:r>
              <a:rPr lang="ru-RU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життя</a:t>
            </a:r>
            <a:endParaRPr lang="uk-UA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М.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виокремлює компанію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з-поміж її конкурентів (унікальна торгівельна пропозиція)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М. надихає співробітників, містить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«ідейний заряд»,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звернена до базових цінностей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М. відображує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філософію компанії як цілого,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а не певних послуг або продуктів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М.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обіцяє те, що відповідає дійсності</a:t>
            </a:r>
          </a:p>
          <a:p>
            <a:pPr marL="0" indent="0">
              <a:buNone/>
            </a:pP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М. відповідає на питання –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заради чого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 робите свій бізнес або заради чого існує ваша організація</a:t>
            </a:r>
          </a:p>
          <a:p>
            <a:endParaRPr lang="uk-UA" dirty="0"/>
          </a:p>
        </p:txBody>
      </p:sp>
      <p:pic>
        <p:nvPicPr>
          <p:cNvPr id="5124" name="Picture 4" descr="Миссия организации, компании, предприятия: понятие и основные элементы —  PowerBranding.ru">
            <a:extLst>
              <a:ext uri="{FF2B5EF4-FFF2-40B4-BE49-F238E27FC236}">
                <a16:creationId xmlns:a16="http://schemas.microsoft.com/office/drawing/2014/main" id="{9FAC7868-88B2-E44D-8F5A-672F9CD21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2" y="1503336"/>
            <a:ext cx="5764198" cy="3513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090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FFE09B-30BB-DB4D-A797-16307FC63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7657" y="188595"/>
            <a:ext cx="5545887" cy="6480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МІСІЯ = опис позачасової мети + визначення своїх обов'язків перед споживачами та партнерами + ресурси та засоби досягнення мети + цінності компанії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Для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формулювання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МІСІЇ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потрібно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відповісти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на </a:t>
            </a:r>
            <a:r>
              <a:rPr lang="ru-RU" sz="2400" b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такі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питання</a:t>
            </a:r>
            <a:r>
              <a:rPr lang="ru-RU" sz="2400" b="1" dirty="0">
                <a:solidFill>
                  <a:srgbClr val="1428DA"/>
                </a:solidFill>
                <a:latin typeface="Book Antiqua" panose="02040602050305030304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•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Що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 ми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робимо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? </a:t>
            </a:r>
            <a:endParaRPr lang="ru-RU" sz="24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•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Чому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 ми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робимо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? </a:t>
            </a:r>
            <a:endParaRPr lang="ru-RU" sz="24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• Для кого ми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робимо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? (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Хто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 наш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клієнт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?) </a:t>
            </a:r>
            <a:endParaRPr lang="ru-RU" sz="24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• Як ми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це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робимо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? (Наш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унікальний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 </a:t>
            </a:r>
            <a:r>
              <a:rPr lang="ru-RU" sz="2400" b="1" i="1" dirty="0" err="1">
                <a:solidFill>
                  <a:srgbClr val="1428DA"/>
                </a:solidFill>
                <a:latin typeface="Book Antiqua" panose="02040602050305030304" pitchFamily="18" charset="0"/>
              </a:rPr>
              <a:t>підхід</a:t>
            </a:r>
            <a:r>
              <a:rPr lang="ru-RU" sz="2400" b="1" i="1" dirty="0">
                <a:solidFill>
                  <a:srgbClr val="1428DA"/>
                </a:solidFill>
                <a:latin typeface="Book Antiqua" panose="02040602050305030304" pitchFamily="18" charset="0"/>
              </a:rPr>
              <a:t>)</a:t>
            </a:r>
            <a:endParaRPr lang="ru-RU" sz="2400" b="1" dirty="0">
              <a:solidFill>
                <a:srgbClr val="1428DA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4" name="Picture 2" descr="Чим відрізняються місія і цілі організації. Основні відмінності місії від  цілей">
            <a:extLst>
              <a:ext uri="{FF2B5EF4-FFF2-40B4-BE49-F238E27FC236}">
                <a16:creationId xmlns:a16="http://schemas.microsoft.com/office/drawing/2014/main" id="{F0316626-3420-8043-9B91-F4BF2AFC0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2812"/>
            <a:ext cx="6127585" cy="4052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060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5">
                <a:lumMod val="40000"/>
                <a:lumOff val="60000"/>
              </a:schemeClr>
            </a:gs>
            <a:gs pos="42000">
              <a:schemeClr val="accent2">
                <a:lumMod val="20000"/>
                <a:lumOff val="80000"/>
              </a:schemeClr>
            </a:gs>
            <a:gs pos="64000">
              <a:schemeClr val="accent3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F60A71-ADC5-D744-8D2C-A9327CA60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131736"/>
            <a:ext cx="7315200" cy="6726264"/>
          </a:xfrm>
          <a:solidFill>
            <a:srgbClr val="E8F7F6"/>
          </a:solidFill>
        </p:spPr>
        <p:txBody>
          <a:bodyPr>
            <a:normAutofit/>
          </a:bodyPr>
          <a:lstStyle/>
          <a:p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ВІЗІЯ</a:t>
            </a:r>
            <a:r>
              <a:rPr lang="uk-UA" sz="24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– це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бачення уявного майбутнього компанії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(або людини),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те, ким вона хоче бути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uk-UA" sz="24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Візія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описує стан, в якому повинна опинитися компанія -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ідеальна мета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Існує думка, що </a:t>
            </a:r>
            <a:r>
              <a:rPr lang="uk-UA" sz="2400" dirty="0" err="1">
                <a:solidFill>
                  <a:srgbClr val="FF0000"/>
                </a:solidFill>
                <a:latin typeface="Book Antiqua" panose="02040602050305030304" pitchFamily="18" charset="0"/>
              </a:rPr>
              <a:t>візія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 – це  очікування щодо того, якою буде компанія  впродовж одного покоління - в 30-річній перспективі.</a:t>
            </a:r>
          </a:p>
          <a:p>
            <a:r>
              <a:rPr lang="uk-UA" sz="24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МІСІЯ</a:t>
            </a:r>
            <a:r>
              <a:rPr lang="uk-UA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– це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сенс існування компанії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(крім заробляння грошей),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її призначення і принципи, за якими вона функціонує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З М. повинно бути зрозуміло - а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ЩО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ми робимо, щоб досягти своєї Візії? І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ЯК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 та для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КОГО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ми це робимо?  </a:t>
            </a:r>
            <a:r>
              <a:rPr lang="uk-UA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М. формує цінності, вірування і принципи бізнесу, відображає призначення компанії, її позиціонування 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(відмінність від інших учасників ринку), </a:t>
            </a:r>
            <a:r>
              <a:rPr lang="uk-UA" sz="2400" i="1" dirty="0">
                <a:solidFill>
                  <a:srgbClr val="002060"/>
                </a:solidFill>
                <a:latin typeface="Book Antiqua" panose="02040602050305030304" pitchFamily="18" charset="0"/>
              </a:rPr>
              <a:t>визначає ту роль, яку компанія хоче відігравати в суспільстві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М. також має визначати, що компанія </a:t>
            </a:r>
            <a:r>
              <a:rPr lang="uk-UA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НЕ БУДЕ РОБИТИ</a:t>
            </a:r>
            <a:r>
              <a:rPr lang="uk-UA" sz="2400" dirty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</a:p>
        </p:txBody>
      </p:sp>
      <p:pic>
        <p:nvPicPr>
          <p:cNvPr id="9220" name="Picture 4" descr="Місія підприємства: Визначення місії підприємства — Студопедия — Ресторан  Ростов Папа | Ресторан Ростов Папа Ростов-на-Дону">
            <a:extLst>
              <a:ext uri="{FF2B5EF4-FFF2-40B4-BE49-F238E27FC236}">
                <a16:creationId xmlns:a16="http://schemas.microsoft.com/office/drawing/2014/main" id="{A6376E6A-D455-AD4B-A5D5-A93644139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187"/>
            <a:ext cx="4916331" cy="3409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5466449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38659</TotalTime>
  <Words>2514</Words>
  <Application>Microsoft Macintosh PowerPoint</Application>
  <PresentationFormat>Широкоэкранный</PresentationFormat>
  <Paragraphs>189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Book Antiqua</vt:lpstr>
      <vt:lpstr>Corbel</vt:lpstr>
      <vt:lpstr>Wingdings</vt:lpstr>
      <vt:lpstr>Wingdings 2</vt:lpstr>
      <vt:lpstr>Рамка</vt:lpstr>
      <vt:lpstr>ТЕМА 4. Прийняття рішень та стратегічне планування в PR                                              к. політ. н. ЛЕПСЬКА Н.В.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Паблік Рилейшенз – що це таке?</dc:title>
  <dc:creator>Microsoft Office User</dc:creator>
  <cp:lastModifiedBy>Microsoft Office User</cp:lastModifiedBy>
  <cp:revision>20</cp:revision>
  <dcterms:created xsi:type="dcterms:W3CDTF">2022-02-18T18:38:30Z</dcterms:created>
  <dcterms:modified xsi:type="dcterms:W3CDTF">2023-04-17T22:36:56Z</dcterms:modified>
</cp:coreProperties>
</file>