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6" r:id="rId5"/>
    <p:sldId id="277" r:id="rId6"/>
    <p:sldId id="258" r:id="rId7"/>
    <p:sldId id="272" r:id="rId8"/>
    <p:sldId id="259" r:id="rId9"/>
    <p:sldId id="260" r:id="rId10"/>
    <p:sldId id="257" r:id="rId11"/>
    <p:sldId id="261" r:id="rId12"/>
    <p:sldId id="263" r:id="rId13"/>
    <p:sldId id="278" r:id="rId14"/>
    <p:sldId id="279" r:id="rId15"/>
    <p:sldId id="282" r:id="rId16"/>
    <p:sldId id="273" r:id="rId17"/>
    <p:sldId id="280" r:id="rId18"/>
    <p:sldId id="281" r:id="rId19"/>
    <p:sldId id="264" r:id="rId20"/>
    <p:sldId id="265" r:id="rId21"/>
    <p:sldId id="283" r:id="rId22"/>
    <p:sldId id="284" r:id="rId23"/>
    <p:sldId id="285" r:id="rId24"/>
    <p:sldId id="266" r:id="rId25"/>
    <p:sldId id="274" r:id="rId26"/>
    <p:sldId id="267" r:id="rId27"/>
    <p:sldId id="269" r:id="rId28"/>
    <p:sldId id="268" r:id="rId29"/>
    <p:sldId id="27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1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lb.ua/blog/eugenia_kravchuk/477516_biblioteki_didzhitalepohi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s://www.pravda.com.ua/news/2022/02/16/7324173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ada.gov.ua/about/#members" TargetMode="External"/><Relationship Id="rId2" Type="http://schemas.openxmlformats.org/officeDocument/2006/relationships/hyperlink" Target="http://comin.kmu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D9E71-7073-1948-8942-F63B3872B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5" y="5188737"/>
            <a:ext cx="9501188" cy="146304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Державна інформаційна політика. СТАН ІНФОРМАЦІЙНОЇ СФЕРИ В УКРАЇНІ</a:t>
            </a:r>
          </a:p>
        </p:txBody>
      </p:sp>
      <p:pic>
        <p:nvPicPr>
          <p:cNvPr id="8194" name="Picture 2" descr="ЯКІ КАНАЛИ ТЕЛЕБАЧЕННЯ ЗНИКНУТЬ ІЗ ВІЛЬНОГО ДОСТУПУ І ЧОМУ | НС">
            <a:extLst>
              <a:ext uri="{FF2B5EF4-FFF2-40B4-BE49-F238E27FC236}">
                <a16:creationId xmlns:a16="http://schemas.microsoft.com/office/drawing/2014/main" id="{78C24C3C-1746-CA4E-A4A3-2653FE45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9" y="0"/>
            <a:ext cx="8128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0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2B857E-1884-EB4E-ACDA-75309017F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42" y="671115"/>
            <a:ext cx="6133908" cy="55157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err="1">
                <a:solidFill>
                  <a:srgbClr val="002060"/>
                </a:solidFill>
              </a:rPr>
              <a:t>українському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законодавстві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одразу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кілька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законів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регулюють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надання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інформації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фізичних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юридичних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осіб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Закон </a:t>
            </a:r>
            <a:r>
              <a:rPr lang="ru-RU" sz="2400" b="1" dirty="0">
                <a:solidFill>
                  <a:srgbClr val="FF0000"/>
                </a:solidFill>
              </a:rPr>
              <a:t>«Про </a:t>
            </a:r>
            <a:r>
              <a:rPr lang="ru-RU" sz="2400" b="1" dirty="0" err="1">
                <a:solidFill>
                  <a:srgbClr val="FF0000"/>
                </a:solidFill>
              </a:rPr>
              <a:t>інформацію</a:t>
            </a:r>
            <a:r>
              <a:rPr lang="ru-RU" sz="2400" b="1" dirty="0">
                <a:solidFill>
                  <a:srgbClr val="FF0000"/>
                </a:solidFill>
              </a:rPr>
              <a:t>»,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регулює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відносини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щодо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одержання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поширення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інформації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Закон </a:t>
            </a:r>
            <a:r>
              <a:rPr lang="ru-RU" sz="2400" b="1" dirty="0">
                <a:solidFill>
                  <a:srgbClr val="FF0000"/>
                </a:solidFill>
              </a:rPr>
              <a:t>«Про </a:t>
            </a:r>
            <a:r>
              <a:rPr lang="ru-RU" sz="2400" b="1" dirty="0" err="1">
                <a:solidFill>
                  <a:srgbClr val="FF0000"/>
                </a:solidFill>
              </a:rPr>
              <a:t>захист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персональних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даних</a:t>
            </a:r>
            <a:r>
              <a:rPr lang="ru-RU" sz="2400" b="1" dirty="0">
                <a:solidFill>
                  <a:srgbClr val="FF0000"/>
                </a:solidFill>
              </a:rPr>
              <a:t>»,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визначає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захист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обробку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персональних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даних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Закон </a:t>
            </a:r>
            <a:r>
              <a:rPr lang="ru-RU" sz="2400" b="1" dirty="0">
                <a:solidFill>
                  <a:srgbClr val="FF0000"/>
                </a:solidFill>
              </a:rPr>
              <a:t>«Про доступ до </a:t>
            </a:r>
            <a:r>
              <a:rPr lang="ru-RU" sz="2400" b="1" dirty="0" err="1">
                <a:solidFill>
                  <a:srgbClr val="FF0000"/>
                </a:solidFill>
              </a:rPr>
              <a:t>публічної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інформації</a:t>
            </a:r>
            <a:r>
              <a:rPr lang="ru-RU" sz="2400" b="1" dirty="0">
                <a:solidFill>
                  <a:srgbClr val="FF0000"/>
                </a:solidFill>
              </a:rPr>
              <a:t>», </a:t>
            </a:r>
            <a:r>
              <a:rPr lang="ru-RU" sz="2400" b="1" dirty="0" err="1">
                <a:solidFill>
                  <a:srgbClr val="002060"/>
                </a:solidFill>
              </a:rPr>
              <a:t>який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надає</a:t>
            </a:r>
            <a:r>
              <a:rPr lang="ru-RU" sz="2400" b="1" dirty="0">
                <a:solidFill>
                  <a:srgbClr val="002060"/>
                </a:solidFill>
              </a:rPr>
              <a:t> право на </a:t>
            </a:r>
            <a:r>
              <a:rPr lang="ru-RU" sz="2400" b="1" dirty="0" err="1">
                <a:solidFill>
                  <a:srgbClr val="002060"/>
                </a:solidFill>
              </a:rPr>
              <a:t>отримання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інформації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знаходиться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володінні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розпорядників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Yeni televiziya kanalı ilə bağlı MTRŞ-ya müraciətlərin sayı açıqlanıb">
            <a:extLst>
              <a:ext uri="{FF2B5EF4-FFF2-40B4-BE49-F238E27FC236}">
                <a16:creationId xmlns:a16="http://schemas.microsoft.com/office/drawing/2014/main" id="{9B850A3F-5AAF-204B-AEB0-0A2742E91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013619"/>
            <a:ext cx="5876925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9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FBA531-3611-704F-B214-2596BC5C3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4" y="171450"/>
            <a:ext cx="6286499" cy="6686550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Книговидавнича справа в Україні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На сьогодні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 душу населення в Україні друкується 0, 25 книжки </a:t>
            </a:r>
            <a:r>
              <a:rPr lang="uk-UA" b="1" dirty="0">
                <a:latin typeface="Book Antiqua" panose="02040602050305030304" pitchFamily="18" charset="0"/>
              </a:rPr>
              <a:t>(навіть в царській Росії було 2!!!) 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В Польщі – 10, Німеччині – 12, в Росії – 3,2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 2020 рік закрилося 48 книжкових магазинів з 300 активних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У 2020 р. в Україні було видано 15661 найменувань книг та брошур, що складає 68,2</a:t>
            </a:r>
            <a:r>
              <a:rPr lang="en-US" b="1" dirty="0">
                <a:latin typeface="Book Antiqua" panose="02040602050305030304" pitchFamily="18" charset="0"/>
              </a:rPr>
              <a:t>%</a:t>
            </a:r>
            <a:r>
              <a:rPr lang="uk-UA" b="1" dirty="0">
                <a:latin typeface="Book Antiqua" panose="02040602050305030304" pitchFamily="18" charset="0"/>
              </a:rPr>
              <a:t> від показника 2019р., загальні наклади зменшилися на 54 </a:t>
            </a:r>
            <a:r>
              <a:rPr lang="en-US" b="1" dirty="0">
                <a:latin typeface="Book Antiqua" panose="02040602050305030304" pitchFamily="18" charset="0"/>
              </a:rPr>
              <a:t> %</a:t>
            </a:r>
            <a:endParaRPr lang="uk-UA" b="1" dirty="0">
              <a:latin typeface="Book Antiqua" panose="02040602050305030304" pitchFamily="18" charset="0"/>
            </a:endParaRPr>
          </a:p>
          <a:p>
            <a:r>
              <a:rPr lang="uk-UA" b="1" dirty="0">
                <a:latin typeface="Book Antiqua" panose="02040602050305030304" pitchFamily="18" charset="0"/>
              </a:rPr>
              <a:t>На форумі «Україна 30. Культура. Медіа. Туризм» дир. Українського Інституту книги Олександра Коваль зазначила, 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що ринок паперових книг в Україні 122 млн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дол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це у 5 разів менше ніж у Польщі; лише 27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%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насел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читає мінімум 1 раз на тиждень (Польща – 36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%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Німеччина – 50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%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Італія – 56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%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), а щодня читає лише 8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%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населення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7172" name="Picture 4" descr="Встреча «Как читать книги» в библиотеке № 183 имени Данте Алигьери –  события на сайте">
            <a:extLst>
              <a:ext uri="{FF2B5EF4-FFF2-40B4-BE49-F238E27FC236}">
                <a16:creationId xmlns:a16="http://schemas.microsoft.com/office/drawing/2014/main" id="{17B19FA3-D408-FB4A-ABC0-81D14CE7E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85" y="1385887"/>
            <a:ext cx="586491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3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60000"/>
                <a:lumOff val="4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CE0BE8-3BD3-7A46-9780-A6177991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49" y="561975"/>
            <a:ext cx="4972051" cy="1723073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Чеський</a:t>
            </a:r>
            <a:r>
              <a:rPr lang="ru-RU" dirty="0"/>
              <a:t> </a:t>
            </a:r>
            <a:r>
              <a:rPr lang="ru-RU" dirty="0" err="1"/>
              <a:t>лінгвист</a:t>
            </a:r>
            <a:r>
              <a:rPr lang="ru-RU" dirty="0"/>
              <a:t> та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Якуб</a:t>
            </a:r>
            <a:r>
              <a:rPr lang="ru-RU" dirty="0"/>
              <a:t> </a:t>
            </a:r>
            <a:r>
              <a:rPr lang="ru-RU" dirty="0" err="1"/>
              <a:t>Меріан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блозі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карту,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виданих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на </a:t>
            </a:r>
            <a:r>
              <a:rPr lang="ru-RU" dirty="0" err="1"/>
              <a:t>мільйон</a:t>
            </a:r>
            <a:r>
              <a:rPr lang="ru-RU" dirty="0"/>
              <a:t>  </a:t>
            </a:r>
            <a:r>
              <a:rPr lang="ru-RU" dirty="0" err="1"/>
              <a:t>населення</a:t>
            </a:r>
            <a:r>
              <a:rPr lang="ru-RU" dirty="0"/>
              <a:t> за </a:t>
            </a:r>
            <a:r>
              <a:rPr lang="ru-RU" dirty="0" err="1"/>
              <a:t>рік</a:t>
            </a:r>
            <a:endParaRPr lang="ru-RU" dirty="0"/>
          </a:p>
          <a:p>
            <a:pPr algn="ctr"/>
            <a:endParaRPr lang="uk-UA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41FBAA9-01F7-9348-B998-EDF47D5F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9050"/>
            <a:ext cx="6838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7B3E29-4AFC-3549-924D-A5E993077838}"/>
              </a:ext>
            </a:extLst>
          </p:cNvPr>
          <p:cNvSpPr/>
          <p:nvPr/>
        </p:nvSpPr>
        <p:spPr>
          <a:xfrm>
            <a:off x="7800973" y="2444651"/>
            <a:ext cx="3429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Великобританія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2 870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Франція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 1010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Іспанія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1620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Италия 1020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Німеччина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 1160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Польща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703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Румунія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749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Угорщина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930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…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9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9473B0-3BE1-6346-8B33-1A17332A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"/>
            <a:ext cx="6672263" cy="658653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Верховна Рада у вересні 2021 р. проголосувала в першому читанні </a:t>
            </a: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нову редакцію закону </a:t>
            </a:r>
            <a:r>
              <a:rPr lang="uk-UA" sz="4500" b="1" dirty="0">
                <a:solidFill>
                  <a:srgbClr val="FF000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"Про бібліотеки і бібліотечну справу"</a:t>
            </a:r>
            <a:r>
              <a:rPr lang="uk-UA" sz="450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</a:rPr>
              <a:t>"Діючий нині Закон України «Про бібліотеки і бібліотечну справу» був прийнятий у 1995 році, а його нова редакція – у 2000 році, частина його норм вже є застарілими, суто декларативними і неможливими для реалізації та виконання", - йдеться в пояснювальній записці до законопроекту.</a:t>
            </a:r>
          </a:p>
          <a:p>
            <a:pPr>
              <a:lnSpc>
                <a:spcPct val="120000"/>
              </a:lnSpc>
            </a:pPr>
            <a:r>
              <a:rPr lang="uk-UA" sz="4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ПРОПОЗИЦІЇ ЗАКОНОПРОЄКТУ: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створення Національної електронної бібліотеки як єдиного </a:t>
            </a:r>
            <a:r>
              <a:rPr lang="uk-UA" sz="4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</a:t>
            </a: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ресурсу, де будуть представлені у відкритому доступі документи, що становлять культурне надбання українського народу;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нові поняття - бібліотечний пункт, електронний документі, національна бібліографія тощо, інша класифікація бібліотек за формами власності та призначенням;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публічний механізм реорганізації чи ліквідації публічних бібліотек, що має убезпечити їх від хаотичного закриття та спрямований на недопущення обмеження прав громадян на бібліотечне обслуговування;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встановлення бібліотекарам дод. надбавки за </a:t>
            </a:r>
            <a:r>
              <a:rPr lang="uk-UA" sz="45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особл</a:t>
            </a:r>
            <a:r>
              <a:rPr lang="uk-UA" sz="45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умови праці, матер. допомогу на оздоровлення при наданні щорічної відпустки, грошову винагороду за сумлінну працю.</a:t>
            </a:r>
          </a:p>
          <a:p>
            <a:endParaRPr lang="uk-UA" dirty="0"/>
          </a:p>
        </p:txBody>
      </p:sp>
      <p:pic>
        <p:nvPicPr>
          <p:cNvPr id="1026" name="Picture 2" descr="Рада проголосувала в першому читанні за осучаснення бібліотек">
            <a:extLst>
              <a:ext uri="{FF2B5EF4-FFF2-40B4-BE49-F238E27FC236}">
                <a16:creationId xmlns:a16="http://schemas.microsoft.com/office/drawing/2014/main" id="{70F45A25-F4C0-9F4D-9FAE-128C0FE15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542" r="7470" b="-542"/>
          <a:stretch/>
        </p:blipFill>
        <p:spPr bwMode="auto">
          <a:xfrm>
            <a:off x="6540347" y="940823"/>
            <a:ext cx="5651653" cy="49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2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D5A910-BB51-4F49-8C16-0B95B25B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41" y="250031"/>
            <a:ext cx="5886259" cy="6357938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 2022 рік програмою, щодо поповнення бібліотечних фондів країни, яка реалізується Українським інститутом книги, було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передбачене виділення з державного бюджету 183 мільйонів грн. на закупівлю нових книжкових видань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за умов участі в конкурсі українських видавців, з перспективою доставки книг до бібліотек країни. Програма є складовою стратегії розвитку читання на 2021-2025 роки.</a:t>
            </a:r>
          </a:p>
          <a:p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Ця сума дозволить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оновити менше 1% від застарілих фондів (згідно норм, діючих в Україні, передбачено 5 % на рік).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!!! У розвинутих країнах книжки в бібліотеках оновлюються кожні 4-5 років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європейських країнах 25% книжкового ринку складають книжки, що закуповуються для поповнення бібліотек. У нас – менше 1%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100" name="Picture 4" descr="Стартував проєкт підтримки бібліотек «Lib:продовження» – набирають 30  учасників - Детектор медіа.">
            <a:extLst>
              <a:ext uri="{FF2B5EF4-FFF2-40B4-BE49-F238E27FC236}">
                <a16:creationId xmlns:a16="http://schemas.microsoft.com/office/drawing/2014/main" id="{F8BF50F9-27C8-1848-BB05-2C3D1808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55" y="0"/>
            <a:ext cx="5455104" cy="36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нижки їдуть на звалище!» Чому в Україні виселяють бібліотеки?">
            <a:extLst>
              <a:ext uri="{FF2B5EF4-FFF2-40B4-BE49-F238E27FC236}">
                <a16:creationId xmlns:a16="http://schemas.microsoft.com/office/drawing/2014/main" id="{587ADC85-36E7-AF46-8BB8-7F99D595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32" y="3040685"/>
            <a:ext cx="5080227" cy="381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8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6EB49E-7E78-9E49-A711-35E6E91E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357187"/>
            <a:ext cx="6072187" cy="6200775"/>
          </a:xfrm>
        </p:spPr>
        <p:txBody>
          <a:bodyPr/>
          <a:lstStyle/>
          <a:p>
            <a:r>
              <a:rPr lang="uk-UA" dirty="0">
                <a:solidFill>
                  <a:srgbClr val="383ED3"/>
                </a:solidFill>
                <a:latin typeface="Book Antiqua" panose="02040602050305030304" pitchFamily="18" charset="0"/>
              </a:rPr>
              <a:t>Нині в Україні налічується майже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16 тис бібліотек</a:t>
            </a:r>
            <a:r>
              <a:rPr lang="uk-UA" dirty="0">
                <a:solidFill>
                  <a:srgbClr val="383ED3"/>
                </a:solidFill>
                <a:latin typeface="Book Antiqua" panose="02040602050305030304" pitchFamily="18" charset="0"/>
              </a:rPr>
              <a:t>, з яких 80% – сільські. Цей показник є одним із найбільших в Європі.</a:t>
            </a:r>
          </a:p>
          <a:p>
            <a:r>
              <a:rPr lang="uk-UA" dirty="0">
                <a:solidFill>
                  <a:srgbClr val="383ED3"/>
                </a:solidFill>
                <a:latin typeface="Book Antiqua" panose="02040602050305030304" pitchFamily="18" charset="0"/>
              </a:rPr>
              <a:t>В Італії – 3,5 тис, а у Німеччині – 9 тис бібліотек.</a:t>
            </a:r>
          </a:p>
          <a:p>
            <a:r>
              <a:rPr lang="uk-UA" dirty="0">
                <a:solidFill>
                  <a:srgbClr val="383ED3"/>
                </a:solidFill>
                <a:latin typeface="Book Antiqua" panose="02040602050305030304" pitchFamily="18" charset="0"/>
              </a:rPr>
              <a:t> Проте, не зважаючи на кількість, Україна входить у п’ятірку країн з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найменшою кількістю користувачів на одну публічну бібліотеку та з найменшою кількістю відвідувань однієї бібліотеки</a:t>
            </a:r>
            <a:r>
              <a:rPr lang="uk-UA" dirty="0">
                <a:solidFill>
                  <a:srgbClr val="383ED3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uk-UA" dirty="0">
                <a:solidFill>
                  <a:srgbClr val="383ED3"/>
                </a:solidFill>
                <a:latin typeface="Book Antiqua" panose="02040602050305030304" pitchFamily="18" charset="0"/>
              </a:rPr>
              <a:t>За статистикою, утримання бібліотек в Україні обходиться в 2,5 мільярди грн на рік, але цих грошей вистачає лише на "існування" бібліотек. </a:t>
            </a:r>
          </a:p>
          <a:p>
            <a:r>
              <a:rPr lang="uk-UA" dirty="0">
                <a:solidFill>
                  <a:srgbClr val="383ED3"/>
                </a:solidFill>
                <a:latin typeface="Book Antiqua" panose="02040602050305030304" pitchFamily="18" charset="0"/>
              </a:rPr>
              <a:t> 70% з бібліотек України не мають інтернету, 26% – опалення і 2% – навіть не мають світла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5124" name="Picture 4" descr="Коли в Україні будуть сучасні бібліотеки? : 21:10:2021 - 20 хвилин Житомир">
            <a:extLst>
              <a:ext uri="{FF2B5EF4-FFF2-40B4-BE49-F238E27FC236}">
                <a16:creationId xmlns:a16="http://schemas.microsoft.com/office/drawing/2014/main" id="{73D0955A-1A90-2446-83BD-1C22FF0C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3625"/>
            <a:ext cx="5424485" cy="35897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У Святошинському районі відкрилася оновлена бібліотека - Вечірній Київ">
            <a:extLst>
              <a:ext uri="{FF2B5EF4-FFF2-40B4-BE49-F238E27FC236}">
                <a16:creationId xmlns:a16="http://schemas.microsoft.com/office/drawing/2014/main" id="{28C492C3-EF69-2F44-8677-C592CDC9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1" y="121573"/>
            <a:ext cx="5162550" cy="33074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3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89319-8629-8F4B-9810-6132EAB3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79017"/>
            <a:ext cx="9720072" cy="643509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Читання книг: ймовірність ренесансу?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6160F-931A-4940-9910-6A7EA48EC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50" y="4136517"/>
            <a:ext cx="4365957" cy="17287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Центральна </a:t>
            </a:r>
            <a:r>
              <a:rPr lang="ru-RU" b="1" dirty="0" err="1"/>
              <a:t>бібліотека</a:t>
            </a:r>
            <a:r>
              <a:rPr lang="ru-RU" b="1" dirty="0"/>
              <a:t> </a:t>
            </a:r>
            <a:r>
              <a:rPr lang="ru-RU" b="1" dirty="0" err="1"/>
              <a:t>Гельсинки</a:t>
            </a:r>
            <a:r>
              <a:rPr lang="ru-RU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«</a:t>
            </a:r>
            <a:r>
              <a:rPr lang="ru-RU" sz="3200" b="1" dirty="0" err="1">
                <a:solidFill>
                  <a:srgbClr val="FF0000"/>
                </a:solidFill>
              </a:rPr>
              <a:t>Ооді</a:t>
            </a:r>
            <a:r>
              <a:rPr lang="ru-RU" sz="3200" b="1" dirty="0">
                <a:solidFill>
                  <a:srgbClr val="FF0000"/>
                </a:solidFill>
              </a:rPr>
              <a:t>» </a:t>
            </a:r>
          </a:p>
          <a:p>
            <a:pPr algn="ctr"/>
            <a:r>
              <a:rPr lang="ru-RU" b="1" dirty="0"/>
              <a:t>(</a:t>
            </a:r>
            <a:r>
              <a:rPr lang="ru-RU" b="1" dirty="0" err="1"/>
              <a:t>відкрилася</a:t>
            </a:r>
            <a:r>
              <a:rPr lang="ru-RU" b="1" dirty="0"/>
              <a:t> </a:t>
            </a:r>
            <a:r>
              <a:rPr lang="ru-RU" dirty="0"/>
              <a:t>5 </a:t>
            </a:r>
            <a:r>
              <a:rPr lang="ru-RU" dirty="0" err="1"/>
              <a:t>грудня</a:t>
            </a:r>
            <a:r>
              <a:rPr lang="ru-RU" dirty="0"/>
              <a:t> 2018 р., 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- 98 млн </a:t>
            </a:r>
            <a:r>
              <a:rPr lang="ru-RU" dirty="0" err="1"/>
              <a:t>євро</a:t>
            </a:r>
            <a:r>
              <a:rPr lang="ru-RU" dirty="0"/>
              <a:t>)</a:t>
            </a:r>
            <a:endParaRPr lang="uk-UA" dirty="0"/>
          </a:p>
        </p:txBody>
      </p:sp>
      <p:pic>
        <p:nvPicPr>
          <p:cNvPr id="18434" name="Picture 2" descr="Oodi выбрана лучшей публичной библиотекой мира | Helmet">
            <a:extLst>
              <a:ext uri="{FF2B5EF4-FFF2-40B4-BE49-F238E27FC236}">
                <a16:creationId xmlns:a16="http://schemas.microsoft.com/office/drawing/2014/main" id="{EC812CEE-A804-FC46-B437-E8AA09B7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397563"/>
            <a:ext cx="7799387" cy="43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Nytt iøynefallende bibliotek i Helsinki">
            <a:extLst>
              <a:ext uri="{FF2B5EF4-FFF2-40B4-BE49-F238E27FC236}">
                <a16:creationId xmlns:a16="http://schemas.microsoft.com/office/drawing/2014/main" id="{B93EB97E-9072-6645-9099-12C34B68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3" y="722526"/>
            <a:ext cx="7676501" cy="32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2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095A66-DDD4-5843-9E2C-7E1A73FF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3" y="74611"/>
            <a:ext cx="11753852" cy="2286000"/>
          </a:xfrm>
        </p:spPr>
        <p:txBody>
          <a:bodyPr/>
          <a:lstStyle/>
          <a:p>
            <a:pPr algn="ctr"/>
            <a:r>
              <a:rPr lang="uk-UA" b="1" dirty="0" err="1">
                <a:solidFill>
                  <a:srgbClr val="383ED3"/>
                </a:solidFill>
                <a:latin typeface="Book Antiqua" panose="02040602050305030304" pitchFamily="18" charset="0"/>
              </a:rPr>
              <a:t>Oodi</a:t>
            </a:r>
            <a:r>
              <a:rPr lang="uk-UA" b="1" dirty="0">
                <a:solidFill>
                  <a:srgbClr val="383ED3"/>
                </a:solidFill>
                <a:latin typeface="Book Antiqua" panose="02040602050305030304" pitchFamily="18" charset="0"/>
              </a:rPr>
              <a:t> - краща бібліотека в світі у 2019 р. - візитівка фінської архітектури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Це 3-поверхова будівля незвичайної форми, практично всі поверхи складаються з відкритих приміщень із відокремленими місцями для роботи.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Книги займають всього 1/3  бібліотеки, інший простір займають кафе, кінотеатр, виставкові майданчики, місця для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коворкінгу</a:t>
            </a: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076" name="Picture 4" descr="Third floor - 'Book heaven' - of Helsinki's new central library Oodi :  r/europe">
            <a:extLst>
              <a:ext uri="{FF2B5EF4-FFF2-40B4-BE49-F238E27FC236}">
                <a16:creationId xmlns:a16="http://schemas.microsoft.com/office/drawing/2014/main" id="{8A57C1CA-E956-E348-988D-C76B457E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06" y="2571750"/>
            <a:ext cx="5714999" cy="42862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odi Helsinki Central Library / ALA Architects | ArchDaily">
            <a:extLst>
              <a:ext uri="{FF2B5EF4-FFF2-40B4-BE49-F238E27FC236}">
                <a16:creationId xmlns:a16="http://schemas.microsoft.com/office/drawing/2014/main" id="{B22DDF40-2978-7B41-AE96-060A9DF3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4" y="1628775"/>
            <a:ext cx="4805361" cy="32035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odi Helsinki Central Library / ALA Architects | ArchDaily">
            <a:extLst>
              <a:ext uri="{FF2B5EF4-FFF2-40B4-BE49-F238E27FC236}">
                <a16:creationId xmlns:a16="http://schemas.microsoft.com/office/drawing/2014/main" id="{A592C637-6DA0-1840-8FC8-B85F2494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979612"/>
            <a:ext cx="4252912" cy="42529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2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831841-5BFD-8748-AFA7-F2700102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5929312" cy="68580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Бірмінгемська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бібліотека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побудована в 2013 році в Англії, що має неповторний дизайн, представлений дивовижними конструкціями зі скла та металу.</a:t>
            </a:r>
          </a:p>
          <a:p>
            <a:pPr>
              <a:lnSpc>
                <a:spcPct val="100000"/>
              </a:lnSpc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Ціль відкриття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- бажання місцевої влади змінити ставлення людей до публічних бібліотек у XXI столітті та змінити звичну роботу закладів, трансформувати життя міста та людей.</a:t>
            </a:r>
          </a:p>
          <a:p>
            <a:pPr>
              <a:lnSpc>
                <a:spcPct val="100000"/>
              </a:lnSpc>
            </a:pP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Сьогодні це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найбільша громадська бібліотека Європи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де зберігається величезна колекція книг і національний архів Британського кіноінституту, міжнародна колекція фотографій, історичні архіви та колекції.</a:t>
            </a:r>
          </a:p>
          <a:p>
            <a:pPr>
              <a:lnSpc>
                <a:spcPct val="100000"/>
              </a:lnSpc>
            </a:pP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Відвідувачі можуть ознайомитись з екскурсіями по бібліотеці за допомогою програми "Десятки і стежки". На даху бібліотеки є ротонда, в якій розташовується меморіальна кімната Шекспіра. Бібліотека об'єднана з театром REP, куди вміщується 300 глядачів.</a:t>
            </a:r>
          </a:p>
          <a:p>
            <a:endParaRPr lang="uk-UA" dirty="0"/>
          </a:p>
        </p:txBody>
      </p:sp>
      <p:pic>
        <p:nvPicPr>
          <p:cNvPr id="2050" name="Picture 2" descr="Бірмінгемська бібліотека — Вікіпедія">
            <a:extLst>
              <a:ext uri="{FF2B5EF4-FFF2-40B4-BE49-F238E27FC236}">
                <a16:creationId xmlns:a16="http://schemas.microsoft.com/office/drawing/2014/main" id="{48DF19DC-6418-CC45-9899-7C4D27BF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35831"/>
            <a:ext cx="6044780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9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60000"/>
                <a:lumOff val="4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75B59B-62D6-1C45-A15A-411D6DC0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" y="528638"/>
            <a:ext cx="5967412" cy="615791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ІНФОРМАЦІЙНІ АГЕНТСТВА </a:t>
            </a:r>
          </a:p>
          <a:p>
            <a:r>
              <a:rPr lang="uk-UA" sz="2400" b="1" dirty="0">
                <a:latin typeface="Book Antiqua" panose="02040602050305030304" pitchFamily="18" charset="0"/>
              </a:rPr>
              <a:t>В Україні зареєстровано 99 інформаційних агентств (8 державні)</a:t>
            </a:r>
          </a:p>
          <a:p>
            <a:r>
              <a:rPr lang="uk-UA" sz="2400" b="1" dirty="0">
                <a:latin typeface="Book Antiqua" panose="02040602050305030304" pitchFamily="18" charset="0"/>
              </a:rPr>
              <a:t>Державне </a:t>
            </a:r>
            <a:r>
              <a:rPr lang="uk-UA" sz="2400" b="1" dirty="0" err="1">
                <a:latin typeface="Book Antiqua" panose="02040602050305030304" pitchFamily="18" charset="0"/>
              </a:rPr>
              <a:t>інформ</a:t>
            </a:r>
            <a:r>
              <a:rPr lang="uk-UA" sz="2400" b="1" dirty="0">
                <a:latin typeface="Book Antiqua" panose="02040602050305030304" pitchFamily="18" charset="0"/>
              </a:rPr>
              <a:t> агентство України</a:t>
            </a:r>
          </a:p>
          <a:p>
            <a:r>
              <a:rPr lang="uk-UA" sz="2400" b="1" dirty="0">
                <a:latin typeface="Book Antiqua" panose="02040602050305030304" pitchFamily="18" charset="0"/>
              </a:rPr>
              <a:t>Інтерфакс - Україна</a:t>
            </a:r>
          </a:p>
          <a:p>
            <a:r>
              <a:rPr lang="uk-UA" sz="2400" b="1" dirty="0">
                <a:latin typeface="Book Antiqua" panose="02040602050305030304" pitchFamily="18" charset="0"/>
              </a:rPr>
              <a:t>УНІАН</a:t>
            </a:r>
          </a:p>
          <a:p>
            <a:r>
              <a:rPr lang="uk-UA" sz="2400" b="1" dirty="0">
                <a:latin typeface="Book Antiqua" panose="02040602050305030304" pitchFamily="18" charset="0"/>
              </a:rPr>
              <a:t>Їхніми передплатниками є практично всі центральні та більшість регіональних ЗМІ</a:t>
            </a:r>
          </a:p>
          <a:p>
            <a:endParaRPr lang="uk-UA" sz="2400" b="1" dirty="0">
              <a:latin typeface="Book Antiqua" panose="02040602050305030304" pitchFamily="18" charset="0"/>
            </a:endParaRPr>
          </a:p>
          <a:p>
            <a:pPr algn="ctr"/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АЛЕ! Вони дуже слабко інтегровані до міжнародного інформаційного простору</a:t>
            </a:r>
          </a:p>
        </p:txBody>
      </p:sp>
      <p:pic>
        <p:nvPicPr>
          <p:cNvPr id="9218" name="Picture 2" descr="Кому належать українські інформагентства (ВИПРАВЛЕНО) - Детектор медіа.">
            <a:extLst>
              <a:ext uri="{FF2B5EF4-FFF2-40B4-BE49-F238E27FC236}">
                <a16:creationId xmlns:a16="http://schemas.microsoft.com/office/drawing/2014/main" id="{F6413D97-84C8-CE42-A008-9731DCCD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25" y="220662"/>
            <a:ext cx="4556787" cy="2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овини - В парламенті розгорнуто експозицію до 100 річного ювілею  Українського національного інформаційного агентства «Укрінформ» - Офіційний  портал Верховної Ради України">
            <a:extLst>
              <a:ext uri="{FF2B5EF4-FFF2-40B4-BE49-F238E27FC236}">
                <a16:creationId xmlns:a16="http://schemas.microsoft.com/office/drawing/2014/main" id="{BB2C3467-10BC-D445-BB8E-6A3348BE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8924"/>
            <a:ext cx="578643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0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3C2FCC-B8C4-4349-A7F1-F5463291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4" y="414337"/>
            <a:ext cx="6819710" cy="3800476"/>
          </a:xfrm>
        </p:spPr>
        <p:txBody>
          <a:bodyPr>
            <a:normAutofit/>
          </a:bodyPr>
          <a:lstStyle/>
          <a:p>
            <a:r>
              <a:rPr lang="ru-RU" sz="2400" b="1" i="1" dirty="0" err="1"/>
              <a:t>Під</a:t>
            </a:r>
            <a:r>
              <a:rPr lang="ru-RU" sz="2400" b="1" i="1" dirty="0"/>
              <a:t> державною </a:t>
            </a:r>
            <a:r>
              <a:rPr lang="ru-RU" sz="2400" b="1" i="1" dirty="0" err="1">
                <a:solidFill>
                  <a:srgbClr val="FF0000"/>
                </a:solidFill>
              </a:rPr>
              <a:t>інформаційною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політикою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/>
              <a:t>слід</a:t>
            </a:r>
            <a:r>
              <a:rPr lang="ru-RU" sz="2400" b="1" i="1" dirty="0"/>
              <a:t> </a:t>
            </a:r>
            <a:r>
              <a:rPr lang="ru-RU" sz="2400" b="1" i="1" dirty="0" err="1"/>
              <a:t>розглядати</a:t>
            </a:r>
            <a:r>
              <a:rPr lang="ru-RU" sz="2400" b="1" i="1" dirty="0"/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регулюючу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діяльність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/>
              <a:t>державних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органів</a:t>
            </a:r>
            <a:r>
              <a:rPr lang="ru-RU" sz="2400" b="1" i="1" dirty="0"/>
              <a:t>, </a:t>
            </a:r>
            <a:r>
              <a:rPr lang="ru-RU" sz="2400" b="1" i="1" dirty="0" err="1"/>
              <a:t>спрямовану</a:t>
            </a:r>
            <a:r>
              <a:rPr lang="ru-RU" sz="2400" b="1" i="1" dirty="0"/>
              <a:t> на </a:t>
            </a:r>
            <a:r>
              <a:rPr lang="ru-RU" sz="2400" b="1" i="1" dirty="0" err="1">
                <a:solidFill>
                  <a:srgbClr val="FF0000"/>
                </a:solidFill>
              </a:rPr>
              <a:t>розвиток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інформаційноі</a:t>
            </a:r>
            <a:r>
              <a:rPr lang="ru-RU" sz="2400" b="1" i="1" dirty="0">
                <a:solidFill>
                  <a:srgbClr val="FF0000"/>
                </a:solidFill>
              </a:rPr>
              <a:t>̈ </a:t>
            </a:r>
            <a:r>
              <a:rPr lang="ru-RU" sz="2400" b="1" i="1" dirty="0" err="1">
                <a:solidFill>
                  <a:srgbClr val="FF0000"/>
                </a:solidFill>
              </a:rPr>
              <a:t>сфери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суспільства</a:t>
            </a:r>
            <a:r>
              <a:rPr lang="ru-RU" sz="2400" b="1" i="1" dirty="0"/>
              <a:t>, яка </a:t>
            </a:r>
            <a:r>
              <a:rPr lang="ru-RU" sz="2400" b="1" i="1" dirty="0" err="1"/>
              <a:t>охоплює</a:t>
            </a:r>
            <a:r>
              <a:rPr lang="ru-RU" sz="2400" b="1" i="1" dirty="0"/>
              <a:t> не </a:t>
            </a:r>
            <a:r>
              <a:rPr lang="ru-RU" sz="2400" b="1" i="1" dirty="0" err="1"/>
              <a:t>лише</a:t>
            </a:r>
            <a:r>
              <a:rPr lang="ru-RU" sz="2400" b="1" i="1" dirty="0"/>
              <a:t> </a:t>
            </a:r>
            <a:r>
              <a:rPr lang="ru-RU" sz="2400" b="1" i="1" dirty="0" err="1"/>
              <a:t>телекомунікаціі</a:t>
            </a:r>
            <a:r>
              <a:rPr lang="ru-RU" sz="2400" b="1" i="1" dirty="0"/>
              <a:t>̈, </a:t>
            </a:r>
            <a:r>
              <a:rPr lang="ru-RU" sz="2400" b="1" i="1" dirty="0" err="1"/>
              <a:t>інформаційні</a:t>
            </a:r>
            <a:r>
              <a:rPr lang="ru-RU" sz="2400" b="1" i="1" dirty="0"/>
              <a:t> </a:t>
            </a:r>
            <a:r>
              <a:rPr lang="ru-RU" sz="2400" b="1" i="1" dirty="0" err="1"/>
              <a:t>системи</a:t>
            </a:r>
            <a:r>
              <a:rPr lang="ru-RU" sz="2400" b="1" i="1" dirty="0"/>
              <a:t> 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засоби</a:t>
            </a:r>
            <a:r>
              <a:rPr lang="ru-RU" sz="2400" b="1" i="1" dirty="0"/>
              <a:t> </a:t>
            </a:r>
            <a:r>
              <a:rPr lang="ru-RU" sz="2400" b="1" i="1" dirty="0" err="1"/>
              <a:t>масовоі</a:t>
            </a:r>
            <a:r>
              <a:rPr lang="ru-RU" sz="2400" b="1" i="1" dirty="0"/>
              <a:t>̈ </a:t>
            </a:r>
            <a:r>
              <a:rPr lang="ru-RU" sz="2400" b="1" i="1" dirty="0" err="1"/>
              <a:t>інформаціі</a:t>
            </a:r>
            <a:r>
              <a:rPr lang="ru-RU" sz="2400" b="1" i="1" dirty="0"/>
              <a:t>̈, а </a:t>
            </a:r>
            <a:r>
              <a:rPr lang="ru-RU" sz="2400" b="1" i="1" dirty="0">
                <a:solidFill>
                  <a:srgbClr val="FF0000"/>
                </a:solidFill>
              </a:rPr>
              <a:t>всю </a:t>
            </a:r>
            <a:r>
              <a:rPr lang="ru-RU" sz="2400" b="1" i="1" dirty="0" err="1">
                <a:solidFill>
                  <a:srgbClr val="FF0000"/>
                </a:solidFill>
              </a:rPr>
              <a:t>сукупність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виробництв</a:t>
            </a:r>
            <a:r>
              <a:rPr lang="ru-RU" sz="2400" b="1" i="1" dirty="0">
                <a:solidFill>
                  <a:srgbClr val="FF0000"/>
                </a:solidFill>
              </a:rPr>
              <a:t> і відносин,</a:t>
            </a:r>
            <a:r>
              <a:rPr lang="ru-RU" sz="2400" b="1" i="1" dirty="0"/>
              <a:t> </a:t>
            </a:r>
            <a:r>
              <a:rPr lang="ru-RU" sz="2400" b="1" i="1" dirty="0" err="1"/>
              <a:t>пов'язаних</a:t>
            </a:r>
            <a:r>
              <a:rPr lang="ru-RU" sz="2400" b="1" i="1" dirty="0"/>
              <a:t> </a:t>
            </a:r>
            <a:r>
              <a:rPr lang="ru-RU" sz="2400" b="1" i="1" dirty="0" err="1"/>
              <a:t>із</a:t>
            </a:r>
            <a:r>
              <a:rPr lang="ru-RU" sz="2400" b="1" i="1" dirty="0"/>
              <a:t> </a:t>
            </a:r>
            <a:r>
              <a:rPr lang="ru-RU" sz="2400" b="1" i="1" dirty="0" err="1"/>
              <a:t>створенням</a:t>
            </a:r>
            <a:r>
              <a:rPr lang="ru-RU" sz="2400" b="1" i="1" dirty="0"/>
              <a:t>, </a:t>
            </a:r>
            <a:r>
              <a:rPr lang="ru-RU" sz="2400" b="1" i="1" dirty="0" err="1"/>
              <a:t>збереженням</a:t>
            </a:r>
            <a:r>
              <a:rPr lang="ru-RU" sz="2400" b="1" i="1" dirty="0"/>
              <a:t>, </a:t>
            </a:r>
            <a:r>
              <a:rPr lang="ru-RU" sz="2400" b="1" i="1" dirty="0" err="1"/>
              <a:t>обробкою</a:t>
            </a:r>
            <a:r>
              <a:rPr lang="ru-RU" sz="2400" b="1" i="1" dirty="0"/>
              <a:t>, </a:t>
            </a:r>
            <a:r>
              <a:rPr lang="ru-RU" sz="2400" b="1" i="1" dirty="0" err="1"/>
              <a:t>демонстрацією</a:t>
            </a:r>
            <a:r>
              <a:rPr lang="ru-RU" sz="2400" b="1" i="1" dirty="0"/>
              <a:t>, передачею </a:t>
            </a:r>
            <a:r>
              <a:rPr lang="ru-RU" sz="2400" b="1" i="1" dirty="0" err="1"/>
              <a:t>інформаціі</a:t>
            </a:r>
            <a:r>
              <a:rPr lang="ru-RU" sz="2400" b="1" i="1" dirty="0"/>
              <a:t>̈ у </a:t>
            </a:r>
            <a:r>
              <a:rPr lang="ru-RU" sz="2400" b="1" i="1" dirty="0" err="1"/>
              <a:t>всіх</a:t>
            </a:r>
            <a:r>
              <a:rPr lang="ru-RU" sz="2400" b="1" i="1" dirty="0"/>
              <a:t> </a:t>
            </a:r>
            <a:r>
              <a:rPr lang="ru-RU" sz="2400" b="1" i="1" dirty="0" err="1"/>
              <a:t>їі</a:t>
            </a:r>
            <a:r>
              <a:rPr lang="ru-RU" sz="2400" b="1" i="1" dirty="0"/>
              <a:t>̈ видах – </a:t>
            </a:r>
            <a:r>
              <a:rPr lang="ru-RU" sz="2400" b="1" i="1" dirty="0" err="1"/>
              <a:t>діловоі</a:t>
            </a:r>
            <a:r>
              <a:rPr lang="ru-RU" sz="2400" b="1" i="1" dirty="0"/>
              <a:t>̈, </a:t>
            </a:r>
            <a:r>
              <a:rPr lang="ru-RU" sz="2400" b="1" i="1" dirty="0" err="1"/>
              <a:t>розважальноі</a:t>
            </a:r>
            <a:r>
              <a:rPr lang="ru-RU" sz="2400" b="1" i="1" dirty="0"/>
              <a:t>̈, </a:t>
            </a:r>
            <a:r>
              <a:rPr lang="ru-RU" sz="2400" b="1" i="1" dirty="0" err="1"/>
              <a:t>науково-освітньоі</a:t>
            </a:r>
            <a:r>
              <a:rPr lang="ru-RU" sz="2400" b="1" i="1" dirty="0"/>
              <a:t>̈, </a:t>
            </a:r>
            <a:r>
              <a:rPr lang="ru-RU" sz="2400" b="1" i="1" dirty="0" err="1"/>
              <a:t>повідомлень</a:t>
            </a:r>
            <a:r>
              <a:rPr lang="ru-RU" sz="2400" b="1" i="1" dirty="0"/>
              <a:t> </a:t>
            </a:r>
            <a:r>
              <a:rPr lang="ru-RU" sz="2400" b="1" i="1" dirty="0" err="1"/>
              <a:t>тощо</a:t>
            </a:r>
            <a:r>
              <a:rPr lang="ru-RU" sz="2400" b="1" i="1" dirty="0"/>
              <a:t>. (</a:t>
            </a:r>
            <a:r>
              <a:rPr lang="ru-RU" sz="2400" b="1" i="1" dirty="0" err="1"/>
              <a:t>А.Мелюхін</a:t>
            </a:r>
            <a:r>
              <a:rPr lang="ru-RU" sz="2400" b="1" i="1" dirty="0"/>
              <a:t>) </a:t>
            </a:r>
            <a:endParaRPr lang="ru-RU" sz="2400" dirty="0"/>
          </a:p>
          <a:p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AC3FC9-9618-564A-BCC2-50099C2910AC}"/>
              </a:ext>
            </a:extLst>
          </p:cNvPr>
          <p:cNvSpPr/>
          <p:nvPr/>
        </p:nvSpPr>
        <p:spPr>
          <a:xfrm>
            <a:off x="409766" y="4623774"/>
            <a:ext cx="6615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Інформаційна</a:t>
            </a:r>
            <a:r>
              <a:rPr lang="ru-RU" sz="2400" b="1" i="1" dirty="0"/>
              <a:t> </a:t>
            </a:r>
            <a:r>
              <a:rPr lang="ru-RU" sz="2400" b="1" i="1" dirty="0" err="1"/>
              <a:t>політика</a:t>
            </a:r>
            <a:r>
              <a:rPr lang="ru-RU" sz="2400" b="1" i="1" dirty="0"/>
              <a:t> </a:t>
            </a:r>
            <a:r>
              <a:rPr lang="ru-RU" sz="2400" b="1" i="1" dirty="0" err="1"/>
              <a:t>займається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організацією</a:t>
            </a:r>
            <a:r>
              <a:rPr lang="ru-RU" sz="2400" b="1" i="1" dirty="0"/>
              <a:t> </a:t>
            </a:r>
            <a:r>
              <a:rPr lang="ru-RU" sz="2400" b="1" i="1" dirty="0" err="1"/>
              <a:t>процесів</a:t>
            </a:r>
            <a:r>
              <a:rPr lang="ru-RU" sz="2400" b="1" i="1" dirty="0"/>
              <a:t> </a:t>
            </a:r>
            <a:r>
              <a:rPr lang="ru-RU" sz="2400" b="1" i="1" dirty="0" err="1"/>
              <a:t>появи</a:t>
            </a:r>
            <a:r>
              <a:rPr lang="ru-RU" sz="2400" b="1" i="1" dirty="0"/>
              <a:t>, </a:t>
            </a:r>
            <a:r>
              <a:rPr lang="ru-RU" sz="2400" b="1" i="1" dirty="0" err="1"/>
              <a:t>розповсюдження</a:t>
            </a:r>
            <a:r>
              <a:rPr lang="ru-RU" sz="2400" b="1" i="1" dirty="0"/>
              <a:t> і </a:t>
            </a:r>
            <a:r>
              <a:rPr lang="ru-RU" sz="2400" b="1" i="1" dirty="0" err="1"/>
              <a:t>зберігання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інформації</a:t>
            </a:r>
            <a:r>
              <a:rPr lang="ru-RU" sz="2400" b="1" i="1" dirty="0"/>
              <a:t>,  </a:t>
            </a:r>
            <a:r>
              <a:rPr lang="ru-RU" sz="2400" b="1" i="1" dirty="0" err="1"/>
              <a:t>визначає</a:t>
            </a:r>
            <a:r>
              <a:rPr lang="ru-RU" sz="2400" b="1" i="1" dirty="0"/>
              <a:t> </a:t>
            </a:r>
            <a:r>
              <a:rPr lang="ru-RU" sz="2400" b="1" i="1" dirty="0" err="1"/>
              <a:t>закони</a:t>
            </a:r>
            <a:r>
              <a:rPr lang="ru-RU" sz="2400" b="1" i="1" dirty="0"/>
              <a:t> </a:t>
            </a:r>
            <a:r>
              <a:rPr lang="ru-RU" sz="2400" b="1" i="1" dirty="0" err="1"/>
              <a:t>функціонування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інформаційноі</a:t>
            </a:r>
            <a:r>
              <a:rPr lang="ru-RU" sz="2400" b="1" i="1" dirty="0"/>
              <a:t>̈ </a:t>
            </a:r>
            <a:r>
              <a:rPr lang="ru-RU" sz="2400" b="1" i="1" dirty="0" err="1"/>
              <a:t>сфери</a:t>
            </a:r>
            <a:r>
              <a:rPr lang="ru-RU" sz="2400" b="1" i="1" dirty="0"/>
              <a:t>. (</a:t>
            </a:r>
            <a:r>
              <a:rPr lang="ru-RU" sz="2400" b="1" i="1" dirty="0" err="1"/>
              <a:t>Г.Почепцов</a:t>
            </a:r>
            <a:r>
              <a:rPr lang="ru-RU" sz="2400" b="1" i="1" dirty="0"/>
              <a:t>) </a:t>
            </a:r>
          </a:p>
        </p:txBody>
      </p:sp>
      <p:pic>
        <p:nvPicPr>
          <p:cNvPr id="15362" name="Picture 2" descr="Информационная политика и её роль в жизни общества —  Информационно-аналитический Центр (ИАЦ)">
            <a:extLst>
              <a:ext uri="{FF2B5EF4-FFF2-40B4-BE49-F238E27FC236}">
                <a16:creationId xmlns:a16="http://schemas.microsoft.com/office/drawing/2014/main" id="{F761B5CF-D220-8243-AAAE-D59D56CC4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5"/>
          <a:stretch/>
        </p:blipFill>
        <p:spPr bwMode="auto">
          <a:xfrm>
            <a:off x="6827549" y="1090215"/>
            <a:ext cx="5364451" cy="46775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3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60000"/>
                <a:lumOff val="4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D1140-008D-8649-B0BB-C07C4FBC0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1" y="114301"/>
            <a:ext cx="5853112" cy="64150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УКРАЇНСЬКЕ ТЕЛЕБАЧЕННЯ</a:t>
            </a:r>
          </a:p>
          <a:p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latin typeface="Book Antiqua" panose="02040602050305030304" pitchFamily="18" charset="0"/>
              </a:rPr>
              <a:t>уведено у 1951 році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Зараз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101 канал (з них 65 регіональні)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Загальнонаціональні : 1+1 (86</a:t>
            </a:r>
            <a:r>
              <a:rPr lang="en-US" b="1" dirty="0">
                <a:latin typeface="Book Antiqua" panose="02040602050305030304" pitchFamily="18" charset="0"/>
              </a:rPr>
              <a:t>% </a:t>
            </a:r>
            <a:r>
              <a:rPr lang="uk-UA" b="1" dirty="0">
                <a:latin typeface="Book Antiqua" panose="02040602050305030304" pitchFamily="18" charset="0"/>
              </a:rPr>
              <a:t>охоплення, Інтер (64)</a:t>
            </a:r>
            <a:r>
              <a:rPr lang="en-US" b="1" dirty="0">
                <a:latin typeface="Book Antiqua" panose="02040602050305030304" pitchFamily="18" charset="0"/>
              </a:rPr>
              <a:t>%</a:t>
            </a:r>
            <a:endParaRPr lang="uk-UA" b="1" dirty="0"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Національна суспільна телерадіокомпанія України (НСТУ) (96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%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охоплення)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Створена у 2016 р.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Засновник – держава (Кабмін)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Це акціонерне товариство, 100 відсотків акцій належать державі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Фінансується з держбюджету та від комерційних внесків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Регулюється Законом України «Про державне телебачення та радіомовлення України» (17.04. 2014р.)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Державні органи не мають права втручатися в програмну роботу компанії!</a:t>
            </a:r>
          </a:p>
        </p:txBody>
      </p:sp>
      <p:pic>
        <p:nvPicPr>
          <p:cNvPr id="10242" name="Picture 2" descr="У Зеленського придумали, як розкодувати українські канали на супутнику |  Українська правда">
            <a:extLst>
              <a:ext uri="{FF2B5EF4-FFF2-40B4-BE49-F238E27FC236}">
                <a16:creationId xmlns:a16="http://schemas.microsoft.com/office/drawing/2014/main" id="{BD274171-060B-F945-8E7A-57A45235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343025"/>
            <a:ext cx="6303962" cy="43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8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5EFD63-72F6-C546-96DD-9B8968B7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888"/>
            <a:ext cx="6958013" cy="661511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Щоб перемогти Росію в інформаційній та збройній війні, в Україні запустили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спільний телевізійний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проєкт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FREEДОМ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розрахований на російськомовну аудиторію у воєнний період, зокрема, на ворожі війська</a:t>
            </a:r>
          </a:p>
          <a:p>
            <a:pPr>
              <a:lnSpc>
                <a:spcPct val="100000"/>
              </a:lnSpc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Трансляція йде на державному телеканалі UATV, програмне наповнення каналу становитимуть оригінальні програми виробництва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медіагруп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Ефір стартував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10 березня 2022 р., о 21.00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 київським часом.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Мовлення відбувається у режимі 24/7,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доступне глядачам Європи та західної частини РФ</a:t>
            </a:r>
          </a:p>
          <a:p>
            <a:pPr>
              <a:lnSpc>
                <a:spcPct val="100000"/>
              </a:lnSpc>
            </a:pP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Проєкт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запущений за підтримки президента Володимира Зеленського, Міністерства культури та інформаційної політики, Національної ради з питань телебачення і радіомовлення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медіагрупи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Медіа Група Україна,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StarLightMedia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1+1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media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InterMediaGroup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каналу Рада та державної Мультимедійної платформи іномовлення України.</a:t>
            </a:r>
          </a:p>
          <a:p>
            <a:endParaRPr lang="uk-UA" dirty="0"/>
          </a:p>
        </p:txBody>
      </p:sp>
      <p:sp>
        <p:nvSpPr>
          <p:cNvPr id="4" name="AutoShape 2" descr="Ткаченко заявив про «величезну» російську аудиторію на ютуб-каналі  «FreeДома» - Детектор медіа.">
            <a:extLst>
              <a:ext uri="{FF2B5EF4-FFF2-40B4-BE49-F238E27FC236}">
                <a16:creationId xmlns:a16="http://schemas.microsoft.com/office/drawing/2014/main" id="{B29456B3-3193-B142-8AFA-4420706C3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4" name="Picture 6" descr="Телевизионный проект FreeДОМ | Вечер 25.07.2022, 20:00 - YouTube">
            <a:extLst>
              <a:ext uri="{FF2B5EF4-FFF2-40B4-BE49-F238E27FC236}">
                <a16:creationId xmlns:a16="http://schemas.microsoft.com/office/drawing/2014/main" id="{CEB18B06-9BE6-EC40-94B7-7995EB16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01" y="395288"/>
            <a:ext cx="5145754" cy="30337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Говорить Україна. 187-й день війни (ЕФІР) - Дом">
            <a:extLst>
              <a:ext uri="{FF2B5EF4-FFF2-40B4-BE49-F238E27FC236}">
                <a16:creationId xmlns:a16="http://schemas.microsoft.com/office/drawing/2014/main" id="{25DB1A46-5C2B-804C-8D1F-1F22416F3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/>
          <a:stretch/>
        </p:blipFill>
        <p:spPr bwMode="auto">
          <a:xfrm>
            <a:off x="6994601" y="3550444"/>
            <a:ext cx="5072578" cy="30337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9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акриття трьох телеканалів. ЗМІ оприлюднили новий план Медведчука - Главком">
            <a:extLst>
              <a:ext uri="{FF2B5EF4-FFF2-40B4-BE49-F238E27FC236}">
                <a16:creationId xmlns:a16="http://schemas.microsoft.com/office/drawing/2014/main" id="{B863A852-FA37-574B-879D-94EB8917C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14629"/>
            <a:ext cx="5633743" cy="34988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етиція про закриття каналів «112 Україна» та NewsOne набрала необхідну  кількість голосів - ZAXID.NET">
            <a:extLst>
              <a:ext uri="{FF2B5EF4-FFF2-40B4-BE49-F238E27FC236}">
                <a16:creationId xmlns:a16="http://schemas.microsoft.com/office/drawing/2014/main" id="{178580E1-3BAB-2D41-9592-FE74B3CA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46" y="228600"/>
            <a:ext cx="6807198" cy="38290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тключение Прямого Еспресо 5 канала: Шабунин Именно так начиналась  путинская цензура в медиа « Новости | Мобильная версия | Цензор.НЕТ">
            <a:extLst>
              <a:ext uri="{FF2B5EF4-FFF2-40B4-BE49-F238E27FC236}">
                <a16:creationId xmlns:a16="http://schemas.microsoft.com/office/drawing/2014/main" id="{10FB0868-0CB1-9042-8D08-EC01727C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3296099"/>
            <a:ext cx="6357042" cy="36803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⚡ Оприлюднено імена власників медіахолдингу «ВІЛЬНІ МЕДІА» - YouTube">
            <a:extLst>
              <a:ext uri="{FF2B5EF4-FFF2-40B4-BE49-F238E27FC236}">
                <a16:creationId xmlns:a16="http://schemas.microsoft.com/office/drawing/2014/main" id="{C4181146-BE9A-DD42-BA23-2D2DFDBF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98" y="3857741"/>
            <a:ext cx="5544446" cy="31187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45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оніторинг спільного марафону «Єдині новини #UAРазом» за 25 березня 2022  року - Детектор медіа.">
            <a:extLst>
              <a:ext uri="{FF2B5EF4-FFF2-40B4-BE49-F238E27FC236}">
                <a16:creationId xmlns:a16="http://schemas.microsoft.com/office/drawing/2014/main" id="{977BCF6B-FD48-7E42-93FE-6F37184949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6" y="60629"/>
            <a:ext cx="3874562" cy="25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станні новини про війну Росії проти України | телемарафон «Єдині новини» |  Суспільне онлайн - YouTube">
            <a:extLst>
              <a:ext uri="{FF2B5EF4-FFF2-40B4-BE49-F238E27FC236}">
                <a16:creationId xmlns:a16="http://schemas.microsoft.com/office/drawing/2014/main" id="{68703101-FDEB-7A43-8715-5A0474909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9"/>
          <a:stretch/>
        </p:blipFill>
        <p:spPr bwMode="auto">
          <a:xfrm>
            <a:off x="6564972" y="1266004"/>
            <a:ext cx="4124325" cy="28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C8C73-0705-4145-AD68-D4A4270F7536}"/>
              </a:ext>
            </a:extLst>
          </p:cNvPr>
          <p:cNvSpPr txBox="1"/>
          <p:nvPr/>
        </p:nvSpPr>
        <p:spPr>
          <a:xfrm>
            <a:off x="0" y="0"/>
            <a:ext cx="652210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Телемарафон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загальнонаціональних каналах вперше запрацював не 24, а 16 лютого. 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Той день президент оголосив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Днем єднання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адже західні розвідки попереджали, що росіяни можуть розпочати велике вторгнення в Україну 16.02.2022.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Тоді великі телеканали об'єдналися з ініціативи влади заради демонстрації єдності та задля заспокоєння людей.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25.02 марафон під назвою "Єдині новини" створювався на базі каналу "Рада", до якого приєдналися ІСТV, "1+1", "Інтер". Згодом долучилися "Україна" та Суспільне. </a:t>
            </a:r>
          </a:p>
          <a:p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Якби такого об'єднання не сталося, в ОПУ розглядали можливість транслювання на всіх телеканалах ефіру "Ради», оскільки закон про воєнний стан дозволяє владі використовувати ЗМІ для військових потреб.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Суть "Єдиних новин" -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медіагрупи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ділять між собою по декілька ефірних годин на день, які транслюють всі 6 центральних телеканалів. Так забезпечується цілодобова і безперебійна трансляція марафону. 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Наразі ефірний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слот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медіагруп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щоденно складає по 6 годин на кожну. Окрім цього, кожен із каналів по черзі має готувати підсумковий випуск новин, який транслюють щоденно з 20 до 21 години. 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9222" name="Picture 6" descr="Єдиний телемарафон можна дивитися фактично в усьому світі - Ткаченко">
            <a:extLst>
              <a:ext uri="{FF2B5EF4-FFF2-40B4-BE49-F238E27FC236}">
                <a16:creationId xmlns:a16="http://schemas.microsoft.com/office/drawing/2014/main" id="{19EA0A4F-9A1B-EC45-942B-78DC79DC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31" y="4352688"/>
            <a:ext cx="419346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Єдиний канал влади. Як насправді працює телемарафон | Українська правда">
            <a:extLst>
              <a:ext uri="{FF2B5EF4-FFF2-40B4-BE49-F238E27FC236}">
                <a16:creationId xmlns:a16="http://schemas.microsoft.com/office/drawing/2014/main" id="{DD7A9044-B355-AD4F-903C-5D24D3FD2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 bwMode="auto">
          <a:xfrm>
            <a:off x="8701088" y="3508653"/>
            <a:ext cx="34909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7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60000"/>
                <a:lumOff val="4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778B-DF85-B648-BCF6-F53E4315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842963"/>
            <a:ext cx="5524499" cy="49422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Центральний орган виконавчої влади щодо забезпечення реалізації державної політики в інформаційній та видавничій сфері - </a:t>
            </a:r>
            <a:r>
              <a:rPr lang="uk-UA" sz="2400" b="1" dirty="0">
                <a:solidFill>
                  <a:srgbClr val="FF0000"/>
                </a:solidFill>
              </a:rPr>
              <a:t>Державний комітет телебачення та радіомовлення України </a:t>
            </a:r>
            <a:r>
              <a:rPr lang="en" sz="2400" dirty="0">
                <a:hlinkClick r:id="rId2"/>
              </a:rPr>
              <a:t>http://comin.kmu.gov.ua/</a:t>
            </a:r>
            <a:endParaRPr lang="uk-UA" sz="2400" dirty="0"/>
          </a:p>
          <a:p>
            <a:endParaRPr lang="uk-UA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Національна рада України з питань телебачення і радіомовлення </a:t>
            </a:r>
            <a:r>
              <a:rPr lang="uk-UA" sz="2400" b="1" dirty="0"/>
              <a:t>(підзвітна Верховній Раді та Президенту України) </a:t>
            </a:r>
            <a:r>
              <a:rPr lang="en" sz="2400" b="1" dirty="0">
                <a:hlinkClick r:id="rId3"/>
              </a:rPr>
              <a:t>https://www.nrada.gov.ua/about/#members</a:t>
            </a:r>
            <a:endParaRPr lang="uk-UA" sz="2400" b="1" dirty="0"/>
          </a:p>
          <a:p>
            <a:endParaRPr lang="uk-UA" b="1" dirty="0"/>
          </a:p>
        </p:txBody>
      </p:sp>
      <p:pic>
        <p:nvPicPr>
          <p:cNvPr id="11268" name="Picture 4" descr="До нової Національної ради України з питань телебачення і радіомовлення  мають входити авторитетні незалежні люди - Дніпропетровська обласна  організація Національної спілки журналістів">
            <a:extLst>
              <a:ext uri="{FF2B5EF4-FFF2-40B4-BE49-F238E27FC236}">
                <a16:creationId xmlns:a16="http://schemas.microsoft.com/office/drawing/2014/main" id="{798405BA-9C2A-2241-8DDF-AE42D1F4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54" y="416714"/>
            <a:ext cx="3993233" cy="26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В Нацраде заявили, что через суд пытаются лишить НАШ лицензии. Это не из-за  пропаганды - новости Украины, Политика - LIGA.net">
            <a:extLst>
              <a:ext uri="{FF2B5EF4-FFF2-40B4-BE49-F238E27FC236}">
                <a16:creationId xmlns:a16="http://schemas.microsoft.com/office/drawing/2014/main" id="{676869D1-6FF3-6C40-832D-CEAA97DC2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3482331"/>
            <a:ext cx="6467333" cy="33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Лицензия на радиовещание стоимость получения лицензии на телевещание  юридическое сопровождение от компании Правова Допомога">
            <a:extLst>
              <a:ext uri="{FF2B5EF4-FFF2-40B4-BE49-F238E27FC236}">
                <a16:creationId xmlns:a16="http://schemas.microsoft.com/office/drawing/2014/main" id="{2D4517D4-57DA-DD45-BF93-E4E93699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70" y="41276"/>
            <a:ext cx="2352184" cy="34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30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F6A02-2112-F049-871E-3747F2CE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49011"/>
            <a:ext cx="11763373" cy="19133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dirty="0">
                <a:solidFill>
                  <a:srgbClr val="FF0000"/>
                </a:solidFill>
              </a:rPr>
              <a:t>Чим відрізняються 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Державний комітет телебачення та радіомовлення України 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та Національна рада України з питань телебачення і радіомовлення ?</a:t>
            </a:r>
          </a:p>
        </p:txBody>
      </p:sp>
      <p:pic>
        <p:nvPicPr>
          <p:cNvPr id="19458" name="Picture 2" descr="Інформаційна війна як глобальний ІТ-бізнес">
            <a:extLst>
              <a:ext uri="{FF2B5EF4-FFF2-40B4-BE49-F238E27FC236}">
                <a16:creationId xmlns:a16="http://schemas.microsoft.com/office/drawing/2014/main" id="{E20B7A9B-CC33-5440-AD4C-825BC6C7D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289430"/>
            <a:ext cx="5105399" cy="42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Як дотримуватись інформаційної гігієни, коли війна | PRпортал Украины |  новости Украины | ПР-портал">
            <a:extLst>
              <a:ext uri="{FF2B5EF4-FFF2-40B4-BE49-F238E27FC236}">
                <a16:creationId xmlns:a16="http://schemas.microsoft.com/office/drawing/2014/main" id="{3E93E658-B857-4D43-9728-C072DC0FD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10070"/>
          <a:stretch/>
        </p:blipFill>
        <p:spPr bwMode="auto">
          <a:xfrm>
            <a:off x="542926" y="2236967"/>
            <a:ext cx="5800726" cy="43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39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60000"/>
                <a:lumOff val="4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914893-F39C-2645-A5D7-0D8C6387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03" y="785812"/>
            <a:ext cx="6276785" cy="4023360"/>
          </a:xfrm>
        </p:spPr>
        <p:txBody>
          <a:bodyPr/>
          <a:lstStyle/>
          <a:p>
            <a:r>
              <a:rPr lang="uk-UA" dirty="0"/>
              <a:t>Закон України про медіа (</a:t>
            </a:r>
            <a:r>
              <a:rPr lang="uk-UA" dirty="0" err="1"/>
              <a:t>проєкт</a:t>
            </a:r>
            <a:r>
              <a:rPr lang="uk-UA" dirty="0"/>
              <a:t>) грудень 2019</a:t>
            </a:r>
          </a:p>
          <a:p>
            <a:endParaRPr lang="uk-UA" dirty="0"/>
          </a:p>
        </p:txBody>
      </p:sp>
      <p:pic>
        <p:nvPicPr>
          <p:cNvPr id="12290" name="Picture 2" descr="Законопроєкт “Про медіа” обговорили під час Всеукраїнського Форуму “Україна  30” | Громадський Простір">
            <a:extLst>
              <a:ext uri="{FF2B5EF4-FFF2-40B4-BE49-F238E27FC236}">
                <a16:creationId xmlns:a16="http://schemas.microsoft.com/office/drawing/2014/main" id="{12898C40-E9E0-7042-8E73-A10A72A12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" t="-20272" r="963" b="20272"/>
          <a:stretch/>
        </p:blipFill>
        <p:spPr bwMode="auto">
          <a:xfrm>
            <a:off x="211172" y="271462"/>
            <a:ext cx="11980828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36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ализованные проекты - Vision House">
            <a:extLst>
              <a:ext uri="{FF2B5EF4-FFF2-40B4-BE49-F238E27FC236}">
                <a16:creationId xmlns:a16="http://schemas.microsoft.com/office/drawing/2014/main" id="{EC914A95-31EC-A94E-B65E-0EF6413A2C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254511"/>
            <a:ext cx="5981700" cy="42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B4E263-C2A9-DC48-84A8-3820F677C1EF}"/>
              </a:ext>
            </a:extLst>
          </p:cNvPr>
          <p:cNvSpPr/>
          <p:nvPr/>
        </p:nvSpPr>
        <p:spPr>
          <a:xfrm>
            <a:off x="157162" y="1633171"/>
            <a:ext cx="61579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b="1" dirty="0">
                <a:latin typeface="Book Antiqua" panose="02040602050305030304" pitchFamily="18" charset="0"/>
              </a:rPr>
              <a:t>C</a:t>
            </a:r>
            <a:r>
              <a:rPr lang="ru-RU" sz="2000" b="1" dirty="0" err="1">
                <a:latin typeface="Book Antiqua" panose="02040602050305030304" pitchFamily="18" charset="0"/>
              </a:rPr>
              <a:t>торінка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ведеться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проєктом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Європейський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Союз та Рада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Європа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разом для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підтримки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свободи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медіа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Україні</a:t>
            </a:r>
            <a:r>
              <a:rPr lang="ru-RU" sz="2000" b="1" dirty="0">
                <a:latin typeface="Book Antiqua" panose="02040602050305030304" pitchFamily="18" charset="0"/>
              </a:rPr>
              <a:t>» (</a:t>
            </a:r>
            <a:r>
              <a:rPr lang="ru-RU" sz="2000" b="1" dirty="0" err="1">
                <a:latin typeface="Book Antiqua" panose="02040602050305030304" pitchFamily="18" charset="0"/>
              </a:rPr>
              <a:t>надалі</a:t>
            </a:r>
            <a:r>
              <a:rPr lang="ru-RU" sz="2000" b="1" dirty="0">
                <a:latin typeface="Book Antiqua" panose="02040602050305030304" pitchFamily="18" charset="0"/>
              </a:rPr>
              <a:t> - </a:t>
            </a:r>
            <a:r>
              <a:rPr lang="ru-RU" sz="2000" b="1" dirty="0" err="1">
                <a:latin typeface="Book Antiqua" panose="02040602050305030304" pitchFamily="18" charset="0"/>
              </a:rPr>
              <a:t>Проєкт</a:t>
            </a:r>
            <a:r>
              <a:rPr lang="ru-RU" sz="2000" b="1" dirty="0">
                <a:latin typeface="Book Antiqua" panose="02040602050305030304" pitchFamily="18" charset="0"/>
              </a:rPr>
              <a:t>) </a:t>
            </a:r>
            <a:r>
              <a:rPr lang="ru-RU" sz="2000" b="1" dirty="0" err="1">
                <a:latin typeface="Book Antiqua" panose="02040602050305030304" pitchFamily="18" charset="0"/>
              </a:rPr>
              <a:t>є</a:t>
            </a:r>
            <a:r>
              <a:rPr lang="ru-RU" sz="2000" b="1" dirty="0">
                <a:latin typeface="Book Antiqua" panose="02040602050305030304" pitchFamily="18" charset="0"/>
              </a:rPr>
              <a:t> одним </a:t>
            </a:r>
            <a:r>
              <a:rPr lang="ru-RU" sz="2000" b="1" dirty="0" err="1">
                <a:latin typeface="Book Antiqua" panose="02040602050305030304" pitchFamily="18" charset="0"/>
              </a:rPr>
              <a:t>із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трьох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компонентів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Спільного</a:t>
            </a:r>
            <a:r>
              <a:rPr lang="ru-RU" sz="2000" b="1" dirty="0">
                <a:latin typeface="Book Antiqua" panose="02040602050305030304" pitchFamily="18" charset="0"/>
              </a:rPr>
              <a:t> Проєкту </a:t>
            </a:r>
            <a:r>
              <a:rPr lang="ru-RU" sz="2000" b="1" dirty="0" err="1">
                <a:latin typeface="Book Antiqua" panose="02040602050305030304" pitchFamily="18" charset="0"/>
              </a:rPr>
              <a:t>Європейського</a:t>
            </a:r>
            <a:r>
              <a:rPr lang="ru-RU" sz="2000" b="1" dirty="0">
                <a:latin typeface="Book Antiqua" panose="02040602050305030304" pitchFamily="18" charset="0"/>
              </a:rPr>
              <a:t> Союзу та Ради </a:t>
            </a:r>
            <a:r>
              <a:rPr lang="ru-RU" sz="2000" b="1" dirty="0" err="1">
                <a:latin typeface="Book Antiqua" panose="02040602050305030304" pitchFamily="18" charset="0"/>
              </a:rPr>
              <a:t>Європи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Європейський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Союз та Рада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Європи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разом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задля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зміцнення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прав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людини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Україні</a:t>
            </a:r>
            <a:r>
              <a:rPr 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».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</a:p>
          <a:p>
            <a:r>
              <a:rPr lang="ru-RU" sz="2000" b="1" u="sng" dirty="0">
                <a:latin typeface="Book Antiqua" panose="02040602050305030304" pitchFamily="18" charset="0"/>
              </a:rPr>
              <a:t>Мета </a:t>
            </a:r>
            <a:r>
              <a:rPr lang="ru-RU" sz="2000" b="1" dirty="0">
                <a:latin typeface="Book Antiqua" panose="02040602050305030304" pitchFamily="18" charset="0"/>
              </a:rPr>
              <a:t>-  </a:t>
            </a:r>
            <a:r>
              <a:rPr lang="ru-RU" sz="2000" b="1" dirty="0" err="1">
                <a:latin typeface="Book Antiqua" panose="02040602050305030304" pitchFamily="18" charset="0"/>
              </a:rPr>
              <a:t>зміцнити</a:t>
            </a:r>
            <a:r>
              <a:rPr lang="ru-RU" sz="2000" b="1" dirty="0">
                <a:latin typeface="Book Antiqua" panose="02040602050305030304" pitchFamily="18" charset="0"/>
              </a:rPr>
              <a:t> роль </a:t>
            </a:r>
            <a:r>
              <a:rPr lang="ru-RU" sz="2000" b="1" dirty="0" err="1">
                <a:latin typeface="Book Antiqua" panose="02040602050305030304" pitchFamily="18" charset="0"/>
              </a:rPr>
              <a:t>медіа</a:t>
            </a:r>
            <a:r>
              <a:rPr lang="ru-RU" sz="2000" b="1" dirty="0"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latin typeface="Book Antiqua" panose="02040602050305030304" pitchFamily="18" charset="0"/>
              </a:rPr>
              <a:t>їхню</a:t>
            </a:r>
            <a:r>
              <a:rPr lang="ru-RU" sz="2000" b="1" dirty="0">
                <a:latin typeface="Book Antiqua" panose="02040602050305030304" pitchFamily="18" charset="0"/>
              </a:rPr>
              <a:t> свободу та </a:t>
            </a:r>
            <a:r>
              <a:rPr lang="ru-RU" sz="2000" b="1" dirty="0" err="1">
                <a:latin typeface="Book Antiqua" panose="02040602050305030304" pitchFamily="18" charset="0"/>
              </a:rPr>
              <a:t>безпеку</a:t>
            </a:r>
            <a:r>
              <a:rPr lang="ru-RU" sz="2000" b="1" dirty="0">
                <a:latin typeface="Book Antiqua" panose="02040602050305030304" pitchFamily="18" charset="0"/>
              </a:rPr>
              <a:t>, а </a:t>
            </a:r>
            <a:r>
              <a:rPr lang="ru-RU" sz="2000" b="1" dirty="0" err="1">
                <a:latin typeface="Book Antiqua" panose="02040602050305030304" pitchFamily="18" charset="0"/>
              </a:rPr>
              <a:t>також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суспільне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мовлення</a:t>
            </a:r>
            <a:r>
              <a:rPr lang="ru-RU" sz="2000" b="1" dirty="0">
                <a:latin typeface="Book Antiqua" panose="02040602050305030304" pitchFamily="18" charset="0"/>
              </a:rPr>
              <a:t> як </a:t>
            </a:r>
            <a:r>
              <a:rPr lang="ru-RU" sz="2000" b="1" dirty="0" err="1">
                <a:latin typeface="Book Antiqua" panose="02040602050305030304" pitchFamily="18" charset="0"/>
              </a:rPr>
              <a:t>інструментів</a:t>
            </a:r>
            <a:r>
              <a:rPr lang="ru-RU" sz="2000" b="1" dirty="0">
                <a:latin typeface="Book Antiqua" panose="02040602050305030304" pitchFamily="18" charset="0"/>
              </a:rPr>
              <a:t> для </a:t>
            </a:r>
            <a:r>
              <a:rPr lang="ru-RU" sz="2000" b="1" dirty="0" err="1">
                <a:latin typeface="Book Antiqua" panose="02040602050305030304" pitchFamily="18" charset="0"/>
              </a:rPr>
              <a:t>досягнення</a:t>
            </a:r>
            <a:r>
              <a:rPr lang="ru-RU" sz="2000" b="1" dirty="0">
                <a:latin typeface="Book Antiqua" panose="02040602050305030304" pitchFamily="18" charset="0"/>
              </a:rPr>
              <a:t> консенсусу в </a:t>
            </a:r>
            <a:r>
              <a:rPr lang="ru-RU" sz="2000" b="1" dirty="0" err="1">
                <a:latin typeface="Book Antiqua" panose="02040602050305030304" pitchFamily="18" charset="0"/>
              </a:rPr>
              <a:t>українському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суспільстві</a:t>
            </a:r>
            <a:r>
              <a:rPr lang="ru-RU" sz="2000" b="1" dirty="0">
                <a:latin typeface="Book Antiqua" panose="02040602050305030304" pitchFamily="18" charset="0"/>
              </a:rPr>
              <a:t> у </a:t>
            </a:r>
            <a:r>
              <a:rPr lang="ru-RU" sz="2000" b="1" dirty="0" err="1">
                <a:latin typeface="Book Antiqua" panose="02040602050305030304" pitchFamily="18" charset="0"/>
              </a:rPr>
              <a:t>відповідності</a:t>
            </a:r>
            <a:r>
              <a:rPr lang="ru-RU" sz="2000" b="1" dirty="0">
                <a:latin typeface="Book Antiqua" panose="02040602050305030304" pitchFamily="18" charset="0"/>
              </a:rPr>
              <a:t> до </a:t>
            </a:r>
            <a:r>
              <a:rPr lang="ru-RU" sz="2000" b="1" dirty="0" err="1">
                <a:latin typeface="Book Antiqua" panose="02040602050305030304" pitchFamily="18" charset="0"/>
              </a:rPr>
              <a:t>пріоритетів</a:t>
            </a:r>
            <a:r>
              <a:rPr lang="ru-RU" sz="2000" b="1" dirty="0">
                <a:latin typeface="Book Antiqua" panose="02040602050305030304" pitchFamily="18" charset="0"/>
              </a:rPr>
              <a:t>, </a:t>
            </a:r>
            <a:r>
              <a:rPr lang="ru-RU" sz="2000" b="1" dirty="0" err="1">
                <a:latin typeface="Book Antiqua" panose="02040602050305030304" pitchFamily="18" charset="0"/>
              </a:rPr>
              <a:t>зазначених</a:t>
            </a:r>
            <a:r>
              <a:rPr lang="ru-RU" sz="2000" b="1" dirty="0">
                <a:latin typeface="Book Antiqua" panose="02040602050305030304" pitchFamily="18" charset="0"/>
              </a:rPr>
              <a:t> у </a:t>
            </a:r>
            <a:r>
              <a:rPr lang="ru-RU" sz="2000" b="1" dirty="0" err="1">
                <a:latin typeface="Book Antiqua" panose="02040602050305030304" pitchFamily="18" charset="0"/>
              </a:rPr>
              <a:t>Плані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дій</a:t>
            </a:r>
            <a:r>
              <a:rPr lang="ru-RU" sz="2000" b="1" dirty="0">
                <a:latin typeface="Book Antiqua" panose="02040602050305030304" pitchFamily="18" charset="0"/>
              </a:rPr>
              <a:t> Ради </a:t>
            </a:r>
            <a:r>
              <a:rPr lang="ru-RU" sz="2000" b="1" dirty="0" err="1">
                <a:latin typeface="Book Antiqua" panose="02040602050305030304" pitchFamily="18" charset="0"/>
              </a:rPr>
              <a:t>Європи</a:t>
            </a:r>
            <a:r>
              <a:rPr lang="ru-RU" sz="2000" b="1" dirty="0">
                <a:latin typeface="Book Antiqua" panose="02040602050305030304" pitchFamily="18" charset="0"/>
              </a:rPr>
              <a:t> для </a:t>
            </a:r>
            <a:r>
              <a:rPr lang="ru-RU" sz="2000" b="1" dirty="0" err="1">
                <a:latin typeface="Book Antiqua" panose="02040602050305030304" pitchFamily="18" charset="0"/>
              </a:rPr>
              <a:t>України</a:t>
            </a:r>
            <a:r>
              <a:rPr lang="ru-RU" sz="2000" b="1" dirty="0">
                <a:latin typeface="Book Antiqua" panose="02040602050305030304" pitchFamily="18" charset="0"/>
              </a:rPr>
              <a:t> на 2018-2021 </a:t>
            </a:r>
            <a:r>
              <a:rPr lang="ru-RU" sz="2000" b="1" dirty="0" err="1">
                <a:latin typeface="Book Antiqua" panose="02040602050305030304" pitchFamily="18" charset="0"/>
              </a:rPr>
              <a:t>рр</a:t>
            </a:r>
            <a:r>
              <a:rPr lang="ru-RU" sz="2000" b="1" dirty="0">
                <a:latin typeface="Book Antiqua" panose="02040602050305030304" pitchFamily="18" charset="0"/>
              </a:rPr>
              <a:t>., а </a:t>
            </a:r>
            <a:r>
              <a:rPr lang="ru-RU" sz="2000" b="1" dirty="0" err="1">
                <a:latin typeface="Book Antiqua" panose="02040602050305030304" pitchFamily="18" charset="0"/>
              </a:rPr>
              <a:t>також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Угоді</a:t>
            </a:r>
            <a:r>
              <a:rPr lang="ru-RU" sz="2000" b="1" dirty="0">
                <a:latin typeface="Book Antiqua" panose="02040602050305030304" pitchFamily="18" charset="0"/>
              </a:rPr>
              <a:t> про </a:t>
            </a:r>
            <a:r>
              <a:rPr lang="ru-RU" sz="2000" b="1" dirty="0" err="1">
                <a:latin typeface="Book Antiqua" panose="02040602050305030304" pitchFamily="18" charset="0"/>
              </a:rPr>
              <a:t>Асоціацію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між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Україною</a:t>
            </a:r>
            <a:r>
              <a:rPr lang="ru-RU" sz="2000" b="1" dirty="0">
                <a:latin typeface="Book Antiqua" panose="02040602050305030304" pitchFamily="18" charset="0"/>
              </a:rPr>
              <a:t> та </a:t>
            </a:r>
            <a:r>
              <a:rPr lang="ru-RU" sz="2000" b="1" dirty="0" err="1">
                <a:latin typeface="Book Antiqua" panose="02040602050305030304" pitchFamily="18" charset="0"/>
              </a:rPr>
              <a:t>Європейським</a:t>
            </a:r>
            <a:r>
              <a:rPr lang="ru-RU" sz="2000" b="1" dirty="0">
                <a:latin typeface="Book Antiqua" panose="02040602050305030304" pitchFamily="18" charset="0"/>
              </a:rPr>
              <a:t> Союзом, </a:t>
            </a:r>
            <a:r>
              <a:rPr lang="ru-RU" sz="2000" b="1" dirty="0" err="1">
                <a:latin typeface="Book Antiqua" panose="02040602050305030304" pitchFamily="18" charset="0"/>
              </a:rPr>
              <a:t>що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була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</a:rPr>
              <a:t>ратифікована</a:t>
            </a:r>
            <a:r>
              <a:rPr lang="ru-RU" sz="2000" b="1" dirty="0">
                <a:latin typeface="Book Antiqua" panose="02040602050305030304" pitchFamily="18" charset="0"/>
              </a:rPr>
              <a:t> у </a:t>
            </a:r>
            <a:r>
              <a:rPr lang="ru-RU" sz="2000" b="1" dirty="0" err="1">
                <a:latin typeface="Book Antiqua" panose="02040602050305030304" pitchFamily="18" charset="0"/>
              </a:rPr>
              <a:t>вересні</a:t>
            </a:r>
            <a:r>
              <a:rPr lang="ru-RU" sz="2000" b="1" dirty="0">
                <a:latin typeface="Book Antiqua" panose="02040602050305030304" pitchFamily="18" charset="0"/>
              </a:rPr>
              <a:t> 2014 року.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C20E3B-0BD1-5144-8D5C-49DADADFF549}"/>
              </a:ext>
            </a:extLst>
          </p:cNvPr>
          <p:cNvSpPr/>
          <p:nvPr/>
        </p:nvSpPr>
        <p:spPr>
          <a:xfrm>
            <a:off x="209549" y="208071"/>
            <a:ext cx="6276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Медійні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проекти</a:t>
            </a:r>
            <a:r>
              <a:rPr lang="ru-RU" b="1" dirty="0">
                <a:solidFill>
                  <a:srgbClr val="FF0000"/>
                </a:solidFill>
              </a:rPr>
              <a:t> Ради </a:t>
            </a:r>
            <a:r>
              <a:rPr lang="ru-RU" b="1" dirty="0" err="1">
                <a:solidFill>
                  <a:srgbClr val="FF0000"/>
                </a:solidFill>
              </a:rPr>
              <a:t>Європи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Україні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@</a:t>
            </a:r>
            <a:r>
              <a:rPr lang="en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CoEUPSIS</a:t>
            </a:r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  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торінка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проєкту "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Європейський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Союз та Рада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разом для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підтримки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свободи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медіа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Україні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1066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20000"/>
                <a:lumOff val="8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6CD282-0DCC-D541-ABDC-7500E739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7372350" cy="6629400"/>
          </a:xfrm>
        </p:spPr>
        <p:txBody>
          <a:bodyPr>
            <a:normAutofit fontScale="70000" lnSpcReduction="20000"/>
          </a:bodyPr>
          <a:lstStyle/>
          <a:p>
            <a:r>
              <a:rPr lang="uk-UA" sz="2800" b="1" dirty="0" err="1">
                <a:latin typeface="+mj-lt"/>
              </a:rPr>
              <a:t>Проєкт</a:t>
            </a:r>
            <a:r>
              <a:rPr lang="uk-UA" sz="2800" b="1" dirty="0">
                <a:latin typeface="+mj-lt"/>
              </a:rPr>
              <a:t> ставить перед собою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6 основних завдань</a:t>
            </a:r>
            <a:r>
              <a:rPr lang="uk-UA" sz="2800" b="1" dirty="0">
                <a:latin typeface="+mj-lt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>
                <a:latin typeface="+mj-lt"/>
              </a:rPr>
              <a:t>Посилення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системи Суспільного мовлення </a:t>
            </a:r>
            <a:r>
              <a:rPr lang="uk-UA" sz="2800" b="1" dirty="0">
                <a:latin typeface="+mj-lt"/>
              </a:rPr>
              <a:t>в Україні;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>
                <a:latin typeface="+mj-lt"/>
              </a:rPr>
              <a:t>Зміцнення місцевих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друкованих видань</a:t>
            </a:r>
            <a:r>
              <a:rPr lang="uk-UA" sz="2800" b="1" dirty="0">
                <a:latin typeface="+mj-lt"/>
              </a:rPr>
              <a:t>, які пройшли реформу роздержавлення;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>
                <a:solidFill>
                  <a:srgbClr val="FF0000"/>
                </a:solidFill>
                <a:latin typeface="+mj-lt"/>
              </a:rPr>
              <a:t>Безпека журналістів </a:t>
            </a:r>
            <a:r>
              <a:rPr lang="uk-UA" sz="2800" b="1" dirty="0">
                <a:latin typeface="+mj-lt"/>
              </a:rPr>
              <a:t>та боротьба з безкарністю за злочини щодо свободи вираження поглядів, зокрема створення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національного механізму швидкого реагування для захисту журналістів;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>
                <a:latin typeface="+mj-lt"/>
              </a:rPr>
              <a:t>Ухвалення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аудіовізуального законодавства </a:t>
            </a:r>
            <a:r>
              <a:rPr lang="uk-UA" sz="2800" b="1" dirty="0">
                <a:latin typeface="+mj-lt"/>
              </a:rPr>
              <a:t>та зміцнення спроможності Національної ради України з питань телебачення та радіомовлення; 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>
                <a:latin typeface="+mj-lt"/>
              </a:rPr>
              <a:t> Поліпшення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доступу до публічної інформації </a:t>
            </a:r>
            <a:r>
              <a:rPr lang="uk-UA" sz="2800" b="1" dirty="0">
                <a:latin typeface="+mj-lt"/>
              </a:rPr>
              <a:t>для медіа та суспільства;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>
                <a:latin typeface="+mj-lt"/>
              </a:rPr>
              <a:t>Збалансоване та професійне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висвітлення виборів</a:t>
            </a:r>
            <a:r>
              <a:rPr lang="uk-UA" sz="2800" b="1" dirty="0">
                <a:latin typeface="+mj-lt"/>
              </a:rPr>
              <a:t>, боротьба з пропагандою та інформаційним безладдям, забезпечення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інформаційної безпеки </a:t>
            </a:r>
            <a:r>
              <a:rPr lang="uk-UA" sz="2800" b="1" dirty="0">
                <a:latin typeface="+mj-lt"/>
              </a:rPr>
              <a:t>у відповідності до європейських стандартів.</a:t>
            </a:r>
          </a:p>
          <a:p>
            <a:r>
              <a:rPr lang="uk-UA" sz="2800" b="1" dirty="0" err="1">
                <a:latin typeface="+mj-lt"/>
              </a:rPr>
              <a:t>Проєкт</a:t>
            </a:r>
            <a:r>
              <a:rPr lang="uk-UA" sz="2800" b="1" dirty="0">
                <a:latin typeface="+mj-lt"/>
              </a:rPr>
              <a:t> є продовженням підтримки реформ у сфері медіа в Україні після завершення проєкту Ради Європи «Зміцнення свободи медіа, доступу до інформації та посиленням системи Суспільного мовлення в Україні», що впроваджувався з 1 липня 2018 року до 31 серпня 2019 року в межах Плану дій Ради Європи для України на 2018- 2021 </a:t>
            </a:r>
            <a:r>
              <a:rPr lang="ru-RU" sz="2800" b="1" dirty="0" err="1">
                <a:latin typeface="+mj-lt"/>
              </a:rPr>
              <a:t>рр</a:t>
            </a:r>
            <a:r>
              <a:rPr lang="ru-RU" sz="2800" b="1" dirty="0">
                <a:latin typeface="+mj-lt"/>
              </a:rPr>
              <a:t>. </a:t>
            </a:r>
          </a:p>
          <a:p>
            <a:endParaRPr lang="uk-UA" dirty="0"/>
          </a:p>
        </p:txBody>
      </p:sp>
      <p:pic>
        <p:nvPicPr>
          <p:cNvPr id="13320" name="Picture 8" descr="16 листопада – День працівників радіо, телебачення і зв&amp;#39;язку України -  Детектор медіа.">
            <a:extLst>
              <a:ext uri="{FF2B5EF4-FFF2-40B4-BE49-F238E27FC236}">
                <a16:creationId xmlns:a16="http://schemas.microsoft.com/office/drawing/2014/main" id="{11810EDF-C9F9-2D45-B959-6361EFE9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39" y="1614488"/>
            <a:ext cx="5148161" cy="38576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60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60000"/>
                <a:lumOff val="4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7DD1-0367-C64C-8635-3A45DB4F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57175"/>
            <a:ext cx="9958387" cy="18276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Проаналізуйте </a:t>
            </a:r>
            <a:r>
              <a:rPr lang="uk-UA" b="1" dirty="0" err="1">
                <a:solidFill>
                  <a:srgbClr val="FF0000"/>
                </a:solidFill>
              </a:rPr>
              <a:t>проЄкт</a:t>
            </a:r>
            <a:r>
              <a:rPr lang="uk-UA" b="1" dirty="0">
                <a:solidFill>
                  <a:srgbClr val="FF0000"/>
                </a:solidFill>
              </a:rPr>
              <a:t> закону України про медіа</a:t>
            </a:r>
            <a:br>
              <a:rPr lang="uk-UA" dirty="0"/>
            </a:br>
            <a:endParaRPr lang="uk-UA" dirty="0"/>
          </a:p>
        </p:txBody>
      </p:sp>
      <p:pic>
        <p:nvPicPr>
          <p:cNvPr id="20484" name="Picture 4" descr="Інформаційна гігієна: навіщо потрібна та як не стати жертвами фейків |  Business Woman">
            <a:extLst>
              <a:ext uri="{FF2B5EF4-FFF2-40B4-BE49-F238E27FC236}">
                <a16:creationId xmlns:a16="http://schemas.microsoft.com/office/drawing/2014/main" id="{3E0E039C-CAD2-0848-B483-DD2E82D5F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08" y="1368268"/>
            <a:ext cx="7870680" cy="48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847A2B-9D95-EA4B-BCF1-D84AACC867C3}"/>
              </a:ext>
            </a:extLst>
          </p:cNvPr>
          <p:cNvSpPr/>
          <p:nvPr/>
        </p:nvSpPr>
        <p:spPr>
          <a:xfrm>
            <a:off x="3112297" y="6231493"/>
            <a:ext cx="659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http</a:t>
            </a:r>
            <a:r>
              <a:rPr lang="uk-UA" dirty="0"/>
              <a:t>://</a:t>
            </a:r>
            <a:r>
              <a:rPr lang="uk-UA" dirty="0" err="1"/>
              <a:t>kompkd.rada.gov.ua</a:t>
            </a:r>
            <a:r>
              <a:rPr lang="uk-UA" dirty="0"/>
              <a:t>/</a:t>
            </a:r>
            <a:r>
              <a:rPr lang="uk-UA" dirty="0" err="1"/>
              <a:t>uploads</a:t>
            </a:r>
            <a:r>
              <a:rPr lang="uk-UA" dirty="0"/>
              <a:t>/</a:t>
            </a:r>
            <a:r>
              <a:rPr lang="uk-UA" dirty="0" err="1"/>
              <a:t>documents</a:t>
            </a:r>
            <a:r>
              <a:rPr lang="uk-UA" dirty="0"/>
              <a:t>/32622.pdf</a:t>
            </a:r>
          </a:p>
        </p:txBody>
      </p:sp>
    </p:spTree>
    <p:extLst>
      <p:ext uri="{BB962C8B-B14F-4D97-AF65-F5344CB8AC3E}">
        <p14:creationId xmlns:p14="http://schemas.microsoft.com/office/powerpoint/2010/main" val="21298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A318FF-D5A4-8D47-A79B-EB2A56CD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705980"/>
            <a:ext cx="5991034" cy="2457451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Закон </a:t>
            </a:r>
            <a:r>
              <a:rPr lang="ru-RU" sz="2400" b="1" i="1" dirty="0" err="1">
                <a:solidFill>
                  <a:srgbClr val="FF0000"/>
                </a:solidFill>
              </a:rPr>
              <a:t>України</a:t>
            </a:r>
            <a:r>
              <a:rPr lang="ru-RU" sz="2400" b="1" i="1" dirty="0">
                <a:solidFill>
                  <a:srgbClr val="FF0000"/>
                </a:solidFill>
              </a:rPr>
              <a:t> “Про </a:t>
            </a:r>
            <a:r>
              <a:rPr lang="ru-RU" sz="2400" b="1" i="1" dirty="0" err="1">
                <a:solidFill>
                  <a:srgbClr val="FF0000"/>
                </a:solidFill>
              </a:rPr>
              <a:t>інформацію</a:t>
            </a:r>
            <a:r>
              <a:rPr lang="ru-RU" sz="2400" b="1" i="1" dirty="0">
                <a:solidFill>
                  <a:srgbClr val="FF0000"/>
                </a:solidFill>
              </a:rPr>
              <a:t>” (1992, доп. 2000): </a:t>
            </a:r>
          </a:p>
          <a:p>
            <a:r>
              <a:rPr lang="ru-RU" sz="2400" b="1" i="1" dirty="0" err="1"/>
              <a:t>Державна</a:t>
            </a:r>
            <a:r>
              <a:rPr lang="ru-RU" sz="2400" b="1" i="1" dirty="0"/>
              <a:t> </a:t>
            </a:r>
            <a:r>
              <a:rPr lang="ru-RU" sz="2400" b="1" i="1" dirty="0" err="1"/>
              <a:t>інформаційна</a:t>
            </a:r>
            <a:r>
              <a:rPr lang="ru-RU" sz="2400" b="1" i="1" dirty="0"/>
              <a:t> </a:t>
            </a:r>
            <a:r>
              <a:rPr lang="ru-RU" sz="2400" b="1" i="1" dirty="0" err="1"/>
              <a:t>політика</a:t>
            </a:r>
            <a:r>
              <a:rPr lang="ru-RU" sz="2400" b="1" i="1" dirty="0"/>
              <a:t>  </a:t>
            </a:r>
            <a:r>
              <a:rPr lang="ru-RU" sz="2400" b="1" i="1" dirty="0" err="1"/>
              <a:t>визначається</a:t>
            </a:r>
            <a:r>
              <a:rPr lang="ru-RU" sz="2400" b="1" i="1" dirty="0"/>
              <a:t> як </a:t>
            </a:r>
            <a:r>
              <a:rPr lang="ru-RU" sz="2400" b="1" i="1" dirty="0" err="1"/>
              <a:t>сукупність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основних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напрямів</a:t>
            </a:r>
            <a:r>
              <a:rPr lang="ru-RU" sz="2400" b="1" i="1" dirty="0"/>
              <a:t> і </a:t>
            </a:r>
            <a:r>
              <a:rPr lang="ru-RU" sz="2400" b="1" i="1" dirty="0" err="1"/>
              <a:t>способів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держави</a:t>
            </a:r>
            <a:r>
              <a:rPr lang="ru-RU" sz="2400" b="1" i="1" dirty="0"/>
              <a:t> по </a:t>
            </a:r>
            <a:r>
              <a:rPr lang="ru-RU" sz="2400" b="1" i="1" dirty="0" err="1"/>
              <a:t>одержанню</a:t>
            </a:r>
            <a:r>
              <a:rPr lang="ru-RU" sz="2400" b="1" i="1" dirty="0"/>
              <a:t>, </a:t>
            </a:r>
            <a:r>
              <a:rPr lang="ru-RU" sz="2400" b="1" i="1" dirty="0" err="1"/>
              <a:t>використанню</a:t>
            </a:r>
            <a:r>
              <a:rPr lang="ru-RU" sz="2400" b="1" i="1" dirty="0"/>
              <a:t>, </a:t>
            </a:r>
            <a:r>
              <a:rPr lang="ru-RU" sz="2400" b="1" i="1" dirty="0" err="1"/>
              <a:t>поширенню</a:t>
            </a:r>
            <a:r>
              <a:rPr lang="ru-RU" sz="2400" b="1" i="1" dirty="0"/>
              <a:t> та </a:t>
            </a:r>
            <a:r>
              <a:rPr lang="ru-RU" sz="2400" b="1" i="1" dirty="0" err="1"/>
              <a:t>зберіганню</a:t>
            </a:r>
            <a:r>
              <a:rPr lang="ru-RU" sz="2400" b="1" i="1" dirty="0"/>
              <a:t> </a:t>
            </a:r>
            <a:r>
              <a:rPr lang="ru-RU" sz="2400" b="1" i="1" dirty="0" err="1"/>
              <a:t>інформаціі</a:t>
            </a:r>
            <a:r>
              <a:rPr lang="ru-RU" sz="2400" b="1" i="1" dirty="0"/>
              <a:t>̈. </a:t>
            </a:r>
          </a:p>
          <a:p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DEDA6F-3469-634F-97E8-86E4F34BF7F6}"/>
              </a:ext>
            </a:extLst>
          </p:cNvPr>
          <p:cNvSpPr/>
          <p:nvPr/>
        </p:nvSpPr>
        <p:spPr>
          <a:xfrm>
            <a:off x="219075" y="369456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Концепція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Національноі</a:t>
            </a:r>
            <a:r>
              <a:rPr lang="ru-RU" sz="2400" b="1" i="1" dirty="0">
                <a:solidFill>
                  <a:srgbClr val="FF0000"/>
                </a:solidFill>
              </a:rPr>
              <a:t>̈ </a:t>
            </a:r>
            <a:r>
              <a:rPr lang="ru-RU" sz="2400" b="1" i="1" dirty="0" err="1">
                <a:solidFill>
                  <a:srgbClr val="FF0000"/>
                </a:solidFill>
              </a:rPr>
              <a:t>інформаційноі</a:t>
            </a:r>
            <a:r>
              <a:rPr lang="ru-RU" sz="2400" b="1" i="1" dirty="0">
                <a:solidFill>
                  <a:srgbClr val="FF0000"/>
                </a:solidFill>
              </a:rPr>
              <a:t>̈ </a:t>
            </a:r>
            <a:r>
              <a:rPr lang="ru-RU" sz="2400" b="1" i="1" dirty="0" err="1">
                <a:solidFill>
                  <a:srgbClr val="FF0000"/>
                </a:solidFill>
              </a:rPr>
              <a:t>політики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України</a:t>
            </a:r>
            <a:r>
              <a:rPr lang="ru-RU" sz="2400" b="1" i="1" dirty="0">
                <a:solidFill>
                  <a:srgbClr val="FF0000"/>
                </a:solidFill>
              </a:rPr>
              <a:t> (2002):</a:t>
            </a:r>
          </a:p>
          <a:p>
            <a:r>
              <a:rPr lang="ru-RU" sz="2400" b="1" i="1" dirty="0" err="1"/>
              <a:t>Під</a:t>
            </a:r>
            <a:r>
              <a:rPr lang="ru-RU" sz="2400" b="1" i="1" dirty="0"/>
              <a:t> “</a:t>
            </a:r>
            <a:r>
              <a:rPr lang="ru-RU" sz="2400" b="1" i="1" dirty="0" err="1"/>
              <a:t>національною</a:t>
            </a:r>
            <a:r>
              <a:rPr lang="ru-RU" sz="2400" b="1" i="1" dirty="0"/>
              <a:t> </a:t>
            </a:r>
            <a:r>
              <a:rPr lang="ru-RU" sz="2400" b="1" i="1" dirty="0" err="1"/>
              <a:t>інформаційною</a:t>
            </a:r>
            <a:r>
              <a:rPr lang="ru-RU" sz="2400" b="1" i="1" dirty="0"/>
              <a:t> </a:t>
            </a:r>
            <a:r>
              <a:rPr lang="ru-RU" sz="2400" b="1" i="1" dirty="0" err="1"/>
              <a:t>політикою</a:t>
            </a:r>
            <a:r>
              <a:rPr lang="ru-RU" sz="2400" b="1" i="1" dirty="0"/>
              <a:t> </a:t>
            </a:r>
            <a:r>
              <a:rPr lang="ru-RU" sz="2400" b="1" i="1" dirty="0" err="1"/>
              <a:t>розглядається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стратегія</a:t>
            </a:r>
            <a:r>
              <a:rPr lang="ru-RU" sz="2400" b="1" i="1" dirty="0"/>
              <a:t>, напрямки та </a:t>
            </a:r>
            <a:r>
              <a:rPr lang="ru-RU" sz="2400" b="1" i="1" dirty="0" err="1"/>
              <a:t>завдання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держави</a:t>
            </a:r>
            <a:r>
              <a:rPr lang="ru-RU" sz="2400" b="1" i="1" dirty="0"/>
              <a:t> в </a:t>
            </a:r>
            <a:r>
              <a:rPr lang="ru-RU" sz="2400" b="1" i="1" dirty="0" err="1"/>
              <a:t>галузі</a:t>
            </a:r>
            <a:r>
              <a:rPr lang="ru-RU" sz="2400" b="1" i="1" dirty="0"/>
              <a:t> </a:t>
            </a:r>
            <a:r>
              <a:rPr lang="ru-RU" sz="2400" b="1" i="1" dirty="0" err="1"/>
              <a:t>творення</a:t>
            </a:r>
            <a:r>
              <a:rPr lang="ru-RU" sz="2400" b="1" i="1" dirty="0"/>
              <a:t>, </a:t>
            </a:r>
            <a:r>
              <a:rPr lang="ru-RU" sz="2400" b="1" i="1" dirty="0" err="1"/>
              <a:t>збирання</a:t>
            </a:r>
            <a:r>
              <a:rPr lang="ru-RU" sz="2400" b="1" i="1" dirty="0"/>
              <a:t>, </a:t>
            </a:r>
            <a:r>
              <a:rPr lang="ru-RU" sz="2400" b="1" i="1" dirty="0" err="1"/>
              <a:t>обробки</a:t>
            </a:r>
            <a:r>
              <a:rPr lang="ru-RU" sz="2400" b="1" i="1" dirty="0"/>
              <a:t>, </a:t>
            </a:r>
            <a:r>
              <a:rPr lang="ru-RU" sz="2400" b="1" i="1" dirty="0" err="1"/>
              <a:t>зберігання</a:t>
            </a:r>
            <a:r>
              <a:rPr lang="ru-RU" sz="2400" b="1" i="1" dirty="0"/>
              <a:t>, </a:t>
            </a:r>
            <a:r>
              <a:rPr lang="ru-RU" sz="2400" b="1" i="1" dirty="0" err="1"/>
              <a:t>використання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інформаціі</a:t>
            </a:r>
            <a:r>
              <a:rPr lang="ru-RU" sz="2400" b="1" i="1" dirty="0"/>
              <a:t>̈ в </a:t>
            </a:r>
            <a:r>
              <a:rPr lang="ru-RU" sz="2400" b="1" i="1" dirty="0" err="1"/>
              <a:t>суспільстві</a:t>
            </a:r>
            <a:r>
              <a:rPr lang="ru-RU" sz="2400" b="1" i="1" dirty="0"/>
              <a:t>”.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608FFE-1368-6144-A85A-BA02AD1192B5}"/>
              </a:ext>
            </a:extLst>
          </p:cNvPr>
          <p:cNvSpPr/>
          <p:nvPr/>
        </p:nvSpPr>
        <p:spPr>
          <a:xfrm>
            <a:off x="6096000" y="365442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Концепція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Інформаційноі</a:t>
            </a:r>
            <a:r>
              <a:rPr lang="ru-RU" sz="2400" b="1" i="1" dirty="0">
                <a:solidFill>
                  <a:srgbClr val="FF0000"/>
                </a:solidFill>
              </a:rPr>
              <a:t>̈ </a:t>
            </a:r>
            <a:r>
              <a:rPr lang="ru-RU" sz="2400" b="1" i="1" dirty="0" err="1">
                <a:solidFill>
                  <a:srgbClr val="FF0000"/>
                </a:solidFill>
              </a:rPr>
              <a:t>безпеки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України</a:t>
            </a:r>
            <a:r>
              <a:rPr lang="ru-RU" sz="2400" b="1" i="1" dirty="0">
                <a:solidFill>
                  <a:srgbClr val="FF0000"/>
                </a:solidFill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</a:rPr>
              <a:t>проєкт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від</a:t>
            </a:r>
            <a:r>
              <a:rPr lang="ru-RU" sz="2400" b="1" i="1" dirty="0">
                <a:solidFill>
                  <a:srgbClr val="FF0000"/>
                </a:solidFill>
              </a:rPr>
              <a:t> 09.06.2015):</a:t>
            </a:r>
          </a:p>
          <a:p>
            <a:r>
              <a:rPr lang="ru-RU" sz="2400" b="1" i="1" dirty="0" err="1"/>
              <a:t>Державна</a:t>
            </a:r>
            <a:r>
              <a:rPr lang="ru-RU" sz="2400" b="1" i="1" dirty="0"/>
              <a:t> </a:t>
            </a:r>
            <a:r>
              <a:rPr lang="ru-RU" sz="2400" b="1" i="1" dirty="0" err="1"/>
              <a:t>інформаційна</a:t>
            </a:r>
            <a:r>
              <a:rPr lang="ru-RU" sz="2400" b="1" i="1" dirty="0"/>
              <a:t> </a:t>
            </a:r>
            <a:r>
              <a:rPr lang="ru-RU" sz="2400" b="1" i="1" dirty="0" err="1"/>
              <a:t>політика</a:t>
            </a:r>
            <a:r>
              <a:rPr lang="ru-RU" sz="2400" b="1" i="1" dirty="0"/>
              <a:t> –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держави</a:t>
            </a:r>
            <a:r>
              <a:rPr lang="ru-RU" sz="2400" b="1" i="1" dirty="0"/>
              <a:t>, </a:t>
            </a:r>
            <a:r>
              <a:rPr lang="ru-RU" sz="2400" b="1" i="1" dirty="0" err="1"/>
              <a:t>спрямована</a:t>
            </a:r>
            <a:r>
              <a:rPr lang="ru-RU" sz="2400" b="1" i="1" dirty="0"/>
              <a:t> на </a:t>
            </a:r>
            <a:r>
              <a:rPr lang="ru-RU" sz="2400" b="1" i="1" dirty="0" err="1"/>
              <a:t>регулювання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середовища</a:t>
            </a:r>
            <a:r>
              <a:rPr lang="ru-RU" sz="2400" b="1" i="1" dirty="0"/>
              <a:t>, в </a:t>
            </a:r>
            <a:r>
              <a:rPr lang="ru-RU" sz="2400" b="1" i="1" dirty="0" err="1"/>
              <a:t>якому</a:t>
            </a:r>
            <a:r>
              <a:rPr lang="ru-RU" sz="2400" b="1" i="1" dirty="0"/>
              <a:t> </a:t>
            </a:r>
            <a:r>
              <a:rPr lang="ru-RU" sz="2400" b="1" i="1" dirty="0" err="1"/>
              <a:t>задовольняються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інформаційно-комунікативні</a:t>
            </a:r>
            <a:r>
              <a:rPr lang="ru-RU" sz="2400" b="1" i="1" dirty="0"/>
              <a:t> потреби </a:t>
            </a:r>
            <a:r>
              <a:rPr lang="ru-RU" sz="2400" b="1" i="1" dirty="0" err="1"/>
              <a:t>громадян</a:t>
            </a:r>
            <a:r>
              <a:rPr lang="ru-RU" sz="2400" b="1" i="1" dirty="0"/>
              <a:t>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, </a:t>
            </a:r>
            <a:r>
              <a:rPr lang="ru-RU" sz="2400" b="1" i="1" dirty="0" err="1"/>
              <a:t>суспільства</a:t>
            </a:r>
            <a:r>
              <a:rPr lang="ru-RU" sz="2400" b="1" i="1" dirty="0"/>
              <a:t> і </a:t>
            </a:r>
            <a:r>
              <a:rPr lang="ru-RU" sz="2400" b="1" i="1" dirty="0" err="1"/>
              <a:t>держави</a:t>
            </a:r>
            <a:r>
              <a:rPr lang="ru-RU" sz="2400" b="1" i="1" dirty="0"/>
              <a:t>”. </a:t>
            </a:r>
          </a:p>
        </p:txBody>
      </p:sp>
      <p:pic>
        <p:nvPicPr>
          <p:cNvPr id="16388" name="Picture 4" descr="Міністерство культури та інформаційної політики запустило безкоштовний курс  «Сучасна українська мова» | Ворота Україна">
            <a:extLst>
              <a:ext uri="{FF2B5EF4-FFF2-40B4-BE49-F238E27FC236}">
                <a16:creationId xmlns:a16="http://schemas.microsoft.com/office/drawing/2014/main" id="{3DE16202-CB8E-9A46-A054-8074AC13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18" y="0"/>
            <a:ext cx="5662613" cy="37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ufss">
            <a:extLst>
              <a:ext uri="{FF2B5EF4-FFF2-40B4-BE49-F238E27FC236}">
                <a16:creationId xmlns:a16="http://schemas.microsoft.com/office/drawing/2014/main" id="{CF1CFF1D-D33A-7A45-B1F9-98A3F5BD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65100"/>
            <a:ext cx="3556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Большое интервью с главой Минкульта и информполитики Александром Ткаченко.  Медиарынок, Экономика - новости бизнеса Украины">
            <a:extLst>
              <a:ext uri="{FF2B5EF4-FFF2-40B4-BE49-F238E27FC236}">
                <a16:creationId xmlns:a16="http://schemas.microsoft.com/office/drawing/2014/main" id="{97EF120A-245C-234E-A0A3-F09DDBB3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92" y="0"/>
            <a:ext cx="6080296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4BFA9-F76E-3146-9FFE-399372B9551F}"/>
              </a:ext>
            </a:extLst>
          </p:cNvPr>
          <p:cNvSpPr txBox="1"/>
          <p:nvPr/>
        </p:nvSpPr>
        <p:spPr>
          <a:xfrm>
            <a:off x="6823113" y="4691062"/>
            <a:ext cx="4891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Олександр Ткаченко  - міністр культури та інформаційної політики</a:t>
            </a:r>
          </a:p>
        </p:txBody>
      </p:sp>
      <p:pic>
        <p:nvPicPr>
          <p:cNvPr id="21514" name="Picture 10" descr="Міністерство інформаційної політики України - Wikiwand">
            <a:extLst>
              <a:ext uri="{FF2B5EF4-FFF2-40B4-BE49-F238E27FC236}">
                <a16:creationId xmlns:a16="http://schemas.microsoft.com/office/drawing/2014/main" id="{F1DC6C66-1260-944B-A59B-0264AA19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" y="2689225"/>
            <a:ext cx="6037288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0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lumMod val="20000"/>
                <a:lumOff val="80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2000">
              <a:schemeClr val="accent3">
                <a:lumMod val="20000"/>
                <a:lumOff val="80000"/>
              </a:schemeClr>
            </a:gs>
            <a:gs pos="88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іністерство культури та креативне агентство інтерпретували шедеври  живопису – Новини Полтавщини">
            <a:extLst>
              <a:ext uri="{FF2B5EF4-FFF2-40B4-BE49-F238E27FC236}">
                <a16:creationId xmlns:a16="http://schemas.microsoft.com/office/drawing/2014/main" id="{94242C48-6B0A-6C44-8648-539D6A11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0"/>
            <a:ext cx="509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9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7000">
              <a:schemeClr val="accent3">
                <a:lumMod val="40000"/>
                <a:lumOff val="60000"/>
              </a:schemeClr>
            </a:gs>
            <a:gs pos="72000">
              <a:schemeClr val="accent3">
                <a:lumMod val="20000"/>
                <a:lumOff val="80000"/>
              </a:schemeClr>
            </a:gs>
            <a:gs pos="91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015BB1-FE2B-DC4C-88E3-55349744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57175"/>
            <a:ext cx="5881687" cy="6600825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Правове </a:t>
            </a:r>
            <a:r>
              <a:rPr lang="uk-UA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регулювання ЗМІ в </a:t>
            </a:r>
            <a:r>
              <a:rPr lang="uk-UA" b="1" u="sng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дем</a:t>
            </a:r>
            <a:r>
              <a:rPr lang="uk-UA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. країнах здійснюється законами, що гарантують 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одного боку 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-  свободу ЗМІ,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 іншого боку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- право людини на свободу одержання інформації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свободу висловлювань і самовираження, плюралізм думок в суспільстві, підконтрольність ЗМІ суспільству, їхню відповідальність</a:t>
            </a:r>
          </a:p>
          <a:p>
            <a:r>
              <a:rPr lang="uk-UA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Функції і місце ЗМІ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суспільстві визначаються: 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 засіб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інформування суспільства 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спосіб контролю суспільства за діяльністю влади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виключає можливість влади безпосередньо керувати ЗМІ, використовуючи їх для своїх цілей</a:t>
            </a:r>
          </a:p>
          <a:p>
            <a:pPr algn="ctr"/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АЛЕ! Влада має деяку можливість регулювати й контролювати процеси в області ЗМІ</a:t>
            </a:r>
          </a:p>
        </p:txBody>
      </p:sp>
      <p:pic>
        <p:nvPicPr>
          <p:cNvPr id="3074" name="Picture 2" descr="Влада чи громадяни, або Кого обирають місцеві ЗМІ? - Детектор медіа.">
            <a:extLst>
              <a:ext uri="{FF2B5EF4-FFF2-40B4-BE49-F238E27FC236}">
                <a16:creationId xmlns:a16="http://schemas.microsoft.com/office/drawing/2014/main" id="{32DB35C7-0454-474D-8AFF-CB1E55CE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97" y="957263"/>
            <a:ext cx="6131851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3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7000">
              <a:schemeClr val="accent3">
                <a:lumMod val="40000"/>
                <a:lumOff val="60000"/>
              </a:schemeClr>
            </a:gs>
            <a:gs pos="72000">
              <a:schemeClr val="accent3">
                <a:lumMod val="20000"/>
                <a:lumOff val="80000"/>
              </a:schemeClr>
            </a:gs>
            <a:gs pos="91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601AD-905F-A34B-863A-506212BE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ЩО можуть і хочуть контролювати держави?</a:t>
            </a:r>
          </a:p>
        </p:txBody>
      </p:sp>
      <p:pic>
        <p:nvPicPr>
          <p:cNvPr id="17410" name="Picture 2" descr="7. Політика гарантування інформаційної безпеки в Україні - Проблеми  інформаціної безпеки України">
            <a:extLst>
              <a:ext uri="{FF2B5EF4-FFF2-40B4-BE49-F238E27FC236}">
                <a16:creationId xmlns:a16="http://schemas.microsoft.com/office/drawing/2014/main" id="{AAAC438B-C97C-094A-84E5-0AF42AE765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4" y="2353246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лендарь мероприятий - ЦБС г. Ялуторовска">
            <a:extLst>
              <a:ext uri="{FF2B5EF4-FFF2-40B4-BE49-F238E27FC236}">
                <a16:creationId xmlns:a16="http://schemas.microsoft.com/office/drawing/2014/main" id="{17130B98-C999-A747-97C2-6CF533B3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7" y="2353246"/>
            <a:ext cx="6040129" cy="40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7000">
              <a:schemeClr val="accent3">
                <a:lumMod val="40000"/>
                <a:lumOff val="60000"/>
              </a:schemeClr>
            </a:gs>
            <a:gs pos="72000">
              <a:schemeClr val="accent3">
                <a:lumMod val="20000"/>
                <a:lumOff val="80000"/>
              </a:schemeClr>
            </a:gs>
            <a:gs pos="91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F8A95A-A0AD-BE4B-9FC2-356CF6417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22" y="585789"/>
            <a:ext cx="6695689" cy="611504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Органами </a:t>
            </a:r>
            <a:r>
              <a:rPr lang="uk-UA" b="1" dirty="0" err="1">
                <a:solidFill>
                  <a:srgbClr val="002060"/>
                </a:solidFill>
              </a:rPr>
              <a:t>держ</a:t>
            </a:r>
            <a:r>
              <a:rPr lang="uk-UA" b="1" dirty="0">
                <a:solidFill>
                  <a:srgbClr val="002060"/>
                </a:solidFill>
              </a:rPr>
              <a:t> влади в Україні засновано 4</a:t>
            </a:r>
            <a:r>
              <a:rPr lang="en-US" b="1" dirty="0">
                <a:solidFill>
                  <a:srgbClr val="002060"/>
                </a:solidFill>
              </a:rPr>
              <a:t>% </a:t>
            </a:r>
            <a:r>
              <a:rPr lang="uk-UA" b="1" dirty="0">
                <a:solidFill>
                  <a:srgbClr val="002060"/>
                </a:solidFill>
              </a:rPr>
              <a:t>друкованих ЗМІ</a:t>
            </a:r>
          </a:p>
          <a:p>
            <a:r>
              <a:rPr lang="uk-UA" b="1" dirty="0">
                <a:solidFill>
                  <a:srgbClr val="002060"/>
                </a:solidFill>
              </a:rPr>
              <a:t>Недержавний сектор </a:t>
            </a:r>
            <a:r>
              <a:rPr lang="uk-UA" b="1" dirty="0" err="1">
                <a:solidFill>
                  <a:srgbClr val="002060"/>
                </a:solidFill>
              </a:rPr>
              <a:t>інф</a:t>
            </a:r>
            <a:r>
              <a:rPr lang="uk-UA" b="1" dirty="0">
                <a:solidFill>
                  <a:srgbClr val="002060"/>
                </a:solidFill>
              </a:rPr>
              <a:t>. простору  в Україні – 96 </a:t>
            </a:r>
            <a:r>
              <a:rPr lang="en-US" b="1" dirty="0">
                <a:solidFill>
                  <a:srgbClr val="002060"/>
                </a:solidFill>
              </a:rPr>
              <a:t>%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rgbClr val="002060"/>
                </a:solidFill>
              </a:rPr>
              <a:t>За даними Міністерства статистики України на сьогодні видано </a:t>
            </a:r>
            <a:r>
              <a:rPr lang="uk-UA" b="1" dirty="0">
                <a:solidFill>
                  <a:srgbClr val="FF0000"/>
                </a:solidFill>
              </a:rPr>
              <a:t>більш ніж 30 тис </a:t>
            </a:r>
            <a:r>
              <a:rPr lang="uk-UA" b="1" dirty="0" err="1">
                <a:solidFill>
                  <a:srgbClr val="FF0000"/>
                </a:solidFill>
              </a:rPr>
              <a:t>свідоцтв</a:t>
            </a:r>
            <a:r>
              <a:rPr lang="uk-UA" b="1" dirty="0">
                <a:solidFill>
                  <a:srgbClr val="FF0000"/>
                </a:solidFill>
              </a:rPr>
              <a:t> про </a:t>
            </a:r>
            <a:r>
              <a:rPr lang="uk-UA" b="1" dirty="0" err="1">
                <a:solidFill>
                  <a:srgbClr val="FF0000"/>
                </a:solidFill>
              </a:rPr>
              <a:t>держ</a:t>
            </a:r>
            <a:r>
              <a:rPr lang="uk-UA" b="1" dirty="0">
                <a:solidFill>
                  <a:srgbClr val="FF0000"/>
                </a:solidFill>
              </a:rPr>
              <a:t> реєстрацію друкованих ЗМІ</a:t>
            </a:r>
          </a:p>
          <a:p>
            <a:r>
              <a:rPr lang="uk-UA" b="1" dirty="0">
                <a:solidFill>
                  <a:srgbClr val="002060"/>
                </a:solidFill>
              </a:rPr>
              <a:t>За даними Держкомстату виходять у друк </a:t>
            </a:r>
            <a:r>
              <a:rPr lang="uk-UA" b="1" dirty="0">
                <a:solidFill>
                  <a:srgbClr val="FF0000"/>
                </a:solidFill>
              </a:rPr>
              <a:t>більш ніж 5, 3 тис найменувань періодичних видань</a:t>
            </a:r>
          </a:p>
          <a:p>
            <a:r>
              <a:rPr lang="uk-UA" b="1" dirty="0"/>
              <a:t>В Україні в середньому на 1 тис осіб припадає 62 примірників  газет, тоді як стандарт ЮНЕСКО 100 прим., а в розвинутих країнах (Японія, США) – 500-500 прим.  </a:t>
            </a:r>
          </a:p>
        </p:txBody>
      </p:sp>
      <p:pic>
        <p:nvPicPr>
          <p:cNvPr id="4098" name="Picture 2" descr="Leopolis.news | Визначено переможців обласного конкурсу журналістики для  редакцій друкованих ЗМІ «Четверта влада»">
            <a:extLst>
              <a:ext uri="{FF2B5EF4-FFF2-40B4-BE49-F238E27FC236}">
                <a16:creationId xmlns:a16="http://schemas.microsoft.com/office/drawing/2014/main" id="{4F14536F-2B8B-184E-934A-B5A4C3AD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79" y="323056"/>
            <a:ext cx="5295899" cy="27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едіа під мікроскопом: як влада хоче контролювати ЗМІ - 24 Канал">
            <a:extLst>
              <a:ext uri="{FF2B5EF4-FFF2-40B4-BE49-F238E27FC236}">
                <a16:creationId xmlns:a16="http://schemas.microsoft.com/office/drawing/2014/main" id="{03D20169-BA61-8449-9ADD-FA068742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79" y="3293268"/>
            <a:ext cx="5295899" cy="297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9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7000">
              <a:schemeClr val="accent3">
                <a:lumMod val="40000"/>
                <a:lumOff val="60000"/>
              </a:schemeClr>
            </a:gs>
            <a:gs pos="72000">
              <a:schemeClr val="accent3">
                <a:lumMod val="20000"/>
                <a:lumOff val="80000"/>
              </a:schemeClr>
            </a:gs>
            <a:gs pos="91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7D3EA1-1FAC-D949-AC0F-2945B2C1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571500"/>
            <a:ext cx="5114924" cy="5737860"/>
          </a:xfrm>
        </p:spPr>
        <p:txBody>
          <a:bodyPr/>
          <a:lstStyle/>
          <a:p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 Україні норми про регулювання сфери ЗМІ зафіксовані в законах: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Про друковані ЗМІ (1992)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Про телебачення та радіомовлення (1993)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Про інформаційні агентства (1995)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Про державну підтримку ЗМІ та соціальний захист журналістів (1997)</a:t>
            </a:r>
          </a:p>
          <a:p>
            <a:endParaRPr lang="uk-UA" dirty="0"/>
          </a:p>
        </p:txBody>
      </p:sp>
      <p:pic>
        <p:nvPicPr>
          <p:cNvPr id="5122" name="Picture 2" descr="ЗМІ четверта гілка влади - презентація з різне">
            <a:extLst>
              <a:ext uri="{FF2B5EF4-FFF2-40B4-BE49-F238E27FC236}">
                <a16:creationId xmlns:a16="http://schemas.microsoft.com/office/drawing/2014/main" id="{E5FF17D3-9A17-4040-A6C3-0F53E893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6" y="828676"/>
            <a:ext cx="6134098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08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35435</TotalTime>
  <Words>2191</Words>
  <Application>Microsoft Macintosh PowerPoint</Application>
  <PresentationFormat>Широкоэкранный</PresentationFormat>
  <Paragraphs>119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Tw Cen MT</vt:lpstr>
      <vt:lpstr>Tw Cen MT Condensed</vt:lpstr>
      <vt:lpstr>Wingdings</vt:lpstr>
      <vt:lpstr>Wingdings 3</vt:lpstr>
      <vt:lpstr>Интеграл</vt:lpstr>
      <vt:lpstr>Державна інформаційна політика. СТАН ІНФОРМАЦІЙНОЇ СФЕРИ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можуть і хочуть контролювати держави?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Читання книг: ймовірність ренесансу?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Чим відрізняються  Державний комітет телебачення та радіомовлення України  та Національна рада України з питань телебачення і радіомовлення ?</vt:lpstr>
      <vt:lpstr>Презентация PowerPoint</vt:lpstr>
      <vt:lpstr>Презентация PowerPoint</vt:lpstr>
      <vt:lpstr>Презентация PowerPoint</vt:lpstr>
      <vt:lpstr>Проаналізуйте проЄкт закону України про медіа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ІНФОРМАЦІЙНОЇ СФЕРИ В УКРАЇНІ</dc:title>
  <dc:creator>Microsoft Office User</dc:creator>
  <cp:lastModifiedBy>Microsoft Office User</cp:lastModifiedBy>
  <cp:revision>4</cp:revision>
  <dcterms:created xsi:type="dcterms:W3CDTF">2021-09-22T21:20:49Z</dcterms:created>
  <dcterms:modified xsi:type="dcterms:W3CDTF">2023-10-15T19:17:44Z</dcterms:modified>
</cp:coreProperties>
</file>