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1EC759-5F5F-4482-B4FA-BD561FC8587A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3AAED3-E361-4C63-9501-F1570B0A3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7281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 експертиз та їх характеристика</a:t>
            </a:r>
            <a:endParaRPr lang="ru-RU" sz="6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668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знак завершения 3"/>
          <p:cNvSpPr/>
          <p:nvPr/>
        </p:nvSpPr>
        <p:spPr>
          <a:xfrm>
            <a:off x="323528" y="188640"/>
            <a:ext cx="5904656" cy="825236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Педагогічній експертизі притаманні такі функції: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20692" y="2888939"/>
            <a:ext cx="6105252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06541" y="1268760"/>
            <a:ext cx="54360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Оціночна;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Діагностична;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Прогностична;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13489" y="3152284"/>
            <a:ext cx="57583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Принципи педагогічної експертизи: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87318" y="414908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об'єктивность;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науковість;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діагностічність;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 прогнозованість;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/>
              <a:t> гнучкість;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7760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038" y="116632"/>
            <a:ext cx="6064130" cy="2376264"/>
          </a:xfrm>
        </p:spPr>
        <p:txBody>
          <a:bodyPr>
            <a:noAutofit/>
          </a:bodyPr>
          <a:lstStyle/>
          <a:p>
            <a:r>
              <a:rPr lang="ru-RU" sz="4000" dirty="0" smtClean="0"/>
              <a:t>Судово-психологічна експертиза- це</a:t>
            </a:r>
            <a:endParaRPr lang="ru-RU" sz="4000" dirty="0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2168027" y="2348880"/>
            <a:ext cx="6768752" cy="3456384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система психологічних досліджень особистості та діяльності підслідного, засудженого, свідка і потерпілого для уточнення відомостей, що допомагають слідству, суду. Судово-психологічна експертиза здійснюється фахівцями-психологами.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8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340768"/>
            <a:ext cx="8507288" cy="4972008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Вивчення </a:t>
            </a:r>
            <a:r>
              <a:rPr lang="ru-RU" sz="2000" dirty="0"/>
              <a:t>експертом поставлених перед ним питань і з'ясування предмета </a:t>
            </a:r>
            <a:r>
              <a:rPr lang="ru-RU" sz="2000" dirty="0" smtClean="0"/>
              <a:t>судово-психологічної </a:t>
            </a:r>
            <a:r>
              <a:rPr lang="ru-RU" sz="2000" dirty="0"/>
              <a:t>експертизи;</a:t>
            </a:r>
          </a:p>
          <a:p>
            <a:r>
              <a:rPr lang="ru-RU" sz="2000" dirty="0" smtClean="0"/>
              <a:t>Постановка </a:t>
            </a:r>
            <a:r>
              <a:rPr lang="ru-RU" sz="2000" dirty="0"/>
              <a:t>завдань дослідницького характеру ;</a:t>
            </a:r>
          </a:p>
          <a:p>
            <a:r>
              <a:rPr lang="ru-RU" sz="2000" dirty="0" smtClean="0"/>
              <a:t>Відбір </a:t>
            </a:r>
            <a:r>
              <a:rPr lang="ru-RU" sz="2000" dirty="0"/>
              <a:t>методів дослідження відповідно з поставленими завданнями :</a:t>
            </a:r>
          </a:p>
          <a:p>
            <a:r>
              <a:rPr lang="ru-RU" sz="2000" dirty="0" smtClean="0"/>
              <a:t>Безпосереднє </a:t>
            </a:r>
            <a:r>
              <a:rPr lang="ru-RU" sz="2000" dirty="0"/>
              <a:t>проведення дослідження;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/>
              <a:t>а ) психологічний аналіз матеріалів кримінальної справи;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/>
              <a:t>б) спостереження за підекспертним 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/>
              <a:t>в) бесіди з підекспертним 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/>
              <a:t>г ) застосування інструментальних методів дослідження індивідуально-психологічних особливостей підекспертного </a:t>
            </a:r>
            <a:r>
              <a:rPr lang="ru-RU" sz="2000" dirty="0"/>
              <a:t>;</a:t>
            </a:r>
          </a:p>
          <a:p>
            <a:r>
              <a:rPr lang="ru-RU" sz="2000" dirty="0" smtClean="0"/>
              <a:t>Аналіз </a:t>
            </a:r>
            <a:r>
              <a:rPr lang="ru-RU" sz="2000" dirty="0"/>
              <a:t>і обробка отриманої інформації;</a:t>
            </a:r>
          </a:p>
          <a:p>
            <a:r>
              <a:rPr lang="ru-RU" sz="2000" dirty="0" smtClean="0"/>
              <a:t>Робота </a:t>
            </a:r>
            <a:r>
              <a:rPr lang="ru-RU" sz="2000" dirty="0"/>
              <a:t>зі спеціальною літературою ;</a:t>
            </a:r>
          </a:p>
          <a:p>
            <a:r>
              <a:rPr lang="ru-RU" sz="2000" dirty="0" smtClean="0"/>
              <a:t>Складання </a:t>
            </a:r>
            <a:r>
              <a:rPr lang="ru-RU" sz="2000" dirty="0"/>
              <a:t>висновку експерта 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Будь-які психологічні дослідження в рамках судово-психологічної експертизи складаються з наступних етапів:</a:t>
            </a:r>
          </a:p>
        </p:txBody>
      </p:sp>
    </p:spTree>
    <p:extLst>
      <p:ext uri="{BB962C8B-B14F-4D97-AF65-F5344CB8AC3E}">
        <p14:creationId xmlns:p14="http://schemas.microsoft.com/office/powerpoint/2010/main" xmlns="" val="296682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2199" y="1556792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2800" u="sng" dirty="0">
                <a:solidFill>
                  <a:srgbClr val="0070C0"/>
                </a:solidFill>
              </a:rPr>
              <a:t>Види судово-психологічної експертизи класифікуються в залежності від правового статусу підекспертного і дозволених питань.</a:t>
            </a:r>
            <a:r>
              <a:rPr lang="ru-RU" sz="2800" b="0" u="sng" dirty="0" smtClean="0">
                <a:solidFill>
                  <a:srgbClr val="0070C0"/>
                </a:solidFill>
              </a:rPr>
              <a:t/>
            </a:r>
            <a:br>
              <a:rPr lang="ru-RU" sz="2800" b="0" u="sng" dirty="0" smtClean="0">
                <a:solidFill>
                  <a:srgbClr val="0070C0"/>
                </a:solidFill>
              </a:rPr>
            </a:br>
            <a:endParaRPr lang="ru-RU" sz="4400" b="0" u="sng" dirty="0">
              <a:solidFill>
                <a:srgbClr val="0070C0"/>
              </a:solidFill>
            </a:endParaRPr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107504" y="2708920"/>
            <a:ext cx="8814289" cy="3118614"/>
          </a:xfrm>
          <a:prstGeom prst="flowChartTermina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Процесуальне становище випробуваного дозволяє виділити судово-психологічну експертизу потерпілих, підозрюваних, свідків і обвинувачуваних. Питання, які вирішуються судово-психологічної експертизи, дають можливість класифікувати експертні дослідження за напрямом: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60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ятиугольник 3"/>
          <p:cNvSpPr/>
          <p:nvPr/>
        </p:nvSpPr>
        <p:spPr>
          <a:xfrm>
            <a:off x="611560" y="548680"/>
            <a:ext cx="7776864" cy="72008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психічних процесів (особливості сприйняття, пам'яті, мислення, уяви та ін);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437" y="2655757"/>
            <a:ext cx="7834313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835" y="1626170"/>
            <a:ext cx="7834313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27584" y="1692984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психологічних станів (пізнавальних, вольових, емоційних);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2857" y="2773104"/>
            <a:ext cx="62464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психологічних властивостей (темпераментом, характеру, здібностей та ін.)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5096" y="3675827"/>
            <a:ext cx="79026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Segoe Print" pitchFamily="2" charset="0"/>
              </a:rPr>
              <a:t>Найважливішими видами або різновидами судово-психологічної експертизи є:</a:t>
            </a:r>
            <a:endParaRPr lang="ru-RU" sz="24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3071" y="4653136"/>
            <a:ext cx="67635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/>
              <a:t>судово-психологічна експертиза неповнолітніх;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0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2000" dirty="0" smtClean="0"/>
              <a:t>судово-психологічна експертиза повнолітніх осіб для встановлення особливостей їх психічних процесів, станів і властивостей.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453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1. Климов Е.А. Введение в психологию труда: Учебник для вузов. – М.: ЮНИТИ, 1998</a:t>
            </a:r>
            <a:r>
              <a:rPr lang="ru-RU" sz="2400" dirty="0" smtClean="0"/>
              <a:t>.</a:t>
            </a:r>
          </a:p>
          <a:p>
            <a:r>
              <a:rPr lang="ru-RU" sz="2400" dirty="0" err="1"/>
              <a:t>Коченов</a:t>
            </a:r>
            <a:r>
              <a:rPr lang="ru-RU" sz="2400" dirty="0"/>
              <a:t> М.М. Судебно-психологическая экспертиза. М., 1977.</a:t>
            </a:r>
          </a:p>
          <a:p>
            <a:r>
              <a:rPr lang="ru-RU" sz="2400" dirty="0"/>
              <a:t>Кудрявцев И.А. Судебная психолого-психиатрическая экспертиза. М., 1988.</a:t>
            </a: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58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uk-UA" dirty="0" smtClean="0"/>
              <a:t>1. Поняття «експертизи»</a:t>
            </a:r>
          </a:p>
          <a:p>
            <a:pPr marL="109728" indent="0">
              <a:buNone/>
            </a:pPr>
            <a:r>
              <a:rPr lang="uk-UA" dirty="0" smtClean="0"/>
              <a:t>2. Види експертиз та їх характеристика:</a:t>
            </a:r>
          </a:p>
          <a:p>
            <a:pPr marL="109728" indent="0">
              <a:buNone/>
            </a:pP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трудова експертиза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психофізіологічна експертиза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педагогічна експертиза</a:t>
            </a:r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судово-психологічна</a:t>
            </a:r>
          </a:p>
          <a:p>
            <a:pPr>
              <a:buFont typeface="Wingdings" pitchFamily="2" charset="2"/>
              <a:buChar char="q"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0070C0"/>
                </a:solidFill>
              </a:rPr>
              <a:t>ПЛАН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77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uk-UA" sz="2400" b="1" u="sng" dirty="0" smtClean="0"/>
              <a:t>Експертиза</a:t>
            </a:r>
            <a:r>
              <a:rPr lang="uk-UA" sz="2400" dirty="0" smtClean="0"/>
              <a:t> - особливий вид оцінної діяльності. </a:t>
            </a:r>
          </a:p>
          <a:p>
            <a:pPr marL="109728" indent="0" algn="ctr">
              <a:buNone/>
            </a:pPr>
            <a:endParaRPr lang="uk-UA" sz="2400" dirty="0" smtClean="0"/>
          </a:p>
          <a:p>
            <a:pPr marL="109728" indent="0" algn="ctr">
              <a:buNone/>
            </a:pPr>
            <a:r>
              <a:rPr lang="uk-UA" sz="2800" u="sng" dirty="0" smtClean="0"/>
              <a:t>ВОНА ПОВ'ЯЗАНА З:</a:t>
            </a:r>
          </a:p>
          <a:p>
            <a:pPr marL="109728" indent="0" algn="ctr"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Поняття «експертизи»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1070" y="4238244"/>
            <a:ext cx="3792163" cy="1563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</a:rPr>
              <a:t>прогнозуванням наслідків для елементів діючої системи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8395" y="4221088"/>
            <a:ext cx="4116604" cy="1589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82429" y="4661961"/>
            <a:ext cx="34381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оцінкою  прогнозованих наслідків </a:t>
            </a:r>
            <a:endParaRPr lang="ru-RU" sz="20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2483768" y="3044624"/>
            <a:ext cx="21602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0630" y="3044624"/>
            <a:ext cx="360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659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3816424"/>
          </a:xfrm>
        </p:spPr>
        <p:txBody>
          <a:bodyPr/>
          <a:lstStyle/>
          <a:p>
            <a:pPr marL="109728" indent="0" algn="just">
              <a:buNone/>
            </a:pPr>
            <a:r>
              <a:rPr lang="uk-UA" b="1" u="sng" dirty="0" smtClean="0"/>
              <a:t>Трудова експертиза </a:t>
            </a:r>
            <a:r>
              <a:rPr lang="uk-UA" dirty="0" smtClean="0"/>
              <a:t>- </a:t>
            </a:r>
            <a:r>
              <a:rPr lang="ru-RU" sz="2000" dirty="0"/>
              <a:t>це визначення фахівцями придатності людини до праці за конкретною професією</a:t>
            </a:r>
            <a:r>
              <a:rPr lang="ru-RU" sz="2000" dirty="0" smtClean="0"/>
              <a:t>. </a:t>
            </a:r>
          </a:p>
          <a:p>
            <a:pPr marL="109728" indent="0" algn="just">
              <a:buNone/>
            </a:pPr>
            <a:r>
              <a:rPr lang="ru-RU" sz="2000" b="1" dirty="0"/>
              <a:t>Придатність</a:t>
            </a:r>
            <a:r>
              <a:rPr lang="ru-RU" sz="2000" dirty="0"/>
              <a:t> до того чи іншого виду праці (профпридатність) обумовлюється: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417638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rgbClr val="0070C0"/>
                </a:solidFill>
              </a:rPr>
              <a:t>2. Види експертиз та їх </a:t>
            </a:r>
            <a:r>
              <a:rPr lang="ru-RU" sz="3600" dirty="0" smtClean="0">
                <a:solidFill>
                  <a:srgbClr val="0070C0"/>
                </a:solidFill>
              </a:rPr>
              <a:t>характеристика</a:t>
            </a:r>
            <a:r>
              <a:rPr lang="ru-RU" sz="3600" dirty="0">
                <a:solidFill>
                  <a:srgbClr val="0070C0"/>
                </a:solidFill>
              </a:rPr>
              <a:t/>
            </a:r>
            <a:br>
              <a:rPr lang="ru-RU" sz="3600" dirty="0">
                <a:solidFill>
                  <a:srgbClr val="0070C0"/>
                </a:solidFill>
              </a:rPr>
            </a:b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77732" y="2924944"/>
            <a:ext cx="6120680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віком;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станом здоров'я;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рівнем підготовленості;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наявністю необхідних знань, навичок і умінь;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покликанням як сукупністю потрібних професійних здібностей і бажання працювати за даною професією. </a:t>
            </a:r>
          </a:p>
        </p:txBody>
      </p:sp>
    </p:spTree>
    <p:extLst>
      <p:ext uri="{BB962C8B-B14F-4D97-AF65-F5344CB8AC3E}">
        <p14:creationId xmlns:p14="http://schemas.microsoft.com/office/powerpoint/2010/main" xmlns="" val="286304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Трудова експертиза незалежно від її організаційних форм вирішує такі загальні питання: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986879" y="1700808"/>
            <a:ext cx="6264696" cy="64807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1) чи може людина починати виконання певної роботи; </a:t>
            </a:r>
            <a:endParaRPr lang="ru-RU" sz="2000" b="1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9475" y="3787298"/>
            <a:ext cx="63221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8298" y="2564904"/>
            <a:ext cx="6321425" cy="107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0150" y="4797151"/>
            <a:ext cx="6321425" cy="194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59632" y="2620248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2) чи може людина продовжувати працювати на займаній нею посаді; 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39353" y="37890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3) на якій роботі  </a:t>
            </a:r>
            <a:r>
              <a:rPr lang="ru-RU" b="1" dirty="0" err="1" smtClean="0">
                <a:solidFill>
                  <a:srgbClr val="FFFF00"/>
                </a:solidFill>
              </a:rPr>
              <a:t>людину</a:t>
            </a:r>
            <a:r>
              <a:rPr lang="ru-RU" b="1" dirty="0" smtClean="0">
                <a:solidFill>
                  <a:srgbClr val="FFFF00"/>
                </a:solidFill>
              </a:rPr>
              <a:t> краще використовувати;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503059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4) якщо стався нещасний випадок, то в якій мірі він залежав від особливостей працівника і чи не була, зокрема, зроблена помилка при допуску його до роботи.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4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4762872" cy="1440160"/>
          </a:xfrm>
        </p:spPr>
        <p:txBody>
          <a:bodyPr>
            <a:normAutofit/>
          </a:bodyPr>
          <a:lstStyle/>
          <a:p>
            <a:r>
              <a:rPr lang="uk-UA" sz="3600" u="sng" dirty="0" smtClean="0">
                <a:solidFill>
                  <a:schemeClr val="accent4"/>
                </a:solidFill>
              </a:rPr>
              <a:t>Психофізіологічна експертиза </a:t>
            </a:r>
            <a:r>
              <a:rPr lang="uk-UA" sz="3600" dirty="0" smtClean="0">
                <a:solidFill>
                  <a:schemeClr val="accent4"/>
                </a:solidFill>
              </a:rPr>
              <a:t>- це</a:t>
            </a:r>
            <a:endParaRPr lang="ru-RU" sz="3600" dirty="0">
              <a:solidFill>
                <a:schemeClr val="accent4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39752" y="1700808"/>
            <a:ext cx="6336704" cy="37444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Психофізіологічна експертиза – комплекс заходів, спрямованих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 проведення одного з видів професійного добору працівника за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його професійно важливими психофізіологічними якостями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7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/>
              <a:t>підвищення </a:t>
            </a:r>
            <a:r>
              <a:rPr lang="ru-RU" dirty="0" smtClean="0"/>
              <a:t>ефективності </a:t>
            </a:r>
            <a:r>
              <a:rPr lang="ru-RU" dirty="0"/>
              <a:t>і надійності праці </a:t>
            </a:r>
            <a:r>
              <a:rPr lang="ru-RU" dirty="0" smtClean="0"/>
              <a:t>в </a:t>
            </a:r>
            <a:r>
              <a:rPr lang="ru-RU" dirty="0"/>
              <a:t>умовах підвищеної небезпеки;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скорочення </a:t>
            </a:r>
            <a:r>
              <a:rPr lang="ru-RU" dirty="0"/>
              <a:t>термініів оволодіння навиками, </a:t>
            </a:r>
            <a:r>
              <a:rPr lang="ru-RU" dirty="0" smtClean="0"/>
              <a:t>необхідними </a:t>
            </a:r>
            <a:r>
              <a:rPr lang="ru-RU" dirty="0"/>
              <a:t>для виконання певної роботи;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зменшення </a:t>
            </a:r>
            <a:r>
              <a:rPr lang="ru-RU" dirty="0"/>
              <a:t>плинності кадрів, у зв’язку з </a:t>
            </a:r>
            <a:r>
              <a:rPr lang="ru-RU" dirty="0" smtClean="0"/>
              <a:t>зменшенням </a:t>
            </a:r>
            <a:r>
              <a:rPr lang="ru-RU" dirty="0"/>
              <a:t>природного відсіву;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зменшення </a:t>
            </a:r>
            <a:r>
              <a:rPr lang="ru-RU" dirty="0"/>
              <a:t>виробничого травматизму.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accent4">
                    <a:lumMod val="75000"/>
                  </a:schemeClr>
                </a:solidFill>
              </a:rPr>
              <a:t>Завдання психофізіологічної експертизи:</a:t>
            </a:r>
          </a:p>
        </p:txBody>
      </p:sp>
    </p:spTree>
    <p:extLst>
      <p:ext uri="{BB962C8B-B14F-4D97-AF65-F5344CB8AC3E}">
        <p14:creationId xmlns:p14="http://schemas.microsoft.com/office/powerpoint/2010/main" xmlns="" val="300697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1196752"/>
            <a:ext cx="3250704" cy="329837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Зразок  </a:t>
            </a:r>
            <a:r>
              <a:rPr lang="ru-RU" sz="2400" dirty="0">
                <a:solidFill>
                  <a:srgbClr val="0070C0"/>
                </a:solidFill>
              </a:rPr>
              <a:t>Карти </a:t>
            </a:r>
            <a:r>
              <a:rPr lang="ru-RU" sz="2400" dirty="0" smtClean="0">
                <a:solidFill>
                  <a:srgbClr val="0070C0"/>
                </a:solidFill>
              </a:rPr>
              <a:t> психофізіологічної </a:t>
            </a:r>
            <a:r>
              <a:rPr lang="ru-RU" sz="2400" dirty="0">
                <a:solidFill>
                  <a:srgbClr val="0070C0"/>
                </a:solidFill>
              </a:rPr>
              <a:t>експертизи</a:t>
            </a:r>
          </a:p>
        </p:txBody>
      </p:sp>
      <p:pic>
        <p:nvPicPr>
          <p:cNvPr id="3073" name="Picture 1" descr="C:\Users\Administrator\Desktop\zrazki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88640"/>
            <a:ext cx="5220072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138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u="sng" dirty="0" smtClean="0"/>
              <a:t>Педагогічна експертиза -</a:t>
            </a:r>
            <a:endParaRPr lang="ru-RU" sz="3600" u="sng" dirty="0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1727176" y="1281692"/>
            <a:ext cx="7416824" cy="2160240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перевірка і вивчення фахівцями - експертами характеру, продуктів діяльності педагога з метою отримання об'єктивної інформації для оцінки якості , ефективності та результативності його діяльності з поданням мотивованого висновку про рівень професійної кваліфікації педагога і праві займатися цією діяльністю;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7671" y="3789040"/>
            <a:ext cx="6264696" cy="1512168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сукупність процедур , необхідних для отримання колективної думки у формі експертного судження ( або оцінки ) про педагогічний об'єкті ( явище, процес ); 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7481" y="5733256"/>
            <a:ext cx="5742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Теоретичною базою для педагогічної експертизи є методи експертних оцінок.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00155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629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Види експертиз та їх характеристика</vt:lpstr>
      <vt:lpstr>ПЛАН</vt:lpstr>
      <vt:lpstr>1. Поняття «експертизи» </vt:lpstr>
      <vt:lpstr>2. Види експертиз та їх характеристика </vt:lpstr>
      <vt:lpstr>Трудова експертиза незалежно від її організаційних форм вирішує такі загальні питання:</vt:lpstr>
      <vt:lpstr>Психофізіологічна експертиза - це</vt:lpstr>
      <vt:lpstr>Завдання психофізіологічної експертизи:</vt:lpstr>
      <vt:lpstr>Зразок  Карти  психофізіологічної експертизи</vt:lpstr>
      <vt:lpstr>Педагогічна експертиза -</vt:lpstr>
      <vt:lpstr>Слайд 10</vt:lpstr>
      <vt:lpstr>Судово-психологічна експертиза- це</vt:lpstr>
      <vt:lpstr>Будь-які психологічні дослідження в рамках судово-психологічної експертизи складаються з наступних етапів:</vt:lpstr>
      <vt:lpstr>Види судово-психологічної експертизи класифікуються в залежності від правового статусу підекспертного і дозволених питань. </vt:lpstr>
      <vt:lpstr>Слайд 14</vt:lpstr>
      <vt:lpstr>Література: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Види експертиз та їх характеристика</dc:title>
  <dc:creator>MICROSOFT</dc:creator>
  <cp:lastModifiedBy>user</cp:lastModifiedBy>
  <cp:revision>14</cp:revision>
  <dcterms:created xsi:type="dcterms:W3CDTF">2014-04-29T10:05:56Z</dcterms:created>
  <dcterms:modified xsi:type="dcterms:W3CDTF">2014-07-20T13:41:16Z</dcterms:modified>
</cp:coreProperties>
</file>