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88" r:id="rId7"/>
    <p:sldId id="262" r:id="rId8"/>
    <p:sldId id="263" r:id="rId9"/>
    <p:sldId id="265" r:id="rId10"/>
    <p:sldId id="266" r:id="rId11"/>
    <p:sldId id="272" r:id="rId12"/>
    <p:sldId id="270" r:id="rId13"/>
    <p:sldId id="271" r:id="rId14"/>
    <p:sldId id="278" r:id="rId15"/>
    <p:sldId id="279" r:id="rId16"/>
    <p:sldId id="280" r:id="rId17"/>
    <p:sldId id="276" r:id="rId18"/>
    <p:sldId id="277" r:id="rId19"/>
    <p:sldId id="274" r:id="rId20"/>
    <p:sldId id="275" r:id="rId21"/>
    <p:sldId id="273" r:id="rId22"/>
    <p:sldId id="281" r:id="rId23"/>
    <p:sldId id="282" r:id="rId24"/>
    <p:sldId id="283" r:id="rId25"/>
    <p:sldId id="284" r:id="rId26"/>
    <p:sldId id="285" r:id="rId27"/>
    <p:sldId id="289" r:id="rId28"/>
    <p:sldId id="290" r:id="rId29"/>
    <p:sldId id="291" r:id="rId30"/>
    <p:sldId id="268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/>
  </p:normalViewPr>
  <p:slideViewPr>
    <p:cSldViewPr snapToGrid="0">
      <p:cViewPr varScale="1">
        <p:scale>
          <a:sx n="67" d="100"/>
          <a:sy n="67" d="100"/>
        </p:scale>
        <p:origin x="7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77704" y="3683726"/>
            <a:ext cx="5799909" cy="1106397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pPr algn="ctr"/>
            <a:r>
              <a:rPr lang="uk-UA" sz="6000" dirty="0" smtClean="0"/>
              <a:t>Італійська мова: </a:t>
            </a:r>
            <a:br>
              <a:rPr lang="uk-UA" sz="6000" dirty="0" smtClean="0"/>
            </a:br>
            <a:r>
              <a:rPr lang="uk-UA" sz="6000" dirty="0" smtClean="0"/>
              <a:t>загальна інформація</a:t>
            </a:r>
            <a:endParaRPr lang="ru-RU" sz="6000" dirty="0"/>
          </a:p>
        </p:txBody>
      </p:sp>
      <p:pic>
        <p:nvPicPr>
          <p:cNvPr id="1026" name="Picture 2" descr="Курси італійської мови | Діти в місті Киї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4504" y="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Італійська мова: від «latino volgare» до «neoitaliano» - J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43692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Італійсь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3566160"/>
            <a:ext cx="3291840" cy="3291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Італійська мова: основи - JI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590" y="3944166"/>
            <a:ext cx="4380412" cy="2914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Казка на італійській мові I... - Італійська мова онлайн | Facebook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3555" y="-26126"/>
            <a:ext cx="3348446" cy="3274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568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3995" y="374514"/>
            <a:ext cx="10940142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якій з цих країн італійська мова не є офіційною?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31966" y="2155371"/>
            <a:ext cx="974489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Ватикан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Мальта</a:t>
            </a:r>
            <a:endParaRPr lang="uk-UA" sz="5100" b="1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Сан-Марино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4" name="Picture 8" descr="Італійська мова: основи - J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298" y="2298246"/>
            <a:ext cx="4380412" cy="2914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41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2224" y="2669387"/>
            <a:ext cx="6356667" cy="1478570"/>
          </a:xfrm>
        </p:spPr>
        <p:txBody>
          <a:bodyPr>
            <a:noAutofit/>
          </a:bodyPr>
          <a:lstStyle/>
          <a:p>
            <a:r>
              <a:rPr lang="ru-RU" b="1" cap="none" spc="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Італійська є офіційною мовою </a:t>
            </a:r>
            <a:r>
              <a:rPr lang="ru-RU" b="1" cap="none" spc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Італії</a:t>
            </a:r>
            <a:r>
              <a:rPr lang="ru-RU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cap="none" spc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Ватикану</a:t>
            </a:r>
            <a:r>
              <a:rPr lang="ru-RU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cap="none" spc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Сан-Марино</a:t>
            </a:r>
            <a:r>
              <a:rPr lang="ru-RU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cap="none" spc="1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Швейцарії</a:t>
            </a:r>
            <a:r>
              <a:rPr lang="ru-RU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Словенії (міста Пірано, Ізола, Каподістрія), Хорватії (область Істрія</a:t>
            </a:r>
            <a:r>
              <a:rPr lang="ru-RU" b="1" cap="none" spc="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Уживана також на Корсиці (Франція), Мальті, у США, Німеччині, </a:t>
            </a:r>
            <a:r>
              <a:rPr lang="ru-RU" b="1" cap="none" spc="1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Аргентині</a:t>
            </a:r>
            <a:r>
              <a:rPr lang="ru-RU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Бельгії, Ефіопії, Сомалі, Лівії. </a:t>
            </a:r>
            <a:endParaRPr lang="ru-RU" sz="4000" b="1" cap="none" spc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8" descr="Італійська мова: основи - J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891" y="1814921"/>
            <a:ext cx="4380412" cy="2914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02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3995" y="374514"/>
            <a:ext cx="10940142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з’явилися перші тексти італійською мовою?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17765" y="2063931"/>
            <a:ext cx="974489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810</a:t>
            </a: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-х</a:t>
            </a:r>
            <a:r>
              <a:rPr lang="en-US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роках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860-х роках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910-х роках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960-х роках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6" name="Рисунок 5" descr="Перо и чернильница картинки - 78 фото - картинки и рисунки: скачать  бесплатно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0210" y="2063931"/>
            <a:ext cx="3545114" cy="2633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625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3995" y="374514"/>
            <a:ext cx="10940142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з’явилися перші тексти італійською мовою?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8721" y="2063931"/>
            <a:ext cx="10273936" cy="4624252"/>
          </a:xfrm>
        </p:spPr>
        <p:txBody>
          <a:bodyPr>
            <a:normAutofit fontScale="55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810</a:t>
            </a: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-х</a:t>
            </a:r>
            <a:r>
              <a:rPr lang="en-US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роках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860-х роках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910-х роках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960-х роках</a:t>
            </a:r>
          </a:p>
          <a:p>
            <a:r>
              <a:rPr lang="uk-UA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Перші тексти італійською мовою датуються другою половиною Х сторіччя (960-963 роки). </a:t>
            </a:r>
            <a:r>
              <a:rPr lang="ru-RU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они </a:t>
            </a:r>
            <a:r>
              <a:rPr lang="ru-RU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 фрази на одному з </a:t>
            </a:r>
            <a:r>
              <a:rPr lang="ru-RU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італійських діалектів, </a:t>
            </a:r>
            <a:r>
              <a:rPr lang="ru-RU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були частиною юридичних показів, складених </a:t>
            </a:r>
            <a:r>
              <a:rPr lang="ru-RU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латинською мовою.</a:t>
            </a:r>
            <a:r>
              <a:rPr lang="ru-RU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5100" b="1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6" name="Рисунок 5" descr="Перо и чернильница картинки - 78 фото - картинки и рисунки: скачать  бесплатно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5689" y="2063931"/>
            <a:ext cx="3016067" cy="2071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586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7765" y="335325"/>
            <a:ext cx="10626634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якому році було видано перший великий словник італійської мови?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4234" y="2063931"/>
            <a:ext cx="974489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1584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1612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1687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1718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16386" name="Picture 2" descr="В Італії вийшов у світ перший сучасний словник української мов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102" y="2210479"/>
            <a:ext cx="4144645" cy="2368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223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7765" y="335325"/>
            <a:ext cx="10626634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якому році було видано перший великий словник італійської мови?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4234" y="2063931"/>
            <a:ext cx="974489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1584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1612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1687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1718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16386" name="Picture 2" descr="В Італії вийшов у світ перший сучасний словник української мов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102" y="2210479"/>
            <a:ext cx="4144645" cy="2368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89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104" y="2499570"/>
            <a:ext cx="6839993" cy="1478570"/>
          </a:xfrm>
        </p:spPr>
        <p:txBody>
          <a:bodyPr>
            <a:normAutofit fontScale="90000"/>
          </a:bodyPr>
          <a:lstStyle/>
          <a:p>
            <a:r>
              <a:rPr lang="ru-RU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 етапом в історії італійської мови було створення у </a:t>
            </a:r>
            <a:r>
              <a:rPr lang="ru-RU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Флоренції </a:t>
            </a:r>
            <a:r>
              <a:rPr lang="uk-UA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Академії делла Кру́ска </a:t>
            </a:r>
            <a:r>
              <a:rPr lang="uk-UA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(італ. </a:t>
            </a:r>
            <a:r>
              <a:rPr lang="it-IT" i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Accademia della Crusca</a:t>
            </a:r>
            <a:r>
              <a:rPr lang="uk-UA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котра </a:t>
            </a:r>
            <a:r>
              <a:rPr lang="ru-RU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1612 року</a:t>
            </a:r>
            <a:r>
              <a:rPr lang="ru-RU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опублікувала перший великий словник італійської мови. Суспільний та економічний розвиток, розквіт літератури та мистецтва у </a:t>
            </a:r>
            <a:r>
              <a:rPr lang="fr-FR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XVII</a:t>
            </a:r>
            <a:r>
              <a:rPr lang="ru-RU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столітті </a:t>
            </a:r>
            <a:r>
              <a:rPr lang="ru-RU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викликають </a:t>
            </a:r>
            <a:r>
              <a:rPr lang="ru-RU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створення єдиної для всієї Італії літературної мови</a:t>
            </a:r>
            <a:r>
              <a:rPr lang="ru-RU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effectLst/>
              </a:rPr>
              <a:t> </a:t>
            </a:r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Crusca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3040" y="1175885"/>
            <a:ext cx="2975520" cy="3735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934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7988" y="191634"/>
            <a:ext cx="9980023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основі якого діалекту сформувалася літературна  італійська мова?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17765" y="2063931"/>
            <a:ext cx="974489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венеційського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лігурійського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неаполітанського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тосканського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12290" name="Picture 2" descr="Діалектична географія італійської мов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050" y="1659299"/>
            <a:ext cx="3142615" cy="3668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51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67988" y="191634"/>
            <a:ext cx="9980023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основі якого діалекту сформувалася літературна  італійська мова?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58537" y="2063931"/>
            <a:ext cx="10104119" cy="4036423"/>
          </a:xfrm>
        </p:spPr>
        <p:txBody>
          <a:bodyPr>
            <a:normAutofit fontScale="55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венеційського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лігурійського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неаполітанського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тосканського</a:t>
            </a:r>
            <a:endParaRPr lang="uk-UA" sz="5100" b="1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Тосканський </a:t>
            </a:r>
            <a:r>
              <a:rPr lang="uk-UA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діалект </a:t>
            </a:r>
            <a:r>
              <a:rPr lang="ru-RU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ліг в основу літературної італійської мови завдяки створеним на ньому класичним творам </a:t>
            </a:r>
            <a:endParaRPr lang="ru-RU" sz="5100" b="1" cap="none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Данте </a:t>
            </a:r>
            <a:r>
              <a:rPr lang="ru-RU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Аліг'єрі, Франческо Петрарки і Джованні Боккаччо</a:t>
            </a:r>
            <a:r>
              <a:rPr lang="uk-UA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100" b="1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0" name="Picture 2" descr="Діалектична географія італійської мов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596" y="1659299"/>
            <a:ext cx="2280465" cy="2661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61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7765" y="191634"/>
            <a:ext cx="10940142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 існує діалектів італійської мови?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17765" y="2063931"/>
            <a:ext cx="974489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 20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 </a:t>
            </a: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 </a:t>
            </a: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 </a:t>
            </a: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12290" name="Picture 2" descr="Діалектична географія італійської мов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050" y="1659299"/>
            <a:ext cx="3142615" cy="3668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22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63039" y="1424146"/>
            <a:ext cx="7147537" cy="1437957"/>
          </a:xfrm>
        </p:spPr>
        <p:txBody>
          <a:bodyPr anchor="t">
            <a:noAutofit/>
          </a:bodyPr>
          <a:lstStyle/>
          <a:p>
            <a:r>
              <a:rPr lang="ru-RU" sz="3600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Італійська мова (італ. </a:t>
            </a:r>
            <a:r>
              <a:rPr lang="it-IT" sz="3600" b="1" i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italiano</a:t>
            </a:r>
            <a:r>
              <a:rPr lang="ru-RU" sz="3600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— мова</a:t>
            </a:r>
            <a:r>
              <a:rPr lang="uk-UA" sz="3600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романської групи індоєвропейської мовної сім’ї. </a:t>
            </a:r>
            <a:r>
              <a:rPr lang="ru-RU" sz="3600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Писемність мови створена на основі</a:t>
            </a:r>
            <a:r>
              <a:rPr lang="uk-UA" sz="3600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латинської абетки</a:t>
            </a:r>
            <a:r>
              <a:rPr lang="ru-RU" sz="3600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600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Італійська мова походить безпосередньо від живої </a:t>
            </a:r>
            <a:r>
              <a:rPr lang="uk-UA" sz="3600" b="1" cap="none" spc="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b="1" cap="none" spc="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cap="none" spc="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розмовної </a:t>
            </a:r>
            <a:r>
              <a:rPr lang="uk-UA" sz="3600" b="1" cap="none" spc="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латинської мови.</a:t>
            </a:r>
            <a:endParaRPr lang="ru-RU" sz="3600" b="1" cap="none" spc="1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Итальянский алфавит и произнош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9370" y="3899218"/>
            <a:ext cx="4460475" cy="2958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Італійська мова: від «latino volgare» до «neoitaliano» - J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153" y="0"/>
            <a:ext cx="3043692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469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7765" y="191634"/>
            <a:ext cx="10940142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 існує діалектів італійської мови?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17765" y="2063931"/>
            <a:ext cx="974489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 20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 </a:t>
            </a: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 </a:t>
            </a: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 </a:t>
            </a:r>
            <a:r>
              <a:rPr lang="uk-UA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uk-UA" sz="5100" b="1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12290" name="Picture 2" descr="Діалектична географія італійської мов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050" y="1659299"/>
            <a:ext cx="3142615" cy="3668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109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3662" y="2660198"/>
            <a:ext cx="9906000" cy="2852737"/>
          </a:xfrm>
        </p:spPr>
        <p:txBody>
          <a:bodyPr>
            <a:normAutofit fontScale="90000"/>
          </a:bodyPr>
          <a:lstStyle/>
          <a:p>
            <a:r>
              <a:rPr lang="ru-RU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 всіх мов</a:t>
            </a:r>
            <a:r>
              <a:rPr lang="uk-UA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романської групи </a:t>
            </a:r>
            <a:r>
              <a:rPr lang="ru-RU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італійська мова виділяється своєю діалектичною роздрібненістю. Наявність в італійській мові великої кількості різних діалектів і говорів можна пояснити в першу чергу історичними причинами – країна дуже тривалий час була територіально роздробленою. Кожен регіон розвивався </a:t>
            </a:r>
            <a:r>
              <a:rPr lang="ru-RU" cap="none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по-своєму</a:t>
            </a:r>
            <a:r>
              <a:rPr lang="ru-RU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що не обійшло стороною й зміни в мові. Деякі </a:t>
            </a:r>
            <a:r>
              <a:rPr lang="uk-UA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діалекти </a:t>
            </a:r>
            <a:r>
              <a:rPr lang="ru-RU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 між собою настільки, що жителі, які на них спілкуються, можуть просто не зрозуміти один одного. Єдиною загальною для всіх залишається літературна італійська мова.</a:t>
            </a:r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397" y="5705747"/>
            <a:ext cx="41243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48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4921" y="2329753"/>
            <a:ext cx="9905998" cy="1478570"/>
          </a:xfrm>
        </p:spPr>
        <p:txBody>
          <a:bodyPr>
            <a:noAutofit/>
          </a:bodyPr>
          <a:lstStyle/>
          <a:p>
            <a:r>
              <a:rPr lang="uk-UA" sz="32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характеристика італійської мови</a:t>
            </a:r>
            <a:r>
              <a:rPr lang="uk-UA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риси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фонетики: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приголосних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кінці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слова;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наголос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передостанньому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Іменникові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роду й числа, які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виражаються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флексією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відмінка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наявні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артиклі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числа, часу, способу й стану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виражені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флексією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дієслова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Морфологія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дієслова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розгалужена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є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аналіт</a:t>
            </a:r>
            <a:r>
              <a:rPr lang="uk-UA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ітичні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підмета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особовий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займенник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опускають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2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рикметникові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означення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стоять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іменника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Порядок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реченні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397" y="5705747"/>
            <a:ext cx="41243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9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8350" y="1963992"/>
            <a:ext cx="9905998" cy="1478570"/>
          </a:xfrm>
        </p:spPr>
        <p:txBody>
          <a:bodyPr>
            <a:noAutofit/>
          </a:bodyPr>
          <a:lstStyle/>
          <a:p>
            <a:r>
              <a:rPr lang="uk-UA" sz="40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Італійська мова вважається однією з </a:t>
            </a:r>
            <a:r>
              <a:rPr lang="uk-UA" sz="40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наймилозвучніших</a:t>
            </a:r>
            <a:r>
              <a:rPr lang="uk-UA" sz="40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мов світу. Мелодійність італійської мови пояснюється тим, що всі слова, за винятком деяких артиклів, прийменників і запозичень, закінчуються голосною.</a:t>
            </a:r>
            <a:endParaRPr lang="ru-RU" sz="4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391" y="4948102"/>
            <a:ext cx="412432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014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4074" y="345746"/>
            <a:ext cx="9385664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називаються запозичені з італійської мови слова і </a:t>
            </a:r>
            <a:r>
              <a:rPr lang="uk-UA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мовні</a:t>
            </a:r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звороти?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17765" y="2063931"/>
            <a:ext cx="974489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італінізми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італіцизми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італьянізми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італьяноцизми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5" name="Рисунок 4" descr="Parole Italian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737" y="2063931"/>
            <a:ext cx="4127862" cy="25211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556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4074" y="345746"/>
            <a:ext cx="9385664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називаються запозичені з італійської мови слова і </a:t>
            </a:r>
            <a:r>
              <a:rPr lang="uk-UA" b="1" cap="none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мовні</a:t>
            </a:r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звороти?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17765" y="2063931"/>
            <a:ext cx="9744891" cy="4219303"/>
          </a:xfrm>
        </p:spPr>
        <p:txBody>
          <a:bodyPr>
            <a:normAutofit fontScale="625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італінізми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італіцизми</a:t>
            </a:r>
            <a:endParaRPr lang="uk-UA" sz="51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італьянізми</a:t>
            </a:r>
            <a:endParaRPr lang="uk-UA" sz="5100" b="1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італьяноцизми</a:t>
            </a:r>
            <a:endParaRPr lang="uk-UA" sz="51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2400"/>
              </a:spcBef>
            </a:pPr>
            <a:r>
              <a:rPr lang="ru-RU" sz="5100" b="1" cap="none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Італьянізми</a:t>
            </a:r>
            <a:r>
              <a:rPr lang="ru-RU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починають </a:t>
            </a:r>
            <a:r>
              <a:rPr lang="ru-RU" sz="5100" b="1" cap="none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з'являтися</a:t>
            </a:r>
            <a:r>
              <a:rPr lang="ru-RU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uk-UA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українській мові </a:t>
            </a:r>
            <a:r>
              <a:rPr lang="ru-RU" sz="5100" b="1" cap="none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початку </a:t>
            </a:r>
            <a:r>
              <a:rPr lang="fr-FR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XVIII </a:t>
            </a:r>
            <a:r>
              <a:rPr lang="uk-UA" sz="5100" b="1" cap="none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</a:t>
            </a:r>
            <a:r>
              <a:rPr lang="ru-RU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я.</a:t>
            </a:r>
            <a:endParaRPr lang="uk-UA" sz="5100" b="1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5100" b="1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Parole Italian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7737" y="2063931"/>
            <a:ext cx="4127862" cy="25211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381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5029" y="2625634"/>
            <a:ext cx="10855234" cy="1483134"/>
          </a:xfrm>
        </p:spPr>
        <p:txBody>
          <a:bodyPr>
            <a:noAutofit/>
          </a:bodyPr>
          <a:lstStyle/>
          <a:p>
            <a:r>
              <a:rPr lang="uk-UA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українській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здавна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чимало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запозичень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італійської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аварія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банда, банк, 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гірлянда, 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казино, 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мафія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папараці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паста, туфля, темп, </a:t>
            </a:r>
            <a:r>
              <a:rPr lang="ru-RU" sz="3200" b="1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фонтан</a:t>
            </a:r>
            <a:r>
              <a:rPr lang="ru-RU" sz="32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…). </a:t>
            </a:r>
            <a:br>
              <a:rPr lang="ru-RU" sz="32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 </a:t>
            </a:r>
            <a:r>
              <a:rPr lang="uk-UA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італьянізмів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позначають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cap="none" dirty="0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‣ </a:t>
            </a:r>
            <a:r>
              <a:rPr lang="ru-RU" sz="3200" b="1" cap="none" dirty="0" err="1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мистецькі</a:t>
            </a:r>
            <a:r>
              <a:rPr lang="ru-RU" sz="3200" b="1" cap="none" dirty="0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200" b="1" cap="none" dirty="0" err="1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явища</a:t>
            </a:r>
            <a:r>
              <a:rPr lang="ru-RU" sz="3200" b="1" cap="none" dirty="0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акварель, 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арія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графіті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карикатура, 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комедія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новела, опера, 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пластилін, 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серенада, соната, сопрано, </a:t>
            </a:r>
            <a:r>
              <a:rPr lang="ru-RU" sz="3200" b="1" cap="none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фортепіано</a:t>
            </a:r>
            <a:r>
              <a:rPr lang="ru-RU" sz="3200" b="1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32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cap="none" dirty="0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‣ </a:t>
            </a:r>
            <a:r>
              <a:rPr lang="ru-RU" sz="3200" b="1" cap="none" dirty="0" err="1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військові</a:t>
            </a:r>
            <a:r>
              <a:rPr lang="ru-RU" sz="3200" b="1" cap="none" dirty="0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200" b="1" cap="none" dirty="0" err="1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реалії</a:t>
            </a:r>
            <a:r>
              <a:rPr lang="ru-RU" sz="3200" b="1" cap="none" dirty="0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батальйон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бригада, 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калібр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каземат, 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капітан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кавалер, 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пістолет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солдат, </a:t>
            </a:r>
            <a:r>
              <a:rPr lang="ru-RU" sz="3200" b="1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цитадель…</a:t>
            </a:r>
            <a:r>
              <a:rPr lang="ru-RU" sz="3200" cap="none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cap="none" dirty="0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‣ </a:t>
            </a:r>
            <a:r>
              <a:rPr lang="ru-RU" sz="3200" b="1" cap="none" dirty="0" err="1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гастрономічно-кулінарні</a:t>
            </a:r>
            <a:r>
              <a:rPr lang="ru-RU" sz="3200" b="1" cap="none" dirty="0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200" b="1" cap="none" dirty="0" err="1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реалії</a:t>
            </a:r>
            <a:r>
              <a:rPr lang="ru-RU" sz="3200" b="1" cap="none" dirty="0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броколі, 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вермішель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cap="none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грісіні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карпачо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лазанья, 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макарони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маскарпоне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моцарела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паніні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пармезан,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піца, </a:t>
            </a:r>
            <a:r>
              <a:rPr lang="uk-UA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равіолі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cap="none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різото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салямі, </a:t>
            </a:r>
            <a:r>
              <a:rPr lang="ru-RU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спагеті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cap="none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тірамісу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фокача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3200" b="1" cap="non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чіабата</a:t>
            </a:r>
            <a:r>
              <a:rPr lang="uk-UA" sz="3200" b="1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ru-RU" sz="3200" cap="non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07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90949" y="313508"/>
            <a:ext cx="7243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3600" b="1" dirty="0">
                <a:solidFill>
                  <a:srgbClr val="FFFF00"/>
                </a:solidFill>
                <a:effectLst>
                  <a:outerShdw blurRad="152400" dist="38100" dir="2700000" algn="tl">
                    <a:srgbClr val="000000">
                      <a:alpha val="36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Цікаві факти про італійську мову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860727" y="807208"/>
            <a:ext cx="1090441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Європи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найкоротший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алфавіт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всього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 буква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Жителі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понад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250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ручних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жестів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почуття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минулі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змінилася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вимові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твором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написаний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стала «Божественна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комедія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Данте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Аліг’єрі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першим став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твори народною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латиною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Саме тому Данте Аліг’єрі називають «батьком» італійської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літератури.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13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1601" y="0"/>
            <a:ext cx="9964914" cy="7909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початку ХХ століття у вищих школах Італії викладання велося виключно латинською мовою, а італійська мова до другої світової війни використовувалася лише для написання листів у науковому колі правлячого класу. Італійська мова стала популярною і поширилася зокрема завдяки телебаченню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30-40-і роки ХХ-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століття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Беніто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Муссоліні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намагався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очистити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футболі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«гол» стали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а сам футбол – «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calcio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ерейменували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персонажів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мультфільмів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Дональд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перетворився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«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Paperino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а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Маус» –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Topolino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Піноккіо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pinocchio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соснов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горішок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031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63" y="128587"/>
            <a:ext cx="10322102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Вимова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півдні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півночі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Тоскані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італійці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вимовляють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як «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Coca-Cola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вуст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звучить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 – «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Hoha-Hola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легко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родом.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жителів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півночі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традицією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«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півдня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 «</a:t>
            </a:r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Найпоширеніші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Руссо,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Феррарі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походять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ремесел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Fabbri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коваль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прізвище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Pellegrino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«паломник».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ru-RU" sz="2800" dirty="0"/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ru-RU" sz="2800" dirty="0"/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fr-F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08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1" y="557078"/>
            <a:ext cx="10724606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Яка з цих мов не належить до романської групи?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41411" y="2155371"/>
            <a:ext cx="9906000" cy="4506686"/>
          </a:xfrm>
        </p:spPr>
        <p:txBody>
          <a:bodyPr>
            <a:normAutofit fontScale="475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65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65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спанська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65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люксембурзька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65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молдовська</a:t>
            </a:r>
            <a:endParaRPr lang="uk-UA" sz="65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65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португальська</a:t>
            </a:r>
            <a:endParaRPr lang="uk-UA" sz="65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65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румунська</a:t>
            </a:r>
            <a:endParaRPr lang="uk-UA" sz="65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65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французька</a:t>
            </a: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5" name="Рисунок 4" descr="Файл:Tabula Linguarum Romanicarum.png — Википеди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172" y="2349184"/>
            <a:ext cx="4009980" cy="3150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479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Grazie per l'attenzione!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748" y="2097088"/>
            <a:ext cx="5231190" cy="3138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08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1" y="557078"/>
            <a:ext cx="10724606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Яка з цих мов не належить до романської групи?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17172" y="1789611"/>
            <a:ext cx="9906000" cy="4506686"/>
          </a:xfrm>
        </p:spPr>
        <p:txBody>
          <a:bodyPr>
            <a:normAutofit fontScale="475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65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65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спанська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65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люксембурзька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65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молдовська</a:t>
            </a:r>
            <a:endParaRPr lang="uk-UA" sz="65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65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португальська</a:t>
            </a:r>
            <a:endParaRPr lang="uk-UA" sz="65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65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румунська</a:t>
            </a:r>
            <a:endParaRPr lang="uk-UA" sz="65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65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французька</a:t>
            </a:r>
          </a:p>
          <a:p>
            <a:endParaRPr lang="uk-UA" cap="none" dirty="0" smtClean="0"/>
          </a:p>
          <a:p>
            <a:r>
              <a:rPr lang="uk-UA" sz="51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100" b="1" cap="none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Люксембурзька мова належить до групи західногерманських мов.</a:t>
            </a:r>
          </a:p>
          <a:p>
            <a:endParaRPr lang="ru-RU" sz="51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Файл:Tabula Linguarum Romanicarum.png — Википеди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470" y="2024743"/>
            <a:ext cx="4009980" cy="3150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622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3995" y="374514"/>
            <a:ext cx="10724606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Яка приблизна кількість носіїв італійської мови?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31966" y="2155371"/>
            <a:ext cx="974489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 мільйонів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 мільйонів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 мільйонів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 мільйонів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4" name="Picture 8" descr="Італійська мова: основи - J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298" y="2298246"/>
            <a:ext cx="4380412" cy="2914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865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3995" y="374514"/>
            <a:ext cx="10724606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Яка приблизна кількість носіїв італійської мови?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31966" y="2155371"/>
            <a:ext cx="974489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 мільйонів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 мільйонів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 мільйонів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 мільйонів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4" name="Picture 8" descr="Італійська мова: основи - J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298" y="2298246"/>
            <a:ext cx="4380412" cy="2914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345473" y="5303020"/>
            <a:ext cx="10149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Приблизно</a:t>
            </a:r>
            <a:r>
              <a:rPr lang="ru-RU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63 </a:t>
            </a:r>
            <a:r>
              <a:rPr lang="ru-RU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мільйони</a:t>
            </a:r>
            <a:r>
              <a:rPr lang="ru-RU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людей у світі розмовляють італійською як </a:t>
            </a:r>
            <a:r>
              <a:rPr lang="ru-RU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рідною</a:t>
            </a:r>
            <a:r>
              <a:rPr lang="ru-RU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ru-RU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мільйони</a:t>
            </a:r>
            <a:r>
              <a:rPr lang="ru-RU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розмовляють </a:t>
            </a:r>
            <a:r>
              <a:rPr lang="ru-RU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італійською як другою </a:t>
            </a:r>
            <a:r>
              <a:rPr lang="ru-RU" sz="32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мовою</a:t>
            </a:r>
            <a:r>
              <a:rPr lang="ru-RU" sz="32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1354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3995" y="374514"/>
            <a:ext cx="10724606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Яке місце за кількістю носіїв посідає італійська мова у світі?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72046" y="2155371"/>
            <a:ext cx="910481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4" name="Picture 8" descr="Італійська мова: основи - J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584" y="1997800"/>
            <a:ext cx="4380412" cy="2914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153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3995" y="374514"/>
            <a:ext cx="10724606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Яке місце за кількістю носіїв посідає італійська мова у світі?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72046" y="2155371"/>
            <a:ext cx="910481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endParaRPr lang="uk-UA" sz="5100" b="1" cap="none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4" name="Picture 8" descr="Італійська мова: основи - J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6584" y="1997800"/>
            <a:ext cx="4380412" cy="2914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548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3995" y="374514"/>
            <a:ext cx="10940142" cy="1467665"/>
          </a:xfrm>
        </p:spPr>
        <p:txBody>
          <a:bodyPr anchor="ctr">
            <a:normAutofit/>
          </a:bodyPr>
          <a:lstStyle/>
          <a:p>
            <a:r>
              <a:rPr lang="uk-UA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якій з цих країн італійська мова не є офіційною?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31966" y="2155371"/>
            <a:ext cx="9744891" cy="3513909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Ватикан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Мальта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Сан-Марино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k-UA" sz="5100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Швейцарія</a:t>
            </a:r>
            <a:endParaRPr lang="uk-UA" sz="5100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cap="none" dirty="0" smtClean="0"/>
          </a:p>
          <a:p>
            <a:r>
              <a:rPr lang="uk-UA" cap="none" dirty="0" smtClean="0"/>
              <a:t> </a:t>
            </a:r>
            <a:endParaRPr lang="ru-RU" cap="none" dirty="0"/>
          </a:p>
        </p:txBody>
      </p:sp>
      <p:pic>
        <p:nvPicPr>
          <p:cNvPr id="4" name="Picture 8" descr="Італійська мова: основи - J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298" y="2298246"/>
            <a:ext cx="4380412" cy="2914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79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430</TotalTime>
  <Words>1215</Words>
  <Application>Microsoft Office PowerPoint</Application>
  <PresentationFormat>Широкоэкранный</PresentationFormat>
  <Paragraphs>162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6" baseType="lpstr">
      <vt:lpstr>Arial</vt:lpstr>
      <vt:lpstr>Times New Roman</vt:lpstr>
      <vt:lpstr>Trebuchet MS</vt:lpstr>
      <vt:lpstr>Tw Cen MT</vt:lpstr>
      <vt:lpstr>Wingdings</vt:lpstr>
      <vt:lpstr>Контур</vt:lpstr>
      <vt:lpstr>Італійська мова:  загальна інформація</vt:lpstr>
      <vt:lpstr>Італійська мова (італ. italiano) — мова романської групи індоєвропейської мовної сім’ї. Писемність мови створена на основі латинської абетки. Італійська мова походить безпосередньо від живої  розмовної латинської мови.</vt:lpstr>
      <vt:lpstr>Яка з цих мов не належить до романської групи?</vt:lpstr>
      <vt:lpstr>Яка з цих мов не належить до романської групи?</vt:lpstr>
      <vt:lpstr>Яка приблизна кількість носіїв італійської мови?</vt:lpstr>
      <vt:lpstr>Яка приблизна кількість носіїв італійської мови?</vt:lpstr>
      <vt:lpstr>Яке місце за кількістю носіїв посідає італійська мова у світі?</vt:lpstr>
      <vt:lpstr>Яке місце за кількістю носіїв посідає італійська мова у світі?</vt:lpstr>
      <vt:lpstr>В якій з цих країн італійська мова не є офіційною?</vt:lpstr>
      <vt:lpstr>В якій з цих країн італійська мова не є офіційною?</vt:lpstr>
      <vt:lpstr>Італійська є офіційною мовою Італії, Ватикану, Сан-Марино, Швейцарії, Словенії (міста Пірано, Ізола, Каподістрія), Хорватії (область Істрія). Уживана також на Корсиці (Франція), Мальті, у США, Німеччині, Аргентині, Бельгії, Ефіопії, Сомалі, Лівії. </vt:lpstr>
      <vt:lpstr>Коли з’явилися перші тексти італійською мовою?</vt:lpstr>
      <vt:lpstr>Коли з’явилися перші тексти італійською мовою?</vt:lpstr>
      <vt:lpstr>В якому році було видано перший великий словник італійської мови?</vt:lpstr>
      <vt:lpstr>В якому році було видано перший великий словник італійської мови?</vt:lpstr>
      <vt:lpstr>Важливим етапом в історії італійської мови було створення у Флоренції Академії делла Кру́ска (італ. Accademia della Crusca), котра 1612 року опублікувала перший великий словник італійської мови. Суспільний та економічний розвиток, розквіт літератури та мистецтва у XVII столітті викликають необхідність створення єдиної для всієї Італії літературної мови. </vt:lpstr>
      <vt:lpstr>На основі якого діалекту сформувалася літературна  італійська мова?</vt:lpstr>
      <vt:lpstr>На основі якого діалекту сформувалася літературна  італійська мова?</vt:lpstr>
      <vt:lpstr>Скільки існує діалектів італійської мови?</vt:lpstr>
      <vt:lpstr>Скільки існує діалектів італійської мови?</vt:lpstr>
      <vt:lpstr>Посеред всіх мов романської групи італійська мова виділяється своєю діалектичною роздрібненістю. Наявність в італійській мові великої кількості різних діалектів і говорів можна пояснити в першу чергу історичними причинами – країна дуже тривалий час була територіально роздробленою. Кожен регіон розвивався по-своєму, що не обійшло стороною й зміни в мові. Деякі діалекти відрізняються між собою настільки, що жителі, які на них спілкуються, можуть просто не зрозуміти один одного. Єдиною загальною для всіх залишається літературна італійська мова.</vt:lpstr>
      <vt:lpstr>Загальна характеристика італійської мови Характерні риси фонетики: відсутність приголосних у кінці слова; наголос вільний, переважно на передостанньому складі. Іменникові властиві категорії роду й числа, які виражаються флексією; категорії відмінка немає; наявні артиклі. Категорії особи, числа, часу, способу й стану виражені флексією дієслова. Морфологія дієслова розгалужена, є аналітітичні форми. У позиції підмета особовий займенник звичайно опускають. Прикметникові означення стоять переважно після іменника. Порядок слів у реченні вільний.</vt:lpstr>
      <vt:lpstr>Італійська мова вважається однією з наймилозвучніших мов світу. Мелодійність італійської мови пояснюється тим, що всі слова, за винятком деяких артиклів, прийменників і запозичень, закінчуються голосною.</vt:lpstr>
      <vt:lpstr>Як називаються запозичені з італійської мови слова і мовні звороти?</vt:lpstr>
      <vt:lpstr>Як називаються запозичені з італійської мови слова і мовні звороти?</vt:lpstr>
      <vt:lpstr>В українській мові здавна існує чимало запозичень з італійської (аварія, банда, банк, гірлянда, казино, мафія, папараці, паста, туфля, темп, фонтан…).  Багато італьянізмів позначають: ‣ мистецькі явища (акварель, арія, графіті, карикатура, комедія, новела, опера, пластилін, серенада, соната, сопрано, фортепіано…); ‣ військові реалії (батальйон, бригада, калібр, каземат, капітан, кавалер, пістолет, солдат, цитадель…); ‣ гастрономічно-кулінарні реалії (броколі, вермішель, грісіні, карпачо, лазанья, макарони, маскарпоне, моцарела, паніні, пармезан, піца, равіолі, різото, салямі, спагеті, тірамісу, фокача, чіабата…).</vt:lpstr>
      <vt:lpstr>Презентация PowerPoint</vt:lpstr>
      <vt:lpstr>Презентация PowerPoint</vt:lpstr>
      <vt:lpstr>Презентация PowerPoint</vt:lpstr>
      <vt:lpstr>Grazie per l'attenzione!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Італійська мова:  загальна інформація</dc:title>
  <dc:creator>Пользователь Windows</dc:creator>
  <cp:lastModifiedBy>Пользователь Windows</cp:lastModifiedBy>
  <cp:revision>31</cp:revision>
  <dcterms:created xsi:type="dcterms:W3CDTF">2022-09-18T15:45:20Z</dcterms:created>
  <dcterms:modified xsi:type="dcterms:W3CDTF">2023-08-28T12:37:21Z</dcterms:modified>
</cp:coreProperties>
</file>