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sldIdLst>
    <p:sldId id="256" r:id="rId2"/>
    <p:sldId id="291" r:id="rId3"/>
    <p:sldId id="293" r:id="rId4"/>
    <p:sldId id="294" r:id="rId5"/>
    <p:sldId id="292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4" r:id="rId14"/>
    <p:sldId id="302" r:id="rId15"/>
    <p:sldId id="303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3" r:id="rId24"/>
    <p:sldId id="314" r:id="rId25"/>
    <p:sldId id="315" r:id="rId26"/>
    <p:sldId id="316" r:id="rId27"/>
    <p:sldId id="318" r:id="rId28"/>
    <p:sldId id="317" r:id="rId29"/>
    <p:sldId id="319" r:id="rId30"/>
    <p:sldId id="320" r:id="rId31"/>
    <p:sldId id="321" r:id="rId32"/>
    <p:sldId id="323" r:id="rId33"/>
    <p:sldId id="324" r:id="rId34"/>
    <p:sldId id="322" r:id="rId35"/>
    <p:sldId id="325" r:id="rId36"/>
    <p:sldId id="326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6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73E31CA-41D6-4F9C-8FE8-8FE330D42D2E}" type="datetimeFigureOut">
              <a:rPr lang="uk-UA" smtClean="0"/>
              <a:t>05.09.2022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BB271A5-061D-44B4-964E-968CBB91A95B}" type="slidenum">
              <a:rPr lang="uk-UA" smtClean="0"/>
              <a:t>‹#›</a:t>
            </a:fld>
            <a:endParaRPr lang="uk-UA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298937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1CA-41D6-4F9C-8FE8-8FE330D42D2E}" type="datetimeFigureOut">
              <a:rPr lang="uk-UA" smtClean="0"/>
              <a:t>05.09.2022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271A5-061D-44B4-964E-968CBB91A95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129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1CA-41D6-4F9C-8FE8-8FE330D42D2E}" type="datetimeFigureOut">
              <a:rPr lang="uk-UA" smtClean="0"/>
              <a:t>05.09.2022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271A5-061D-44B4-964E-968CBB91A95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2824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1CA-41D6-4F9C-8FE8-8FE330D42D2E}" type="datetimeFigureOut">
              <a:rPr lang="uk-UA" smtClean="0"/>
              <a:t>05.09.2022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271A5-061D-44B4-964E-968CBB91A95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84665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3E31CA-41D6-4F9C-8FE8-8FE330D42D2E}" type="datetimeFigureOut">
              <a:rPr lang="uk-UA" smtClean="0"/>
              <a:t>05.09.2022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BB271A5-061D-44B4-964E-968CBB91A95B}" type="slidenum">
              <a:rPr lang="uk-UA" smtClean="0"/>
              <a:t>‹#›</a:t>
            </a:fld>
            <a:endParaRPr lang="uk-UA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124115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1CA-41D6-4F9C-8FE8-8FE330D42D2E}" type="datetimeFigureOut">
              <a:rPr lang="uk-UA" smtClean="0"/>
              <a:t>05.09.2022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271A5-061D-44B4-964E-968CBB91A95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5456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1CA-41D6-4F9C-8FE8-8FE330D42D2E}" type="datetimeFigureOut">
              <a:rPr lang="uk-UA" smtClean="0"/>
              <a:t>05.09.2022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271A5-061D-44B4-964E-968CBB91A95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7318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1CA-41D6-4F9C-8FE8-8FE330D42D2E}" type="datetimeFigureOut">
              <a:rPr lang="uk-UA" smtClean="0"/>
              <a:t>05.09.2022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271A5-061D-44B4-964E-968CBB91A95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041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E31CA-41D6-4F9C-8FE8-8FE330D42D2E}" type="datetimeFigureOut">
              <a:rPr lang="uk-UA" smtClean="0"/>
              <a:t>05.09.2022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271A5-061D-44B4-964E-968CBB91A95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4388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3E31CA-41D6-4F9C-8FE8-8FE330D42D2E}" type="datetimeFigureOut">
              <a:rPr lang="uk-UA" smtClean="0"/>
              <a:t>05.09.2022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BB271A5-061D-44B4-964E-968CBB91A95B}" type="slidenum">
              <a:rPr lang="uk-UA" smtClean="0"/>
              <a:t>‹#›</a:t>
            </a:fld>
            <a:endParaRPr lang="uk-UA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31097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3E31CA-41D6-4F9C-8FE8-8FE330D42D2E}" type="datetimeFigureOut">
              <a:rPr lang="uk-UA" smtClean="0"/>
              <a:t>05.09.2022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BB271A5-061D-44B4-964E-968CBB91A95B}" type="slidenum">
              <a:rPr lang="uk-UA" smtClean="0"/>
              <a:t>‹#›</a:t>
            </a:fld>
            <a:endParaRPr lang="uk-UA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66758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E73E31CA-41D6-4F9C-8FE8-8FE330D42D2E}" type="datetimeFigureOut">
              <a:rPr lang="uk-UA" smtClean="0"/>
              <a:t>05.09.2022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7BB271A5-061D-44B4-964E-968CBB91A95B}" type="slidenum">
              <a:rPr lang="uk-UA" smtClean="0"/>
              <a:t>‹#›</a:t>
            </a:fld>
            <a:endParaRPr lang="uk-UA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3042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9403" y="724396"/>
            <a:ext cx="10616539" cy="1294409"/>
          </a:xfrm>
        </p:spPr>
        <p:txBody>
          <a:bodyPr>
            <a:normAutofit/>
          </a:bodyPr>
          <a:lstStyle/>
          <a:p>
            <a:r>
              <a:rPr lang="uk-U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Змістовий модуль 4. Становлення української державності (ХХ – початок ХХІ ст.)</a:t>
            </a:r>
            <a:endParaRPr lang="uk-UA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60" y="3253839"/>
            <a:ext cx="1950720" cy="30571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956" y="2018805"/>
            <a:ext cx="3327812" cy="21820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3" t="943" r="30308" b="14134"/>
          <a:stretch/>
        </p:blipFill>
        <p:spPr>
          <a:xfrm>
            <a:off x="3850510" y="3978234"/>
            <a:ext cx="3063834" cy="27907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322" y="2021217"/>
            <a:ext cx="3735217" cy="24652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898" y="4782411"/>
            <a:ext cx="2721673" cy="171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8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А. </a:t>
            </a:r>
            <a:r>
              <a:rPr lang="ru-RU" b="1" i="1" dirty="0" err="1" smtClean="0"/>
              <a:t>Денікін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6" b="168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100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 та утворення СРСР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80" y="1535876"/>
            <a:ext cx="3898456" cy="53221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643" y="1535876"/>
            <a:ext cx="4656859" cy="532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9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17" y="110837"/>
            <a:ext cx="4750130" cy="65749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16" t="17601" r="34665" b="20070"/>
          <a:stretch/>
        </p:blipFill>
        <p:spPr>
          <a:xfrm>
            <a:off x="6982690" y="251361"/>
            <a:ext cx="4394849" cy="643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5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5128" y="1056905"/>
            <a:ext cx="8361229" cy="522514"/>
          </a:xfrm>
        </p:spPr>
        <p:txBody>
          <a:bodyPr/>
          <a:lstStyle/>
          <a:p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 </a:t>
            </a:r>
            <a:r>
              <a:rPr lang="uk-UA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ДніпроГЕСу</a:t>
            </a:r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1930 р.</a:t>
            </a:r>
            <a:endParaRPr lang="uk-UA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283" y="1793668"/>
            <a:ext cx="6947065" cy="459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1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69" y="172604"/>
            <a:ext cx="11503231" cy="645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5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68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7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540" y="950"/>
            <a:ext cx="9286504" cy="682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1273" y="118753"/>
            <a:ext cx="13062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С. Ковпак.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06" y="913173"/>
            <a:ext cx="2663715" cy="347913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985163" y="332509"/>
            <a:ext cx="2029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С. </a:t>
            </a:r>
            <a:r>
              <a:rPr lang="ru-RU" b="1" i="1" dirty="0" err="1"/>
              <a:t>Бандера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235" y="899147"/>
            <a:ext cx="2576080" cy="349316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965870" y="332509"/>
            <a:ext cx="2814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Р. </a:t>
            </a:r>
            <a:r>
              <a:rPr lang="ru-RU" b="1" i="1" dirty="0" smtClean="0"/>
              <a:t>Шухевич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709" y="913173"/>
            <a:ext cx="2310294" cy="34931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824" y="3583417"/>
            <a:ext cx="2768316" cy="308139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693226" y="2945081"/>
            <a:ext cx="14606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92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5025" y="285009"/>
            <a:ext cx="9612971" cy="522514"/>
          </a:xfrm>
        </p:spPr>
        <p:txBody>
          <a:bodyPr>
            <a:normAutofit/>
          </a:bodyPr>
          <a:lstStyle/>
          <a:p>
            <a:pPr algn="ctr"/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Звільнений Київ</a:t>
            </a:r>
            <a:endParaRPr lang="uk-UA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192" y="1021835"/>
            <a:ext cx="7125195" cy="462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9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5025" y="130630"/>
            <a:ext cx="9612971" cy="546264"/>
          </a:xfrm>
        </p:spPr>
        <p:txBody>
          <a:bodyPr>
            <a:normAutofit/>
          </a:bodyPr>
          <a:lstStyle/>
          <a:p>
            <a:pPr algn="ctr"/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Учасники Львівського собору, 1946 р.</a:t>
            </a:r>
            <a:endParaRPr lang="uk-UA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782" b="14754"/>
          <a:stretch/>
        </p:blipFill>
        <p:spPr>
          <a:xfrm>
            <a:off x="1475759" y="1045028"/>
            <a:ext cx="6989266" cy="461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7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9287" r="2485" b="9553"/>
          <a:stretch/>
        </p:blipFill>
        <p:spPr>
          <a:xfrm>
            <a:off x="2339439" y="1151906"/>
            <a:ext cx="6970815" cy="447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8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561109"/>
          </a:xfrm>
        </p:spPr>
        <p:txBody>
          <a:bodyPr>
            <a:normAutofit/>
          </a:bodyPr>
          <a:lstStyle/>
          <a:p>
            <a:pPr algn="ctr"/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Микита Хрущов</a:t>
            </a:r>
            <a:endParaRPr lang="uk-UA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3" b="13087"/>
          <a:stretch/>
        </p:blipFill>
        <p:spPr>
          <a:xfrm>
            <a:off x="2384136" y="1504125"/>
            <a:ext cx="8173027" cy="495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537358"/>
          </a:xfrm>
        </p:spPr>
        <p:txBody>
          <a:bodyPr>
            <a:normAutofit/>
          </a:bodyPr>
          <a:lstStyle/>
          <a:p>
            <a:pPr algn="ctr"/>
            <a:r>
              <a:rPr lang="uk-UA" sz="3000" b="1" dirty="0">
                <a:solidFill>
                  <a:srgbClr val="122B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Леонід Брежнєв (1906-1982</a:t>
            </a:r>
            <a:r>
              <a:rPr lang="uk-UA" sz="3000" b="1" dirty="0" smtClean="0">
                <a:solidFill>
                  <a:srgbClr val="122B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Результат пошуку зображень за запитом Леонід Брежнєв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190" r="-1471" b="10135"/>
          <a:stretch/>
        </p:blipFill>
        <p:spPr bwMode="auto">
          <a:xfrm>
            <a:off x="1926918" y="1413163"/>
            <a:ext cx="9402142" cy="52785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8665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25400">
            <a:solidFill>
              <a:srgbClr val="6666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87" name="Text Box 16"/>
          <p:cNvSpPr txBox="1">
            <a:spLocks noChangeArrowheads="1"/>
          </p:cNvSpPr>
          <p:nvPr/>
        </p:nvSpPr>
        <p:spPr bwMode="auto">
          <a:xfrm>
            <a:off x="10344150" y="6502400"/>
            <a:ext cx="268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Consolas" pitchFamily="49" charset="0"/>
              </a:rPr>
              <a:t>1</a:t>
            </a:r>
            <a:endParaRPr lang="ru-RU" sz="1200">
              <a:solidFill>
                <a:schemeClr val="bg1"/>
              </a:solidFill>
              <a:latin typeface="Consolas" pitchFamily="49" charset="0"/>
            </a:endParaRPr>
          </a:p>
        </p:txBody>
      </p:sp>
      <p:pic>
        <p:nvPicPr>
          <p:cNvPr id="16390" name="Picture 3" descr="каратусик-2_бренд_ню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5189" y="1052514"/>
            <a:ext cx="4465637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Rectangle 21"/>
          <p:cNvSpPr>
            <a:spLocks noChangeArrowheads="1"/>
          </p:cNvSpPr>
          <p:nvPr/>
        </p:nvSpPr>
        <p:spPr bwMode="auto">
          <a:xfrm>
            <a:off x="2495550" y="1196976"/>
            <a:ext cx="39604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tx2"/>
                </a:solidFill>
                <a:latin typeface="Calibri" pitchFamily="34" charset="0"/>
              </a:rPr>
              <a:t>Ідеологія періоду «застою»</a:t>
            </a:r>
            <a:endParaRPr lang="ru-RU" sz="1600" b="1" dirty="0">
              <a:solidFill>
                <a:srgbClr val="193175"/>
              </a:solidFill>
              <a:latin typeface="Calibri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661" y="532656"/>
            <a:ext cx="2188704" cy="29980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808" y="1771076"/>
            <a:ext cx="2274233" cy="17056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21" y="3775172"/>
            <a:ext cx="3445771" cy="27118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98" y="3146357"/>
            <a:ext cx="2470616" cy="32688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292" y="3589186"/>
            <a:ext cx="1735829" cy="265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71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332657"/>
            <a:ext cx="2337921" cy="3600399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15720" t="19377" r="16207" b="17335"/>
          <a:stretch/>
        </p:blipFill>
        <p:spPr bwMode="auto">
          <a:xfrm>
            <a:off x="1693776" y="4049688"/>
            <a:ext cx="3816424" cy="28083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31438" t="19919" r="32684" b="16255"/>
          <a:stretch/>
        </p:blipFill>
        <p:spPr bwMode="auto">
          <a:xfrm>
            <a:off x="1703512" y="207827"/>
            <a:ext cx="2520280" cy="37252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5"/>
          <a:srcRect l="32416" t="19648" r="33226" b="16524"/>
          <a:stretch/>
        </p:blipFill>
        <p:spPr bwMode="auto">
          <a:xfrm>
            <a:off x="4607820" y="252224"/>
            <a:ext cx="2424284" cy="36088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6"/>
          <a:srcRect l="13984" t="19918" r="15339" b="16122"/>
          <a:stretch/>
        </p:blipFill>
        <p:spPr bwMode="auto">
          <a:xfrm>
            <a:off x="6057840" y="4043196"/>
            <a:ext cx="3981961" cy="28148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820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uk-UA" dirty="0" smtClean="0"/>
              <a:t>Партійна номенклатура</a:t>
            </a:r>
            <a:br>
              <a:rPr lang="uk-UA" dirty="0" smtClean="0"/>
            </a:br>
            <a:r>
              <a:rPr lang="uk-UA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планово-розподільна система </a:t>
            </a:r>
            <a:br>
              <a:rPr lang="uk-UA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37" y="2010299"/>
            <a:ext cx="3959202" cy="288032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92" y="3558310"/>
            <a:ext cx="5007864" cy="3352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" b="8420"/>
          <a:stretch/>
        </p:blipFill>
        <p:spPr>
          <a:xfrm>
            <a:off x="4656180" y="4220583"/>
            <a:ext cx="2852737" cy="263741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879976" y="2852936"/>
            <a:ext cx="4330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ГАЗ-24 «Волга» (1966 по 1986 </a:t>
            </a:r>
            <a:r>
              <a:rPr lang="ru-RU" dirty="0" err="1"/>
              <a:t>рр</a:t>
            </a:r>
            <a:r>
              <a:rPr lang="ru-RU" dirty="0"/>
              <a:t>.)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151" y="1143524"/>
            <a:ext cx="263842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2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6" r="-1137"/>
          <a:stretch/>
        </p:blipFill>
        <p:spPr>
          <a:xfrm>
            <a:off x="2063552" y="476672"/>
            <a:ext cx="6408712" cy="4248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9"/>
          <a:stretch/>
        </p:blipFill>
        <p:spPr>
          <a:xfrm>
            <a:off x="8400256" y="476672"/>
            <a:ext cx="1575722" cy="23762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3212977"/>
            <a:ext cx="2076448" cy="263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5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Запоріжжя 1964-1982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793" y="1268760"/>
            <a:ext cx="4456966" cy="31198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1268760"/>
            <a:ext cx="4359652" cy="31198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4424358"/>
            <a:ext cx="1817626" cy="24336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" b="9591"/>
          <a:stretch/>
        </p:blipFill>
        <p:spPr>
          <a:xfrm>
            <a:off x="3935760" y="4546811"/>
            <a:ext cx="3960440" cy="23040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4569128"/>
            <a:ext cx="2487080" cy="162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4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1" b="12201"/>
          <a:stretch/>
        </p:blipFill>
        <p:spPr>
          <a:xfrm>
            <a:off x="2037983" y="468577"/>
            <a:ext cx="7735933" cy="39604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06286" y="4797153"/>
            <a:ext cx="90133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1999 році в Міжнародний аерокосмічний зал Слави Аерокосмічного музею (м. Сан-Дієго, штат Каліфорнія, США) внесли ім'я Олега Антонова за видатні досягнення в створенні літаків.</a:t>
            </a:r>
          </a:p>
        </p:txBody>
      </p:sp>
    </p:spTree>
    <p:extLst>
      <p:ext uri="{BB962C8B-B14F-4D97-AF65-F5344CB8AC3E}">
        <p14:creationId xmlns:p14="http://schemas.microsoft.com/office/powerpoint/2010/main" val="376676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Дисидентський рух в УРСР | Новини на Gazeta.ua"/>
          <p:cNvPicPr>
            <a:picLocks noChangeAspect="1" noChangeArrowheads="1"/>
          </p:cNvPicPr>
          <p:nvPr/>
        </p:nvPicPr>
        <p:blipFill>
          <a:blip r:embed="rId2" cstate="print"/>
          <a:srcRect l="15134" t="29201" r="9396" b="40685"/>
          <a:stretch>
            <a:fillRect/>
          </a:stretch>
        </p:blipFill>
        <p:spPr bwMode="auto">
          <a:xfrm>
            <a:off x="7185314" y="160338"/>
            <a:ext cx="4126230" cy="1508760"/>
          </a:xfrm>
          <a:prstGeom prst="rect">
            <a:avLst/>
          </a:prstGeom>
          <a:noFill/>
        </p:spPr>
      </p:pic>
      <p:sp>
        <p:nvSpPr>
          <p:cNvPr id="11268" name="AutoShape 4" descr="Розмова &quot;Шістдесятники, дисиденти: сучасний стан осмислення явища&quot; у місті  Львів 21 вересня 2019 &gt; Наукова бібліотека Львівського національного  університету імені Івана Фран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0" name="Picture 6" descr="Розмова &quot;Шістдесятники, дисиденти: сучасний стан осмислення явища&quot; у місті  Львів 21 вересня 2019 &gt; Наукова бібліотека Львівського національного  університету імені Івана Фран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896" y="1669098"/>
            <a:ext cx="7324699" cy="4120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94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440" y="-28654"/>
            <a:ext cx="8712968" cy="1225406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 Сергійович Горбачов</a:t>
            </a:r>
            <a:b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Генеральний секретар КПРС</a:t>
            </a:r>
            <a:b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11.03.1985 - 23.08.1991</a:t>
            </a:r>
            <a:endParaRPr lang="uk-U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2" b="12594"/>
          <a:stretch/>
        </p:blipFill>
        <p:spPr>
          <a:xfrm>
            <a:off x="4511824" y="1837834"/>
            <a:ext cx="7308150" cy="47811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54" y="1598796"/>
            <a:ext cx="3528392" cy="525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3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320" y="180357"/>
            <a:ext cx="5406783" cy="65557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flipH="1">
            <a:off x="8787739" y="3244334"/>
            <a:ext cx="30163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Брусиловський прорив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74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4122" y="116632"/>
            <a:ext cx="9144000" cy="1252728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Дисиденти і колишні політв'язні радянського режиму (зліва направо) Михайло Горинь, Левко Лук'яненко, В'ячеслав Чорновіл, 1988 рік. Головою УГС був обраний Лук'яненко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0" b="5213"/>
          <a:stretch/>
        </p:blipFill>
        <p:spPr bwMode="auto">
          <a:xfrm>
            <a:off x="1524000" y="1556792"/>
            <a:ext cx="8964488" cy="53012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1557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953" r="317"/>
          <a:stretch/>
        </p:blipFill>
        <p:spPr>
          <a:xfrm>
            <a:off x="876794" y="252351"/>
            <a:ext cx="9478489" cy="654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2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95004"/>
            <a:ext cx="9601200" cy="510638"/>
          </a:xfrm>
        </p:spPr>
        <p:txBody>
          <a:bodyPr>
            <a:normAutofit/>
          </a:bodyPr>
          <a:lstStyle/>
          <a:p>
            <a:pPr algn="ctr"/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Революція Гідності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6" t="-6234" r="1069" b="14632"/>
          <a:stretch/>
        </p:blipFill>
        <p:spPr>
          <a:xfrm>
            <a:off x="279561" y="605642"/>
            <a:ext cx="11912439" cy="628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8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1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Президентські вибори 2014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31588" t="9620" r="35187" b="49956"/>
          <a:stretch/>
        </p:blipFill>
        <p:spPr bwMode="auto">
          <a:xfrm>
            <a:off x="2207568" y="1340768"/>
            <a:ext cx="3816424" cy="52565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2"/>
          <a:srcRect l="31587" t="50243" r="33260" b="3794"/>
          <a:stretch/>
        </p:blipFill>
        <p:spPr bwMode="auto">
          <a:xfrm>
            <a:off x="6456040" y="1340768"/>
            <a:ext cx="3754760" cy="52565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4008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5025" y="1"/>
            <a:ext cx="9612971" cy="522514"/>
          </a:xfrm>
        </p:spPr>
        <p:txBody>
          <a:bodyPr>
            <a:normAutofit/>
          </a:bodyPr>
          <a:lstStyle/>
          <a:p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сучасна російсько-українська війна</a:t>
            </a:r>
            <a:endParaRPr lang="uk-UA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1" y="1119372"/>
            <a:ext cx="2900610" cy="44550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435" y="1002453"/>
            <a:ext cx="2971800" cy="4572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71" y="4762500"/>
            <a:ext cx="2857500" cy="1905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99" y="1079106"/>
            <a:ext cx="2942478" cy="453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3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711624" y="1268760"/>
            <a:ext cx="6912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Президентство В. </a:t>
            </a:r>
            <a:r>
              <a:rPr lang="ru-RU" sz="4000" dirty="0" err="1"/>
              <a:t>Зеленського</a:t>
            </a:r>
            <a:endParaRPr lang="ru-RU" sz="4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1976647"/>
            <a:ext cx="6624736" cy="372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6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685799"/>
            <a:ext cx="9601200" cy="2104901"/>
          </a:xfrm>
        </p:spPr>
        <p:txBody>
          <a:bodyPr>
            <a:noAutofit/>
          </a:bodyPr>
          <a:lstStyle/>
          <a:p>
            <a:pPr algn="ctr"/>
            <a:r>
              <a:rPr lang="uk-UA" sz="3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Члени Генерального Секретаріату </a:t>
            </a:r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першого уряду України. Сидять справа наліво: Симон Петлюра, Сергій Єфремов, Володимир Винниченко, Іван </a:t>
            </a:r>
            <a:r>
              <a:rPr lang="uk-UA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Стешенко</a:t>
            </a:r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Микола Садовський. Стоять: Борис </a:t>
            </a:r>
            <a:r>
              <a:rPr lang="uk-UA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Мартос</a:t>
            </a:r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Микола </a:t>
            </a:r>
            <a:r>
              <a:rPr lang="uk-UA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Стасюк</a:t>
            </a:r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Павло </a:t>
            </a:r>
            <a:r>
              <a:rPr lang="uk-UA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Христюк</a:t>
            </a:r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1917 рік</a:t>
            </a:r>
            <a:endParaRPr lang="uk-UA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978" y="2790700"/>
            <a:ext cx="5932444" cy="3984625"/>
          </a:xfrm>
        </p:spPr>
      </p:pic>
    </p:spTree>
    <p:extLst>
      <p:ext uri="{BB962C8B-B14F-4D97-AF65-F5344CB8AC3E}">
        <p14:creationId xmlns:p14="http://schemas.microsoft.com/office/powerpoint/2010/main" val="45717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Скоропадський.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411" y="236366"/>
            <a:ext cx="4322617" cy="6686215"/>
          </a:xfrm>
        </p:spPr>
      </p:pic>
    </p:spTree>
    <p:extLst>
      <p:ext uri="{BB962C8B-B14F-4D97-AF65-F5344CB8AC3E}">
        <p14:creationId xmlns:p14="http://schemas.microsoft.com/office/powerpoint/2010/main" val="137745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608610"/>
          </a:xfrm>
        </p:spPr>
        <p:txBody>
          <a:bodyPr>
            <a:normAutofit/>
          </a:bodyPr>
          <a:lstStyle/>
          <a:p>
            <a:pPr algn="ctr"/>
            <a:r>
              <a:rPr lang="uk-UA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ЗУНР та Української Держави</a:t>
            </a:r>
            <a:endParaRPr lang="uk-UA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87" y="1541379"/>
            <a:ext cx="8820537" cy="522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8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 Директорії в другій половині 1919 р. Зліва направо: Андрій Макаренко, Федір Швець,</a:t>
            </a:r>
            <a:b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Симон Петлюра</a:t>
            </a:r>
            <a:endParaRPr lang="uk-UA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500" y="2171700"/>
            <a:ext cx="6207720" cy="453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8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5128" y="1211283"/>
            <a:ext cx="8361229" cy="961901"/>
          </a:xfrm>
        </p:spPr>
        <p:txBody>
          <a:bodyPr/>
          <a:lstStyle/>
          <a:p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Проголошення Акту Злуки українських земель на Софійській площі в Києві.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січня 1919 р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35" y="2095500"/>
            <a:ext cx="67818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9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Н. Махно.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89" b="12867"/>
          <a:stretch/>
        </p:blipFill>
        <p:spPr>
          <a:xfrm>
            <a:off x="6377296" y="234538"/>
            <a:ext cx="4761758" cy="626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5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4A2318"/>
      </a:dk2>
      <a:lt2>
        <a:srgbClr val="EDECEB"/>
      </a:lt2>
      <a:accent1>
        <a:srgbClr val="F3C82E"/>
      </a:accent1>
      <a:accent2>
        <a:srgbClr val="A26176"/>
      </a:accent2>
      <a:accent3>
        <a:srgbClr val="74A94E"/>
      </a:accent3>
      <a:accent4>
        <a:srgbClr val="188E8D"/>
      </a:accent4>
      <a:accent5>
        <a:srgbClr val="EE913A"/>
      </a:accent5>
      <a:accent6>
        <a:srgbClr val="DF5D4A"/>
      </a:accent6>
      <a:hlink>
        <a:srgbClr val="188E8D"/>
      </a:hlink>
      <a:folHlink>
        <a:srgbClr val="A26176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D7AA1D6E-F3E9-4763-A3BC-84DF2E02F6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Уголки</Template>
  <TotalTime>221</TotalTime>
  <Words>216</Words>
  <Application>Microsoft Office PowerPoint</Application>
  <PresentationFormat>Широкоэкранный</PresentationFormat>
  <Paragraphs>31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Calibri</vt:lpstr>
      <vt:lpstr>Consolas</vt:lpstr>
      <vt:lpstr>Franklin Gothic Book</vt:lpstr>
      <vt:lpstr>Times New Roman</vt:lpstr>
      <vt:lpstr>Crop</vt:lpstr>
      <vt:lpstr>Змістовий модуль 4. Становлення української державності (ХХ – початок ХХІ ст.)</vt:lpstr>
      <vt:lpstr>Презентация PowerPoint</vt:lpstr>
      <vt:lpstr>Презентация PowerPoint</vt:lpstr>
      <vt:lpstr>Члени Генерального Секретаріату – першого уряду України. Сидять справа наліво: Симон Петлюра, Сергій Єфремов, Володимир Винниченко, Іван Стешенко, Микола Садовський. Стоять: Борис Мартос, Микола Стасюк, Павло Христюк. 1917 рік</vt:lpstr>
      <vt:lpstr>П. Скоропадський.</vt:lpstr>
      <vt:lpstr>Карта ЗУНР та Української Держави</vt:lpstr>
      <vt:lpstr>Склад Директорії в другій половині 1919 р. Зліва направо: Андрій Макаренко, Федір Швець, Симон Петлюра</vt:lpstr>
      <vt:lpstr>Проголошення Акту Злуки українських земель на Софійській площі в Києві.  22 січня 1919 р</vt:lpstr>
      <vt:lpstr>Н. Махно.</vt:lpstr>
      <vt:lpstr>А. Денікін</vt:lpstr>
      <vt:lpstr>Україна та утворення СРСР</vt:lpstr>
      <vt:lpstr>Презентация PowerPoint</vt:lpstr>
      <vt:lpstr>Будівництво ДніпроГЕСу 1930 р.</vt:lpstr>
      <vt:lpstr>Презентация PowerPoint</vt:lpstr>
      <vt:lpstr>Презентация PowerPoint</vt:lpstr>
      <vt:lpstr>Презентация PowerPoint</vt:lpstr>
      <vt:lpstr>Презентация PowerPoint</vt:lpstr>
      <vt:lpstr>Звільнений Київ</vt:lpstr>
      <vt:lpstr>Учасники Львівського собору, 1946 р.</vt:lpstr>
      <vt:lpstr>Микита Хрущов</vt:lpstr>
      <vt:lpstr>Леонід Брежнєв (1906-1982)</vt:lpstr>
      <vt:lpstr>Презентация PowerPoint</vt:lpstr>
      <vt:lpstr>Презентация PowerPoint</vt:lpstr>
      <vt:lpstr>Партійна номенклатура планово-розподільна система  </vt:lpstr>
      <vt:lpstr>Презентация PowerPoint</vt:lpstr>
      <vt:lpstr>Запоріжжя 1964-1982</vt:lpstr>
      <vt:lpstr>Презентация PowerPoint</vt:lpstr>
      <vt:lpstr>Презентация PowerPoint</vt:lpstr>
      <vt:lpstr>Михайло Сергійович Горбачов Генеральний секретар КПРС 11.03.1985 - 23.08.1991</vt:lpstr>
      <vt:lpstr>Дисиденти і колишні політв'язні радянського режиму (зліва направо) Михайло Горинь, Левко Лук'яненко, В'ячеслав Чорновіл, 1988 рік. Головою УГС був обраний Лук'яненко</vt:lpstr>
      <vt:lpstr>Презентация PowerPoint</vt:lpstr>
      <vt:lpstr>Революція Гідності</vt:lpstr>
      <vt:lpstr>Презентация PowerPoint</vt:lpstr>
      <vt:lpstr>Президентські вибори 2014</vt:lpstr>
      <vt:lpstr>сучасна російсько-українська війна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Особливості вишиванок різних регіонів України</dc:title>
  <dc:creator>Настя</dc:creator>
  <cp:lastModifiedBy>Пользователь Windows</cp:lastModifiedBy>
  <cp:revision>25</cp:revision>
  <dcterms:created xsi:type="dcterms:W3CDTF">2020-11-08T10:54:20Z</dcterms:created>
  <dcterms:modified xsi:type="dcterms:W3CDTF">2022-09-05T12:49:20Z</dcterms:modified>
</cp:coreProperties>
</file>