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4B55F-84B4-4C7A-B6AF-273BB4EC5829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CB6A9-A966-4678-B0E1-64C68A585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614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CB6A9-A966-4678-B0E1-64C68A5855A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806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uk-UA" dirty="0" smtClean="0"/>
              <a:t>ОСНОВНІ НАПРЯМКИ ПРОФЕСІЙНОЇ ДІЯЛЬНОСТІ ЖУРНАЛІСТА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616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uk-UA" sz="2800" b="1" dirty="0" smtClean="0"/>
          </a:p>
          <a:p>
            <a:pPr algn="ctr"/>
            <a:r>
              <a:rPr lang="uk-UA" sz="2800" b="1" dirty="0" smtClean="0"/>
              <a:t>МАСОВІ ІНФОРМАЦІЙНІ ПОТОКИ І ЗМІ – </a:t>
            </a:r>
          </a:p>
          <a:p>
            <a:pPr marL="0" indent="0" algn="ctr">
              <a:buNone/>
            </a:pPr>
            <a:endParaRPr lang="uk-UA" sz="2800" b="1" dirty="0" smtClean="0"/>
          </a:p>
          <a:p>
            <a:pPr marL="0" indent="0" algn="ctr">
              <a:buNone/>
            </a:pPr>
            <a:r>
              <a:rPr lang="uk-UA" sz="2800" b="1" dirty="0" smtClean="0"/>
              <a:t>СИНОНІМИ?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4028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МАСОВІ ІНФОРМАЦІЙНІ ПОТОКИ І ЖУРНАЛІСТИКА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406769"/>
              </p:ext>
            </p:extLst>
          </p:nvPr>
        </p:nvGraphicFramePr>
        <p:xfrm>
          <a:off x="457200" y="1609725"/>
          <a:ext cx="7239000" cy="459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/>
                <a:gridCol w="4780384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Масові</a:t>
                      </a:r>
                      <a:r>
                        <a:rPr lang="uk-UA" baseline="0" dirty="0" smtClean="0"/>
                        <a:t> інформаційні потоки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У лоні</a:t>
                      </a:r>
                      <a:r>
                        <a:rPr lang="uk-UA" baseline="0" dirty="0" smtClean="0"/>
                        <a:t> якої діяльності народжуються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Офіційна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Адміністративно-управлінська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Подієва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Політична, економічна, військова, наукова…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Власне публіцистика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Громадська, професійна (відгуки, коментарі, погляди з різних питань суспільного буття)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Ділова інформація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Наукова (популярно)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Естетично-розважальна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Літературно-мистецька,</a:t>
                      </a:r>
                      <a:r>
                        <a:rPr lang="uk-UA" baseline="0" dirty="0" smtClean="0"/>
                        <a:t> розважальна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Довідкова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Довідково-інформаційна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Реклама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Реклама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87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Публіцистика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Публіцистичний стиль: специфіка</a:t>
            </a:r>
          </a:p>
          <a:p>
            <a:endParaRPr lang="uk-UA" dirty="0"/>
          </a:p>
          <a:p>
            <a:r>
              <a:rPr lang="uk-UA" dirty="0" smtClean="0"/>
              <a:t>Хто такі публіцисти? Із історії (В. Мономах, І. Вишенський; «Бронебійна публіцистика»)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 smtClean="0"/>
              <a:t>НЕ КОЖЕН ПУБЛІЦИСТ МОЖЕ БУТИ ЖУРНАЛІСТОМ, АЛЕ КОЖЕН ЖУРНАЛІСТ МУСИТЬ БУТИ ПУБЛІЦИСТОМ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610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МАСОВІ ІНФОРМАЦІЙНІ ПОТОКИ І ЖУРНАЛІСТИКА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t">
              <a:buNone/>
            </a:pPr>
            <a:r>
              <a:rPr lang="uk-UA" b="1" dirty="0"/>
              <a:t>Масові інформаційні </a:t>
            </a:r>
            <a:r>
              <a:rPr lang="uk-UA" b="1" dirty="0" smtClean="0"/>
              <a:t>потоки</a:t>
            </a:r>
            <a:endParaRPr lang="ru-RU" dirty="0"/>
          </a:p>
          <a:p>
            <a:pPr fontAlgn="t"/>
            <a:r>
              <a:rPr lang="uk-UA" dirty="0" smtClean="0"/>
              <a:t>Офіційна                               </a:t>
            </a:r>
            <a:r>
              <a:rPr lang="uk-UA" sz="2400" b="1" dirty="0" smtClean="0"/>
              <a:t>П</a:t>
            </a:r>
            <a:r>
              <a:rPr lang="uk-UA" sz="2800" b="1" dirty="0" smtClean="0"/>
              <a:t>     Ж</a:t>
            </a:r>
            <a:endParaRPr lang="ru-RU" sz="2800" b="1" dirty="0"/>
          </a:p>
          <a:p>
            <a:pPr fontAlgn="t"/>
            <a:r>
              <a:rPr lang="uk-UA" dirty="0" err="1"/>
              <a:t>П</a:t>
            </a:r>
            <a:r>
              <a:rPr lang="uk-UA" dirty="0" err="1" smtClean="0"/>
              <a:t>одієва</a:t>
            </a:r>
            <a:r>
              <a:rPr lang="uk-UA" dirty="0" smtClean="0"/>
              <a:t>                                 </a:t>
            </a:r>
            <a:r>
              <a:rPr lang="uk-UA" sz="2400" b="1" dirty="0" smtClean="0"/>
              <a:t>У</a:t>
            </a:r>
            <a:r>
              <a:rPr lang="uk-UA" sz="2800" b="1" dirty="0" smtClean="0"/>
              <a:t>     </a:t>
            </a:r>
            <a:r>
              <a:rPr lang="uk-UA" sz="2800" b="1" dirty="0" err="1" smtClean="0"/>
              <a:t>У</a:t>
            </a:r>
            <a:endParaRPr lang="ru-RU" sz="2800" b="1" dirty="0"/>
          </a:p>
          <a:p>
            <a:pPr fontAlgn="t"/>
            <a:r>
              <a:rPr lang="uk-UA" dirty="0"/>
              <a:t>Власне </a:t>
            </a:r>
            <a:r>
              <a:rPr lang="uk-UA" dirty="0" smtClean="0"/>
              <a:t>публіцистика             </a:t>
            </a:r>
            <a:r>
              <a:rPr lang="uk-UA" b="1" dirty="0" smtClean="0"/>
              <a:t>Б     Р</a:t>
            </a:r>
            <a:r>
              <a:rPr lang="uk-UA" dirty="0" smtClean="0"/>
              <a:t>          </a:t>
            </a:r>
            <a:endParaRPr lang="ru-RU" dirty="0"/>
          </a:p>
          <a:p>
            <a:pPr fontAlgn="t"/>
            <a:r>
              <a:rPr lang="uk-UA" dirty="0"/>
              <a:t>Ділова </a:t>
            </a:r>
            <a:r>
              <a:rPr lang="uk-UA" dirty="0" smtClean="0"/>
              <a:t>інформація                </a:t>
            </a:r>
            <a:r>
              <a:rPr lang="uk-UA" b="1" dirty="0" smtClean="0"/>
              <a:t>Л     Н</a:t>
            </a:r>
            <a:endParaRPr lang="ru-RU" b="1" dirty="0"/>
          </a:p>
          <a:p>
            <a:pPr fontAlgn="t"/>
            <a:r>
              <a:rPr lang="uk-UA" dirty="0" smtClean="0"/>
              <a:t>Естетично-розважальна        </a:t>
            </a:r>
            <a:r>
              <a:rPr lang="uk-UA" b="1" dirty="0" smtClean="0"/>
              <a:t>І       А</a:t>
            </a:r>
            <a:endParaRPr lang="ru-RU" b="1" dirty="0"/>
          </a:p>
          <a:p>
            <a:pPr fontAlgn="t"/>
            <a:r>
              <a:rPr lang="uk-UA" dirty="0" smtClean="0"/>
              <a:t>Довідкова                             </a:t>
            </a:r>
            <a:r>
              <a:rPr lang="uk-UA" b="1" dirty="0" smtClean="0"/>
              <a:t>Ц     Л</a:t>
            </a:r>
            <a:endParaRPr lang="ru-RU" b="1" dirty="0"/>
          </a:p>
          <a:p>
            <a:pPr fontAlgn="t"/>
            <a:r>
              <a:rPr lang="uk-UA" dirty="0" smtClean="0"/>
              <a:t>Реклама                                </a:t>
            </a:r>
            <a:r>
              <a:rPr lang="uk-UA" b="1" dirty="0" smtClean="0"/>
              <a:t>И     І</a:t>
            </a:r>
            <a:endParaRPr lang="ru-RU" b="1" dirty="0"/>
          </a:p>
          <a:p>
            <a:pPr marL="0" indent="0">
              <a:buNone/>
            </a:pPr>
            <a:r>
              <a:rPr lang="uk-UA" b="1" dirty="0"/>
              <a:t> </a:t>
            </a:r>
            <a:r>
              <a:rPr lang="uk-UA" b="1" dirty="0" smtClean="0"/>
              <a:t>                                              С      </a:t>
            </a:r>
            <a:r>
              <a:rPr lang="uk-UA" b="1" dirty="0" err="1" smtClean="0"/>
              <a:t>С</a:t>
            </a:r>
            <a:endParaRPr lang="uk-UA" b="1" dirty="0" smtClean="0"/>
          </a:p>
          <a:p>
            <a:pPr marL="0" indent="0">
              <a:buNone/>
            </a:pPr>
            <a:r>
              <a:rPr lang="uk-UA" b="1" dirty="0"/>
              <a:t> </a:t>
            </a:r>
            <a:r>
              <a:rPr lang="uk-UA" b="1" dirty="0" smtClean="0"/>
              <a:t>                                              Т      </a:t>
            </a:r>
            <a:r>
              <a:rPr lang="uk-UA" b="1" dirty="0" err="1" smtClean="0"/>
              <a:t>Т</a:t>
            </a:r>
            <a:endParaRPr lang="ru-RU" b="1" dirty="0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4932040" y="1844824"/>
            <a:ext cx="504056" cy="34563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5652120" y="1628800"/>
            <a:ext cx="648072" cy="48245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25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МАСОВІ ІНФОРМАЦІЙНІ ПОТОКИ І ЖУРНАЛІСТИКА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КОЖЕН ІЗ НАЗВАНИХ ВИЩЕ ВИДІВ ЛЮДСЬКОЇ ДІЯЛЬНОСТІ ПРИЧЕТНИЙ ДО ТВОРЕННЯ ПЕВНОГО ВИДУ ТВОРІВ</a:t>
            </a:r>
          </a:p>
          <a:p>
            <a:r>
              <a:rPr lang="uk-UA" dirty="0" smtClean="0"/>
              <a:t>ЖУРНАЛІСТИКА Ж СПРЯМОВАНА НА СТВОРЕННЯ МАСОВИХ ІНФОРМАЦІЙНИХ ПОТОКІВ І ЇХ РОЗПОВСЮДЖЕННЯ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339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20675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ОСНОВНІ НАПРЯМКИ ПРОФЕСІЙНОЇ ДІЯЛЬНОСТІ ЖУРНАЛІСТА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9725"/>
            <a:ext cx="7239000" cy="4846638"/>
          </a:xfrm>
        </p:spPr>
        <p:txBody>
          <a:bodyPr/>
          <a:lstStyle/>
          <a:p>
            <a:r>
              <a:rPr lang="uk-UA" dirty="0" smtClean="0"/>
              <a:t>БЕРЕ УЧАСТЬ У ПЛАНУВАННІ МАСОВИХ ІНФОРМАЦІЙНИХ ПОТОКІВ</a:t>
            </a:r>
          </a:p>
          <a:p>
            <a:endParaRPr lang="uk-UA" dirty="0"/>
          </a:p>
          <a:p>
            <a:r>
              <a:rPr lang="uk-UA" dirty="0" smtClean="0"/>
              <a:t>РОБОТА З ОРГАНІЗАЦІЇ ДУХОВНОГО СПІВРОБІТНИЦТВА В СУСПІЛЬСТВІ</a:t>
            </a:r>
          </a:p>
          <a:p>
            <a:endParaRPr lang="uk-UA" dirty="0"/>
          </a:p>
          <a:p>
            <a:r>
              <a:rPr lang="uk-UA" dirty="0" smtClean="0"/>
              <a:t>УЧАСТЬ У ПІДГОТОВЦІ І ВИПУСКУ МАСОВИХ ІНФОРМАЦІЙНИХ ПОТОКІВ</a:t>
            </a:r>
          </a:p>
          <a:p>
            <a:endParaRPr lang="uk-UA" dirty="0"/>
          </a:p>
          <a:p>
            <a:pPr marL="0" indent="0">
              <a:buNone/>
            </a:pPr>
            <a:r>
              <a:rPr lang="uk-UA" dirty="0" smtClean="0"/>
              <a:t>                          (ЗА Г. ЛАЗУТІНОЮ)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951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1.Масова інформація як пласт соціальної інформації.</a:t>
            </a:r>
          </a:p>
          <a:p>
            <a:pPr>
              <a:lnSpc>
                <a:spcPct val="150000"/>
              </a:lnSpc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2.Масові інформаційні потоки суспільства.</a:t>
            </a:r>
          </a:p>
          <a:p>
            <a:pPr>
              <a:lnSpc>
                <a:spcPct val="150000"/>
              </a:lnSpc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3. Публіцистика – серцевина журналістики.</a:t>
            </a:r>
          </a:p>
          <a:p>
            <a:pPr>
              <a:lnSpc>
                <a:spcPct val="150000"/>
              </a:lnSpc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4. Професійна діяльність журналіста: специфіка.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60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ЧОМУ ЖУРНАЛІСТИКУ НАЗИВАЮТЬ МАСОВОІНФОРМАЦІЙНОЮ ДІЯЛЬНІСТЮ?</a:t>
            </a:r>
          </a:p>
          <a:p>
            <a:pPr>
              <a:lnSpc>
                <a:spcPct val="150000"/>
              </a:lnSpc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ЩО Є ЦЕНТРАЛЬНОЮ КАТЕГОРІЄЮ  ЖУРНАЛІСТИКИ ЯК НАУКИ? 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ЧОМУ?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13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СОЦІАЛЬНА ІНФОРМАЦІЯ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ВИРОБЛЕНА В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СОЦІУМІ, ВІДОБРАЖАЄ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ЙОГО У РІЗНИХ СФЕРАХ ДІЯЛЬНОСТІ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(СУСПІЛЬНА СВІДОМІСТЬ)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НЕ ЗАВЖДИ ДОСТУПНА ДЛЯ МАСОВОЇ АУДИТОРІЇ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(ТЕХНІЧНІ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СХЕМИ,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КРЕСЛЕННЯ І Т. П.)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ЯВЛЯЄ СОБОЮ СУКУПНІСТЬ РІЗНИХ ВИДІВ ІНФОРМАЦІЇ (МАСОВОЇ, СПЕЦІАЛІЗОВАНОЇ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ЗНАКОВИЙ ХАРАКТЕР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197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МАСОВА ІНФОРМАЦІЯ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МАСОВА ІНФОРМАЦІЯ – ЦЕ ОДИН ІЗ ПЛАСТІВ СОЦІАЛЬНОЇ ІНФОРМАЦІЇ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МАСОВА ІНФОРМАЦІЯ ЗАГАЛЬНОЗНА-ЧИМА,ЗАГАЛЬНОДОСТУПНА,  ФІКСУ-ЄТЬСЯ ДОСТУПНОЮ МОВОЮ</a:t>
            </a:r>
          </a:p>
          <a:p>
            <a:pPr marL="0" indent="0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МАСОВА ІНФОРМАЦІЯ ФОРМУЄ СВІДОМІСТЬ СУСПІЛЬСТВА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4673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ВИРОБНИЦТВО МАСОВОЇ ІНФОРМАЦІЇ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7239000" cy="4846320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СПОНТАННЕ</a:t>
            </a:r>
            <a:r>
              <a:rPr lang="uk-UA" sz="2800" dirty="0" smtClean="0"/>
              <a:t> (ТВОРЦЕМ МОЖЕ БУТИ КОЖЕН – ПЛІТКИ, ЧУТКИ, АНЕКДОТИ, САМОДІЯЛЬНІ ПІСНІ…)</a:t>
            </a:r>
          </a:p>
          <a:p>
            <a:pPr marL="0" indent="0">
              <a:buNone/>
            </a:pPr>
            <a:endParaRPr lang="uk-UA" sz="2800" dirty="0" smtClean="0"/>
          </a:p>
          <a:p>
            <a:r>
              <a:rPr lang="uk-UA" sz="2800" b="1" dirty="0" smtClean="0"/>
              <a:t>ОРГАНІЗОВАНЕ </a:t>
            </a:r>
            <a:r>
              <a:rPr lang="uk-UA" sz="2800" dirty="0" smtClean="0"/>
              <a:t>(СПЕЦІАЛЬНО СТВОРЕНИМИ ДЛЯ ЦЬОГО СОЦІАЛЬНИМИ ІНСТИТУТАМИ). </a:t>
            </a:r>
          </a:p>
          <a:p>
            <a:pPr marL="0" indent="0">
              <a:buNone/>
            </a:pPr>
            <a:r>
              <a:rPr lang="uk-UA" sz="2800" dirty="0" smtClean="0"/>
              <a:t>ОДНИМ ІЗ ТАКИХ ІНСТИТУТІВ Є ЖУРНАЛІСТИКА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3300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ФОРМИ ІСНУВАННЯ МАСОВОЇ ІНФОРМАЦІЇ (</a:t>
            </a:r>
            <a:r>
              <a:rPr lang="uk-UA" sz="2700" dirty="0" smtClean="0"/>
              <a:t>ЗА </a:t>
            </a:r>
            <a:r>
              <a:rPr lang="uk-UA" sz="2700" dirty="0" err="1" smtClean="0"/>
              <a:t>г.ЛАЗУТІНОЮ</a:t>
            </a:r>
            <a:r>
              <a:rPr lang="uk-UA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ПАСИВНА</a:t>
            </a:r>
          </a:p>
          <a:p>
            <a:endParaRPr lang="uk-UA" dirty="0"/>
          </a:p>
          <a:p>
            <a:r>
              <a:rPr lang="uk-UA" dirty="0" smtClean="0"/>
              <a:t>НЕДОВІЛЬНОЇ АКТИВНОСТІ</a:t>
            </a:r>
          </a:p>
          <a:p>
            <a:endParaRPr lang="uk-UA" dirty="0"/>
          </a:p>
          <a:p>
            <a:r>
              <a:rPr lang="uk-UA" dirty="0" smtClean="0"/>
              <a:t>ДОВІЛЬНОЇ АКТИВНОСТІ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863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МАСОВІ ІНФОРМАЦІЙНІ ПОТОКИ СУСПІЛЬСТВА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СУКУПНІСТЬ ІНФОРМАЦІЙНИХ ПРОДУКТІВ, ЯКІ ВИРОБЛЕНІ СПЕЦІАЛЬНО СТВОРЕНИМИ ДЛЯ ЦЬОГО СОЦІАЛЬНИМИ ІНСТИТУТАМИ І РУХАЮТЬСЯ ДОСТУПНИМИ ДЛЯ ВСІХ КАНАЛАМИ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42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Масові інформаційні потоки, що рухаються за допомогою ЗМІ </a:t>
            </a:r>
            <a:r>
              <a:rPr lang="uk-UA" sz="3100" dirty="0" smtClean="0"/>
              <a:t>(за В. </a:t>
            </a:r>
            <a:r>
              <a:rPr lang="uk-UA" sz="3100" dirty="0" err="1" smtClean="0"/>
              <a:t>Здоровегою</a:t>
            </a:r>
            <a:r>
              <a:rPr lang="uk-UA" sz="3100" dirty="0" smtClean="0"/>
              <a:t>)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Офіційна інформація</a:t>
            </a:r>
          </a:p>
          <a:p>
            <a:r>
              <a:rPr lang="uk-UA" dirty="0" err="1" smtClean="0"/>
              <a:t>Подієва</a:t>
            </a:r>
            <a:endParaRPr lang="uk-UA" dirty="0" smtClean="0"/>
          </a:p>
          <a:p>
            <a:r>
              <a:rPr lang="uk-UA" dirty="0" smtClean="0"/>
              <a:t>Власне публіцистика</a:t>
            </a:r>
          </a:p>
          <a:p>
            <a:r>
              <a:rPr lang="uk-UA" dirty="0" smtClean="0"/>
              <a:t>Ділова інформація</a:t>
            </a:r>
          </a:p>
          <a:p>
            <a:r>
              <a:rPr lang="uk-UA" dirty="0" smtClean="0"/>
              <a:t>Естетично-розважальна</a:t>
            </a:r>
          </a:p>
          <a:p>
            <a:r>
              <a:rPr lang="uk-UA" dirty="0" smtClean="0"/>
              <a:t>Довідкова</a:t>
            </a:r>
          </a:p>
          <a:p>
            <a:r>
              <a:rPr lang="uk-UA" dirty="0" smtClean="0"/>
              <a:t>Реклама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836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167</TotalTime>
  <Words>416</Words>
  <Application>Microsoft Office PowerPoint</Application>
  <PresentationFormat>Экран (4:3)</PresentationFormat>
  <Paragraphs>101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ОСНОВНІ НАПРЯМКИ ПРОФЕСІЙНОЇ ДІЯЛЬНОСТІ ЖУРНАЛІСТА</vt:lpstr>
      <vt:lpstr>ПЛАН</vt:lpstr>
      <vt:lpstr>    </vt:lpstr>
      <vt:lpstr>СОЦІАЛЬНА ІНФОРМАЦІЯ</vt:lpstr>
      <vt:lpstr>МАСОВА ІНФОРМАЦІЯ</vt:lpstr>
      <vt:lpstr>ВИРОБНИЦТВО МАСОВОЇ ІНФОРМАЦІЇ</vt:lpstr>
      <vt:lpstr>ФОРМИ ІСНУВАННЯ МАСОВОЇ ІНФОРМАЦІЇ (ЗА г.ЛАЗУТІНОЮ)</vt:lpstr>
      <vt:lpstr>МАСОВІ ІНФОРМАЦІЙНІ ПОТОКИ СУСПІЛЬСТВА</vt:lpstr>
      <vt:lpstr>Масові інформаційні потоки, що рухаються за допомогою ЗМІ (за В. Здоровегою)</vt:lpstr>
      <vt:lpstr>    </vt:lpstr>
      <vt:lpstr>МАСОВІ ІНФОРМАЦІЙНІ ПОТОКИ І ЖУРНАЛІСТИКА</vt:lpstr>
      <vt:lpstr>Публіцистика</vt:lpstr>
      <vt:lpstr>МАСОВІ ІНФОРМАЦІЙНІ ПОТОКИ І ЖУРНАЛІСТИКА</vt:lpstr>
      <vt:lpstr>МАСОВІ ІНФОРМАЦІЙНІ ПОТОКИ І ЖУРНАЛІСТИКА</vt:lpstr>
      <vt:lpstr>ОСНОВНІ НАПРЯМКИ ПРОФЕСІЙНОЇ ДІЯЛЬНОСТІ ЖУРНАЛІСТА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ОСНОВНІ НАПРЯМКИ ПРОФЕСІЙНОЇ ДІЯЛЬНОСТІ ЖУРНАЛІСТА</dc:title>
  <dc:creator>Asus</dc:creator>
  <cp:lastModifiedBy>Виктор Костюк</cp:lastModifiedBy>
  <cp:revision>51</cp:revision>
  <dcterms:created xsi:type="dcterms:W3CDTF">2017-03-01T20:33:59Z</dcterms:created>
  <dcterms:modified xsi:type="dcterms:W3CDTF">2018-02-26T20:37:54Z</dcterms:modified>
</cp:coreProperties>
</file>