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92" r:id="rId3"/>
    <p:sldId id="259" r:id="rId4"/>
    <p:sldId id="260" r:id="rId5"/>
    <p:sldId id="261" r:id="rId6"/>
    <p:sldId id="262" r:id="rId7"/>
    <p:sldId id="267" r:id="rId8"/>
    <p:sldId id="294" r:id="rId9"/>
    <p:sldId id="265" r:id="rId10"/>
    <p:sldId id="293" r:id="rId11"/>
    <p:sldId id="298" r:id="rId12"/>
    <p:sldId id="299" r:id="rId13"/>
    <p:sldId id="268" r:id="rId14"/>
    <p:sldId id="266" r:id="rId15"/>
    <p:sldId id="263" r:id="rId16"/>
    <p:sldId id="295" r:id="rId17"/>
    <p:sldId id="264" r:id="rId18"/>
    <p:sldId id="269" r:id="rId19"/>
    <p:sldId id="270" r:id="rId20"/>
    <p:sldId id="271" r:id="rId21"/>
    <p:sldId id="272" r:id="rId22"/>
    <p:sldId id="296" r:id="rId23"/>
    <p:sldId id="273" r:id="rId24"/>
    <p:sldId id="274" r:id="rId25"/>
    <p:sldId id="275" r:id="rId26"/>
    <p:sldId id="303" r:id="rId27"/>
    <p:sldId id="276" r:id="rId28"/>
    <p:sldId id="277" r:id="rId29"/>
    <p:sldId id="278" r:id="rId30"/>
    <p:sldId id="279" r:id="rId31"/>
    <p:sldId id="280" r:id="rId32"/>
    <p:sldId id="281" r:id="rId33"/>
    <p:sldId id="302" r:id="rId34"/>
    <p:sldId id="300" r:id="rId35"/>
    <p:sldId id="301" r:id="rId36"/>
    <p:sldId id="283" r:id="rId37"/>
    <p:sldId id="282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7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10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154" y="336795"/>
            <a:ext cx="7894027" cy="5852990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marL="0" indent="0" algn="ctr">
              <a:buNone/>
            </a:pPr>
            <a:r>
              <a:rPr lang="uk-UA" sz="4800" dirty="0" smtClean="0">
                <a:solidFill>
                  <a:srgbClr val="0070C0"/>
                </a:solidFill>
              </a:rPr>
              <a:t>МОРФОЛОГІЧНІ КАТЕГОРІЇ ІМЕННИКА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7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262" y="512639"/>
            <a:ext cx="7952642" cy="5700591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Своєрідність категорії роду іменника виявляється в її </a:t>
            </a:r>
            <a:r>
              <a:rPr lang="uk-UA" b="1" dirty="0" smtClean="0">
                <a:solidFill>
                  <a:srgbClr val="C00000"/>
                </a:solidFill>
              </a:rPr>
              <a:t>морфологічних, синтаксичних, семантичних та словотвірних </a:t>
            </a:r>
            <a:r>
              <a:rPr lang="uk-UA" dirty="0" smtClean="0"/>
              <a:t>ознаках.</a:t>
            </a:r>
          </a:p>
          <a:p>
            <a:pPr algn="just"/>
            <a:r>
              <a:rPr lang="uk-UA" dirty="0" smtClean="0"/>
              <a:t>Категорії роду притаманний сильний потенціал підпорядкування, що зумовлює узгодження форм роду прикметника, дієслова з формами роду іменника. </a:t>
            </a:r>
          </a:p>
          <a:p>
            <a:r>
              <a:rPr lang="uk-UA" dirty="0" smtClean="0"/>
              <a:t>Узгодження в роді можливе в кількох моделях:</a:t>
            </a:r>
          </a:p>
          <a:p>
            <a:pPr algn="just"/>
            <a:r>
              <a:rPr lang="uk-UA" dirty="0" smtClean="0"/>
              <a:t> формально-граматичній: </a:t>
            </a:r>
            <a:r>
              <a:rPr lang="uk-UA" b="1" dirty="0" smtClean="0">
                <a:solidFill>
                  <a:srgbClr val="7030A0"/>
                </a:solidFill>
              </a:rPr>
              <a:t>теплий вечір, тепла зустріч, тепле слово</a:t>
            </a:r>
            <a:r>
              <a:rPr lang="uk-UA" dirty="0" smtClean="0">
                <a:solidFill>
                  <a:srgbClr val="7030A0"/>
                </a:solidFill>
              </a:rPr>
              <a:t>;</a:t>
            </a:r>
          </a:p>
          <a:p>
            <a:pPr algn="just"/>
            <a:r>
              <a:rPr lang="uk-UA" dirty="0"/>
              <a:t>с</a:t>
            </a:r>
            <a:r>
              <a:rPr lang="uk-UA" dirty="0" smtClean="0"/>
              <a:t>емантичній, коли залежне слово узгоджується без урахування формального вираження іменника: </a:t>
            </a:r>
            <a:r>
              <a:rPr lang="uk-UA" b="1" dirty="0" smtClean="0">
                <a:solidFill>
                  <a:srgbClr val="0070C0"/>
                </a:solidFill>
              </a:rPr>
              <a:t>сумлінна/сумлінний староста</a:t>
            </a:r>
            <a:r>
              <a:rPr lang="uk-UA" dirty="0" smtClean="0"/>
              <a:t>;</a:t>
            </a:r>
          </a:p>
          <a:p>
            <a:r>
              <a:rPr lang="uk-UA" dirty="0"/>
              <a:t>а</a:t>
            </a:r>
            <a:r>
              <a:rPr lang="uk-UA" dirty="0" smtClean="0"/>
              <a:t>соціативній: </a:t>
            </a:r>
            <a:r>
              <a:rPr lang="uk-UA" b="1" dirty="0" smtClean="0">
                <a:solidFill>
                  <a:srgbClr val="00B050"/>
                </a:solidFill>
              </a:rPr>
              <a:t>смачна кольрабі, досвідчений аташе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8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3015" y="363414"/>
            <a:ext cx="8006861" cy="6412524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Родові значення в українській мові виражаються </a:t>
            </a:r>
            <a:r>
              <a:rPr lang="uk-UA" dirty="0" smtClean="0">
                <a:solidFill>
                  <a:srgbClr val="C00000"/>
                </a:solidFill>
              </a:rPr>
              <a:t>морфологічними, словотвірними, синтаксичними, лексичними (семантичними</a:t>
            </a:r>
            <a:r>
              <a:rPr lang="uk-UA" dirty="0" smtClean="0"/>
              <a:t>) засобами.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</a:rPr>
              <a:t>Лексичний (лексико-семантичний) засіб</a:t>
            </a:r>
            <a:r>
              <a:rPr lang="uk-UA" dirty="0" smtClean="0"/>
              <a:t>. Реалізується лише в іменниках-назвах істот із значенням назв осіб і тварин: </a:t>
            </a:r>
            <a:r>
              <a:rPr lang="uk-UA" dirty="0" smtClean="0">
                <a:solidFill>
                  <a:srgbClr val="0070C0"/>
                </a:solidFill>
              </a:rPr>
              <a:t>батько </a:t>
            </a:r>
            <a:r>
              <a:rPr lang="uk-UA" dirty="0">
                <a:solidFill>
                  <a:srgbClr val="0070C0"/>
                </a:solidFill>
              </a:rPr>
              <a:t>–</a:t>
            </a:r>
            <a:r>
              <a:rPr lang="uk-UA" dirty="0" smtClean="0">
                <a:solidFill>
                  <a:srgbClr val="0070C0"/>
                </a:solidFill>
              </a:rPr>
              <a:t> мати, брат </a:t>
            </a:r>
            <a:r>
              <a:rPr lang="uk-UA" dirty="0">
                <a:solidFill>
                  <a:srgbClr val="0070C0"/>
                </a:solidFill>
              </a:rPr>
              <a:t>–</a:t>
            </a:r>
            <a:r>
              <a:rPr lang="uk-UA" dirty="0" smtClean="0">
                <a:solidFill>
                  <a:srgbClr val="0070C0"/>
                </a:solidFill>
              </a:rPr>
              <a:t> сестра, син </a:t>
            </a:r>
            <a:r>
              <a:rPr lang="uk-UA" dirty="0">
                <a:solidFill>
                  <a:srgbClr val="0070C0"/>
                </a:solidFill>
              </a:rPr>
              <a:t>–</a:t>
            </a:r>
            <a:r>
              <a:rPr lang="uk-UA" dirty="0" smtClean="0">
                <a:solidFill>
                  <a:srgbClr val="0070C0"/>
                </a:solidFill>
              </a:rPr>
              <a:t> дочка, хлопчик </a:t>
            </a:r>
            <a:r>
              <a:rPr lang="uk-UA" dirty="0">
                <a:solidFill>
                  <a:srgbClr val="0070C0"/>
                </a:solidFill>
              </a:rPr>
              <a:t>–</a:t>
            </a:r>
            <a:r>
              <a:rPr lang="uk-UA" dirty="0" smtClean="0">
                <a:solidFill>
                  <a:srgbClr val="0070C0"/>
                </a:solidFill>
              </a:rPr>
              <a:t> дівчинка, баран – вівця.</a:t>
            </a:r>
            <a:r>
              <a:rPr lang="uk-UA" dirty="0"/>
              <a:t> </a:t>
            </a:r>
            <a:r>
              <a:rPr lang="uk-UA" dirty="0" smtClean="0"/>
              <a:t>Родова віднесеність іменників-істот виражається за допомогою лексичної семантики спільно з морфологічними і синтаксичними засобами; </a:t>
            </a:r>
            <a:r>
              <a:rPr lang="uk-UA" dirty="0" smtClean="0">
                <a:solidFill>
                  <a:srgbClr val="0070C0"/>
                </a:solidFill>
              </a:rPr>
              <a:t>наш Богдан </a:t>
            </a:r>
            <a:r>
              <a:rPr lang="uk-UA" dirty="0">
                <a:solidFill>
                  <a:srgbClr val="0070C0"/>
                </a:solidFill>
              </a:rPr>
              <a:t>–</a:t>
            </a:r>
            <a:r>
              <a:rPr lang="uk-UA" dirty="0" smtClean="0">
                <a:solidFill>
                  <a:srgbClr val="0070C0"/>
                </a:solidFill>
              </a:rPr>
              <a:t> наша Богдана, рідний дідусь </a:t>
            </a:r>
            <a:r>
              <a:rPr lang="uk-UA" dirty="0">
                <a:solidFill>
                  <a:srgbClr val="0070C0"/>
                </a:solidFill>
              </a:rPr>
              <a:t>–</a:t>
            </a:r>
            <a:r>
              <a:rPr lang="uk-UA" dirty="0" smtClean="0">
                <a:solidFill>
                  <a:srgbClr val="0070C0"/>
                </a:solidFill>
              </a:rPr>
              <a:t> рідна бабуся.</a:t>
            </a:r>
            <a:endParaRPr lang="uk-UA" b="1" dirty="0" smtClean="0">
              <a:solidFill>
                <a:srgbClr val="0070C0"/>
              </a:solidFill>
            </a:endParaRPr>
          </a:p>
          <a:p>
            <a:pPr algn="just"/>
            <a:r>
              <a:rPr lang="uk-UA" b="1" dirty="0" smtClean="0">
                <a:solidFill>
                  <a:srgbClr val="7030A0"/>
                </a:solidFill>
              </a:rPr>
              <a:t>Морфологічний засіб</a:t>
            </a:r>
            <a:r>
              <a:rPr lang="uk-UA" dirty="0" smtClean="0"/>
              <a:t>. До нього належить система закінчень. Кожна грамема роду має свою типову систему закінчень: чоловічий </a:t>
            </a:r>
            <a:r>
              <a:rPr lang="uk-UA" dirty="0">
                <a:solidFill>
                  <a:srgbClr val="0070C0"/>
                </a:solidFill>
              </a:rPr>
              <a:t>–</a:t>
            </a:r>
            <a:r>
              <a:rPr lang="uk-UA" dirty="0" smtClean="0"/>
              <a:t> -</a:t>
            </a:r>
            <a:r>
              <a:rPr lang="uk-UA" dirty="0" smtClean="0">
                <a:latin typeface="Times New Roman"/>
                <a:cs typeface="Times New Roman"/>
              </a:rPr>
              <a:t>Ø</a:t>
            </a:r>
            <a:r>
              <a:rPr lang="uk-UA" dirty="0" smtClean="0"/>
              <a:t>, -а, </a:t>
            </a:r>
            <a:r>
              <a:rPr lang="uk-UA" dirty="0" err="1" smtClean="0"/>
              <a:t>ові</a:t>
            </a:r>
            <a:r>
              <a:rPr lang="uk-UA" dirty="0" smtClean="0"/>
              <a:t>,            </a:t>
            </a:r>
            <a:r>
              <a:rPr lang="uk-UA" dirty="0" err="1" smtClean="0"/>
              <a:t>-ом</a:t>
            </a:r>
            <a:r>
              <a:rPr lang="uk-UA" dirty="0" smtClean="0"/>
              <a:t> (</a:t>
            </a:r>
            <a:r>
              <a:rPr lang="uk-UA" dirty="0" smtClean="0">
                <a:solidFill>
                  <a:srgbClr val="0070C0"/>
                </a:solidFill>
              </a:rPr>
              <a:t>брат</a:t>
            </a:r>
            <a:r>
              <a:rPr lang="uk-UA" dirty="0" smtClean="0"/>
              <a:t>); жіночий </a:t>
            </a:r>
            <a:r>
              <a:rPr lang="uk-UA" dirty="0">
                <a:solidFill>
                  <a:srgbClr val="0070C0"/>
                </a:solidFill>
              </a:rPr>
              <a:t>–</a:t>
            </a:r>
            <a:r>
              <a:rPr lang="uk-UA" dirty="0" smtClean="0"/>
              <a:t> -а, -и, -і, -у, </a:t>
            </a:r>
            <a:r>
              <a:rPr lang="uk-UA" dirty="0" err="1" smtClean="0"/>
              <a:t>-ою</a:t>
            </a:r>
            <a:r>
              <a:rPr lang="uk-UA" dirty="0" smtClean="0"/>
              <a:t>, -і (</a:t>
            </a:r>
            <a:r>
              <a:rPr lang="uk-UA" dirty="0" smtClean="0">
                <a:solidFill>
                  <a:srgbClr val="0070C0"/>
                </a:solidFill>
              </a:rPr>
              <a:t>сестра</a:t>
            </a:r>
            <a:r>
              <a:rPr lang="uk-UA" dirty="0" smtClean="0"/>
              <a:t>); середній </a:t>
            </a:r>
            <a:r>
              <a:rPr lang="uk-UA" dirty="0">
                <a:solidFill>
                  <a:srgbClr val="0070C0"/>
                </a:solidFill>
              </a:rPr>
              <a:t>–</a:t>
            </a:r>
            <a:r>
              <a:rPr lang="uk-UA" dirty="0" smtClean="0"/>
              <a:t> -е, -а, </a:t>
            </a:r>
            <a:r>
              <a:rPr lang="uk-UA" dirty="0" err="1" smtClean="0"/>
              <a:t>-еві</a:t>
            </a:r>
            <a:r>
              <a:rPr lang="uk-UA" dirty="0" smtClean="0"/>
              <a:t>, -е, </a:t>
            </a:r>
            <a:r>
              <a:rPr lang="uk-UA" dirty="0" err="1" smtClean="0"/>
              <a:t>ем</a:t>
            </a:r>
            <a:r>
              <a:rPr lang="uk-UA" dirty="0" smtClean="0"/>
              <a:t>, -і ( </a:t>
            </a:r>
            <a:r>
              <a:rPr lang="uk-UA" dirty="0" smtClean="0">
                <a:solidFill>
                  <a:srgbClr val="0070C0"/>
                </a:solidFill>
              </a:rPr>
              <a:t>плече</a:t>
            </a:r>
            <a:r>
              <a:rPr lang="uk-UA" dirty="0" smtClean="0"/>
              <a:t>).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9609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7169" y="0"/>
            <a:ext cx="8053754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 smtClean="0">
                <a:solidFill>
                  <a:srgbClr val="0070C0"/>
                </a:solidFill>
              </a:rPr>
              <a:t>Синтаксичний засіб. </a:t>
            </a:r>
            <a:r>
              <a:rPr lang="uk-UA" dirty="0" smtClean="0"/>
              <a:t>Виявляється він у системі узгодження в тексті прикметників, дієприкметників, дієслів минулого часу, прикметникових займенників (узгоджуваних форм) з іменниками (</a:t>
            </a:r>
            <a:r>
              <a:rPr lang="uk-UA" dirty="0" smtClean="0">
                <a:solidFill>
                  <a:srgbClr val="7030A0"/>
                </a:solidFill>
              </a:rPr>
              <a:t>весняний ранок, довгоочікувана зустріч, була ніч, наше місто</a:t>
            </a:r>
            <a:r>
              <a:rPr lang="uk-UA" dirty="0" smtClean="0"/>
              <a:t>). Синтаксичний засіб виражає родові значення відмінюваних (</a:t>
            </a:r>
            <a:r>
              <a:rPr lang="uk-UA" dirty="0" smtClean="0">
                <a:solidFill>
                  <a:srgbClr val="7030A0"/>
                </a:solidFill>
              </a:rPr>
              <a:t>мудра жінка </a:t>
            </a:r>
            <a:r>
              <a:rPr lang="uk-UA" dirty="0" smtClean="0"/>
              <a:t> жін. р.) і невідмінюваних іменників (</a:t>
            </a:r>
            <a:r>
              <a:rPr lang="uk-UA" dirty="0" smtClean="0">
                <a:solidFill>
                  <a:srgbClr val="7030A0"/>
                </a:solidFill>
              </a:rPr>
              <a:t>різноманітне меню</a:t>
            </a:r>
            <a:r>
              <a:rPr lang="uk-UA" dirty="0">
                <a:solidFill>
                  <a:srgbClr val="0070C0"/>
                </a:solidFill>
              </a:rPr>
              <a:t> –</a:t>
            </a:r>
            <a:r>
              <a:rPr lang="uk-UA" dirty="0" smtClean="0"/>
              <a:t> с. р., </a:t>
            </a:r>
            <a:r>
              <a:rPr lang="uk-UA" dirty="0" smtClean="0">
                <a:solidFill>
                  <a:srgbClr val="7030A0"/>
                </a:solidFill>
              </a:rPr>
              <a:t>просторе купе </a:t>
            </a:r>
            <a:r>
              <a:rPr lang="uk-UA" dirty="0" smtClean="0"/>
              <a:t>— с. p., </a:t>
            </a:r>
            <a:r>
              <a:rPr lang="uk-UA" dirty="0" smtClean="0">
                <a:solidFill>
                  <a:srgbClr val="7030A0"/>
                </a:solidFill>
              </a:rPr>
              <a:t>наш поні </a:t>
            </a:r>
            <a:r>
              <a:rPr lang="uk-UA" dirty="0" smtClean="0"/>
              <a:t>— ч. p.), а також іменників спільного роду (</a:t>
            </a:r>
            <a:r>
              <a:rPr lang="uk-UA" dirty="0" smtClean="0">
                <a:solidFill>
                  <a:srgbClr val="7030A0"/>
                </a:solidFill>
              </a:rPr>
              <a:t>наша плакса </a:t>
            </a:r>
            <a:r>
              <a:rPr lang="uk-UA" dirty="0" smtClean="0"/>
              <a:t>— </a:t>
            </a:r>
            <a:r>
              <a:rPr lang="uk-UA" dirty="0" smtClean="0">
                <a:solidFill>
                  <a:srgbClr val="7030A0"/>
                </a:solidFill>
              </a:rPr>
              <a:t>наш плакса, така нахаба </a:t>
            </a:r>
            <a:r>
              <a:rPr lang="uk-UA" dirty="0">
                <a:solidFill>
                  <a:srgbClr val="7030A0"/>
                </a:solidFill>
              </a:rPr>
              <a:t>–</a:t>
            </a:r>
            <a:r>
              <a:rPr lang="uk-UA" dirty="0" smtClean="0">
                <a:solidFill>
                  <a:srgbClr val="7030A0"/>
                </a:solidFill>
              </a:rPr>
              <a:t> такий нахаба</a:t>
            </a:r>
            <a:r>
              <a:rPr lang="uk-UA" dirty="0" smtClean="0"/>
              <a:t>).</a:t>
            </a:r>
          </a:p>
          <a:p>
            <a:pPr algn="just"/>
            <a:r>
              <a:rPr lang="uk-UA" b="1" dirty="0" smtClean="0">
                <a:solidFill>
                  <a:srgbClr val="0070C0"/>
                </a:solidFill>
              </a:rPr>
              <a:t>Словотвірний засіб. </a:t>
            </a:r>
            <a:r>
              <a:rPr lang="uk-UA" dirty="0" smtClean="0"/>
              <a:t>Виявляється в тому, що деякі суфікси (разом із закінченнями або без них) надають похідному іменникові значення певного роду: іменники з </a:t>
            </a:r>
            <a:r>
              <a:rPr lang="uk-UA" dirty="0"/>
              <a:t>с</a:t>
            </a:r>
            <a:r>
              <a:rPr lang="uk-UA" dirty="0" smtClean="0"/>
              <a:t>уфіксами </a:t>
            </a:r>
            <a:r>
              <a:rPr lang="uk-UA" dirty="0" err="1" smtClean="0"/>
              <a:t>-</a:t>
            </a:r>
            <a:r>
              <a:rPr lang="uk-UA" b="1" dirty="0" err="1" smtClean="0">
                <a:solidFill>
                  <a:srgbClr val="00B050"/>
                </a:solidFill>
              </a:rPr>
              <a:t>тель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-ик</a:t>
            </a:r>
            <a:r>
              <a:rPr lang="uk-UA" b="1" dirty="0" smtClean="0">
                <a:solidFill>
                  <a:srgbClr val="00B050"/>
                </a:solidFill>
              </a:rPr>
              <a:t>/</a:t>
            </a:r>
            <a:r>
              <a:rPr lang="uk-UA" b="1" dirty="0" err="1" smtClean="0">
                <a:solidFill>
                  <a:srgbClr val="00B050"/>
                </a:solidFill>
              </a:rPr>
              <a:t>-ник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-ич-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-ин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-ак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-ан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-няк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dirty="0" smtClean="0"/>
              <a:t>мають чоловічий рід (</a:t>
            </a:r>
            <a:r>
              <a:rPr lang="uk-UA" dirty="0" err="1" smtClean="0">
                <a:solidFill>
                  <a:srgbClr val="7030A0"/>
                </a:solidFill>
              </a:rPr>
              <a:t>вихова-тель</a:t>
            </a:r>
            <a:r>
              <a:rPr lang="uk-UA" dirty="0" smtClean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ліс-ник</a:t>
            </a:r>
            <a:r>
              <a:rPr lang="uk-UA" dirty="0" smtClean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пан-ич</a:t>
            </a:r>
            <a:r>
              <a:rPr lang="uk-UA" dirty="0" smtClean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груз-ин</a:t>
            </a:r>
            <a:r>
              <a:rPr lang="uk-UA" dirty="0" smtClean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грубій-ан</a:t>
            </a:r>
            <a:r>
              <a:rPr lang="uk-UA" dirty="0" smtClean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степ-няк</a:t>
            </a:r>
            <a:r>
              <a:rPr lang="uk-UA" dirty="0" smtClean="0"/>
              <a:t>); </a:t>
            </a:r>
          </a:p>
          <a:p>
            <a:pPr algn="just"/>
            <a:r>
              <a:rPr lang="uk-UA" dirty="0" smtClean="0"/>
              <a:t>іменники з суфіксами </a:t>
            </a:r>
            <a:r>
              <a:rPr lang="uk-UA" b="1" dirty="0" smtClean="0">
                <a:solidFill>
                  <a:srgbClr val="00B050"/>
                </a:solidFill>
              </a:rPr>
              <a:t>-к-а, </a:t>
            </a:r>
            <a:r>
              <a:rPr lang="uk-UA" b="1" dirty="0" err="1" smtClean="0">
                <a:solidFill>
                  <a:srgbClr val="00B050"/>
                </a:solidFill>
              </a:rPr>
              <a:t>-иц-я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-их-а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ух-а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-ад-а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-б-а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dirty="0" smtClean="0"/>
              <a:t>мають жіночий рід (</a:t>
            </a:r>
            <a:r>
              <a:rPr lang="uk-UA" dirty="0" err="1" smtClean="0"/>
              <a:t>учитель-к-а</a:t>
            </a:r>
            <a:r>
              <a:rPr lang="uk-UA" dirty="0" smtClean="0"/>
              <a:t>, </a:t>
            </a:r>
            <a:r>
              <a:rPr lang="uk-UA" dirty="0" err="1" smtClean="0"/>
              <a:t>вод-иц-я</a:t>
            </a:r>
            <a:r>
              <a:rPr lang="uk-UA" dirty="0" smtClean="0"/>
              <a:t>, </a:t>
            </a:r>
            <a:r>
              <a:rPr lang="uk-UA" dirty="0" err="1" smtClean="0"/>
              <a:t>ковал-их-а</a:t>
            </a:r>
            <a:r>
              <a:rPr lang="uk-UA" dirty="0" smtClean="0"/>
              <a:t>, </a:t>
            </a:r>
            <a:r>
              <a:rPr lang="uk-UA" dirty="0" err="1" smtClean="0"/>
              <a:t>цокот-ух-а</a:t>
            </a:r>
            <a:r>
              <a:rPr lang="uk-UA" dirty="0" smtClean="0"/>
              <a:t>, </a:t>
            </a:r>
            <a:r>
              <a:rPr lang="uk-UA" dirty="0" err="1" smtClean="0"/>
              <a:t>бороть-б-а</a:t>
            </a:r>
            <a:r>
              <a:rPr lang="uk-UA" dirty="0" smtClean="0"/>
              <a:t>).</a:t>
            </a:r>
          </a:p>
          <a:p>
            <a:pPr algn="just"/>
            <a:r>
              <a:rPr lang="uk-UA" dirty="0" smtClean="0"/>
              <a:t>Іменники з суфіксами </a:t>
            </a:r>
            <a:r>
              <a:rPr lang="uk-UA" b="1" dirty="0" err="1">
                <a:solidFill>
                  <a:srgbClr val="00B050"/>
                </a:solidFill>
              </a:rPr>
              <a:t>-</a:t>
            </a:r>
            <a:r>
              <a:rPr lang="uk-UA" b="1" dirty="0" err="1" smtClean="0">
                <a:solidFill>
                  <a:srgbClr val="00B050"/>
                </a:solidFill>
              </a:rPr>
              <a:t>нн-я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-тт-я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-ц-е</a:t>
            </a:r>
            <a:r>
              <a:rPr lang="uk-UA" b="1" dirty="0" smtClean="0">
                <a:solidFill>
                  <a:srgbClr val="00B050"/>
                </a:solidFill>
              </a:rPr>
              <a:t>, -к-о, </a:t>
            </a:r>
            <a:r>
              <a:rPr lang="uk-UA" b="1" dirty="0" err="1" smtClean="0">
                <a:solidFill>
                  <a:srgbClr val="00B050"/>
                </a:solidFill>
              </a:rPr>
              <a:t>-ечк-о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dirty="0" smtClean="0"/>
              <a:t>мають середній рід (</a:t>
            </a:r>
            <a:r>
              <a:rPr lang="uk-UA" dirty="0" err="1" smtClean="0">
                <a:solidFill>
                  <a:srgbClr val="7030A0"/>
                </a:solidFill>
              </a:rPr>
              <a:t>навча-нн-я</a:t>
            </a:r>
            <a:r>
              <a:rPr lang="uk-UA" dirty="0" smtClean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жт-тт-я</a:t>
            </a:r>
            <a:r>
              <a:rPr lang="uk-UA" dirty="0" smtClean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весель-ц-е</a:t>
            </a:r>
            <a:r>
              <a:rPr lang="uk-UA" dirty="0" smtClean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ягнят-к-о</a:t>
            </a:r>
            <a:r>
              <a:rPr lang="uk-UA" dirty="0" smtClean="0">
                <a:solidFill>
                  <a:srgbClr val="7030A0"/>
                </a:solidFill>
              </a:rPr>
              <a:t>, </a:t>
            </a:r>
            <a:r>
              <a:rPr lang="uk-UA" dirty="0" err="1" smtClean="0">
                <a:solidFill>
                  <a:srgbClr val="7030A0"/>
                </a:solidFill>
              </a:rPr>
              <a:t>сит-ечк-о</a:t>
            </a:r>
            <a:r>
              <a:rPr lang="uk-UA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1832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Рід </a:t>
            </a:r>
            <a:r>
              <a:rPr lang="uk-UA" b="1" dirty="0" err="1" smtClean="0"/>
              <a:t>іменників-пейоративів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938" y="1371600"/>
            <a:ext cx="7835412" cy="5603631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Іменники, утворені за допомогою суфіксів            </a:t>
            </a:r>
            <a:r>
              <a:rPr lang="uk-UA" dirty="0" err="1" smtClean="0"/>
              <a:t>-</a:t>
            </a:r>
            <a:r>
              <a:rPr lang="uk-UA" b="1" dirty="0" err="1" smtClean="0"/>
              <a:t>ищ-е</a:t>
            </a:r>
            <a:r>
              <a:rPr lang="uk-UA" dirty="0" smtClean="0"/>
              <a:t>, </a:t>
            </a:r>
            <a:r>
              <a:rPr lang="uk-UA" dirty="0" err="1" smtClean="0"/>
              <a:t>-</a:t>
            </a:r>
            <a:r>
              <a:rPr lang="uk-UA" b="1" dirty="0" err="1" smtClean="0"/>
              <a:t>иськ-о</a:t>
            </a:r>
            <a:r>
              <a:rPr lang="uk-UA" b="1" dirty="0" smtClean="0"/>
              <a:t> </a:t>
            </a:r>
            <a:r>
              <a:rPr lang="uk-UA" dirty="0" smtClean="0"/>
              <a:t>диференціюються за родами на основі: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 smtClean="0"/>
              <a:t> зв’язку з твірним іменником: </a:t>
            </a:r>
            <a:r>
              <a:rPr lang="uk-UA" b="1" dirty="0" smtClean="0">
                <a:solidFill>
                  <a:srgbClr val="00B050"/>
                </a:solidFill>
              </a:rPr>
              <a:t>великий сомище </a:t>
            </a:r>
            <a:r>
              <a:rPr lang="uk-UA" dirty="0" smtClean="0"/>
              <a:t>(</a:t>
            </a:r>
            <a:r>
              <a:rPr lang="uk-UA" dirty="0" smtClean="0">
                <a:solidFill>
                  <a:srgbClr val="FF0000"/>
                </a:solidFill>
              </a:rPr>
              <a:t>сом</a:t>
            </a:r>
            <a:r>
              <a:rPr lang="uk-UA" dirty="0" smtClean="0"/>
              <a:t>) – </a:t>
            </a:r>
            <a:r>
              <a:rPr lang="uk-UA" dirty="0" err="1" smtClean="0"/>
              <a:t>ч.р</a:t>
            </a:r>
            <a:r>
              <a:rPr lang="uk-UA" dirty="0" smtClean="0"/>
              <a:t>., </a:t>
            </a:r>
            <a:r>
              <a:rPr lang="uk-UA" b="1" dirty="0" smtClean="0">
                <a:solidFill>
                  <a:srgbClr val="00B050"/>
                </a:solidFill>
              </a:rPr>
              <a:t>зла свекрушище </a:t>
            </a:r>
            <a:r>
              <a:rPr lang="uk-UA" dirty="0" smtClean="0">
                <a:solidFill>
                  <a:srgbClr val="FF0000"/>
                </a:solidFill>
              </a:rPr>
              <a:t>(свекруха</a:t>
            </a:r>
            <a:r>
              <a:rPr lang="uk-UA" dirty="0" smtClean="0"/>
              <a:t>) – ж. р.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 smtClean="0"/>
              <a:t>Формального вираження морфологічного значення роду: </a:t>
            </a:r>
            <a:r>
              <a:rPr lang="uk-UA" b="1" dirty="0" smtClean="0">
                <a:solidFill>
                  <a:srgbClr val="00B050"/>
                </a:solidFill>
              </a:rPr>
              <a:t>сильне </a:t>
            </a:r>
            <a:r>
              <a:rPr lang="uk-UA" b="1" dirty="0" err="1" smtClean="0">
                <a:solidFill>
                  <a:srgbClr val="00B050"/>
                </a:solidFill>
              </a:rPr>
              <a:t>вітрище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dirty="0" smtClean="0"/>
              <a:t>(</a:t>
            </a:r>
            <a:r>
              <a:rPr lang="uk-UA" dirty="0" err="1" smtClean="0"/>
              <a:t>с.р</a:t>
            </a:r>
            <a:r>
              <a:rPr lang="uk-UA" dirty="0" smtClean="0"/>
              <a:t>.), </a:t>
            </a:r>
            <a:r>
              <a:rPr lang="uk-UA" b="1" dirty="0" smtClean="0">
                <a:solidFill>
                  <a:srgbClr val="00B050"/>
                </a:solidFill>
              </a:rPr>
              <a:t>зле свекрушище</a:t>
            </a:r>
            <a:r>
              <a:rPr lang="uk-UA" dirty="0" smtClean="0"/>
              <a:t> (с. р.).</a:t>
            </a:r>
          </a:p>
          <a:p>
            <a:pPr marL="0" indent="0" algn="just">
              <a:buNone/>
            </a:pPr>
            <a:r>
              <a:rPr lang="uk-UA" dirty="0" smtClean="0"/>
              <a:t>Іменники з суфіксом </a:t>
            </a:r>
            <a:r>
              <a:rPr lang="uk-UA" dirty="0" err="1"/>
              <a:t>-</a:t>
            </a:r>
            <a:r>
              <a:rPr lang="uk-UA" b="1" dirty="0" err="1" smtClean="0"/>
              <a:t>иськ-о</a:t>
            </a:r>
            <a:r>
              <a:rPr lang="uk-UA" dirty="0" smtClean="0"/>
              <a:t>, утворені від назв істот і неістот </a:t>
            </a:r>
            <a:r>
              <a:rPr lang="uk-UA" dirty="0" err="1" smtClean="0"/>
              <a:t>ч.р</a:t>
            </a:r>
            <a:r>
              <a:rPr lang="uk-UA" dirty="0" smtClean="0"/>
              <a:t>. належать до чол. </a:t>
            </a:r>
            <a:r>
              <a:rPr lang="uk-UA" dirty="0"/>
              <a:t>р</a:t>
            </a:r>
            <a:r>
              <a:rPr lang="uk-UA" dirty="0" smtClean="0"/>
              <a:t>оду: </a:t>
            </a:r>
            <a:r>
              <a:rPr lang="uk-UA" b="1" dirty="0" smtClean="0">
                <a:solidFill>
                  <a:srgbClr val="00B050"/>
                </a:solidFill>
              </a:rPr>
              <a:t>хлопчисько, вітрисько, чубисько, кабанисько</a:t>
            </a:r>
            <a:r>
              <a:rPr lang="uk-UA" dirty="0" smtClean="0"/>
              <a:t>;  утворені від іменників жіночого і середнього роду належать до середнього роду: </a:t>
            </a:r>
            <a:r>
              <a:rPr lang="uk-UA" b="1" dirty="0" smtClean="0">
                <a:solidFill>
                  <a:srgbClr val="00B050"/>
                </a:solidFill>
              </a:rPr>
              <a:t>дівчисько, бабисько, рибисько, свекрушисько, лаписько. 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937" y="199292"/>
            <a:ext cx="7772401" cy="642314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Рід іменників на м’який приголосний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іменниках з кінцевим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b="1" dirty="0" smtClean="0">
                <a:latin typeface="Times New Roman"/>
                <a:cs typeface="Times New Roman"/>
              </a:rPr>
              <a:t>ʹ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більшість слів належить до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чоловічого роду.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 переважно запозичення з французької, німецької, голландської, англійської, польської та ін. мов.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чоловічого роду належать: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іменники – назви різновидів корабельного обладунку (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uk-UA" b="1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рдень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uk-UA" b="1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тлінь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шкентель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риладів, інструментів (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кіпре</a:t>
            </a:r>
            <a:r>
              <a:rPr lang="uk-UA" b="1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гель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оптичний прилад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uk-UA" b="1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шкель</a:t>
            </a: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дерев’яний молоток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);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ісяців (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жерміналь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7-й місяць - березень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флореаль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8-й місяць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преріаль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9-й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літературних та інших мистецьких стилів, жанрів, поетичних розмірів (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дактиль, водевіль, 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ронде</a:t>
            </a:r>
            <a:r>
              <a:rPr lang="uk-UA" b="1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ль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ru-RU" dirty="0" err="1" smtClean="0"/>
              <a:t>давньофранцузька</a:t>
            </a:r>
            <a:r>
              <a:rPr lang="ru-RU" dirty="0" smtClean="0"/>
              <a:t> </a:t>
            </a:r>
            <a:r>
              <a:rPr lang="ru-RU" dirty="0" err="1"/>
              <a:t>віршова</a:t>
            </a:r>
            <a:r>
              <a:rPr lang="ru-RU" dirty="0"/>
              <a:t> </a:t>
            </a:r>
            <a:r>
              <a:rPr lang="ru-RU" dirty="0" smtClean="0"/>
              <a:t>форма</a:t>
            </a:r>
            <a:r>
              <a:rPr lang="en-US" dirty="0" smtClean="0"/>
              <a:t>’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йодль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ru-RU" dirty="0" err="1" smtClean="0"/>
              <a:t>наспіви</a:t>
            </a:r>
            <a:r>
              <a:rPr lang="ru-RU" dirty="0" smtClean="0"/>
              <a:t> </a:t>
            </a:r>
            <a:r>
              <a:rPr lang="ru-RU" dirty="0" err="1"/>
              <a:t>альпійських</a:t>
            </a:r>
            <a:r>
              <a:rPr lang="ru-RU" dirty="0"/>
              <a:t> </a:t>
            </a:r>
            <a:r>
              <a:rPr lang="ru-RU" dirty="0" err="1" smtClean="0"/>
              <a:t>горців</a:t>
            </a:r>
            <a:r>
              <a:rPr lang="en-US" dirty="0" smtClean="0"/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еталів, сплавів, хімічних елементів, препаратів та одиниць виміру (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дюраль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алюмінієвий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сплав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альфоль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фольга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ізновидів будинків та їхніх частин (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сераль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султанський палац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</a:t>
            </a:r>
            <a:r>
              <a:rPr lang="uk-UA" b="1" dirty="0" err="1" smtClean="0">
                <a:solidFill>
                  <a:srgbClr val="00B05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пель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поміст під споруду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9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9908" y="0"/>
            <a:ext cx="6963507" cy="6435969"/>
          </a:xfrm>
        </p:spPr>
        <p:txBody>
          <a:bodyPr>
            <a:normAutofit fontScale="25000" lnSpcReduction="20000"/>
          </a:bodyPr>
          <a:lstStyle/>
          <a:p>
            <a:pPr algn="just"/>
            <a:endParaRPr lang="uk-UA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жіночого</a:t>
            </a: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 роду належать іменники: </a:t>
            </a:r>
          </a:p>
          <a:p>
            <a:pPr algn="just"/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азви тканин: </a:t>
            </a:r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бязь, вуаль, прюнель, фланель; </a:t>
            </a:r>
          </a:p>
          <a:p>
            <a:pPr algn="just"/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айменування фарб і мистецьких творів: </a:t>
            </a:r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акварель, пастель, пастораль, фініфть (емаль);</a:t>
            </a:r>
          </a:p>
          <a:p>
            <a:pPr algn="just"/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азви геометричних ліній</a:t>
            </a:r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бінормаль, вертикаль, діагональ, нормаль, паралель, спіраль, субнормаль.</a:t>
            </a:r>
          </a:p>
          <a:p>
            <a:pPr algn="just"/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Бізань (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щогла</a:t>
            </a:r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 бешамель (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приправа</a:t>
            </a:r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1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бластоцель</a:t>
            </a:r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порожнина</a:t>
            </a:r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 герань, </a:t>
            </a:r>
            <a:r>
              <a:rPr lang="uk-UA" sz="1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грю</a:t>
            </a:r>
            <a:r>
              <a:rPr lang="uk-UA" sz="1120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ʹ</a:t>
            </a:r>
            <a:r>
              <a:rPr lang="uk-UA" sz="11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нколь</a:t>
            </a:r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капуста</a:t>
            </a:r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 жирандоль (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прикраса</a:t>
            </a:r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 каротель (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морква</a:t>
            </a:r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 фухтель (</a:t>
            </a:r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віялка</a:t>
            </a:r>
            <a:r>
              <a:rPr lang="uk-UA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uk-UA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1200" dirty="0" smtClean="0">
                <a:latin typeface="Times New Roman" pitchFamily="18" charset="0"/>
                <a:cs typeface="Times New Roman" pitchFamily="18" charset="0"/>
              </a:rPr>
              <a:t>Флексії </a:t>
            </a:r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іменникових лексем </a:t>
            </a:r>
            <a:r>
              <a:rPr lang="uk-UA" sz="1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-о, -а</a:t>
            </a:r>
            <a:r>
              <a:rPr lang="uk-UA" sz="1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-е</a:t>
            </a:r>
            <a:r>
              <a:rPr lang="uk-UA" sz="1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є омонімічними і </a:t>
            </a:r>
            <a:r>
              <a:rPr lang="uk-UA" sz="11200" dirty="0" err="1">
                <a:latin typeface="Times New Roman" pitchFamily="18" charset="0"/>
                <a:cs typeface="Times New Roman" pitchFamily="18" charset="0"/>
              </a:rPr>
              <a:t>несамодостатніми</a:t>
            </a:r>
            <a:r>
              <a:rPr lang="uk-UA" sz="11200" dirty="0">
                <a:latin typeface="Times New Roman" pitchFamily="18" charset="0"/>
                <a:cs typeface="Times New Roman" pitchFamily="18" charset="0"/>
              </a:rPr>
              <a:t> для вираження різних значень роду. </a:t>
            </a:r>
            <a:endParaRPr lang="uk-UA" sz="1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7508" y="633047"/>
            <a:ext cx="7643446" cy="5732584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uk-UA" sz="9600" dirty="0">
                <a:latin typeface="Times New Roman" pitchFamily="18" charset="0"/>
                <a:cs typeface="Times New Roman" pitchFamily="18" charset="0"/>
              </a:rPr>
              <a:t>Формаль­ними показниками роду для переважної більшості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іменни­ків </a:t>
            </a:r>
            <a:r>
              <a:rPr lang="uk-UA" sz="9600" dirty="0">
                <a:latin typeface="Times New Roman" pitchFamily="18" charset="0"/>
                <a:cs typeface="Times New Roman" pitchFamily="18" charset="0"/>
              </a:rPr>
              <a:t>є флексії узгоджених із ними словоформ, які послідовно виражають родові значення іменників, </a:t>
            </a:r>
          </a:p>
          <a:p>
            <a:pPr algn="just"/>
            <a:r>
              <a:rPr lang="uk-UA" sz="9600" dirty="0">
                <a:latin typeface="Times New Roman" pitchFamily="18" charset="0"/>
                <a:cs typeface="Times New Roman" pitchFamily="18" charset="0"/>
              </a:rPr>
              <a:t>наприклад: </a:t>
            </a:r>
            <a:r>
              <a:rPr lang="uk-UA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Сонячний</a:t>
            </a:r>
            <a:r>
              <a:rPr lang="uk-UA" sz="9600" i="1" dirty="0">
                <a:latin typeface="Times New Roman" pitchFamily="18" charset="0"/>
                <a:cs typeface="Times New Roman" pitchFamily="18" charset="0"/>
              </a:rPr>
              <a:t> день</a:t>
            </a:r>
            <a:r>
              <a:rPr lang="uk-UA" sz="9600" dirty="0">
                <a:latin typeface="Times New Roman" pitchFamily="18" charset="0"/>
                <a:cs typeface="Times New Roman" pitchFamily="18" charset="0"/>
              </a:rPr>
              <a:t> (чол. р.), </a:t>
            </a:r>
            <a:r>
              <a:rPr lang="uk-UA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сонячна</a:t>
            </a:r>
            <a:r>
              <a:rPr lang="uk-UA" sz="9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весна </a:t>
            </a:r>
            <a:r>
              <a:rPr lang="uk-UA" sz="9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9600" dirty="0" err="1">
                <a:latin typeface="Times New Roman" pitchFamily="18" charset="0"/>
                <a:cs typeface="Times New Roman" pitchFamily="18" charset="0"/>
              </a:rPr>
              <a:t>жін.р</a:t>
            </a:r>
            <a:r>
              <a:rPr lang="uk-UA" sz="9600" dirty="0">
                <a:latin typeface="Times New Roman" pitchFamily="18" charset="0"/>
                <a:cs typeface="Times New Roman" pitchFamily="18" charset="0"/>
              </a:rPr>
              <a:t>.); </a:t>
            </a:r>
            <a:r>
              <a:rPr lang="uk-UA" sz="9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листоноша </a:t>
            </a:r>
            <a:r>
              <a:rPr lang="uk-UA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приніс</a:t>
            </a:r>
            <a:r>
              <a:rPr lang="uk-UA" sz="9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газети</a:t>
            </a:r>
            <a:r>
              <a:rPr lang="uk-UA" sz="9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9600" dirty="0">
                <a:latin typeface="Times New Roman" pitchFamily="18" charset="0"/>
                <a:cs typeface="Times New Roman" pitchFamily="18" charset="0"/>
              </a:rPr>
              <a:t>(чол. р.) / </a:t>
            </a:r>
            <a:r>
              <a:rPr lang="uk-UA" sz="9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листоноша </a:t>
            </a:r>
            <a:r>
              <a:rPr lang="uk-UA" sz="9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принесла</a:t>
            </a:r>
            <a:r>
              <a:rPr lang="uk-UA" sz="9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газети</a:t>
            </a:r>
            <a:r>
              <a:rPr lang="uk-UA" sz="9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9600" dirty="0">
                <a:latin typeface="Times New Roman" pitchFamily="18" charset="0"/>
                <a:cs typeface="Times New Roman" pitchFamily="18" charset="0"/>
              </a:rPr>
              <a:t>(жін. р.).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839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646" y="140678"/>
            <a:ext cx="7514492" cy="682283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Грамеми усіх родів в іменниках можуть також оформлятися ти­повими для них суфіксами.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Суфікси 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-тел'-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вихователь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-ник-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дослідник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-ець-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українець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-ант-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музикант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-ик-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хрестик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ій-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водій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-ер-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тренер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та ін. уживаються в кінці основ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імен­ників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чоловічого роду.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Суфікси 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-ість-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щирість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к-а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редакторка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),               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иц-я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випускниця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-ин-а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журавлина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-очк-а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ечк-а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цукерочка, </a:t>
            </a:r>
            <a:r>
              <a:rPr lang="uk-UA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бабунечка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-б-а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(боротьба), 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-от-а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(турбота) </a:t>
            </a:r>
            <a:r>
              <a:rPr lang="uk-UA" b="1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інші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є характерними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фіналями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основ жіночого роду.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Суфікс 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-ств-о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князівство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ищ-е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попелище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-ц-е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деревце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-інн-я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ходіння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-нн-я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)                      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-иськ-о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прізвисько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та інші пов’язані з іменниками середнього роду.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25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5077" y="0"/>
            <a:ext cx="6998677" cy="6446593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Для деяких іменників характерне хитання у граматично­му роді (неусталеність морфологічного оформлення лексеми), що пов’язано з історичними, діалектними чинниками або з процесом морфологічного засвоєння іменників іншомовного походження.</a:t>
            </a: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 У зв’язку з цим у сучасній українській мові варіанти спільнокореневих лексем можуть формально належати до різних родів: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чол. р. / сер. р.: 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жезл/</a:t>
            </a:r>
            <a:r>
              <a:rPr lang="uk-UA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жезло</a:t>
            </a: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полумінь</a:t>
            </a: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/полум’я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жін. р. </a:t>
            </a:r>
            <a:r>
              <a:rPr lang="uk-UA" i="1" dirty="0"/>
              <a:t>/</a:t>
            </a:r>
            <a:r>
              <a:rPr lang="uk-UA" dirty="0"/>
              <a:t> сер. р.: </a:t>
            </a:r>
            <a:r>
              <a:rPr lang="uk-UA" b="1" i="1" dirty="0">
                <a:solidFill>
                  <a:srgbClr val="C00000"/>
                </a:solidFill>
              </a:rPr>
              <a:t>титла/титло; безсоромність/</a:t>
            </a:r>
            <a:r>
              <a:rPr lang="uk-UA" b="1" i="1" dirty="0" err="1">
                <a:solidFill>
                  <a:srgbClr val="C00000"/>
                </a:solidFill>
              </a:rPr>
              <a:t>безсором’я</a:t>
            </a:r>
            <a:r>
              <a:rPr lang="uk-UA" b="1" i="1" dirty="0">
                <a:solidFill>
                  <a:srgbClr val="C00000"/>
                </a:solidFill>
              </a:rPr>
              <a:t>; Ворскла/ Ворскло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та ін.;</a:t>
            </a:r>
            <a:endParaRPr lang="ru-RU" dirty="0"/>
          </a:p>
          <a:p>
            <a:pPr lvl="0" algn="just">
              <a:buFont typeface="Wingdings" pitchFamily="2" charset="2"/>
              <a:buChar char="v"/>
            </a:pPr>
            <a:r>
              <a:rPr lang="uk-UA" dirty="0"/>
              <a:t>жін. р. </a:t>
            </a:r>
            <a:r>
              <a:rPr lang="uk-UA" i="1" dirty="0"/>
              <a:t>І</a:t>
            </a:r>
            <a:r>
              <a:rPr lang="uk-UA" dirty="0"/>
              <a:t> чол. р.: </a:t>
            </a:r>
            <a:r>
              <a:rPr lang="uk-UA" b="1" i="1" dirty="0">
                <a:solidFill>
                  <a:srgbClr val="C00000"/>
                </a:solidFill>
              </a:rPr>
              <a:t>клавіш/клавіша; птаха/птах; зала/ зал; візит/</a:t>
            </a:r>
            <a:r>
              <a:rPr lang="uk-UA" b="1" i="1" dirty="0" err="1">
                <a:solidFill>
                  <a:srgbClr val="C00000"/>
                </a:solidFill>
              </a:rPr>
              <a:t>візита</a:t>
            </a:r>
            <a:r>
              <a:rPr lang="uk-UA" b="1" i="1" dirty="0">
                <a:solidFill>
                  <a:srgbClr val="C00000"/>
                </a:solidFill>
              </a:rPr>
              <a:t>, абрикос/абрикоса, </a:t>
            </a:r>
            <a:r>
              <a:rPr lang="uk-UA" b="1" i="1" dirty="0" smtClean="0">
                <a:solidFill>
                  <a:srgbClr val="C00000"/>
                </a:solidFill>
              </a:rPr>
              <a:t>африкат/африката, сусід/сусіда</a:t>
            </a:r>
            <a:r>
              <a:rPr lang="uk-UA" b="1" i="1" dirty="0" smtClean="0"/>
              <a:t>;</a:t>
            </a:r>
            <a:endParaRPr lang="ru-RU" b="1" dirty="0"/>
          </a:p>
          <a:p>
            <a:pPr lvl="0"/>
            <a:r>
              <a:rPr lang="uk-UA" dirty="0"/>
              <a:t>чол. р. </a:t>
            </a:r>
            <a:r>
              <a:rPr lang="uk-UA" i="1" dirty="0"/>
              <a:t>І</a:t>
            </a:r>
            <a:r>
              <a:rPr lang="uk-UA" dirty="0"/>
              <a:t> жін. р. / сер. р.:</a:t>
            </a:r>
            <a:r>
              <a:rPr lang="uk-UA" i="1" dirty="0"/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перл/перла</a:t>
            </a:r>
            <a:r>
              <a:rPr lang="uk-UA" b="1" i="1" dirty="0">
                <a:solidFill>
                  <a:srgbClr val="C00000"/>
                </a:solidFill>
              </a:rPr>
              <a:t>/ перло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dirty="0"/>
              <a:t>та ін.</a:t>
            </a:r>
            <a:endParaRPr lang="ru-RU" dirty="0"/>
          </a:p>
          <a:p>
            <a:pPr algn="just">
              <a:buFont typeface="Wingdings" pitchFamily="2" charset="2"/>
              <a:buChar char="v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08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8185" y="257908"/>
            <a:ext cx="7209692" cy="6201507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uk-UA" dirty="0"/>
              <a:t>В</a:t>
            </a:r>
            <a:r>
              <a:rPr lang="uk-UA" dirty="0" smtClean="0"/>
              <a:t>а­ріативні </a:t>
            </a:r>
            <a:r>
              <a:rPr lang="uk-UA" dirty="0"/>
              <a:t>форми іменників одного </a:t>
            </a:r>
            <a:r>
              <a:rPr lang="uk-UA" dirty="0" smtClean="0"/>
              <a:t>роду</a:t>
            </a:r>
            <a:r>
              <a:rPr lang="uk-UA" dirty="0"/>
              <a:t>:</a:t>
            </a:r>
            <a:endParaRPr lang="uk-UA" dirty="0" smtClean="0"/>
          </a:p>
          <a:p>
            <a:pPr lvl="0" algn="just"/>
            <a:r>
              <a:rPr lang="uk-UA" i="1" dirty="0" smtClean="0">
                <a:solidFill>
                  <a:srgbClr val="C00000"/>
                </a:solidFill>
              </a:rPr>
              <a:t>бистри­на</a:t>
            </a:r>
            <a:r>
              <a:rPr lang="uk-UA" i="1" dirty="0">
                <a:solidFill>
                  <a:srgbClr val="C00000"/>
                </a:solidFill>
              </a:rPr>
              <a:t>/ </a:t>
            </a:r>
            <a:r>
              <a:rPr lang="uk-UA" i="1" dirty="0" smtClean="0">
                <a:solidFill>
                  <a:srgbClr val="C00000"/>
                </a:solidFill>
              </a:rPr>
              <a:t>бистрінь; </a:t>
            </a:r>
            <a:r>
              <a:rPr lang="uk-UA" i="1" dirty="0">
                <a:solidFill>
                  <a:srgbClr val="C00000"/>
                </a:solidFill>
              </a:rPr>
              <a:t>глибина/ </a:t>
            </a:r>
            <a:r>
              <a:rPr lang="uk-UA" i="1" dirty="0" smtClean="0">
                <a:solidFill>
                  <a:srgbClr val="C00000"/>
                </a:solidFill>
              </a:rPr>
              <a:t>глибін</a:t>
            </a:r>
            <a:r>
              <a:rPr lang="uk-UA" i="1" dirty="0">
                <a:solidFill>
                  <a:srgbClr val="C00000"/>
                </a:solidFill>
              </a:rPr>
              <a:t>ь</a:t>
            </a:r>
            <a:r>
              <a:rPr lang="uk-UA" i="1" dirty="0" smtClean="0">
                <a:solidFill>
                  <a:srgbClr val="C00000"/>
                </a:solidFill>
              </a:rPr>
              <a:t>; </a:t>
            </a:r>
            <a:r>
              <a:rPr lang="uk-UA" i="1" dirty="0" err="1" smtClean="0">
                <a:solidFill>
                  <a:srgbClr val="C00000"/>
                </a:solidFill>
              </a:rPr>
              <a:t>роля</a:t>
            </a:r>
            <a:r>
              <a:rPr lang="uk-UA" i="1" dirty="0" smtClean="0">
                <a:solidFill>
                  <a:srgbClr val="C00000"/>
                </a:solidFill>
              </a:rPr>
              <a:t>/рол</a:t>
            </a:r>
            <a:r>
              <a:rPr lang="uk-UA" i="1" dirty="0">
                <a:solidFill>
                  <a:srgbClr val="C00000"/>
                </a:solidFill>
              </a:rPr>
              <a:t>ь</a:t>
            </a:r>
            <a:r>
              <a:rPr lang="uk-UA" i="1" dirty="0" smtClean="0">
                <a:solidFill>
                  <a:srgbClr val="C00000"/>
                </a:solidFill>
              </a:rPr>
              <a:t>; одежа/одіж; шинел</a:t>
            </a:r>
            <a:r>
              <a:rPr lang="uk-UA" i="1" dirty="0">
                <a:solidFill>
                  <a:srgbClr val="C00000"/>
                </a:solidFill>
              </a:rPr>
              <a:t>я</a:t>
            </a:r>
            <a:r>
              <a:rPr lang="uk-UA" i="1" dirty="0" smtClean="0">
                <a:solidFill>
                  <a:srgbClr val="C00000"/>
                </a:solidFill>
              </a:rPr>
              <a:t>/ шинел</a:t>
            </a:r>
            <a:r>
              <a:rPr lang="uk-UA" i="1" dirty="0">
                <a:solidFill>
                  <a:srgbClr val="C00000"/>
                </a:solidFill>
              </a:rPr>
              <a:t>ь</a:t>
            </a:r>
            <a:r>
              <a:rPr lang="uk-UA" i="1" dirty="0" smtClean="0"/>
              <a:t>; </a:t>
            </a:r>
            <a:r>
              <a:rPr lang="uk-UA" i="1" dirty="0" smtClean="0">
                <a:solidFill>
                  <a:srgbClr val="C00000"/>
                </a:solidFill>
              </a:rPr>
              <a:t>постеля </a:t>
            </a:r>
            <a:r>
              <a:rPr lang="uk-UA" i="1" dirty="0">
                <a:solidFill>
                  <a:srgbClr val="C00000"/>
                </a:solidFill>
              </a:rPr>
              <a:t>/ </a:t>
            </a:r>
            <a:r>
              <a:rPr lang="uk-UA" i="1" dirty="0" smtClean="0">
                <a:solidFill>
                  <a:srgbClr val="C00000"/>
                </a:solidFill>
              </a:rPr>
              <a:t>постіл</a:t>
            </a:r>
            <a:r>
              <a:rPr lang="uk-UA" i="1" dirty="0">
                <a:solidFill>
                  <a:srgbClr val="C00000"/>
                </a:solidFill>
              </a:rPr>
              <a:t>ь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/>
              <a:t>та ін</a:t>
            </a:r>
            <a:r>
              <a:rPr lang="uk-UA" dirty="0"/>
              <a:t>. </a:t>
            </a:r>
            <a:endParaRPr lang="uk-UA" dirty="0" smtClean="0"/>
          </a:p>
          <a:p>
            <a:pPr lvl="0" algn="just"/>
            <a:r>
              <a:rPr lang="uk-UA" dirty="0" smtClean="0"/>
              <a:t>У </a:t>
            </a:r>
            <a:r>
              <a:rPr lang="uk-UA" dirty="0"/>
              <a:t>питомих іменниках, а також у змінюваних </a:t>
            </a:r>
            <a:r>
              <a:rPr lang="uk-UA" dirty="0" smtClean="0"/>
              <a:t>іменниках </a:t>
            </a:r>
            <a:r>
              <a:rPr lang="uk-UA" dirty="0"/>
              <a:t>іншомовного походження, які мають форму однини, граматичні значення роду встановлюються за формальни­ми показниками — </a:t>
            </a:r>
            <a:r>
              <a:rPr lang="uk-UA" b="1" dirty="0"/>
              <a:t>морфологічними, синтаксичними і сло­вотвірними.</a:t>
            </a:r>
            <a:endParaRPr lang="ru-RU" b="1" dirty="0"/>
          </a:p>
          <a:p>
            <a:pPr algn="just"/>
            <a:r>
              <a:rPr lang="uk-UA" dirty="0"/>
              <a:t>Однак визначення роду в деяких групах іменників має свої осо­бливості. </a:t>
            </a:r>
            <a:endParaRPr lang="uk-UA" dirty="0" smtClean="0"/>
          </a:p>
          <a:p>
            <a:pPr algn="just"/>
            <a:r>
              <a:rPr lang="uk-UA" dirty="0" smtClean="0"/>
              <a:t>Це </a:t>
            </a:r>
            <a:r>
              <a:rPr lang="uk-UA" dirty="0"/>
              <a:t>стосується іменників </a:t>
            </a:r>
            <a:r>
              <a:rPr lang="uk-UA" b="1" dirty="0"/>
              <a:t>спільного роду</a:t>
            </a:r>
            <a:r>
              <a:rPr lang="uk-UA" dirty="0"/>
              <a:t>; </a:t>
            </a:r>
            <a:r>
              <a:rPr lang="uk-UA" b="1" dirty="0" smtClean="0"/>
              <a:t>невідмінюваних іменників </a:t>
            </a:r>
            <a:r>
              <a:rPr lang="uk-UA" b="1" dirty="0"/>
              <a:t>іншо­мовного </a:t>
            </a:r>
            <a:r>
              <a:rPr lang="uk-UA" b="1" dirty="0" smtClean="0"/>
              <a:t>походження; </a:t>
            </a:r>
            <a:r>
              <a:rPr lang="uk-UA" b="1" dirty="0"/>
              <a:t>іменників, утворених способом субстантивації</a:t>
            </a:r>
            <a:r>
              <a:rPr lang="uk-UA" dirty="0"/>
              <a:t>; а також </a:t>
            </a:r>
            <a:r>
              <a:rPr lang="uk-UA" b="1" dirty="0"/>
              <a:t>іменників-абревіатур.</a:t>
            </a:r>
            <a:endParaRPr lang="ru-RU" b="1" dirty="0"/>
          </a:p>
          <a:p>
            <a:pPr lvl="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34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646" y="1266092"/>
            <a:ext cx="7479323" cy="5720862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uk-UA" dirty="0" smtClean="0"/>
              <a:t>1. Категорія роду іменника. Семантико-граматичний та формально-граматичний зміст категорії роду, її морфологічне, словотвірне, синтаксичне та лексичне вираження. </a:t>
            </a:r>
          </a:p>
          <a:p>
            <a:pPr marL="0" lvl="0" indent="0" algn="just">
              <a:buNone/>
            </a:pPr>
            <a:r>
              <a:rPr lang="uk-UA" dirty="0" smtClean="0"/>
              <a:t>2. Проблема вирізнення іменників спільного роду.</a:t>
            </a:r>
          </a:p>
          <a:p>
            <a:pPr marL="0" indent="0" algn="just">
              <a:buNone/>
            </a:pPr>
            <a:r>
              <a:rPr lang="uk-UA" dirty="0" smtClean="0"/>
              <a:t>3. Хитання в граматичному роді іменників.</a:t>
            </a:r>
          </a:p>
          <a:p>
            <a:pPr marL="0" indent="0" algn="just">
              <a:buNone/>
            </a:pPr>
            <a:r>
              <a:rPr lang="uk-UA" dirty="0" smtClean="0"/>
              <a:t>4. Родова диференціація невідмінюваних слів. Рід абревіатур.</a:t>
            </a:r>
          </a:p>
          <a:p>
            <a:pPr marL="0" indent="0" algn="just">
              <a:buNone/>
            </a:pPr>
            <a:r>
              <a:rPr lang="uk-UA" dirty="0" smtClean="0"/>
              <a:t>5. Категорія числа іменників, її значення  та граматичні засоби вираження. </a:t>
            </a:r>
            <a:r>
              <a:rPr lang="uk-UA" dirty="0" err="1" smtClean="0"/>
              <a:t>Узаємозалежність</a:t>
            </a:r>
            <a:r>
              <a:rPr lang="uk-UA" dirty="0" smtClean="0"/>
              <a:t> між категорією числа та лексико-граматичними категоріями іменника.</a:t>
            </a:r>
          </a:p>
          <a:p>
            <a:pPr marL="0" indent="0" algn="just">
              <a:buNone/>
            </a:pPr>
            <a:r>
              <a:rPr lang="uk-UA" dirty="0" smtClean="0"/>
              <a:t>6. Іменники, що мають повну числову парадигму. Субстантиви з неповною парадигмою числа: </a:t>
            </a:r>
            <a:r>
              <a:rPr lang="uk-UA" dirty="0" err="1" smtClean="0"/>
              <a:t>однинні</a:t>
            </a:r>
            <a:r>
              <a:rPr lang="uk-UA" dirty="0" smtClean="0"/>
              <a:t> (</a:t>
            </a:r>
            <a:r>
              <a:rPr lang="uk-UA" dirty="0" err="1" smtClean="0"/>
              <a:t>singularia</a:t>
            </a:r>
            <a:r>
              <a:rPr lang="uk-UA" dirty="0" smtClean="0"/>
              <a:t> </a:t>
            </a:r>
            <a:r>
              <a:rPr lang="uk-UA" dirty="0" err="1" smtClean="0"/>
              <a:t>tantum</a:t>
            </a:r>
            <a:r>
              <a:rPr lang="uk-UA" dirty="0" smtClean="0"/>
              <a:t>) і множинні (</a:t>
            </a:r>
            <a:r>
              <a:rPr lang="uk-UA" dirty="0" err="1" smtClean="0"/>
              <a:t>pluralia</a:t>
            </a:r>
            <a:r>
              <a:rPr lang="uk-UA" dirty="0" smtClean="0"/>
              <a:t> </a:t>
            </a:r>
            <a:r>
              <a:rPr lang="uk-UA" dirty="0" err="1" smtClean="0"/>
              <a:t>tantum</a:t>
            </a:r>
            <a:r>
              <a:rPr lang="uk-UA" dirty="0" smtClean="0"/>
              <a:t>), їхні групи і граматична специфіка. Засоби утворення форм множини в українській мові.</a:t>
            </a:r>
          </a:p>
          <a:p>
            <a:pPr marL="0" indent="0" algn="just">
              <a:buNone/>
            </a:pPr>
            <a:r>
              <a:rPr lang="uk-UA" dirty="0" smtClean="0"/>
              <a:t>7. Відмінок як </a:t>
            </a:r>
            <a:r>
              <a:rPr lang="uk-UA" dirty="0" err="1" smtClean="0"/>
              <a:t>міжрівнева</a:t>
            </a:r>
            <a:r>
              <a:rPr lang="uk-UA" dirty="0" smtClean="0"/>
              <a:t> категорія. Система відмінків в сучасній українській літературній мові. Основні значення морфологічних відмінкових грамем.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3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045" y="383686"/>
            <a:ext cx="7870581" cy="6474313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uk-UA" dirty="0"/>
              <a:t>До іменників спільного роду, чоловічого або </a:t>
            </a:r>
            <a:r>
              <a:rPr lang="uk-UA" dirty="0" smtClean="0"/>
              <a:t>жіночого, </a:t>
            </a:r>
            <a:r>
              <a:rPr lang="uk-UA" dirty="0"/>
              <a:t>належать лексичні групи слів, які є назвами: </a:t>
            </a:r>
            <a:endParaRPr lang="uk-UA" dirty="0" smtClean="0"/>
          </a:p>
          <a:p>
            <a:pPr lvl="0" algn="just"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dirty="0"/>
              <a:t>осіб за певним родом діяльності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00B050"/>
                </a:solidFill>
              </a:rPr>
              <a:t>листоноша, суддя, </a:t>
            </a:r>
            <a:r>
              <a:rPr lang="uk-UA" b="1" i="1" dirty="0" smtClean="0">
                <a:solidFill>
                  <a:srgbClr val="00B050"/>
                </a:solidFill>
              </a:rPr>
              <a:t>староста</a:t>
            </a:r>
            <a:r>
              <a:rPr lang="uk-UA" dirty="0"/>
              <a:t> </a:t>
            </a:r>
            <a:r>
              <a:rPr lang="uk-UA" b="1" dirty="0">
                <a:solidFill>
                  <a:srgbClr val="00B050"/>
                </a:solidFill>
              </a:rPr>
              <a:t>голова, </a:t>
            </a:r>
            <a:r>
              <a:rPr lang="uk-UA" b="1" dirty="0" smtClean="0">
                <a:solidFill>
                  <a:srgbClr val="00B050"/>
                </a:solidFill>
              </a:rPr>
              <a:t>колега</a:t>
            </a:r>
            <a:r>
              <a:rPr lang="uk-UA" i="1" dirty="0" smtClean="0"/>
              <a:t>);</a:t>
            </a:r>
            <a:r>
              <a:rPr lang="uk-UA" dirty="0" smtClean="0"/>
              <a:t> </a:t>
            </a:r>
            <a:endParaRPr lang="uk-UA" dirty="0"/>
          </a:p>
          <a:p>
            <a:pPr lvl="0" algn="just">
              <a:buFont typeface="Wingdings" pitchFamily="2" charset="2"/>
              <a:buChar char="ü"/>
            </a:pPr>
            <a:r>
              <a:rPr lang="uk-UA" dirty="0" smtClean="0"/>
              <a:t> осіб за </a:t>
            </a:r>
            <a:r>
              <a:rPr lang="uk-UA" dirty="0"/>
              <a:t>негативними рисами характеру </a:t>
            </a:r>
            <a:r>
              <a:rPr lang="uk-UA" i="1" dirty="0"/>
              <a:t>(</a:t>
            </a:r>
            <a:r>
              <a:rPr lang="uk-UA" b="1" i="1" dirty="0" err="1">
                <a:solidFill>
                  <a:srgbClr val="00B050"/>
                </a:solidFill>
              </a:rPr>
              <a:t>тупиця</a:t>
            </a:r>
            <a:r>
              <a:rPr lang="uk-UA" b="1" i="1" dirty="0">
                <a:solidFill>
                  <a:srgbClr val="00B050"/>
                </a:solidFill>
              </a:rPr>
              <a:t>, бестія, </a:t>
            </a:r>
            <a:r>
              <a:rPr lang="uk-UA" b="1" i="1" dirty="0" smtClean="0">
                <a:solidFill>
                  <a:srgbClr val="00B050"/>
                </a:solidFill>
              </a:rPr>
              <a:t>нероба, писака, підлиза, базіка, недотепа, скнара, пустомеля, волоцюга, гуляка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smtClean="0">
                <a:solidFill>
                  <a:srgbClr val="00B050"/>
                </a:solidFill>
              </a:rPr>
              <a:t>приблуда, </a:t>
            </a:r>
            <a:r>
              <a:rPr lang="uk-UA" b="1" i="1" dirty="0" err="1" smtClean="0">
                <a:solidFill>
                  <a:srgbClr val="00B050"/>
                </a:solidFill>
              </a:rPr>
              <a:t>нюня</a:t>
            </a:r>
            <a:r>
              <a:rPr lang="uk-UA" b="1" i="1" dirty="0" smtClean="0">
                <a:solidFill>
                  <a:srgbClr val="00B050"/>
                </a:solidFill>
              </a:rPr>
              <a:t>, тихоня, соня</a:t>
            </a:r>
            <a:r>
              <a:rPr lang="uk-UA" i="1" dirty="0" smtClean="0"/>
              <a:t>);</a:t>
            </a:r>
          </a:p>
          <a:p>
            <a:pPr lvl="0" algn="just">
              <a:buFont typeface="Wingdings" pitchFamily="2" charset="2"/>
              <a:buChar char="ü"/>
            </a:pPr>
            <a:r>
              <a:rPr lang="uk-UA" dirty="0" smtClean="0"/>
              <a:t> прізвища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00B050"/>
                </a:solidFill>
              </a:rPr>
              <a:t>Чайка, Верба, </a:t>
            </a:r>
            <a:r>
              <a:rPr lang="uk-UA" b="1" i="1" dirty="0" smtClean="0">
                <a:solidFill>
                  <a:srgbClr val="00B050"/>
                </a:solidFill>
              </a:rPr>
              <a:t>Дубина, Лобода</a:t>
            </a:r>
            <a:r>
              <a:rPr lang="uk-UA" i="1" dirty="0" smtClean="0"/>
              <a:t>);</a:t>
            </a:r>
          </a:p>
          <a:p>
            <a:pPr lvl="0" algn="just">
              <a:buFont typeface="Wingdings" pitchFamily="2" charset="2"/>
              <a:buChar char="ü"/>
            </a:pPr>
            <a:r>
              <a:rPr lang="uk-UA" i="1" dirty="0" smtClean="0"/>
              <a:t>Пестливі імена (</a:t>
            </a:r>
            <a:r>
              <a:rPr lang="uk-UA" b="1" i="1" dirty="0" smtClean="0">
                <a:solidFill>
                  <a:srgbClr val="00B050"/>
                </a:solidFill>
              </a:rPr>
              <a:t>Саша, Женя</a:t>
            </a:r>
            <a:r>
              <a:rPr lang="uk-UA" i="1" dirty="0" smtClean="0"/>
              <a:t>)</a:t>
            </a:r>
            <a:endParaRPr lang="ru-RU" dirty="0"/>
          </a:p>
          <a:p>
            <a:pPr algn="just"/>
            <a:r>
              <a:rPr lang="uk-UA" dirty="0"/>
              <a:t>До іменників спільного роду — чоловічого / </a:t>
            </a:r>
            <a:r>
              <a:rPr lang="uk-UA" dirty="0" smtClean="0"/>
              <a:t>середнього або </a:t>
            </a:r>
            <a:r>
              <a:rPr lang="uk-UA" dirty="0"/>
              <a:t>жіночого / середнього — відносять слова, утворені від іменників чоловічого або жіночого роду суфіксом </a:t>
            </a:r>
            <a:r>
              <a:rPr lang="uk-UA" dirty="0" err="1"/>
              <a:t>-</a:t>
            </a:r>
            <a:r>
              <a:rPr lang="uk-UA" dirty="0" err="1" smtClean="0"/>
              <a:t>ищ-е</a:t>
            </a:r>
            <a:r>
              <a:rPr lang="uk-UA" dirty="0" smtClean="0"/>
              <a:t> з </a:t>
            </a:r>
            <a:r>
              <a:rPr lang="uk-UA" dirty="0" err="1" smtClean="0"/>
              <a:t>аугментивною</a:t>
            </a:r>
            <a:r>
              <a:rPr lang="uk-UA" dirty="0" smtClean="0"/>
              <a:t> </a:t>
            </a:r>
            <a:r>
              <a:rPr lang="uk-UA" dirty="0"/>
              <a:t>конотацією: </a:t>
            </a:r>
            <a:r>
              <a:rPr lang="uk-UA" b="1" i="1" dirty="0" smtClean="0">
                <a:solidFill>
                  <a:srgbClr val="00B050"/>
                </a:solidFill>
              </a:rPr>
              <a:t>вітер </a:t>
            </a:r>
            <a:r>
              <a:rPr lang="uk-UA" b="1" i="1" dirty="0">
                <a:solidFill>
                  <a:srgbClr val="00B050"/>
                </a:solidFill>
              </a:rPr>
              <a:t>—&gt; </a:t>
            </a:r>
            <a:r>
              <a:rPr lang="uk-UA" b="1" i="1" dirty="0" err="1" smtClean="0">
                <a:solidFill>
                  <a:srgbClr val="00B050"/>
                </a:solidFill>
              </a:rPr>
              <a:t>вітр-ищ-е</a:t>
            </a:r>
            <a:r>
              <a:rPr lang="uk-UA" b="1" i="1" dirty="0">
                <a:solidFill>
                  <a:srgbClr val="00B050"/>
                </a:solidFill>
              </a:rPr>
              <a:t>; </a:t>
            </a:r>
            <a:r>
              <a:rPr lang="uk-UA" b="1" i="1" dirty="0" smtClean="0">
                <a:solidFill>
                  <a:srgbClr val="00B050"/>
                </a:solidFill>
              </a:rPr>
              <a:t>голос</a:t>
            </a:r>
            <a:r>
              <a:rPr lang="uk-UA" b="1" i="1" dirty="0">
                <a:solidFill>
                  <a:srgbClr val="00B050"/>
                </a:solidFill>
              </a:rPr>
              <a:t> </a:t>
            </a:r>
            <a:r>
              <a:rPr lang="uk-UA" b="1" i="1" dirty="0" smtClean="0">
                <a:solidFill>
                  <a:srgbClr val="00B050"/>
                </a:solidFill>
              </a:rPr>
              <a:t>—&gt;  </a:t>
            </a:r>
            <a:r>
              <a:rPr lang="uk-UA" b="1" i="1" dirty="0" err="1" smtClean="0">
                <a:solidFill>
                  <a:srgbClr val="00B050"/>
                </a:solidFill>
              </a:rPr>
              <a:t>голос-ищ-е</a:t>
            </a:r>
            <a:r>
              <a:rPr lang="uk-UA" b="1" i="1" dirty="0">
                <a:solidFill>
                  <a:srgbClr val="00B050"/>
                </a:solidFill>
              </a:rPr>
              <a:t>; борода </a:t>
            </a:r>
            <a:r>
              <a:rPr lang="uk-UA" b="1" i="1" dirty="0" smtClean="0">
                <a:solidFill>
                  <a:srgbClr val="00B050"/>
                </a:solidFill>
              </a:rPr>
              <a:t>—&gt;</a:t>
            </a:r>
            <a:r>
              <a:rPr lang="uk-UA" b="1" i="1" dirty="0">
                <a:solidFill>
                  <a:srgbClr val="00B050"/>
                </a:solidFill>
              </a:rPr>
              <a:t> </a:t>
            </a:r>
            <a:r>
              <a:rPr lang="uk-UA" b="1" i="1" dirty="0" err="1" smtClean="0">
                <a:solidFill>
                  <a:srgbClr val="00B050"/>
                </a:solidFill>
              </a:rPr>
              <a:t>бород-ищ-е</a:t>
            </a:r>
            <a:r>
              <a:rPr lang="uk-UA" b="1" i="1" dirty="0">
                <a:solidFill>
                  <a:srgbClr val="00B050"/>
                </a:solidFill>
              </a:rPr>
              <a:t>; рука —&gt; </a:t>
            </a:r>
            <a:r>
              <a:rPr lang="uk-UA" b="1" i="1" dirty="0" smtClean="0">
                <a:solidFill>
                  <a:srgbClr val="00B050"/>
                </a:solidFill>
              </a:rPr>
              <a:t>                     </a:t>
            </a:r>
            <a:r>
              <a:rPr lang="uk-UA" b="1" i="1" dirty="0" err="1" smtClean="0">
                <a:solidFill>
                  <a:srgbClr val="00B050"/>
                </a:solidFill>
              </a:rPr>
              <a:t>руч-ищ-е</a:t>
            </a:r>
            <a:r>
              <a:rPr lang="uk-UA" b="1" i="1" dirty="0" smtClean="0">
                <a:solidFill>
                  <a:srgbClr val="00B050"/>
                </a:solidFill>
              </a:rPr>
              <a:t>.</a:t>
            </a:r>
          </a:p>
          <a:p>
            <a:pPr algn="just"/>
            <a:r>
              <a:rPr lang="uk-UA" dirty="0"/>
              <a:t>Іменниками спільного — середнього / чоловічого </a:t>
            </a:r>
            <a:r>
              <a:rPr lang="uk-UA" dirty="0" smtClean="0"/>
              <a:t>або   </a:t>
            </a:r>
            <a:r>
              <a:rPr lang="uk-UA" dirty="0"/>
              <a:t>се­реднього / жіночого роду — </a:t>
            </a:r>
            <a:r>
              <a:rPr lang="uk-UA" dirty="0" smtClean="0"/>
              <a:t>є також назви </a:t>
            </a:r>
            <a:r>
              <a:rPr lang="uk-UA" dirty="0"/>
              <a:t>осіб на </a:t>
            </a:r>
            <a:r>
              <a:rPr lang="uk-UA" b="1" dirty="0"/>
              <a:t>-о </a:t>
            </a:r>
            <a:r>
              <a:rPr lang="uk-UA" dirty="0"/>
              <a:t>зі схиль­ністю до певних дій, вчинків </a:t>
            </a:r>
            <a:r>
              <a:rPr lang="uk-UA" i="1" dirty="0"/>
              <a:t>(</a:t>
            </a:r>
            <a:r>
              <a:rPr lang="uk-UA" b="1" i="1" dirty="0" err="1" smtClean="0">
                <a:solidFill>
                  <a:srgbClr val="00B050"/>
                </a:solidFill>
              </a:rPr>
              <a:t>забудьк-о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smtClean="0">
                <a:solidFill>
                  <a:srgbClr val="00B050"/>
                </a:solidFill>
              </a:rPr>
              <a:t>базікало, агакало, </a:t>
            </a:r>
            <a:r>
              <a:rPr lang="uk-UA" b="1" i="1" dirty="0" err="1" smtClean="0">
                <a:solidFill>
                  <a:srgbClr val="00B050"/>
                </a:solidFill>
              </a:rPr>
              <a:t>страшидл-о</a:t>
            </a:r>
            <a:r>
              <a:rPr lang="uk-UA" b="1" i="1" dirty="0" smtClean="0">
                <a:solidFill>
                  <a:srgbClr val="00B050"/>
                </a:solidFill>
              </a:rPr>
              <a:t>, ледащ-о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err="1">
                <a:solidFill>
                  <a:srgbClr val="00B050"/>
                </a:solidFill>
              </a:rPr>
              <a:t>незнайк-о</a:t>
            </a:r>
            <a:r>
              <a:rPr lang="uk-UA" i="1" dirty="0"/>
              <a:t>).</a:t>
            </a:r>
            <a:r>
              <a:rPr lang="uk-UA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384" y="365126"/>
            <a:ext cx="7811965" cy="971305"/>
          </a:xfrm>
        </p:spPr>
        <p:txBody>
          <a:bodyPr/>
          <a:lstStyle/>
          <a:p>
            <a:pPr algn="ctr"/>
            <a:r>
              <a:rPr lang="uk-UA" dirty="0" smtClean="0"/>
              <a:t>Рід невідмінюваних  іменників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2338" y="1348154"/>
            <a:ext cx="7526216" cy="531055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У цих іменниках </a:t>
            </a:r>
            <a:r>
              <a:rPr lang="uk-UA" b="1" dirty="0"/>
              <a:t>(</a:t>
            </a:r>
            <a:r>
              <a:rPr lang="uk-UA" b="1" dirty="0">
                <a:solidFill>
                  <a:srgbClr val="00B050"/>
                </a:solidFill>
              </a:rPr>
              <a:t>леді, журі, </a:t>
            </a:r>
            <a:r>
              <a:rPr lang="uk-UA" b="1" dirty="0" smtClean="0">
                <a:solidFill>
                  <a:srgbClr val="00B050"/>
                </a:solidFill>
              </a:rPr>
              <a:t>денді, меню, аташе драже</a:t>
            </a:r>
            <a:r>
              <a:rPr lang="uk-UA" b="1" dirty="0">
                <a:solidFill>
                  <a:srgbClr val="00B050"/>
                </a:solidFill>
              </a:rPr>
              <a:t>)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/>
              <a:t>категорія роду набуває формального вираження тільки у відповідних формах узгодження: </a:t>
            </a:r>
            <a:r>
              <a:rPr lang="uk-UA" b="1" i="1" dirty="0">
                <a:solidFill>
                  <a:srgbClr val="00B050"/>
                </a:solidFill>
              </a:rPr>
              <a:t>цікаве кіно, швидкий </a:t>
            </a:r>
            <a:r>
              <a:rPr lang="uk-UA" b="1" i="1" dirty="0" smtClean="0">
                <a:solidFill>
                  <a:srgbClr val="00B050"/>
                </a:solidFill>
              </a:rPr>
              <a:t>кенгуру, досвідчений аташе, компетентне журі, продумане меню, очікуване рандеву</a:t>
            </a:r>
            <a:endParaRPr lang="ru-RU" b="1" dirty="0">
              <a:solidFill>
                <a:srgbClr val="00B050"/>
              </a:solidFill>
            </a:endParaRPr>
          </a:p>
          <a:p>
            <a:pPr algn="just"/>
            <a:r>
              <a:rPr lang="uk-UA" dirty="0"/>
              <a:t>З</a:t>
            </a:r>
            <a:r>
              <a:rPr lang="uk-UA" dirty="0" smtClean="0"/>
              <a:t>агальні </a:t>
            </a:r>
            <a:r>
              <a:rPr lang="uk-UA" dirty="0"/>
              <a:t>іменники назви неістот належать переважно до </a:t>
            </a:r>
            <a:r>
              <a:rPr lang="uk-UA" dirty="0" smtClean="0"/>
              <a:t>середнього роду: </a:t>
            </a:r>
            <a:r>
              <a:rPr lang="uk-UA" b="1" i="1" dirty="0">
                <a:solidFill>
                  <a:srgbClr val="7030A0"/>
                </a:solidFill>
              </a:rPr>
              <a:t>купе, меню, рагу, </a:t>
            </a:r>
            <a:r>
              <a:rPr lang="uk-UA" b="1" i="1" dirty="0" smtClean="0">
                <a:solidFill>
                  <a:srgbClr val="7030A0"/>
                </a:solidFill>
              </a:rPr>
              <a:t>бюро, жабо</a:t>
            </a:r>
            <a:endParaRPr lang="ru-RU" b="1" dirty="0">
              <a:solidFill>
                <a:srgbClr val="7030A0"/>
              </a:solidFill>
            </a:endParaRPr>
          </a:p>
          <a:p>
            <a:pPr algn="just"/>
            <a:r>
              <a:rPr lang="uk-UA" dirty="0"/>
              <a:t>Д</a:t>
            </a:r>
            <a:r>
              <a:rPr lang="uk-UA" dirty="0" smtClean="0"/>
              <a:t>о </a:t>
            </a:r>
            <a:r>
              <a:rPr lang="uk-UA" dirty="0"/>
              <a:t>чол. роду належать іменники із значенням особи </a:t>
            </a:r>
            <a:r>
              <a:rPr lang="uk-UA" dirty="0" smtClean="0"/>
              <a:t>чоловічої </a:t>
            </a:r>
            <a:r>
              <a:rPr lang="uk-UA" dirty="0"/>
              <a:t>статі: </a:t>
            </a:r>
            <a:r>
              <a:rPr lang="uk-UA" b="1" i="1" dirty="0">
                <a:solidFill>
                  <a:srgbClr val="C00000"/>
                </a:solidFill>
              </a:rPr>
              <a:t>буржуа,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b="1" i="1" dirty="0" err="1" smtClean="0">
                <a:solidFill>
                  <a:srgbClr val="C00000"/>
                </a:solidFill>
              </a:rPr>
              <a:t>кюре</a:t>
            </a:r>
            <a:r>
              <a:rPr lang="uk-UA" b="1" i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ʹ</a:t>
            </a:r>
            <a:r>
              <a:rPr lang="uk-UA" b="1" i="1" dirty="0" smtClean="0">
                <a:solidFill>
                  <a:srgbClr val="C00000"/>
                </a:solidFill>
              </a:rPr>
              <a:t> </a:t>
            </a:r>
            <a:r>
              <a:rPr lang="uk-UA" dirty="0" smtClean="0"/>
              <a:t>- католицький </a:t>
            </a:r>
            <a:r>
              <a:rPr lang="uk-UA" dirty="0" err="1" smtClean="0"/>
              <a:t>священник</a:t>
            </a:r>
            <a:r>
              <a:rPr lang="uk-UA" dirty="0">
                <a:solidFill>
                  <a:srgbClr val="FF0000"/>
                </a:solidFill>
              </a:rPr>
              <a:t>,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аташе, денді, рефері, портьє, конферансьє, рантьє, </a:t>
            </a:r>
            <a:r>
              <a:rPr lang="uk-UA" b="1" dirty="0" err="1" smtClean="0">
                <a:solidFill>
                  <a:srgbClr val="C00000"/>
                </a:solidFill>
              </a:rPr>
              <a:t>чичероне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dirty="0" smtClean="0"/>
              <a:t>(екскурсовод);</a:t>
            </a:r>
          </a:p>
          <a:p>
            <a:pPr algn="just"/>
            <a:r>
              <a:rPr lang="uk-UA" dirty="0" smtClean="0"/>
              <a:t>  </a:t>
            </a:r>
            <a:r>
              <a:rPr lang="uk-UA" dirty="0"/>
              <a:t>іменники-назви тварин (крім цеце): </a:t>
            </a:r>
            <a:r>
              <a:rPr lang="uk-UA" b="1" dirty="0">
                <a:solidFill>
                  <a:srgbClr val="00B0F0"/>
                </a:solidFill>
              </a:rPr>
              <a:t>гну, </a:t>
            </a:r>
            <a:r>
              <a:rPr lang="uk-UA" b="1" dirty="0" err="1" smtClean="0">
                <a:solidFill>
                  <a:srgbClr val="00B0F0"/>
                </a:solidFill>
              </a:rPr>
              <a:t>гризлі</a:t>
            </a:r>
            <a:r>
              <a:rPr lang="uk-UA" b="1" dirty="0" smtClean="0">
                <a:solidFill>
                  <a:srgbClr val="00B0F0"/>
                </a:solidFill>
              </a:rPr>
              <a:t>, окапі (жираф), фламінго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smtClean="0">
                <a:solidFill>
                  <a:srgbClr val="00B0F0"/>
                </a:solidFill>
              </a:rPr>
              <a:t>шимпанзе, поні</a:t>
            </a:r>
            <a:r>
              <a:rPr lang="uk-UA" b="1" dirty="0">
                <a:solidFill>
                  <a:srgbClr val="00B0F0"/>
                </a:solidFill>
              </a:rPr>
              <a:t>, какаду, кенгуру, колібрі;</a:t>
            </a:r>
            <a:r>
              <a:rPr lang="uk-UA" dirty="0">
                <a:solidFill>
                  <a:srgbClr val="FF0000"/>
                </a:solidFill>
              </a:rPr>
              <a:t> </a:t>
            </a:r>
            <a:endParaRPr lang="uk-UA" dirty="0" smtClean="0">
              <a:solidFill>
                <a:srgbClr val="FF0000"/>
              </a:solidFill>
            </a:endParaRPr>
          </a:p>
          <a:p>
            <a:pPr algn="just"/>
            <a:r>
              <a:rPr lang="uk-UA" dirty="0" smtClean="0"/>
              <a:t>назви </a:t>
            </a:r>
            <a:r>
              <a:rPr lang="uk-UA" dirty="0"/>
              <a:t>вітрів: </a:t>
            </a:r>
            <a:r>
              <a:rPr lang="uk-UA" b="1" i="1" dirty="0">
                <a:solidFill>
                  <a:srgbClr val="00B0F0"/>
                </a:solidFill>
              </a:rPr>
              <a:t>сироко, </a:t>
            </a:r>
            <a:r>
              <a:rPr lang="uk-UA" b="1" i="1" dirty="0" smtClean="0">
                <a:solidFill>
                  <a:srgbClr val="00B0F0"/>
                </a:solidFill>
              </a:rPr>
              <a:t>торнадо, памперо</a:t>
            </a:r>
            <a:r>
              <a:rPr lang="uk-UA" dirty="0" smtClean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75203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4032" y="738554"/>
            <a:ext cx="7331318" cy="6119446"/>
          </a:xfrm>
        </p:spPr>
        <p:txBody>
          <a:bodyPr/>
          <a:lstStyle/>
          <a:p>
            <a:pPr algn="just"/>
            <a:r>
              <a:rPr lang="uk-UA" dirty="0"/>
              <a:t>назви приладів, апаратів: </a:t>
            </a:r>
            <a:r>
              <a:rPr lang="uk-UA" b="1" dirty="0">
                <a:solidFill>
                  <a:srgbClr val="00B0F0"/>
                </a:solidFill>
              </a:rPr>
              <a:t>наргіле</a:t>
            </a:r>
            <a:r>
              <a:rPr lang="uk-UA" dirty="0"/>
              <a:t> – курильний набір,</a:t>
            </a:r>
          </a:p>
          <a:p>
            <a:pPr algn="just"/>
            <a:r>
              <a:rPr lang="uk-UA" dirty="0"/>
              <a:t>назви рослин та їхніх плодів: </a:t>
            </a:r>
            <a:r>
              <a:rPr lang="uk-UA" b="1" dirty="0" err="1">
                <a:solidFill>
                  <a:srgbClr val="00B0F0"/>
                </a:solidFill>
              </a:rPr>
              <a:t>усахелоурі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>
                <a:solidFill>
                  <a:srgbClr val="00B0F0"/>
                </a:solidFill>
              </a:rPr>
              <a:t>халілі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>
                <a:solidFill>
                  <a:srgbClr val="00B0F0"/>
                </a:solidFill>
              </a:rPr>
              <a:t>хихві</a:t>
            </a:r>
            <a:r>
              <a:rPr lang="uk-UA" b="1" dirty="0">
                <a:solidFill>
                  <a:srgbClr val="00B0F0"/>
                </a:solidFill>
              </a:rPr>
              <a:t>,  </a:t>
            </a:r>
            <a:r>
              <a:rPr lang="uk-UA" b="1" dirty="0" err="1">
                <a:solidFill>
                  <a:srgbClr val="00B0F0"/>
                </a:solidFill>
              </a:rPr>
              <a:t>арараті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>
                <a:solidFill>
                  <a:srgbClr val="00B0F0"/>
                </a:solidFill>
              </a:rPr>
              <a:t>ркацителі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(виноград);</a:t>
            </a:r>
          </a:p>
          <a:p>
            <a:pPr algn="just"/>
            <a:r>
              <a:rPr lang="uk-UA" dirty="0"/>
              <a:t>назви танців: </a:t>
            </a:r>
            <a:r>
              <a:rPr lang="uk-UA" b="1" dirty="0" err="1">
                <a:solidFill>
                  <a:srgbClr val="00B0F0"/>
                </a:solidFill>
              </a:rPr>
              <a:t>кіноурі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>
                <a:solidFill>
                  <a:srgbClr val="00B0F0"/>
                </a:solidFill>
              </a:rPr>
              <a:t>картулі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>
                <a:solidFill>
                  <a:srgbClr val="00B0F0"/>
                </a:solidFill>
              </a:rPr>
              <a:t>шиммі</a:t>
            </a:r>
            <a:r>
              <a:rPr lang="uk-UA" b="1" dirty="0">
                <a:solidFill>
                  <a:srgbClr val="00B0F0"/>
                </a:solidFill>
              </a:rPr>
              <a:t>, </a:t>
            </a:r>
            <a:r>
              <a:rPr lang="uk-UA" b="1" dirty="0" err="1">
                <a:solidFill>
                  <a:srgbClr val="00B0F0"/>
                </a:solidFill>
              </a:rPr>
              <a:t>солхіно</a:t>
            </a:r>
            <a:r>
              <a:rPr lang="uk-UA" dirty="0">
                <a:solidFill>
                  <a:srgbClr val="FF0000"/>
                </a:solidFill>
              </a:rPr>
              <a:t>;</a:t>
            </a:r>
          </a:p>
          <a:p>
            <a:pPr algn="just"/>
            <a:r>
              <a:rPr lang="uk-UA" dirty="0"/>
              <a:t>назви музичних інструментів: </a:t>
            </a:r>
            <a:r>
              <a:rPr lang="uk-UA" b="1" dirty="0" err="1">
                <a:solidFill>
                  <a:srgbClr val="00B0F0"/>
                </a:solidFill>
              </a:rPr>
              <a:t>тарогато</a:t>
            </a:r>
            <a:r>
              <a:rPr lang="uk-UA" b="1" dirty="0">
                <a:solidFill>
                  <a:srgbClr val="00B0F0"/>
                </a:solidFill>
              </a:rPr>
              <a:t>, абу, чонгурі, </a:t>
            </a:r>
            <a:r>
              <a:rPr lang="uk-UA" b="1" dirty="0" err="1">
                <a:solidFill>
                  <a:srgbClr val="00B0F0"/>
                </a:solidFill>
              </a:rPr>
              <a:t>бергамаско</a:t>
            </a:r>
            <a:r>
              <a:rPr lang="uk-UA" dirty="0"/>
              <a:t>;</a:t>
            </a:r>
          </a:p>
          <a:p>
            <a:pPr algn="just"/>
            <a:r>
              <a:rPr lang="uk-UA" dirty="0"/>
              <a:t>назви одиниць виміру, ваги: </a:t>
            </a:r>
            <a:r>
              <a:rPr lang="uk-UA" b="1" dirty="0" err="1">
                <a:solidFill>
                  <a:srgbClr val="00B0F0"/>
                </a:solidFill>
              </a:rPr>
              <a:t>аді</a:t>
            </a:r>
            <a:r>
              <a:rPr lang="uk-UA" b="1" dirty="0">
                <a:solidFill>
                  <a:srgbClr val="00B0F0"/>
                </a:solidFill>
              </a:rPr>
              <a:t>,</a:t>
            </a:r>
            <a:r>
              <a:rPr lang="uk-UA" b="1" dirty="0" err="1">
                <a:solidFill>
                  <a:srgbClr val="00B0F0"/>
                </a:solidFill>
              </a:rPr>
              <a:t>адлі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– метр, </a:t>
            </a:r>
            <a:r>
              <a:rPr lang="uk-UA" b="1" dirty="0">
                <a:solidFill>
                  <a:srgbClr val="00B0F0"/>
                </a:solidFill>
              </a:rPr>
              <a:t>капело, </a:t>
            </a:r>
            <a:r>
              <a:rPr lang="uk-UA" b="1" dirty="0" err="1">
                <a:solidFill>
                  <a:srgbClr val="00B0F0"/>
                </a:solidFill>
              </a:rPr>
              <a:t>каде</a:t>
            </a:r>
            <a:r>
              <a:rPr lang="uk-UA" b="1" dirty="0">
                <a:solidFill>
                  <a:srgbClr val="00B0F0"/>
                </a:solidFill>
              </a:rPr>
              <a:t> </a:t>
            </a:r>
            <a:r>
              <a:rPr lang="uk-UA" dirty="0"/>
              <a:t>– літр;  </a:t>
            </a:r>
          </a:p>
          <a:p>
            <a:pPr algn="just"/>
            <a:r>
              <a:rPr lang="uk-UA" dirty="0"/>
              <a:t>Назви грошових одиниць: </a:t>
            </a:r>
            <a:r>
              <a:rPr lang="ru-RU" b="1" i="1" dirty="0" err="1">
                <a:solidFill>
                  <a:srgbClr val="00B0F0"/>
                </a:solidFill>
              </a:rPr>
              <a:t>екю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(франц. </a:t>
            </a:r>
            <a:r>
              <a:rPr lang="ru-RU" dirty="0" err="1"/>
              <a:t>старовинна</a:t>
            </a:r>
            <a:r>
              <a:rPr lang="ru-RU" dirty="0"/>
              <a:t> монета), </a:t>
            </a:r>
            <a:r>
              <a:rPr lang="ru-RU" b="1" dirty="0" err="1">
                <a:solidFill>
                  <a:srgbClr val="00B0F0"/>
                </a:solidFill>
              </a:rPr>
              <a:t>пенні</a:t>
            </a:r>
            <a:r>
              <a:rPr lang="ru-RU" dirty="0"/>
              <a:t> (</a:t>
            </a:r>
            <a:r>
              <a:rPr lang="ru-RU" dirty="0" err="1"/>
              <a:t>розмінна</a:t>
            </a:r>
            <a:r>
              <a:rPr lang="ru-RU" dirty="0"/>
              <a:t> монета </a:t>
            </a:r>
            <a:r>
              <a:rPr lang="ru-RU" dirty="0" err="1"/>
              <a:t>Фінляндії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629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985" y="750277"/>
            <a:ext cx="7725507" cy="5873260"/>
          </a:xfrm>
        </p:spPr>
        <p:txBody>
          <a:bodyPr/>
          <a:lstStyle/>
          <a:p>
            <a:pPr algn="just"/>
            <a:r>
              <a:rPr lang="uk-UA" dirty="0"/>
              <a:t>До </a:t>
            </a:r>
            <a:r>
              <a:rPr lang="uk-UA" b="1" dirty="0"/>
              <a:t>жіночого</a:t>
            </a:r>
            <a:r>
              <a:rPr lang="uk-UA" dirty="0"/>
              <a:t> роду належать</a:t>
            </a:r>
            <a:r>
              <a:rPr lang="uk-UA" dirty="0" smtClean="0"/>
              <a:t>:</a:t>
            </a:r>
          </a:p>
          <a:p>
            <a:pPr algn="just"/>
            <a:r>
              <a:rPr lang="uk-UA" dirty="0" smtClean="0"/>
              <a:t> </a:t>
            </a:r>
            <a:r>
              <a:rPr lang="uk-UA" dirty="0"/>
              <a:t>іменники із значенням особи жін. статі: </a:t>
            </a:r>
            <a:r>
              <a:rPr lang="uk-UA" b="1" dirty="0">
                <a:solidFill>
                  <a:srgbClr val="C00000"/>
                </a:solidFill>
              </a:rPr>
              <a:t>міс, леді, </a:t>
            </a:r>
            <a:r>
              <a:rPr lang="uk-UA" b="1" dirty="0" err="1">
                <a:solidFill>
                  <a:srgbClr val="C00000"/>
                </a:solidFill>
              </a:rPr>
              <a:t>фрау</a:t>
            </a:r>
            <a:r>
              <a:rPr lang="uk-UA" b="1" dirty="0">
                <a:solidFill>
                  <a:srgbClr val="C00000"/>
                </a:solidFill>
              </a:rPr>
              <a:t>, мадам; </a:t>
            </a:r>
            <a:endParaRPr lang="uk-UA" b="1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/>
              <a:t>Назви продуктів харчування: </a:t>
            </a:r>
            <a:r>
              <a:rPr lang="uk-UA" i="1" dirty="0">
                <a:solidFill>
                  <a:srgbClr val="C00000"/>
                </a:solidFill>
              </a:rPr>
              <a:t>салямі</a:t>
            </a:r>
            <a:r>
              <a:rPr lang="uk-UA" dirty="0"/>
              <a:t> (ковбаса), </a:t>
            </a:r>
            <a:r>
              <a:rPr lang="uk-UA" b="1" i="1" dirty="0">
                <a:solidFill>
                  <a:srgbClr val="C00000"/>
                </a:solidFill>
              </a:rPr>
              <a:t>кольрабі</a:t>
            </a:r>
            <a:r>
              <a:rPr lang="uk-UA" dirty="0"/>
              <a:t> (капуста</a:t>
            </a:r>
            <a:r>
              <a:rPr lang="uk-UA" dirty="0" smtClean="0"/>
              <a:t>);</a:t>
            </a:r>
          </a:p>
          <a:p>
            <a:pPr algn="just"/>
            <a:r>
              <a:rPr lang="uk-UA" dirty="0" smtClean="0"/>
              <a:t>назви </a:t>
            </a:r>
            <a:r>
              <a:rPr lang="uk-UA" dirty="0"/>
              <a:t>деяких тварин і риб: </a:t>
            </a:r>
            <a:r>
              <a:rPr lang="uk-UA" b="1" dirty="0">
                <a:solidFill>
                  <a:srgbClr val="C00000"/>
                </a:solidFill>
              </a:rPr>
              <a:t>цеце, </a:t>
            </a:r>
            <a:r>
              <a:rPr lang="uk-UA" b="1" dirty="0" smtClean="0">
                <a:solidFill>
                  <a:srgbClr val="C00000"/>
                </a:solidFill>
              </a:rPr>
              <a:t>івасі</a:t>
            </a:r>
            <a:r>
              <a:rPr lang="uk-UA" dirty="0" smtClean="0"/>
              <a:t>; </a:t>
            </a:r>
          </a:p>
          <a:p>
            <a:pPr algn="just"/>
            <a:r>
              <a:rPr lang="uk-UA" dirty="0" smtClean="0"/>
              <a:t>назви </a:t>
            </a:r>
            <a:r>
              <a:rPr lang="uk-UA" dirty="0"/>
              <a:t>деяких конкретних предметів: </a:t>
            </a:r>
            <a:r>
              <a:rPr lang="uk-UA" b="1" i="1" dirty="0" smtClean="0">
                <a:solidFill>
                  <a:srgbClr val="C00000"/>
                </a:solidFill>
              </a:rPr>
              <a:t>авеню</a:t>
            </a:r>
            <a:r>
              <a:rPr lang="uk-UA" i="1" dirty="0" smtClean="0"/>
              <a:t>, </a:t>
            </a:r>
            <a:r>
              <a:rPr lang="uk-UA" b="1" i="1" dirty="0" err="1" smtClean="0">
                <a:solidFill>
                  <a:srgbClr val="C00000"/>
                </a:solidFill>
              </a:rPr>
              <a:t>штрасе</a:t>
            </a:r>
            <a:r>
              <a:rPr lang="uk-UA" dirty="0" smtClean="0"/>
              <a:t> </a:t>
            </a:r>
            <a:r>
              <a:rPr lang="uk-UA" dirty="0"/>
              <a:t>(вулиця), </a:t>
            </a:r>
            <a:r>
              <a:rPr lang="uk-UA" b="1" i="1" dirty="0" smtClean="0">
                <a:solidFill>
                  <a:srgbClr val="C00000"/>
                </a:solidFill>
              </a:rPr>
              <a:t>бере</a:t>
            </a:r>
            <a:r>
              <a:rPr lang="uk-UA" dirty="0" smtClean="0"/>
              <a:t> </a:t>
            </a:r>
            <a:r>
              <a:rPr lang="uk-UA" dirty="0"/>
              <a:t>(сорт груші); </a:t>
            </a:r>
            <a:endParaRPr lang="uk-UA" dirty="0" smtClean="0"/>
          </a:p>
          <a:p>
            <a:pPr algn="just"/>
            <a:r>
              <a:rPr lang="uk-UA" dirty="0" smtClean="0"/>
              <a:t>назви </a:t>
            </a:r>
            <a:r>
              <a:rPr lang="uk-UA" dirty="0"/>
              <a:t>мов: </a:t>
            </a:r>
            <a:r>
              <a:rPr lang="uk-UA" i="1" dirty="0" smtClean="0"/>
              <a:t> </a:t>
            </a:r>
            <a:r>
              <a:rPr lang="uk-UA" b="1" i="1" dirty="0">
                <a:solidFill>
                  <a:srgbClr val="C00000"/>
                </a:solidFill>
              </a:rPr>
              <a:t>г</a:t>
            </a:r>
            <a:r>
              <a:rPr lang="uk-UA" b="1" i="1" dirty="0" smtClean="0">
                <a:solidFill>
                  <a:srgbClr val="C00000"/>
                </a:solidFill>
              </a:rPr>
              <a:t>інді (</a:t>
            </a:r>
            <a:r>
              <a:rPr lang="uk-UA" b="1" i="1" dirty="0" err="1" smtClean="0">
                <a:solidFill>
                  <a:srgbClr val="C00000"/>
                </a:solidFill>
              </a:rPr>
              <a:t>хінді</a:t>
            </a:r>
            <a:r>
              <a:rPr lang="uk-UA" b="1" i="1" dirty="0">
                <a:solidFill>
                  <a:srgbClr val="C00000"/>
                </a:solidFill>
              </a:rPr>
              <a:t>), </a:t>
            </a:r>
            <a:r>
              <a:rPr lang="uk-UA" b="1" i="1" dirty="0" err="1">
                <a:solidFill>
                  <a:srgbClr val="C00000"/>
                </a:solidFill>
              </a:rPr>
              <a:t>фіджі</a:t>
            </a:r>
            <a:r>
              <a:rPr lang="uk-UA" b="1" i="1" dirty="0">
                <a:solidFill>
                  <a:srgbClr val="C00000"/>
                </a:solidFill>
              </a:rPr>
              <a:t>, </a:t>
            </a:r>
            <a:r>
              <a:rPr lang="uk-UA" b="1" i="1" dirty="0" err="1" smtClean="0">
                <a:solidFill>
                  <a:srgbClr val="C00000"/>
                </a:solidFill>
              </a:rPr>
              <a:t>кісуахілі</a:t>
            </a:r>
            <a:r>
              <a:rPr lang="uk-UA" b="1" dirty="0" smtClean="0">
                <a:solidFill>
                  <a:srgbClr val="C00000"/>
                </a:solidFill>
              </a:rPr>
              <a:t>, </a:t>
            </a:r>
            <a:r>
              <a:rPr lang="uk-UA" b="1" dirty="0" err="1" smtClean="0">
                <a:solidFill>
                  <a:srgbClr val="C00000"/>
                </a:solidFill>
              </a:rPr>
              <a:t>урду</a:t>
            </a:r>
            <a:r>
              <a:rPr lang="uk-UA" b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ʹ</a:t>
            </a:r>
            <a:r>
              <a:rPr lang="uk-UA" dirty="0" smtClean="0"/>
              <a:t>;</a:t>
            </a:r>
          </a:p>
          <a:p>
            <a:pPr algn="just"/>
            <a:r>
              <a:rPr lang="uk-UA" dirty="0"/>
              <a:t>н</a:t>
            </a:r>
            <a:r>
              <a:rPr lang="uk-UA" dirty="0" smtClean="0"/>
              <a:t>азви рослин: </a:t>
            </a:r>
            <a:r>
              <a:rPr lang="uk-UA" b="1" dirty="0" smtClean="0">
                <a:solidFill>
                  <a:srgbClr val="C00000"/>
                </a:solidFill>
              </a:rPr>
              <a:t>фейхоа</a:t>
            </a:r>
            <a:r>
              <a:rPr lang="uk-UA" dirty="0" smtClean="0"/>
              <a:t> – пальма, </a:t>
            </a:r>
            <a:r>
              <a:rPr lang="uk-UA" b="1" dirty="0" err="1" smtClean="0">
                <a:solidFill>
                  <a:srgbClr val="C00000"/>
                </a:solidFill>
              </a:rPr>
              <a:t>мбеа</a:t>
            </a:r>
            <a:r>
              <a:rPr lang="uk-UA" dirty="0" smtClean="0"/>
              <a:t> – пальма, </a:t>
            </a:r>
            <a:r>
              <a:rPr lang="uk-UA" b="1" dirty="0" err="1" smtClean="0">
                <a:solidFill>
                  <a:srgbClr val="C00000"/>
                </a:solidFill>
              </a:rPr>
              <a:t>чинебулі</a:t>
            </a:r>
            <a:r>
              <a:rPr lang="uk-UA" dirty="0" smtClean="0"/>
              <a:t> - хурма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88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154" y="254732"/>
            <a:ext cx="7894027" cy="660326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Розподіл </a:t>
            </a:r>
            <a:r>
              <a:rPr lang="uk-UA" b="1" dirty="0"/>
              <a:t>невідмінюваних</a:t>
            </a:r>
            <a:r>
              <a:rPr lang="uk-UA" dirty="0"/>
              <a:t> іменників географічних назв між родами регулюється родовою </a:t>
            </a:r>
            <a:r>
              <a:rPr lang="uk-UA" dirty="0" smtClean="0"/>
              <a:t>належністю </a:t>
            </a:r>
            <a:r>
              <a:rPr lang="uk-UA" dirty="0"/>
              <a:t>географічних номенклатурних слів (</a:t>
            </a:r>
            <a:r>
              <a:rPr lang="uk-UA" b="1" dirty="0"/>
              <a:t>місто, село, озеро, ріка, країна, острів, республіка</a:t>
            </a:r>
            <a:r>
              <a:rPr lang="uk-UA" dirty="0"/>
              <a:t>): </a:t>
            </a:r>
            <a:endParaRPr lang="uk-UA" dirty="0" smtClean="0"/>
          </a:p>
          <a:p>
            <a:pPr algn="just"/>
            <a:r>
              <a:rPr lang="uk-UA" dirty="0" err="1" smtClean="0"/>
              <a:t>с.р</a:t>
            </a:r>
            <a:r>
              <a:rPr lang="uk-UA" dirty="0"/>
              <a:t>. </a:t>
            </a:r>
            <a:r>
              <a:rPr lang="uk-UA" b="1" i="1" dirty="0">
                <a:solidFill>
                  <a:srgbClr val="FF0000"/>
                </a:solidFill>
              </a:rPr>
              <a:t>місто Сочі, Тбілісі, Баку</a:t>
            </a:r>
            <a:r>
              <a:rPr lang="uk-UA" dirty="0"/>
              <a:t>; </a:t>
            </a:r>
            <a:r>
              <a:rPr lang="uk-UA" b="1" dirty="0" smtClean="0">
                <a:solidFill>
                  <a:srgbClr val="7030A0"/>
                </a:solidFill>
              </a:rPr>
              <a:t>сонячне</a:t>
            </a:r>
            <a:r>
              <a:rPr lang="uk-UA" dirty="0" smtClean="0">
                <a:solidFill>
                  <a:srgbClr val="7030A0"/>
                </a:solidFill>
              </a:rPr>
              <a:t> Баку, </a:t>
            </a:r>
            <a:r>
              <a:rPr lang="uk-UA" b="1" dirty="0" smtClean="0">
                <a:solidFill>
                  <a:srgbClr val="7030A0"/>
                </a:solidFill>
              </a:rPr>
              <a:t>привітне</a:t>
            </a:r>
            <a:r>
              <a:rPr lang="uk-UA" dirty="0" smtClean="0">
                <a:solidFill>
                  <a:srgbClr val="7030A0"/>
                </a:solidFill>
              </a:rPr>
              <a:t> Сочі, </a:t>
            </a:r>
            <a:r>
              <a:rPr lang="uk-UA" b="1" dirty="0" smtClean="0">
                <a:solidFill>
                  <a:srgbClr val="7030A0"/>
                </a:solidFill>
              </a:rPr>
              <a:t>глибоке</a:t>
            </a:r>
            <a:r>
              <a:rPr lang="uk-UA" dirty="0" smtClean="0">
                <a:solidFill>
                  <a:srgbClr val="7030A0"/>
                </a:solidFill>
              </a:rPr>
              <a:t> Ері</a:t>
            </a:r>
          </a:p>
          <a:p>
            <a:pPr algn="just"/>
            <a:endParaRPr lang="uk-UA" dirty="0" smtClean="0">
              <a:solidFill>
                <a:srgbClr val="7030A0"/>
              </a:solidFill>
            </a:endParaRPr>
          </a:p>
          <a:p>
            <a:pPr algn="just"/>
            <a:r>
              <a:rPr lang="uk-UA" dirty="0" err="1" smtClean="0"/>
              <a:t>ж.р</a:t>
            </a:r>
            <a:r>
              <a:rPr lang="uk-UA" dirty="0"/>
              <a:t>. </a:t>
            </a:r>
            <a:r>
              <a:rPr lang="uk-UA" i="1" dirty="0"/>
              <a:t>станція </a:t>
            </a:r>
            <a:r>
              <a:rPr lang="uk-UA" b="1" i="1" dirty="0">
                <a:solidFill>
                  <a:srgbClr val="FF0000"/>
                </a:solidFill>
              </a:rPr>
              <a:t>Тбілісі, Баку, </a:t>
            </a:r>
            <a:r>
              <a:rPr lang="uk-UA" b="1" i="1" dirty="0" err="1">
                <a:solidFill>
                  <a:srgbClr val="FF0000"/>
                </a:solidFill>
              </a:rPr>
              <a:t>Карші</a:t>
            </a:r>
            <a:r>
              <a:rPr lang="uk-UA" b="1" i="1" dirty="0"/>
              <a:t>; </a:t>
            </a:r>
            <a:r>
              <a:rPr lang="uk-UA" b="1" i="1" dirty="0" smtClean="0">
                <a:solidFill>
                  <a:srgbClr val="FF0000"/>
                </a:solidFill>
              </a:rPr>
              <a:t>Марокко, Перу, </a:t>
            </a:r>
            <a:r>
              <a:rPr lang="uk-UA" i="1" dirty="0" smtClean="0">
                <a:solidFill>
                  <a:srgbClr val="7030A0"/>
                </a:solidFill>
              </a:rPr>
              <a:t>Нікарагуа</a:t>
            </a:r>
            <a:r>
              <a:rPr lang="uk-UA" dirty="0" smtClean="0"/>
              <a:t> </a:t>
            </a:r>
            <a:r>
              <a:rPr lang="uk-UA" dirty="0"/>
              <a:t>(країна) </a:t>
            </a:r>
            <a:r>
              <a:rPr lang="uk-UA" b="1" i="1" dirty="0" smtClean="0">
                <a:solidFill>
                  <a:srgbClr val="7030A0"/>
                </a:solidFill>
              </a:rPr>
              <a:t>заявила</a:t>
            </a:r>
            <a:r>
              <a:rPr lang="uk-UA" i="1" dirty="0" smtClean="0">
                <a:solidFill>
                  <a:srgbClr val="7030A0"/>
                </a:solidFill>
              </a:rPr>
              <a:t> протест, </a:t>
            </a:r>
            <a:r>
              <a:rPr lang="uk-UA" b="1" i="1" dirty="0" smtClean="0">
                <a:solidFill>
                  <a:srgbClr val="7030A0"/>
                </a:solidFill>
              </a:rPr>
              <a:t>повновода</a:t>
            </a:r>
            <a:r>
              <a:rPr lang="uk-UA" i="1" dirty="0" smtClean="0">
                <a:solidFill>
                  <a:srgbClr val="7030A0"/>
                </a:solidFill>
              </a:rPr>
              <a:t> Міссурі. </a:t>
            </a:r>
          </a:p>
          <a:p>
            <a:pPr algn="just"/>
            <a:endParaRPr lang="uk-UA" i="1" dirty="0" smtClean="0">
              <a:solidFill>
                <a:srgbClr val="7030A0"/>
              </a:solidFill>
            </a:endParaRPr>
          </a:p>
          <a:p>
            <a:pPr algn="just"/>
            <a:r>
              <a:rPr lang="uk-UA" dirty="0" err="1" smtClean="0"/>
              <a:t>ч.р</a:t>
            </a:r>
            <a:r>
              <a:rPr lang="uk-UA" dirty="0"/>
              <a:t>. – </a:t>
            </a:r>
            <a:r>
              <a:rPr lang="uk-UA" b="1" i="1" dirty="0" smtClean="0">
                <a:solidFill>
                  <a:srgbClr val="7030A0"/>
                </a:solidFill>
              </a:rPr>
              <a:t>чарівний</a:t>
            </a:r>
            <a:r>
              <a:rPr lang="uk-UA" i="1" dirty="0" smtClean="0"/>
              <a:t> </a:t>
            </a:r>
            <a:r>
              <a:rPr lang="uk-UA" i="1" dirty="0">
                <a:solidFill>
                  <a:srgbClr val="7030A0"/>
                </a:solidFill>
              </a:rPr>
              <a:t>Капрі</a:t>
            </a:r>
            <a:r>
              <a:rPr lang="uk-UA" dirty="0"/>
              <a:t> (острів</a:t>
            </a:r>
            <a:r>
              <a:rPr lang="uk-UA" dirty="0" smtClean="0"/>
              <a:t>), </a:t>
            </a:r>
            <a:r>
              <a:rPr lang="uk-UA" b="1" dirty="0" smtClean="0">
                <a:solidFill>
                  <a:srgbClr val="7030A0"/>
                </a:solidFill>
              </a:rPr>
              <a:t>чудовий</a:t>
            </a:r>
            <a:r>
              <a:rPr lang="uk-UA" dirty="0" smtClean="0"/>
              <a:t> </a:t>
            </a:r>
            <a:r>
              <a:rPr lang="uk-UA" i="1" dirty="0">
                <a:solidFill>
                  <a:srgbClr val="7030A0"/>
                </a:solidFill>
              </a:rPr>
              <a:t>курорт</a:t>
            </a:r>
            <a:r>
              <a:rPr lang="uk-UA" i="1" dirty="0"/>
              <a:t> </a:t>
            </a:r>
            <a:r>
              <a:rPr lang="uk-UA" b="1" i="1" dirty="0">
                <a:solidFill>
                  <a:srgbClr val="7030A0"/>
                </a:solidFill>
              </a:rPr>
              <a:t>Сочі</a:t>
            </a:r>
            <a:r>
              <a:rPr lang="uk-UA" i="1" dirty="0"/>
              <a:t>, </a:t>
            </a:r>
            <a:r>
              <a:rPr lang="uk-UA" b="1" dirty="0">
                <a:solidFill>
                  <a:srgbClr val="7030A0"/>
                </a:solidFill>
              </a:rPr>
              <a:t>морський</a:t>
            </a:r>
            <a:r>
              <a:rPr lang="uk-UA" dirty="0">
                <a:solidFill>
                  <a:srgbClr val="7030A0"/>
                </a:solidFill>
              </a:rPr>
              <a:t> </a:t>
            </a:r>
            <a:r>
              <a:rPr lang="uk-UA" i="1" dirty="0">
                <a:solidFill>
                  <a:srgbClr val="7030A0"/>
                </a:solidFill>
              </a:rPr>
              <a:t>порт </a:t>
            </a:r>
            <a:r>
              <a:rPr lang="uk-UA" b="1" i="1" dirty="0">
                <a:solidFill>
                  <a:srgbClr val="7030A0"/>
                </a:solidFill>
              </a:rPr>
              <a:t>Баку</a:t>
            </a:r>
            <a:r>
              <a:rPr lang="uk-UA" dirty="0"/>
              <a:t>, </a:t>
            </a:r>
            <a:r>
              <a:rPr lang="uk-UA" b="1" dirty="0">
                <a:solidFill>
                  <a:srgbClr val="7030A0"/>
                </a:solidFill>
              </a:rPr>
              <a:t>далекий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7030A0"/>
                </a:solidFill>
              </a:rPr>
              <a:t>Борнео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(острів),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7030A0"/>
                </a:solidFill>
              </a:rPr>
              <a:t>уся</a:t>
            </a:r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dirty="0">
                <a:solidFill>
                  <a:srgbClr val="7030A0"/>
                </a:solidFill>
              </a:rPr>
              <a:t>республіка </a:t>
            </a:r>
            <a:r>
              <a:rPr lang="uk-UA" b="1" dirty="0">
                <a:solidFill>
                  <a:srgbClr val="7030A0"/>
                </a:solidFill>
              </a:rPr>
              <a:t>Перу</a:t>
            </a:r>
            <a:r>
              <a:rPr lang="uk-UA" dirty="0">
                <a:solidFill>
                  <a:srgbClr val="7030A0"/>
                </a:solidFill>
              </a:rPr>
              <a:t>, </a:t>
            </a:r>
            <a:r>
              <a:rPr lang="uk-UA" b="1" dirty="0">
                <a:solidFill>
                  <a:srgbClr val="7030A0"/>
                </a:solidFill>
              </a:rPr>
              <a:t>чудова</a:t>
            </a:r>
            <a:r>
              <a:rPr lang="uk-UA" dirty="0">
                <a:solidFill>
                  <a:srgbClr val="7030A0"/>
                </a:solidFill>
              </a:rPr>
              <a:t> гора </a:t>
            </a:r>
            <a:r>
              <a:rPr lang="uk-UA" dirty="0" smtClean="0">
                <a:solidFill>
                  <a:srgbClr val="7030A0"/>
                </a:solidFill>
              </a:rPr>
              <a:t>                </a:t>
            </a:r>
            <a:r>
              <a:rPr lang="uk-UA" b="1" dirty="0" smtClean="0">
                <a:solidFill>
                  <a:srgbClr val="7030A0"/>
                </a:solidFill>
              </a:rPr>
              <a:t>Ай-Петрі</a:t>
            </a:r>
            <a:r>
              <a:rPr lang="uk-UA" dirty="0" smtClean="0">
                <a:solidFill>
                  <a:srgbClr val="7030A0"/>
                </a:solidFill>
              </a:rPr>
              <a:t>, </a:t>
            </a:r>
            <a:r>
              <a:rPr lang="uk-UA" b="1" dirty="0">
                <a:solidFill>
                  <a:srgbClr val="7030A0"/>
                </a:solidFill>
              </a:rPr>
              <a:t>широка</a:t>
            </a:r>
            <a:r>
              <a:rPr lang="uk-UA" dirty="0">
                <a:solidFill>
                  <a:srgbClr val="7030A0"/>
                </a:solidFill>
              </a:rPr>
              <a:t> Конго.</a:t>
            </a:r>
            <a:endParaRPr lang="ru-RU" dirty="0">
              <a:solidFill>
                <a:srgbClr val="7030A0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036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508" y="130665"/>
            <a:ext cx="7694734" cy="1018197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Рід абревіатур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7815" y="1160585"/>
            <a:ext cx="7319597" cy="5344625"/>
          </a:xfrm>
        </p:spPr>
        <p:txBody>
          <a:bodyPr>
            <a:normAutofit fontScale="92500"/>
          </a:bodyPr>
          <a:lstStyle/>
          <a:p>
            <a:pPr algn="just"/>
            <a:endParaRPr lang="uk-UA" dirty="0" smtClean="0"/>
          </a:p>
          <a:p>
            <a:pPr algn="just"/>
            <a:r>
              <a:rPr lang="uk-UA" dirty="0" smtClean="0"/>
              <a:t>Рід </a:t>
            </a:r>
            <a:r>
              <a:rPr lang="uk-UA" dirty="0"/>
              <a:t>абревіатур по-різному визначається для змінюваних і не­змінюваних слів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 </a:t>
            </a:r>
            <a:r>
              <a:rPr lang="uk-UA" dirty="0"/>
              <a:t>У змінюваних абревіатурах за аналогією до </a:t>
            </a:r>
            <a:r>
              <a:rPr lang="uk-UA" dirty="0" smtClean="0"/>
              <a:t>звичайних іменників </a:t>
            </a:r>
            <a:r>
              <a:rPr lang="uk-UA" dirty="0"/>
              <a:t>значення роду встановлюється </a:t>
            </a:r>
            <a:r>
              <a:rPr lang="uk-UA" b="1" dirty="0"/>
              <a:t>за флексія­ми абревіатур і синтаксичним контекстом</a:t>
            </a:r>
            <a:r>
              <a:rPr lang="uk-UA" dirty="0"/>
              <a:t>, наприклад: </a:t>
            </a:r>
            <a:r>
              <a:rPr lang="uk-UA" b="1" i="1" dirty="0">
                <a:solidFill>
                  <a:srgbClr val="00B050"/>
                </a:solidFill>
              </a:rPr>
              <a:t>новий </a:t>
            </a:r>
            <a:r>
              <a:rPr lang="uk-UA" b="1" i="1" dirty="0" smtClean="0">
                <a:solidFill>
                  <a:srgbClr val="00B050"/>
                </a:solidFill>
              </a:rPr>
              <a:t>кабмін; шкільна стінгазета; Мін’юст заявив, РАГС працював без вихідних</a:t>
            </a:r>
            <a:r>
              <a:rPr lang="uk-UA" i="1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і </a:t>
            </a:r>
            <a:r>
              <a:rPr lang="uk-UA" dirty="0"/>
              <a:t>под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 Рід незмінюваних абревіатур визначається за </a:t>
            </a:r>
            <a:r>
              <a:rPr lang="uk-UA" b="1" dirty="0" smtClean="0"/>
              <a:t>родом го­ловного іменника </a:t>
            </a:r>
            <a:r>
              <a:rPr lang="uk-UA" dirty="0" smtClean="0"/>
              <a:t>у мотивувальному словосполученні, наприклад: </a:t>
            </a:r>
            <a:r>
              <a:rPr lang="uk-UA" b="1" i="1" dirty="0" smtClean="0">
                <a:solidFill>
                  <a:srgbClr val="FF0000"/>
                </a:solidFill>
              </a:rPr>
              <a:t>ВР України </a:t>
            </a:r>
            <a:r>
              <a:rPr lang="uk-UA" i="1" dirty="0" smtClean="0">
                <a:solidFill>
                  <a:srgbClr val="FF0000"/>
                </a:solidFill>
              </a:rPr>
              <a:t>— Рада</a:t>
            </a:r>
            <a:r>
              <a:rPr lang="uk-UA" dirty="0" smtClean="0"/>
              <a:t> (жін. р.)</a:t>
            </a:r>
            <a:r>
              <a:rPr lang="uk-UA" i="1" dirty="0" smtClean="0"/>
              <a:t>, </a:t>
            </a:r>
            <a:r>
              <a:rPr lang="uk-UA" b="1" i="1" dirty="0" smtClean="0">
                <a:solidFill>
                  <a:srgbClr val="FF0000"/>
                </a:solidFill>
              </a:rPr>
              <a:t>НАНУ</a:t>
            </a:r>
            <a:r>
              <a:rPr lang="uk-UA" i="1" dirty="0" smtClean="0"/>
              <a:t> </a:t>
            </a:r>
            <a:r>
              <a:rPr lang="uk-UA" i="1" dirty="0">
                <a:solidFill>
                  <a:srgbClr val="FF0000"/>
                </a:solidFill>
              </a:rPr>
              <a:t>— академія </a:t>
            </a:r>
            <a:r>
              <a:rPr lang="uk-UA" dirty="0" smtClean="0"/>
              <a:t>(ж. р.)</a:t>
            </a:r>
            <a:r>
              <a:rPr lang="uk-UA" i="1" dirty="0" smtClean="0"/>
              <a:t>, </a:t>
            </a:r>
            <a:r>
              <a:rPr lang="uk-UA" i="1" dirty="0" smtClean="0">
                <a:solidFill>
                  <a:srgbClr val="FF0000"/>
                </a:solidFill>
              </a:rPr>
              <a:t>ЗНУ, ДАІ, СТО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965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323" y="750277"/>
            <a:ext cx="7894027" cy="5426686"/>
          </a:xfrm>
        </p:spPr>
        <p:txBody>
          <a:bodyPr>
            <a:normAutofit/>
          </a:bodyPr>
          <a:lstStyle/>
          <a:p>
            <a:r>
              <a:rPr lang="uk-UA" dirty="0"/>
              <a:t>У якому рядку правильно узгоджено рід усіх незмінюваних іменників із залежними словами? </a:t>
            </a:r>
            <a:endParaRPr lang="ru-RU" dirty="0"/>
          </a:p>
          <a:p>
            <a:r>
              <a:rPr lang="uk-UA" dirty="0"/>
              <a:t>A. Смачне ківі, рожеве фламінго, зручне кімоно, легендарна УПА, наш Укртелеком</a:t>
            </a:r>
            <a:endParaRPr lang="ru-RU" dirty="0"/>
          </a:p>
          <a:p>
            <a:r>
              <a:rPr lang="uk-UA" dirty="0"/>
              <a:t>B. Повільне танго, передовий Міссурі (штат), швидка Міссісіпі, небезпечне АЕС, спекотна Гобі</a:t>
            </a:r>
            <a:endParaRPr lang="ru-RU" dirty="0"/>
          </a:p>
          <a:p>
            <a:r>
              <a:rPr lang="uk-UA" dirty="0"/>
              <a:t>C. Похмуре Баку, кожне піанісимо, знайоме портьє, нове портмоне, жіноче ватерполо</a:t>
            </a:r>
            <a:endParaRPr lang="ru-RU" dirty="0"/>
          </a:p>
          <a:p>
            <a:r>
              <a:rPr lang="uk-UA" dirty="0"/>
              <a:t>D. Забавний поні, моя протеже, нічне Токіо, добрий </a:t>
            </a:r>
            <a:r>
              <a:rPr lang="uk-UA" dirty="0" err="1"/>
              <a:t>динго</a:t>
            </a:r>
            <a:r>
              <a:rPr lang="uk-UA" dirty="0"/>
              <a:t>, кожне су.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574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373" y="177557"/>
            <a:ext cx="7886700" cy="1325563"/>
          </a:xfrm>
        </p:spPr>
        <p:txBody>
          <a:bodyPr/>
          <a:lstStyle/>
          <a:p>
            <a:pPr algn="ctr"/>
            <a:r>
              <a:rPr lang="uk-UA" dirty="0" smtClean="0"/>
              <a:t>Морфологічна категорія числа іменника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770" y="1312984"/>
            <a:ext cx="7690338" cy="524021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 smtClean="0"/>
              <a:t>Категорія числа іменника </a:t>
            </a:r>
            <a:r>
              <a:rPr lang="uk-UA" dirty="0" smtClean="0"/>
              <a:t>є незалежною словозмінною ка­тегорією, яка виражає кількісну ознаку предмета проти­ставленням граматичних значень однини і множини: </a:t>
            </a:r>
            <a:r>
              <a:rPr lang="uk-UA" b="1" i="1" dirty="0" smtClean="0">
                <a:solidFill>
                  <a:srgbClr val="7030A0"/>
                </a:solidFill>
              </a:rPr>
              <a:t>завод — </a:t>
            </a:r>
            <a:r>
              <a:rPr lang="uk-UA" b="1" i="1" dirty="0" err="1" smtClean="0">
                <a:solidFill>
                  <a:srgbClr val="7030A0"/>
                </a:solidFill>
              </a:rPr>
              <a:t>завод-и</a:t>
            </a:r>
            <a:r>
              <a:rPr lang="uk-UA" b="1" i="1" dirty="0" smtClean="0">
                <a:solidFill>
                  <a:srgbClr val="7030A0"/>
                </a:solidFill>
              </a:rPr>
              <a:t>, італієць — </a:t>
            </a:r>
            <a:r>
              <a:rPr lang="uk-UA" b="1" i="1" dirty="0" err="1" smtClean="0">
                <a:solidFill>
                  <a:srgbClr val="7030A0"/>
                </a:solidFill>
              </a:rPr>
              <a:t>італійц-і</a:t>
            </a:r>
            <a:r>
              <a:rPr lang="uk-UA" b="1" i="1" dirty="0" smtClean="0">
                <a:solidFill>
                  <a:srgbClr val="7030A0"/>
                </a:solidFill>
              </a:rPr>
              <a:t>, мороз — </a:t>
            </a:r>
            <a:r>
              <a:rPr lang="uk-UA" b="1" i="1" dirty="0" err="1" smtClean="0">
                <a:solidFill>
                  <a:srgbClr val="7030A0"/>
                </a:solidFill>
              </a:rPr>
              <a:t>мороз-и</a:t>
            </a:r>
            <a:r>
              <a:rPr lang="uk-UA" b="1" i="1" dirty="0" smtClean="0">
                <a:solidFill>
                  <a:srgbClr val="7030A0"/>
                </a:solidFill>
              </a:rPr>
              <a:t>, </a:t>
            </a:r>
            <a:r>
              <a:rPr lang="uk-UA" b="1" i="1" dirty="0" err="1" smtClean="0">
                <a:solidFill>
                  <a:srgbClr val="7030A0"/>
                </a:solidFill>
              </a:rPr>
              <a:t>плем’-я</a:t>
            </a:r>
            <a:r>
              <a:rPr lang="uk-UA" b="1" i="1" dirty="0" smtClean="0">
                <a:solidFill>
                  <a:srgbClr val="7030A0"/>
                </a:solidFill>
              </a:rPr>
              <a:t> — </a:t>
            </a:r>
            <a:r>
              <a:rPr lang="uk-UA" b="1" i="1" dirty="0" err="1" smtClean="0">
                <a:solidFill>
                  <a:srgbClr val="7030A0"/>
                </a:solidFill>
              </a:rPr>
              <a:t>племен-а</a:t>
            </a:r>
            <a:r>
              <a:rPr lang="uk-UA" b="1" i="1" dirty="0" smtClean="0">
                <a:solidFill>
                  <a:srgbClr val="7030A0"/>
                </a:solidFill>
              </a:rPr>
              <a:t>, </a:t>
            </a:r>
            <a:r>
              <a:rPr lang="uk-UA" b="1" i="1" dirty="0" err="1" smtClean="0">
                <a:solidFill>
                  <a:srgbClr val="7030A0"/>
                </a:solidFill>
              </a:rPr>
              <a:t>коваль—</a:t>
            </a:r>
            <a:r>
              <a:rPr lang="uk-UA" b="1" i="1" dirty="0" smtClean="0">
                <a:solidFill>
                  <a:srgbClr val="7030A0"/>
                </a:solidFill>
              </a:rPr>
              <a:t>              </a:t>
            </a:r>
            <a:r>
              <a:rPr lang="uk-UA" b="1" i="1" dirty="0" err="1" smtClean="0">
                <a:solidFill>
                  <a:srgbClr val="7030A0"/>
                </a:solidFill>
              </a:rPr>
              <a:t>ковал-і</a:t>
            </a:r>
            <a:r>
              <a:rPr lang="uk-UA" b="1" i="1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r>
              <a:rPr lang="uk-UA" dirty="0" smtClean="0"/>
              <a:t>Основний зміст категорії числа іменників становить </a:t>
            </a:r>
            <a:r>
              <a:rPr lang="uk-UA" b="1" dirty="0" smtClean="0"/>
              <a:t>відношення предметності до її кількісного вияву. </a:t>
            </a:r>
          </a:p>
          <a:p>
            <a:pPr algn="just"/>
            <a:r>
              <a:rPr lang="uk-UA" dirty="0" smtClean="0"/>
              <a:t>Морфологічною ознакою категорійного числа є </a:t>
            </a:r>
            <a:r>
              <a:rPr lang="uk-UA" b="1" dirty="0" smtClean="0"/>
              <a:t>флексія.</a:t>
            </a:r>
            <a:endParaRPr lang="ru-RU" b="1" dirty="0"/>
          </a:p>
          <a:p>
            <a:pPr algn="just"/>
            <a:r>
              <a:rPr lang="uk-UA" b="1" dirty="0"/>
              <a:t>Семантичною</a:t>
            </a:r>
            <a:r>
              <a:rPr lang="uk-UA" dirty="0"/>
              <a:t> домінантою категорії числа є вираження кількісних ознак </a:t>
            </a:r>
            <a:r>
              <a:rPr lang="uk-UA" dirty="0" err="1"/>
              <a:t>злічуваних</a:t>
            </a:r>
            <a:r>
              <a:rPr lang="uk-UA" dirty="0"/>
              <a:t> іменників.</a:t>
            </a:r>
            <a:endParaRPr lang="ru-RU" dirty="0"/>
          </a:p>
          <a:p>
            <a:pPr algn="just"/>
            <a:r>
              <a:rPr lang="uk-UA" dirty="0"/>
              <a:t>Г</a:t>
            </a:r>
            <a:r>
              <a:rPr lang="uk-UA" dirty="0" smtClean="0"/>
              <a:t>раматичне </a:t>
            </a:r>
            <a:r>
              <a:rPr lang="uk-UA" dirty="0"/>
              <a:t>значення числа залежить </a:t>
            </a:r>
            <a:r>
              <a:rPr lang="uk-UA" b="1" dirty="0"/>
              <a:t>від лексичного зна­чення іменника</a:t>
            </a:r>
            <a:r>
              <a:rPr lang="uk-UA" dirty="0"/>
              <a:t>, а саме від його належності/неналежності до лекси­ко-граматичних розрядів — абстрактних, речовинних, збірних і власних </a:t>
            </a:r>
            <a:r>
              <a:rPr lang="uk-UA" dirty="0" smtClean="0"/>
              <a:t>назв.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538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492" y="574431"/>
            <a:ext cx="7514493" cy="620150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Категорія </a:t>
            </a:r>
            <a:r>
              <a:rPr lang="uk-UA" dirty="0"/>
              <a:t>числа іменника </a:t>
            </a:r>
            <a:r>
              <a:rPr lang="uk-UA" dirty="0" smtClean="0"/>
              <a:t>є </a:t>
            </a:r>
            <a:r>
              <a:rPr lang="uk-UA" b="1" dirty="0" smtClean="0"/>
              <a:t>словозмінною</a:t>
            </a:r>
            <a:r>
              <a:rPr lang="uk-UA" dirty="0" smtClean="0"/>
              <a:t>. Вона  розподіляє </a:t>
            </a:r>
            <a:r>
              <a:rPr lang="uk-UA" dirty="0"/>
              <a:t>всі іменники на три групи:</a:t>
            </a:r>
            <a:endParaRPr lang="ru-RU" dirty="0"/>
          </a:p>
          <a:p>
            <a:pPr lvl="0" algn="just">
              <a:buFont typeface="Wingdings" pitchFamily="2" charset="2"/>
              <a:buChar char="v"/>
            </a:pPr>
            <a:r>
              <a:rPr lang="uk-UA" dirty="0"/>
              <a:t>назви </a:t>
            </a:r>
            <a:r>
              <a:rPr lang="uk-UA" dirty="0" err="1"/>
              <a:t>злічуваних</a:t>
            </a:r>
            <a:r>
              <a:rPr lang="uk-UA" dirty="0"/>
              <a:t> предметів і явищ, які мають граматич­ні значення </a:t>
            </a:r>
            <a:r>
              <a:rPr lang="uk-UA" b="1" dirty="0"/>
              <a:t>однини</a:t>
            </a:r>
            <a:r>
              <a:rPr lang="uk-UA" dirty="0"/>
              <a:t> й </a:t>
            </a:r>
            <a:r>
              <a:rPr lang="uk-UA" b="1" dirty="0"/>
              <a:t>множини</a:t>
            </a:r>
            <a:r>
              <a:rPr lang="uk-UA" dirty="0"/>
              <a:t>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7030A0"/>
                </a:solidFill>
              </a:rPr>
              <a:t>сестра, </a:t>
            </a:r>
            <a:r>
              <a:rPr lang="uk-UA" b="1" i="1" dirty="0" smtClean="0">
                <a:solidFill>
                  <a:srgbClr val="7030A0"/>
                </a:solidFill>
              </a:rPr>
              <a:t>заєць, поезія, дивізія</a:t>
            </a:r>
            <a:r>
              <a:rPr lang="uk-UA" i="1" dirty="0" smtClean="0"/>
              <a:t>);</a:t>
            </a:r>
            <a:endParaRPr lang="ru-RU" dirty="0"/>
          </a:p>
          <a:p>
            <a:pPr lvl="0" algn="just">
              <a:buFont typeface="Wingdings" pitchFamily="2" charset="2"/>
              <a:buChar char="v"/>
            </a:pPr>
            <a:r>
              <a:rPr lang="uk-UA" dirty="0"/>
              <a:t>назви </a:t>
            </a:r>
            <a:r>
              <a:rPr lang="uk-UA" dirty="0" err="1"/>
              <a:t>незлічуваних</a:t>
            </a:r>
            <a:r>
              <a:rPr lang="uk-UA" dirty="0"/>
              <a:t> предметів і явищ, які вживають­ся лише у формі </a:t>
            </a:r>
            <a:r>
              <a:rPr lang="uk-UA" b="1" dirty="0"/>
              <a:t>однини</a:t>
            </a:r>
            <a:r>
              <a:rPr lang="uk-UA" dirty="0"/>
              <a:t>, але </a:t>
            </a:r>
            <a:r>
              <a:rPr lang="uk-UA" b="1" dirty="0"/>
              <a:t>не виражають значення однини</a:t>
            </a:r>
            <a:r>
              <a:rPr lang="uk-UA" dirty="0"/>
              <a:t>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0070C0"/>
                </a:solidFill>
              </a:rPr>
              <a:t>здоров’я, віршування, Плутон, городина, печиво</a:t>
            </a:r>
            <a:r>
              <a:rPr lang="uk-UA" i="1" dirty="0"/>
              <a:t>);</a:t>
            </a:r>
            <a:endParaRPr lang="ru-RU" dirty="0"/>
          </a:p>
          <a:p>
            <a:pPr lvl="0" algn="just">
              <a:buFont typeface="Wingdings" pitchFamily="2" charset="2"/>
              <a:buChar char="v"/>
            </a:pPr>
            <a:r>
              <a:rPr lang="uk-UA" dirty="0"/>
              <a:t>назви </a:t>
            </a:r>
            <a:r>
              <a:rPr lang="uk-UA" dirty="0" err="1"/>
              <a:t>незлічуваних</a:t>
            </a:r>
            <a:r>
              <a:rPr lang="uk-UA" dirty="0"/>
              <a:t> предметів і явищ, які вживають­ся лише </a:t>
            </a:r>
            <a:r>
              <a:rPr lang="uk-UA" i="1" dirty="0"/>
              <a:t>у</a:t>
            </a:r>
            <a:r>
              <a:rPr lang="uk-UA" dirty="0"/>
              <a:t> формі </a:t>
            </a:r>
            <a:r>
              <a:rPr lang="uk-UA" b="1" dirty="0"/>
              <a:t>множини</a:t>
            </a:r>
            <a:r>
              <a:rPr lang="uk-UA" dirty="0"/>
              <a:t>, але не виражають </a:t>
            </a:r>
            <a:r>
              <a:rPr lang="uk-UA" b="1" dirty="0"/>
              <a:t>значення множини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0070C0"/>
                </a:solidFill>
              </a:rPr>
              <a:t>обійми, кошти, Стожари, іменини, парфуми</a:t>
            </a:r>
            <a:r>
              <a:rPr lang="uk-UA" i="1" dirty="0"/>
              <a:t>).</a:t>
            </a:r>
            <a:endParaRPr lang="ru-RU" dirty="0"/>
          </a:p>
          <a:p>
            <a:pPr algn="just"/>
            <a:r>
              <a:rPr lang="uk-UA" dirty="0"/>
              <a:t>Для </a:t>
            </a:r>
            <a:r>
              <a:rPr lang="uk-UA" dirty="0" err="1"/>
              <a:t>злічуваних</a:t>
            </a:r>
            <a:r>
              <a:rPr lang="uk-UA" dirty="0"/>
              <a:t> іменників категорія числа є </a:t>
            </a:r>
            <a:r>
              <a:rPr lang="uk-UA" b="1" dirty="0" err="1" smtClean="0"/>
              <a:t>парадигмоутворювальною</a:t>
            </a:r>
            <a:r>
              <a:rPr lang="uk-UA" b="1" dirty="0" smtClean="0"/>
              <a:t>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829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846"/>
            <a:ext cx="7760677" cy="668215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uk-UA" dirty="0"/>
              <a:t>Основним засобом оформлення граматичних </a:t>
            </a:r>
            <a:r>
              <a:rPr lang="uk-UA" dirty="0" smtClean="0"/>
              <a:t>значень числа </a:t>
            </a:r>
            <a:r>
              <a:rPr lang="uk-UA" dirty="0"/>
              <a:t>у </a:t>
            </a:r>
            <a:r>
              <a:rPr lang="uk-UA" dirty="0" err="1"/>
              <a:t>злічуваних</a:t>
            </a:r>
            <a:r>
              <a:rPr lang="uk-UA" dirty="0"/>
              <a:t> іменниках є </a:t>
            </a:r>
            <a:r>
              <a:rPr lang="uk-UA" b="1" dirty="0"/>
              <a:t>флексії</a:t>
            </a:r>
            <a:r>
              <a:rPr lang="uk-UA" dirty="0"/>
              <a:t> словоформ. </a:t>
            </a:r>
            <a:endParaRPr lang="uk-UA" dirty="0" smtClean="0"/>
          </a:p>
          <a:p>
            <a:pPr lvl="0" algn="just"/>
            <a:r>
              <a:rPr lang="uk-UA" dirty="0" smtClean="0"/>
              <a:t>Разом </a:t>
            </a:r>
            <a:r>
              <a:rPr lang="uk-UA" dirty="0"/>
              <a:t>флексіями як додаткові засоби використовуються</a:t>
            </a:r>
            <a:r>
              <a:rPr lang="uk-UA" dirty="0" smtClean="0"/>
              <a:t>: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uk-UA" dirty="0" err="1"/>
              <a:t>м</a:t>
            </a:r>
            <a:r>
              <a:rPr lang="uk-UA" dirty="0" err="1" smtClean="0"/>
              <a:t>орфонеми</a:t>
            </a:r>
            <a:r>
              <a:rPr lang="uk-UA" dirty="0" smtClean="0"/>
              <a:t> (чергування): </a:t>
            </a:r>
            <a:r>
              <a:rPr lang="uk-UA" b="1" i="1" dirty="0" smtClean="0">
                <a:solidFill>
                  <a:srgbClr val="C00000"/>
                </a:solidFill>
              </a:rPr>
              <a:t>береза </a:t>
            </a:r>
            <a:r>
              <a:rPr lang="uk-UA" b="1" i="1" dirty="0">
                <a:solidFill>
                  <a:srgbClr val="C00000"/>
                </a:solidFill>
              </a:rPr>
              <a:t>— </a:t>
            </a:r>
            <a:r>
              <a:rPr lang="uk-UA" b="1" i="1" dirty="0" smtClean="0">
                <a:solidFill>
                  <a:srgbClr val="C00000"/>
                </a:solidFill>
              </a:rPr>
              <a:t>беріз; друг </a:t>
            </a:r>
            <a:r>
              <a:rPr lang="uk-UA" b="1" i="1" dirty="0">
                <a:solidFill>
                  <a:srgbClr val="C00000"/>
                </a:solidFill>
              </a:rPr>
              <a:t>— </a:t>
            </a:r>
            <a:r>
              <a:rPr lang="uk-UA" b="1" i="1" dirty="0" err="1" smtClean="0">
                <a:solidFill>
                  <a:srgbClr val="C00000"/>
                </a:solidFill>
              </a:rPr>
              <a:t>друз-і</a:t>
            </a:r>
            <a:r>
              <a:rPr lang="uk-UA" b="1" dirty="0" smtClean="0">
                <a:solidFill>
                  <a:srgbClr val="C00000"/>
                </a:solidFill>
              </a:rPr>
              <a:t>;</a:t>
            </a:r>
            <a:endParaRPr lang="ru-RU" b="1" dirty="0">
              <a:solidFill>
                <a:srgbClr val="C00000"/>
              </a:solidFill>
            </a:endParaRPr>
          </a:p>
          <a:p>
            <a:pPr lvl="0"/>
            <a:r>
              <a:rPr lang="uk-UA" dirty="0" smtClean="0"/>
              <a:t>формотворчі </a:t>
            </a:r>
            <a:r>
              <a:rPr lang="uk-UA" dirty="0"/>
              <a:t>суфікси</a:t>
            </a:r>
            <a:r>
              <a:rPr lang="uk-UA" dirty="0" smtClean="0"/>
              <a:t>:</a:t>
            </a:r>
            <a:r>
              <a:rPr lang="uk-UA" i="1" dirty="0" smtClean="0"/>
              <a:t> </a:t>
            </a:r>
            <a:r>
              <a:rPr lang="uk-UA" i="1" dirty="0" err="1">
                <a:solidFill>
                  <a:srgbClr val="C00000"/>
                </a:solidFill>
              </a:rPr>
              <a:t>чуд-о</a:t>
            </a:r>
            <a:r>
              <a:rPr lang="uk-UA" i="1" dirty="0">
                <a:solidFill>
                  <a:srgbClr val="C00000"/>
                </a:solidFill>
              </a:rPr>
              <a:t> — </a:t>
            </a:r>
            <a:r>
              <a:rPr lang="uk-UA" i="1" dirty="0" err="1" smtClean="0">
                <a:solidFill>
                  <a:srgbClr val="C00000"/>
                </a:solidFill>
              </a:rPr>
              <a:t>чуд-</a:t>
            </a:r>
            <a:r>
              <a:rPr lang="uk-UA" b="1" i="1" dirty="0" err="1" smtClean="0">
                <a:solidFill>
                  <a:srgbClr val="C00000"/>
                </a:solidFill>
              </a:rPr>
              <a:t>ес</a:t>
            </a:r>
            <a:r>
              <a:rPr lang="uk-UA" i="1" dirty="0" err="1" smtClean="0">
                <a:solidFill>
                  <a:srgbClr val="C00000"/>
                </a:solidFill>
              </a:rPr>
              <a:t>-а</a:t>
            </a:r>
            <a:r>
              <a:rPr lang="uk-UA" i="1" dirty="0">
                <a:solidFill>
                  <a:srgbClr val="C00000"/>
                </a:solidFill>
              </a:rPr>
              <a:t>; </a:t>
            </a:r>
            <a:r>
              <a:rPr lang="uk-UA" i="1" dirty="0" err="1" smtClean="0">
                <a:solidFill>
                  <a:srgbClr val="C00000"/>
                </a:solidFill>
              </a:rPr>
              <a:t>левен-я</a:t>
            </a:r>
            <a:r>
              <a:rPr lang="uk-UA" i="1" dirty="0" smtClean="0">
                <a:solidFill>
                  <a:srgbClr val="C00000"/>
                </a:solidFill>
              </a:rPr>
              <a:t> </a:t>
            </a:r>
            <a:r>
              <a:rPr lang="uk-UA" i="1" dirty="0">
                <a:solidFill>
                  <a:srgbClr val="C00000"/>
                </a:solidFill>
              </a:rPr>
              <a:t>— </a:t>
            </a:r>
            <a:r>
              <a:rPr lang="uk-UA" i="1" dirty="0" err="1" smtClean="0">
                <a:solidFill>
                  <a:srgbClr val="C00000"/>
                </a:solidFill>
              </a:rPr>
              <a:t>левен-</a:t>
            </a:r>
            <a:r>
              <a:rPr lang="uk-UA" b="1" i="1" dirty="0" err="1" smtClean="0">
                <a:solidFill>
                  <a:srgbClr val="C00000"/>
                </a:solidFill>
              </a:rPr>
              <a:t>ят</a:t>
            </a:r>
            <a:r>
              <a:rPr lang="uk-UA" i="1" dirty="0" err="1" smtClean="0">
                <a:solidFill>
                  <a:srgbClr val="C00000"/>
                </a:solidFill>
              </a:rPr>
              <a:t>-а</a:t>
            </a:r>
            <a:r>
              <a:rPr lang="uk-UA" i="1" dirty="0">
                <a:solidFill>
                  <a:srgbClr val="C00000"/>
                </a:solidFill>
              </a:rPr>
              <a:t>;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uk-UA" dirty="0"/>
              <a:t>наголос: </a:t>
            </a:r>
            <a:r>
              <a:rPr lang="uk-UA" i="1" dirty="0" err="1" smtClean="0">
                <a:solidFill>
                  <a:srgbClr val="C00000"/>
                </a:solidFill>
              </a:rPr>
              <a:t>жі</a:t>
            </a:r>
            <a:r>
              <a:rPr lang="uk-UA" i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ʹ</a:t>
            </a:r>
            <a:r>
              <a:rPr lang="uk-UA" i="1" dirty="0" err="1" smtClean="0">
                <a:solidFill>
                  <a:srgbClr val="C00000"/>
                </a:solidFill>
              </a:rPr>
              <a:t>нк-а</a:t>
            </a:r>
            <a:r>
              <a:rPr lang="uk-UA" i="1" dirty="0" smtClean="0">
                <a:solidFill>
                  <a:srgbClr val="C00000"/>
                </a:solidFill>
              </a:rPr>
              <a:t> </a:t>
            </a:r>
            <a:r>
              <a:rPr lang="uk-UA" i="1" dirty="0">
                <a:solidFill>
                  <a:srgbClr val="C00000"/>
                </a:solidFill>
              </a:rPr>
              <a:t>— </a:t>
            </a:r>
            <a:r>
              <a:rPr lang="uk-UA" i="1" dirty="0" err="1" smtClean="0">
                <a:solidFill>
                  <a:srgbClr val="C00000"/>
                </a:solidFill>
              </a:rPr>
              <a:t>жінк-и</a:t>
            </a:r>
            <a:r>
              <a:rPr lang="uk-UA" i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ʹ</a:t>
            </a:r>
            <a:r>
              <a:rPr lang="uk-UA" i="1" dirty="0" smtClean="0">
                <a:solidFill>
                  <a:srgbClr val="C00000"/>
                </a:solidFill>
              </a:rPr>
              <a:t>; </a:t>
            </a:r>
            <a:r>
              <a:rPr lang="uk-UA" i="1" dirty="0" err="1" smtClean="0">
                <a:solidFill>
                  <a:srgbClr val="C00000"/>
                </a:solidFill>
              </a:rPr>
              <a:t>де</a:t>
            </a:r>
            <a:r>
              <a:rPr lang="uk-UA" i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ʹ</a:t>
            </a:r>
            <a:r>
              <a:rPr lang="uk-UA" i="1" dirty="0" err="1" smtClean="0">
                <a:solidFill>
                  <a:srgbClr val="C00000"/>
                </a:solidFill>
              </a:rPr>
              <a:t>рево</a:t>
            </a:r>
            <a:r>
              <a:rPr lang="uk-UA" i="1" dirty="0" smtClean="0">
                <a:solidFill>
                  <a:srgbClr val="C00000"/>
                </a:solidFill>
              </a:rPr>
              <a:t> </a:t>
            </a:r>
            <a:r>
              <a:rPr lang="uk-UA" i="1" dirty="0">
                <a:solidFill>
                  <a:srgbClr val="C00000"/>
                </a:solidFill>
              </a:rPr>
              <a:t>— </a:t>
            </a:r>
            <a:r>
              <a:rPr lang="uk-UA" i="1" dirty="0" err="1" smtClean="0">
                <a:solidFill>
                  <a:srgbClr val="C00000"/>
                </a:solidFill>
              </a:rPr>
              <a:t>дере</a:t>
            </a:r>
            <a:r>
              <a:rPr lang="uk-UA" i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ʹ</a:t>
            </a:r>
            <a:r>
              <a:rPr lang="uk-UA" i="1" dirty="0" err="1" smtClean="0">
                <a:solidFill>
                  <a:srgbClr val="C00000"/>
                </a:solidFill>
              </a:rPr>
              <a:t>ва</a:t>
            </a:r>
            <a:r>
              <a:rPr lang="uk-UA" i="1" dirty="0">
                <a:solidFill>
                  <a:srgbClr val="C00000"/>
                </a:solidFill>
              </a:rPr>
              <a:t>;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uk-UA" dirty="0"/>
              <a:t>флексії граматично пов’язаних з іменником слово­форм: </a:t>
            </a:r>
            <a:r>
              <a:rPr lang="uk-UA" i="1" dirty="0" err="1" smtClean="0">
                <a:solidFill>
                  <a:srgbClr val="C00000"/>
                </a:solidFill>
              </a:rPr>
              <a:t>цікав-</a:t>
            </a:r>
            <a:r>
              <a:rPr lang="uk-UA" b="1" i="1" dirty="0" err="1" smtClean="0">
                <a:solidFill>
                  <a:srgbClr val="C00000"/>
                </a:solidFill>
              </a:rPr>
              <a:t>а</a:t>
            </a:r>
            <a:r>
              <a:rPr lang="uk-UA" b="1" i="1" dirty="0" smtClean="0">
                <a:solidFill>
                  <a:srgbClr val="C00000"/>
                </a:solidFill>
              </a:rPr>
              <a:t> </a:t>
            </a:r>
            <a:r>
              <a:rPr lang="uk-UA" i="1" dirty="0">
                <a:solidFill>
                  <a:srgbClr val="C00000"/>
                </a:solidFill>
              </a:rPr>
              <a:t>книга — </a:t>
            </a:r>
            <a:r>
              <a:rPr lang="uk-UA" i="1" dirty="0" err="1" smtClean="0">
                <a:solidFill>
                  <a:srgbClr val="C00000"/>
                </a:solidFill>
              </a:rPr>
              <a:t>цікав-</a:t>
            </a:r>
            <a:r>
              <a:rPr lang="uk-UA" b="1" i="1" dirty="0" err="1" smtClean="0">
                <a:solidFill>
                  <a:srgbClr val="C00000"/>
                </a:solidFill>
              </a:rPr>
              <a:t>і</a:t>
            </a:r>
            <a:r>
              <a:rPr lang="uk-UA" i="1" dirty="0" smtClean="0">
                <a:solidFill>
                  <a:srgbClr val="C00000"/>
                </a:solidFill>
              </a:rPr>
              <a:t> </a:t>
            </a:r>
            <a:r>
              <a:rPr lang="uk-UA" i="1" dirty="0" err="1">
                <a:solidFill>
                  <a:srgbClr val="C00000"/>
                </a:solidFill>
              </a:rPr>
              <a:t>книг-и</a:t>
            </a:r>
            <a:r>
              <a:rPr lang="uk-UA" i="1" dirty="0">
                <a:solidFill>
                  <a:srgbClr val="C00000"/>
                </a:solidFill>
              </a:rPr>
              <a:t>; </a:t>
            </a:r>
            <a:r>
              <a:rPr lang="uk-UA" i="1" dirty="0" smtClean="0">
                <a:solidFill>
                  <a:srgbClr val="C00000"/>
                </a:solidFill>
              </a:rPr>
              <a:t>наш</a:t>
            </a:r>
            <a:r>
              <a:rPr lang="pl-PL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Ø</a:t>
            </a:r>
            <a:r>
              <a:rPr lang="uk-UA" i="1" dirty="0" smtClean="0">
                <a:solidFill>
                  <a:srgbClr val="C00000"/>
                </a:solidFill>
              </a:rPr>
              <a:t> успіх — </a:t>
            </a:r>
            <a:r>
              <a:rPr lang="uk-UA" i="1" dirty="0" err="1" smtClean="0">
                <a:solidFill>
                  <a:srgbClr val="C00000"/>
                </a:solidFill>
              </a:rPr>
              <a:t>наш-</a:t>
            </a:r>
            <a:r>
              <a:rPr lang="uk-UA" b="1" i="1" dirty="0" err="1" smtClean="0">
                <a:solidFill>
                  <a:srgbClr val="C00000"/>
                </a:solidFill>
              </a:rPr>
              <a:t>і</a:t>
            </a:r>
            <a:r>
              <a:rPr lang="uk-UA" b="1" i="1" dirty="0" smtClean="0">
                <a:solidFill>
                  <a:srgbClr val="C00000"/>
                </a:solidFill>
              </a:rPr>
              <a:t> </a:t>
            </a:r>
            <a:r>
              <a:rPr lang="uk-UA" i="1" dirty="0" err="1">
                <a:solidFill>
                  <a:srgbClr val="C00000"/>
                </a:solidFill>
              </a:rPr>
              <a:t>успіх-и</a:t>
            </a:r>
            <a:r>
              <a:rPr lang="uk-UA" i="1" dirty="0">
                <a:solidFill>
                  <a:srgbClr val="C00000"/>
                </a:solidFill>
              </a:rPr>
              <a:t>; </a:t>
            </a:r>
            <a:r>
              <a:rPr lang="uk-UA" i="1" dirty="0" smtClean="0">
                <a:solidFill>
                  <a:srgbClr val="C00000"/>
                </a:solidFill>
              </a:rPr>
              <a:t>учень знай-</a:t>
            </a:r>
            <a:r>
              <a:rPr lang="uk-UA" b="1" i="1" dirty="0" smtClean="0">
                <a:solidFill>
                  <a:srgbClr val="C00000"/>
                </a:solidFill>
              </a:rPr>
              <a:t>е</a:t>
            </a:r>
            <a:r>
              <a:rPr lang="uk-UA" i="1" dirty="0" smtClean="0">
                <a:solidFill>
                  <a:srgbClr val="C00000"/>
                </a:solidFill>
              </a:rPr>
              <a:t> </a:t>
            </a:r>
            <a:r>
              <a:rPr lang="uk-UA" i="1" dirty="0">
                <a:solidFill>
                  <a:srgbClr val="C00000"/>
                </a:solidFill>
              </a:rPr>
              <a:t>— </a:t>
            </a:r>
            <a:r>
              <a:rPr lang="uk-UA" i="1" dirty="0" err="1" smtClean="0">
                <a:solidFill>
                  <a:srgbClr val="C00000"/>
                </a:solidFill>
              </a:rPr>
              <a:t>учн-і</a:t>
            </a:r>
            <a:r>
              <a:rPr lang="uk-UA" i="1" dirty="0" smtClean="0">
                <a:solidFill>
                  <a:srgbClr val="C00000"/>
                </a:solidFill>
              </a:rPr>
              <a:t> </a:t>
            </a:r>
            <a:r>
              <a:rPr lang="uk-UA" i="1" dirty="0" err="1" smtClean="0">
                <a:solidFill>
                  <a:srgbClr val="C00000"/>
                </a:solidFill>
              </a:rPr>
              <a:t>знай-</a:t>
            </a:r>
            <a:r>
              <a:rPr lang="uk-UA" b="1" i="1" dirty="0" err="1" smtClean="0">
                <a:solidFill>
                  <a:srgbClr val="C00000"/>
                </a:solidFill>
              </a:rPr>
              <a:t>уть</a:t>
            </a:r>
            <a:r>
              <a:rPr lang="uk-UA" i="1" dirty="0" smtClean="0">
                <a:solidFill>
                  <a:srgbClr val="C00000"/>
                </a:solidFill>
              </a:rPr>
              <a:t>;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uk-UA" dirty="0"/>
              <a:t>числівники та іменники зі значенням </a:t>
            </a:r>
            <a:r>
              <a:rPr lang="uk-UA" dirty="0" err="1"/>
              <a:t>‘кількості’</a:t>
            </a:r>
            <a:r>
              <a:rPr lang="uk-UA" dirty="0"/>
              <a:t>: </a:t>
            </a:r>
            <a:r>
              <a:rPr lang="uk-UA" i="1" dirty="0">
                <a:solidFill>
                  <a:srgbClr val="C00000"/>
                </a:solidFill>
              </a:rPr>
              <a:t>трой-е</a:t>
            </a:r>
            <a:r>
              <a:rPr lang="uk-UA" i="1" dirty="0"/>
              <a:t> </a:t>
            </a:r>
            <a:r>
              <a:rPr lang="uk-UA" i="1" dirty="0" smtClean="0"/>
              <a:t>вил; </a:t>
            </a:r>
            <a:r>
              <a:rPr lang="uk-UA" i="1" dirty="0" err="1" smtClean="0">
                <a:solidFill>
                  <a:srgbClr val="C00000"/>
                </a:solidFill>
              </a:rPr>
              <a:t>дв</a:t>
            </a:r>
            <a:r>
              <a:rPr lang="uk-UA" i="1" dirty="0" err="1">
                <a:solidFill>
                  <a:srgbClr val="C00000"/>
                </a:solidFill>
              </a:rPr>
              <a:t>-</a:t>
            </a:r>
            <a:r>
              <a:rPr lang="uk-UA" i="1" dirty="0" err="1" smtClean="0">
                <a:solidFill>
                  <a:srgbClr val="C00000"/>
                </a:solidFill>
              </a:rPr>
              <a:t>і</a:t>
            </a:r>
            <a:r>
              <a:rPr lang="uk-UA" i="1" dirty="0" smtClean="0">
                <a:solidFill>
                  <a:srgbClr val="C00000"/>
                </a:solidFill>
              </a:rPr>
              <a:t> </a:t>
            </a:r>
            <a:r>
              <a:rPr lang="uk-UA" i="1" dirty="0" err="1">
                <a:solidFill>
                  <a:srgbClr val="C00000"/>
                </a:solidFill>
              </a:rPr>
              <a:t>пар-и</a:t>
            </a:r>
            <a:r>
              <a:rPr lang="uk-UA" i="1" dirty="0">
                <a:solidFill>
                  <a:srgbClr val="C00000"/>
                </a:solidFill>
              </a:rPr>
              <a:t> </a:t>
            </a:r>
            <a:r>
              <a:rPr lang="uk-UA" i="1" dirty="0" err="1" smtClean="0"/>
              <a:t>окуляр-ів</a:t>
            </a:r>
            <a:r>
              <a:rPr lang="uk-UA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20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478" y="199293"/>
            <a:ext cx="7807568" cy="606083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Категорія роду іменника є </a:t>
            </a:r>
            <a:r>
              <a:rPr lang="uk-UA" dirty="0" smtClean="0"/>
              <a:t>синтаксично незалежною </a:t>
            </a:r>
            <a:r>
              <a:rPr lang="uk-UA" b="1" dirty="0" err="1" smtClean="0"/>
              <a:t>класифікаційою</a:t>
            </a:r>
            <a:r>
              <a:rPr lang="uk-UA" dirty="0" smtClean="0"/>
              <a:t> </a:t>
            </a:r>
            <a:r>
              <a:rPr lang="uk-UA" dirty="0"/>
              <a:t>категорією, яка узагальнює граматичні значення чоловічо­го, жіночого й середнього роду, що виражаються флексією лексеми у формі називного відмінка однини </a:t>
            </a:r>
            <a:r>
              <a:rPr lang="uk-UA" i="1" dirty="0"/>
              <a:t>(</a:t>
            </a:r>
            <a:r>
              <a:rPr lang="uk-UA" b="1" i="1" dirty="0" err="1" smtClean="0">
                <a:solidFill>
                  <a:srgbClr val="00B0F0"/>
                </a:solidFill>
              </a:rPr>
              <a:t>кінь-</a:t>
            </a:r>
            <a:r>
              <a:rPr lang="pl-PL" b="1" i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Ø</a:t>
            </a:r>
            <a:r>
              <a:rPr lang="uk-UA" b="1" i="1" dirty="0" smtClean="0">
                <a:solidFill>
                  <a:srgbClr val="00B0F0"/>
                </a:solidFill>
              </a:rPr>
              <a:t>, </a:t>
            </a:r>
            <a:r>
              <a:rPr lang="uk-UA" b="1" i="1" dirty="0" err="1" smtClean="0">
                <a:solidFill>
                  <a:srgbClr val="00B0F0"/>
                </a:solidFill>
              </a:rPr>
              <a:t>водій-</a:t>
            </a:r>
            <a:r>
              <a:rPr lang="pl-PL" b="1" i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Ø</a:t>
            </a:r>
            <a:r>
              <a:rPr lang="uk-UA" b="1" i="1" dirty="0" smtClean="0">
                <a:solidFill>
                  <a:srgbClr val="00B0F0"/>
                </a:solidFill>
              </a:rPr>
              <a:t>, </a:t>
            </a:r>
            <a:r>
              <a:rPr lang="uk-UA" b="1" i="1" dirty="0" err="1">
                <a:solidFill>
                  <a:srgbClr val="00B0F0"/>
                </a:solidFill>
              </a:rPr>
              <a:t>соловейк-о</a:t>
            </a:r>
            <a:r>
              <a:rPr lang="uk-UA" b="1" i="1" dirty="0">
                <a:solidFill>
                  <a:srgbClr val="00B0F0"/>
                </a:solidFill>
              </a:rPr>
              <a:t>, </a:t>
            </a:r>
            <a:r>
              <a:rPr lang="uk-UA" b="1" i="1" dirty="0" err="1">
                <a:solidFill>
                  <a:srgbClr val="00B0F0"/>
                </a:solidFill>
              </a:rPr>
              <a:t>Петр-о</a:t>
            </a:r>
            <a:r>
              <a:rPr lang="uk-UA" b="1" i="1" dirty="0">
                <a:solidFill>
                  <a:srgbClr val="00B0F0"/>
                </a:solidFill>
              </a:rPr>
              <a:t>, </a:t>
            </a:r>
            <a:r>
              <a:rPr lang="uk-UA" b="1" i="1" dirty="0" err="1">
                <a:solidFill>
                  <a:srgbClr val="00B0F0"/>
                </a:solidFill>
              </a:rPr>
              <a:t>воєвод-а</a:t>
            </a:r>
            <a:r>
              <a:rPr lang="uk-UA" b="1" i="1" dirty="0">
                <a:solidFill>
                  <a:srgbClr val="00B0F0"/>
                </a:solidFill>
              </a:rPr>
              <a:t>, </a:t>
            </a:r>
            <a:r>
              <a:rPr lang="uk-UA" b="1" i="1" dirty="0" err="1" smtClean="0">
                <a:solidFill>
                  <a:srgbClr val="00B0F0"/>
                </a:solidFill>
              </a:rPr>
              <a:t>іній-</a:t>
            </a:r>
            <a:r>
              <a:rPr lang="pl-PL" b="1" i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Ø</a:t>
            </a:r>
            <a:r>
              <a:rPr lang="uk-UA" b="1" i="1" dirty="0" smtClean="0">
                <a:solidFill>
                  <a:srgbClr val="00B0F0"/>
                </a:solidFill>
              </a:rPr>
              <a:t> </a:t>
            </a:r>
            <a:r>
              <a:rPr lang="uk-UA" i="1" dirty="0"/>
              <a:t>—</a:t>
            </a:r>
            <a:r>
              <a:rPr lang="uk-UA" dirty="0"/>
              <a:t> чоловічого роду; </a:t>
            </a:r>
            <a:endParaRPr lang="uk-UA" dirty="0" smtClean="0"/>
          </a:p>
          <a:p>
            <a:pPr algn="just"/>
            <a:r>
              <a:rPr lang="uk-UA" b="1" i="1" dirty="0" err="1" smtClean="0">
                <a:solidFill>
                  <a:srgbClr val="00B050"/>
                </a:solidFill>
              </a:rPr>
              <a:t>мов-а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err="1">
                <a:solidFill>
                  <a:srgbClr val="00B050"/>
                </a:solidFill>
              </a:rPr>
              <a:t>топол-я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err="1">
                <a:solidFill>
                  <a:srgbClr val="00B050"/>
                </a:solidFill>
              </a:rPr>
              <a:t>Галин-а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err="1" smtClean="0">
                <a:solidFill>
                  <a:srgbClr val="00B050"/>
                </a:solidFill>
              </a:rPr>
              <a:t>суміш-</a:t>
            </a:r>
            <a:r>
              <a:rPr lang="pl-PL" b="1" i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Ø</a:t>
            </a:r>
            <a:r>
              <a:rPr lang="uk-UA" b="1" i="1" dirty="0" smtClean="0">
                <a:solidFill>
                  <a:srgbClr val="00B050"/>
                </a:solidFill>
              </a:rPr>
              <a:t>, </a:t>
            </a:r>
            <a:r>
              <a:rPr lang="uk-UA" b="1" i="1" dirty="0" err="1" smtClean="0">
                <a:solidFill>
                  <a:srgbClr val="00B050"/>
                </a:solidFill>
              </a:rPr>
              <a:t>зустріч-</a:t>
            </a:r>
            <a:r>
              <a:rPr lang="pl-PL" b="1" i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Ø</a:t>
            </a:r>
            <a:r>
              <a:rPr lang="uk-UA" b="1" i="1" dirty="0" smtClean="0">
                <a:solidFill>
                  <a:srgbClr val="00B050"/>
                </a:solidFill>
              </a:rPr>
              <a:t>, </a:t>
            </a:r>
            <a:r>
              <a:rPr lang="uk-UA" b="1" i="1" dirty="0" err="1">
                <a:solidFill>
                  <a:srgbClr val="00B050"/>
                </a:solidFill>
              </a:rPr>
              <a:t>природ-а</a:t>
            </a:r>
            <a:r>
              <a:rPr lang="uk-UA" b="1" i="1" dirty="0"/>
              <a:t> </a:t>
            </a:r>
            <a:r>
              <a:rPr lang="uk-UA" i="1" dirty="0"/>
              <a:t>—</a:t>
            </a:r>
            <a:r>
              <a:rPr lang="uk-UA" dirty="0"/>
              <a:t> жіночого роду; </a:t>
            </a:r>
            <a:endParaRPr lang="uk-UA" dirty="0" smtClean="0"/>
          </a:p>
          <a:p>
            <a:pPr algn="just"/>
            <a:r>
              <a:rPr lang="uk-UA" b="1" i="1" dirty="0" err="1" smtClean="0">
                <a:solidFill>
                  <a:srgbClr val="00B0F0"/>
                </a:solidFill>
              </a:rPr>
              <a:t>вітрил-о</a:t>
            </a:r>
            <a:r>
              <a:rPr lang="uk-UA" b="1" i="1" dirty="0">
                <a:solidFill>
                  <a:srgbClr val="00B0F0"/>
                </a:solidFill>
              </a:rPr>
              <a:t>, </a:t>
            </a:r>
            <a:r>
              <a:rPr lang="uk-UA" b="1" i="1" dirty="0" err="1">
                <a:solidFill>
                  <a:srgbClr val="00B0F0"/>
                </a:solidFill>
              </a:rPr>
              <a:t>пол-е</a:t>
            </a:r>
            <a:r>
              <a:rPr lang="uk-UA" b="1" i="1" dirty="0">
                <a:solidFill>
                  <a:srgbClr val="00B0F0"/>
                </a:solidFill>
              </a:rPr>
              <a:t>, </a:t>
            </a:r>
            <a:r>
              <a:rPr lang="uk-UA" b="1" i="1" dirty="0" err="1">
                <a:solidFill>
                  <a:srgbClr val="00B0F0"/>
                </a:solidFill>
              </a:rPr>
              <a:t>бутт-я</a:t>
            </a:r>
            <a:r>
              <a:rPr lang="uk-UA" b="1" i="1" dirty="0">
                <a:solidFill>
                  <a:srgbClr val="00B0F0"/>
                </a:solidFill>
              </a:rPr>
              <a:t>, </a:t>
            </a:r>
            <a:r>
              <a:rPr lang="uk-UA" b="1" i="1" dirty="0" err="1">
                <a:solidFill>
                  <a:srgbClr val="00B0F0"/>
                </a:solidFill>
              </a:rPr>
              <a:t>дівч-а</a:t>
            </a:r>
            <a:r>
              <a:rPr lang="uk-UA" b="1" i="1" dirty="0">
                <a:solidFill>
                  <a:srgbClr val="00B0F0"/>
                </a:solidFill>
              </a:rPr>
              <a:t>, </a:t>
            </a:r>
            <a:r>
              <a:rPr lang="uk-UA" b="1" i="1" dirty="0" err="1">
                <a:solidFill>
                  <a:srgbClr val="00B0F0"/>
                </a:solidFill>
              </a:rPr>
              <a:t>сузірй-а</a:t>
            </a:r>
            <a:r>
              <a:rPr lang="uk-UA" b="1" i="1" dirty="0">
                <a:solidFill>
                  <a:srgbClr val="00B0F0"/>
                </a:solidFill>
              </a:rPr>
              <a:t> </a:t>
            </a:r>
            <a:r>
              <a:rPr lang="uk-UA" i="1" dirty="0"/>
              <a:t>—</a:t>
            </a:r>
            <a:r>
              <a:rPr lang="uk-UA" dirty="0"/>
              <a:t> середнього роду). </a:t>
            </a:r>
            <a:endParaRPr lang="en-US" dirty="0" smtClean="0"/>
          </a:p>
          <a:p>
            <a:pPr algn="just"/>
            <a:endParaRPr lang="uk-UA" dirty="0"/>
          </a:p>
          <a:p>
            <a:pPr algn="just"/>
            <a:r>
              <a:rPr lang="uk-UA" dirty="0"/>
              <a:t>Зна­чення роду характерне для всіх іменників, крім тих, що мають фор­му тільки множини </a:t>
            </a:r>
            <a:r>
              <a:rPr lang="uk-UA" dirty="0" smtClean="0"/>
              <a:t>  </a:t>
            </a:r>
            <a:r>
              <a:rPr lang="uk-UA" i="1" dirty="0" smtClean="0"/>
              <a:t>(</a:t>
            </a:r>
            <a:r>
              <a:rPr lang="uk-UA" b="1" i="1" dirty="0" err="1">
                <a:solidFill>
                  <a:srgbClr val="0070C0"/>
                </a:solidFill>
              </a:rPr>
              <a:t>сан-и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>
                <a:solidFill>
                  <a:srgbClr val="0070C0"/>
                </a:solidFill>
              </a:rPr>
              <a:t>двер'-і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>
                <a:solidFill>
                  <a:srgbClr val="0070C0"/>
                </a:solidFill>
              </a:rPr>
              <a:t>мандр-и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>
                <a:solidFill>
                  <a:srgbClr val="0070C0"/>
                </a:solidFill>
              </a:rPr>
              <a:t>фінанс-и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>
                <a:solidFill>
                  <a:srgbClr val="0070C0"/>
                </a:solidFill>
              </a:rPr>
              <a:t>парфум-и</a:t>
            </a:r>
            <a:r>
              <a:rPr lang="uk-UA" i="1" dirty="0"/>
              <a:t>).</a:t>
            </a:r>
            <a:r>
              <a:rPr lang="uk-UA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308" y="0"/>
            <a:ext cx="7432430" cy="6974133"/>
          </a:xfrm>
        </p:spPr>
        <p:txBody>
          <a:bodyPr/>
          <a:lstStyle/>
          <a:p>
            <a:pPr algn="just"/>
            <a:r>
              <a:rPr lang="uk-UA" b="1" dirty="0" err="1" smtClean="0"/>
              <a:t>Однинні</a:t>
            </a:r>
            <a:r>
              <a:rPr lang="uk-UA" b="1" dirty="0" smtClean="0"/>
              <a:t>, </a:t>
            </a:r>
            <a:r>
              <a:rPr lang="uk-UA" b="1" dirty="0"/>
              <a:t>а</a:t>
            </a:r>
            <a:r>
              <a:rPr lang="uk-UA" b="1" dirty="0" smtClean="0"/>
              <a:t>бо </a:t>
            </a:r>
            <a:r>
              <a:rPr lang="en-US" b="1" dirty="0" smtClean="0"/>
              <a:t>s</a:t>
            </a:r>
            <a:r>
              <a:rPr lang="uk-UA" b="1" dirty="0" smtClean="0"/>
              <a:t>і</a:t>
            </a:r>
            <a:r>
              <a:rPr lang="en-US" b="1" dirty="0" err="1" smtClean="0"/>
              <a:t>ngularia</a:t>
            </a:r>
            <a:r>
              <a:rPr lang="en-US" b="1" dirty="0" smtClean="0"/>
              <a:t> </a:t>
            </a:r>
            <a:r>
              <a:rPr lang="en-US" b="1" dirty="0" err="1" smtClean="0"/>
              <a:t>tantum</a:t>
            </a:r>
            <a:r>
              <a:rPr lang="uk-UA" b="1" dirty="0" smtClean="0"/>
              <a:t>, </a:t>
            </a:r>
            <a:r>
              <a:rPr lang="uk-UA" dirty="0"/>
              <a:t>іменники об’єднують такі групи</a:t>
            </a:r>
            <a:r>
              <a:rPr lang="uk-UA" dirty="0" smtClean="0"/>
              <a:t>:</a:t>
            </a:r>
          </a:p>
          <a:p>
            <a:pPr algn="just"/>
            <a:endParaRPr lang="ru-RU" dirty="0"/>
          </a:p>
          <a:p>
            <a:pPr lvl="0">
              <a:buFont typeface="Wingdings" pitchFamily="2" charset="2"/>
              <a:buChar char="v"/>
            </a:pPr>
            <a:r>
              <a:rPr lang="uk-UA" dirty="0"/>
              <a:t>іменники з матеріально-речовинним значенням: </a:t>
            </a:r>
            <a:r>
              <a:rPr lang="uk-UA" b="1" i="1" dirty="0">
                <a:solidFill>
                  <a:srgbClr val="0070C0"/>
                </a:solidFill>
              </a:rPr>
              <a:t>золото, срібло, кисень, вуглець, вапно, чорнило;</a:t>
            </a:r>
            <a:endParaRPr lang="ru-RU" b="1" dirty="0">
              <a:solidFill>
                <a:srgbClr val="0070C0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uk-UA" dirty="0"/>
              <a:t>абстрактні іменники: </a:t>
            </a:r>
            <a:r>
              <a:rPr lang="uk-UA" b="1" i="1" dirty="0">
                <a:solidFill>
                  <a:srgbClr val="0070C0"/>
                </a:solidFill>
              </a:rPr>
              <a:t>глибина, щирість, біганина, журба, кохання</a:t>
            </a:r>
            <a:r>
              <a:rPr lang="uk-UA" b="1" dirty="0">
                <a:solidFill>
                  <a:srgbClr val="0070C0"/>
                </a:solidFill>
              </a:rPr>
              <a:t>;</a:t>
            </a:r>
            <a:endParaRPr lang="ru-RU" b="1" dirty="0">
              <a:solidFill>
                <a:srgbClr val="0070C0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uk-UA" dirty="0"/>
              <a:t>збірні іменники: </a:t>
            </a:r>
            <a:r>
              <a:rPr lang="uk-UA" b="1" i="1" dirty="0" err="1">
                <a:solidFill>
                  <a:srgbClr val="0070C0"/>
                </a:solidFill>
              </a:rPr>
              <a:t>студенство</a:t>
            </a:r>
            <a:r>
              <a:rPr lang="uk-UA" b="1" i="1" dirty="0">
                <a:solidFill>
                  <a:srgbClr val="0070C0"/>
                </a:solidFill>
              </a:rPr>
              <a:t>, листя, юнь, ректорат, </a:t>
            </a:r>
            <a:r>
              <a:rPr lang="uk-UA" b="1" i="1" dirty="0" smtClean="0">
                <a:solidFill>
                  <a:srgbClr val="0070C0"/>
                </a:solidFill>
              </a:rPr>
              <a:t>волосся, старостат</a:t>
            </a:r>
            <a:r>
              <a:rPr lang="uk-UA" b="1" dirty="0">
                <a:solidFill>
                  <a:srgbClr val="0070C0"/>
                </a:solidFill>
              </a:rPr>
              <a:t>;</a:t>
            </a:r>
            <a:endParaRPr lang="ru-RU" b="1" dirty="0">
              <a:solidFill>
                <a:srgbClr val="0070C0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uk-UA" dirty="0"/>
              <a:t>власні назви: </a:t>
            </a:r>
            <a:r>
              <a:rPr lang="uk-UA" b="1" i="1" dirty="0">
                <a:solidFill>
                  <a:srgbClr val="0070C0"/>
                </a:solidFill>
              </a:rPr>
              <a:t>Запоріжжя, Дніпро, Тетяна, Сидоренко</a:t>
            </a:r>
            <a:r>
              <a:rPr lang="uk-UA" b="1" dirty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6025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815" y="468923"/>
            <a:ext cx="7608277" cy="6307014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uk-UA" dirty="0"/>
              <a:t>У </a:t>
            </a:r>
            <a:r>
              <a:rPr lang="uk-UA" dirty="0" smtClean="0"/>
              <a:t> </a:t>
            </a:r>
            <a:r>
              <a:rPr lang="uk-UA" dirty="0"/>
              <a:t>процесі </a:t>
            </a:r>
            <a:r>
              <a:rPr lang="uk-UA" dirty="0" err="1" smtClean="0"/>
              <a:t>функціювання</a:t>
            </a:r>
            <a:r>
              <a:rPr lang="uk-UA" dirty="0" smtClean="0"/>
              <a:t> </a:t>
            </a:r>
            <a:r>
              <a:rPr lang="uk-UA" dirty="0"/>
              <a:t>деякі іменники </a:t>
            </a:r>
            <a:r>
              <a:rPr lang="en-US" b="1" dirty="0"/>
              <a:t>s</a:t>
            </a:r>
            <a:r>
              <a:rPr lang="uk-UA" b="1" dirty="0"/>
              <a:t>і</a:t>
            </a:r>
            <a:r>
              <a:rPr lang="en-US" b="1" dirty="0" err="1"/>
              <a:t>ngularia</a:t>
            </a:r>
            <a:r>
              <a:rPr lang="en-US" b="1" dirty="0"/>
              <a:t> </a:t>
            </a:r>
            <a:r>
              <a:rPr lang="en-US" b="1" dirty="0" err="1"/>
              <a:t>tantum</a:t>
            </a:r>
            <a:r>
              <a:rPr lang="en-US" b="1" dirty="0"/>
              <a:t> </a:t>
            </a:r>
            <a:r>
              <a:rPr lang="uk-UA" dirty="0" smtClean="0"/>
              <a:t>можуть </a:t>
            </a:r>
            <a:r>
              <a:rPr lang="uk-UA" dirty="0"/>
              <a:t>уживатися у формах множини, виражаючи </a:t>
            </a:r>
            <a:r>
              <a:rPr lang="uk-UA" dirty="0" smtClean="0"/>
              <a:t>значення </a:t>
            </a:r>
            <a:r>
              <a:rPr lang="uk-UA" b="1" dirty="0"/>
              <a:t>кількості і сорту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0070C0"/>
                </a:solidFill>
              </a:rPr>
              <a:t>україн­ські граніти, вірменські коньяки</a:t>
            </a:r>
            <a:r>
              <a:rPr lang="uk-UA" i="1" dirty="0"/>
              <a:t>)</a:t>
            </a:r>
            <a:r>
              <a:rPr lang="uk-UA" dirty="0"/>
              <a:t> або великої маси якоїсь речо­вини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FF0000"/>
                </a:solidFill>
              </a:rPr>
              <a:t>води океану, піски Сахари</a:t>
            </a:r>
            <a:r>
              <a:rPr lang="uk-UA" i="1" dirty="0"/>
              <a:t>).</a:t>
            </a:r>
            <a:endParaRPr lang="ru-RU" dirty="0"/>
          </a:p>
          <a:p>
            <a:r>
              <a:rPr lang="uk-UA" dirty="0"/>
              <a:t>Форми множини в абстрактних іменниках можуть конкрети­зувати загальні поняття. </a:t>
            </a:r>
            <a:endParaRPr lang="uk-UA" dirty="0" smtClean="0"/>
          </a:p>
          <a:p>
            <a:pPr algn="just"/>
            <a:r>
              <a:rPr lang="uk-UA" dirty="0" smtClean="0"/>
              <a:t>Порівняйте</a:t>
            </a:r>
            <a:r>
              <a:rPr lang="uk-UA" dirty="0"/>
              <a:t>: </a:t>
            </a:r>
            <a:r>
              <a:rPr lang="uk-UA" i="1" dirty="0">
                <a:solidFill>
                  <a:srgbClr val="FF0000"/>
                </a:solidFill>
              </a:rPr>
              <a:t>Потужність гідроелектро­станції — це коефіцієнт її виробничих можливостей; </a:t>
            </a:r>
            <a:endParaRPr lang="uk-UA" i="1" dirty="0" smtClean="0">
              <a:solidFill>
                <a:srgbClr val="FF0000"/>
              </a:solidFill>
            </a:endParaRPr>
          </a:p>
          <a:p>
            <a:pPr algn="just"/>
            <a:r>
              <a:rPr lang="uk-UA" i="1" dirty="0" smtClean="0">
                <a:solidFill>
                  <a:srgbClr val="FF0000"/>
                </a:solidFill>
              </a:rPr>
              <a:t>Потужності </a:t>
            </a:r>
            <a:r>
              <a:rPr lang="uk-UA" i="1" dirty="0">
                <a:solidFill>
                  <a:srgbClr val="FF0000"/>
                </a:solidFill>
              </a:rPr>
              <a:t>гідроелектростанцій — це генератори, електромережі, будівлі — все, що забезпечує їхню продуктивну роботу.</a:t>
            </a:r>
            <a:r>
              <a:rPr lang="uk-UA" dirty="0">
                <a:solidFill>
                  <a:srgbClr val="FF0000"/>
                </a:solidFill>
              </a:rPr>
              <a:t> </a:t>
            </a:r>
            <a:endParaRPr lang="uk-UA" dirty="0" smtClean="0">
              <a:solidFill>
                <a:srgbClr val="FF0000"/>
              </a:solidFill>
            </a:endParaRPr>
          </a:p>
          <a:p>
            <a:pPr algn="just"/>
            <a:r>
              <a:rPr lang="uk-UA" dirty="0" smtClean="0"/>
              <a:t>Множинні </a:t>
            </a:r>
            <a:r>
              <a:rPr lang="uk-UA" dirty="0"/>
              <a:t>форми від власних іменників можуть виражати сукупність осіб, пов’язаних родинними стосунками </a:t>
            </a:r>
            <a:r>
              <a:rPr lang="uk-UA" i="1" dirty="0"/>
              <a:t>(</a:t>
            </a:r>
            <a:r>
              <a:rPr lang="uk-UA" i="1" dirty="0">
                <a:solidFill>
                  <a:srgbClr val="FF0000"/>
                </a:solidFill>
              </a:rPr>
              <a:t>сім’я </a:t>
            </a:r>
            <a:r>
              <a:rPr lang="uk-UA" i="1" dirty="0" err="1" smtClean="0">
                <a:solidFill>
                  <a:srgbClr val="FF0000"/>
                </a:solidFill>
              </a:rPr>
              <a:t>Кайдашів</a:t>
            </a:r>
            <a:r>
              <a:rPr lang="uk-UA" i="1" dirty="0" smtClean="0"/>
              <a:t>),</a:t>
            </a:r>
            <a:r>
              <a:rPr lang="uk-UA" dirty="0" smtClean="0"/>
              <a:t> </a:t>
            </a:r>
            <a:r>
              <a:rPr lang="uk-UA" dirty="0"/>
              <a:t>або вказувати на певний тип людей </a:t>
            </a:r>
            <a:r>
              <a:rPr lang="uk-UA" i="1" dirty="0"/>
              <a:t>(</a:t>
            </a:r>
            <a:r>
              <a:rPr lang="uk-UA" i="1" dirty="0">
                <a:solidFill>
                  <a:srgbClr val="FF0000"/>
                </a:solidFill>
              </a:rPr>
              <a:t>геркулеси, </a:t>
            </a:r>
            <a:r>
              <a:rPr lang="uk-UA" i="1" dirty="0" err="1" smtClean="0">
                <a:solidFill>
                  <a:srgbClr val="FF0000"/>
                </a:solidFill>
              </a:rPr>
              <a:t>аріхімеди</a:t>
            </a:r>
            <a:r>
              <a:rPr lang="uk-UA" i="1" dirty="0">
                <a:solidFill>
                  <a:srgbClr val="FF0000"/>
                </a:solidFill>
              </a:rPr>
              <a:t>, ньютони</a:t>
            </a:r>
            <a:r>
              <a:rPr lang="uk-UA" i="1" dirty="0"/>
              <a:t>).</a:t>
            </a:r>
            <a:endParaRPr lang="ru-RU" dirty="0"/>
          </a:p>
          <a:p>
            <a:pPr algn="just"/>
            <a:r>
              <a:rPr lang="uk-UA" dirty="0"/>
              <a:t>Словоформи однини в деяких контекстах можуть виражати </a:t>
            </a:r>
            <a:r>
              <a:rPr lang="uk-UA" dirty="0" smtClean="0"/>
              <a:t>граматичне </a:t>
            </a:r>
            <a:r>
              <a:rPr lang="uk-UA" dirty="0"/>
              <a:t>значення як однини, так і множини. </a:t>
            </a:r>
            <a:r>
              <a:rPr lang="uk-UA" dirty="0" smtClean="0"/>
              <a:t>Порівняйте</a:t>
            </a:r>
            <a:r>
              <a:rPr lang="uk-UA" dirty="0"/>
              <a:t>: </a:t>
            </a:r>
            <a:r>
              <a:rPr lang="uk-UA" i="1" dirty="0">
                <a:solidFill>
                  <a:srgbClr val="FF0000"/>
                </a:solidFill>
              </a:rPr>
              <a:t>Її </a:t>
            </a:r>
            <a:r>
              <a:rPr lang="uk-UA" b="1" i="1" dirty="0">
                <a:solidFill>
                  <a:srgbClr val="FF0000"/>
                </a:solidFill>
              </a:rPr>
              <a:t>будинок</a:t>
            </a:r>
            <a:r>
              <a:rPr lang="uk-UA" i="1" dirty="0">
                <a:solidFill>
                  <a:srgbClr val="FF0000"/>
                </a:solidFill>
              </a:rPr>
              <a:t> розташований на краю містечка. </a:t>
            </a:r>
            <a:r>
              <a:rPr lang="uk-UA" i="1" dirty="0" smtClean="0">
                <a:solidFill>
                  <a:srgbClr val="FF0000"/>
                </a:solidFill>
              </a:rPr>
              <a:t>Сучасний </a:t>
            </a:r>
            <a:r>
              <a:rPr lang="uk-UA" b="1" i="1" dirty="0" smtClean="0">
                <a:solidFill>
                  <a:srgbClr val="FF0000"/>
                </a:solidFill>
              </a:rPr>
              <a:t>будинок</a:t>
            </a:r>
            <a:r>
              <a:rPr lang="uk-UA" i="1" dirty="0" smtClean="0">
                <a:solidFill>
                  <a:srgbClr val="FF0000"/>
                </a:solidFill>
              </a:rPr>
              <a:t> </a:t>
            </a:r>
            <a:r>
              <a:rPr lang="uk-UA" i="1" dirty="0">
                <a:solidFill>
                  <a:srgbClr val="FF0000"/>
                </a:solidFill>
              </a:rPr>
              <a:t>має чимало вигод</a:t>
            </a:r>
            <a:r>
              <a:rPr lang="uk-UA" i="1" dirty="0"/>
              <a:t>.</a:t>
            </a:r>
            <a:r>
              <a:rPr lang="uk-UA" dirty="0"/>
              <a:t> Аналогічно: </a:t>
            </a:r>
            <a:r>
              <a:rPr lang="uk-UA" i="1" dirty="0">
                <a:solidFill>
                  <a:srgbClr val="FF0000"/>
                </a:solidFill>
              </a:rPr>
              <a:t>Тут водиться </a:t>
            </a:r>
            <a:r>
              <a:rPr lang="uk-UA" b="1" i="1" dirty="0">
                <a:solidFill>
                  <a:srgbClr val="FF0000"/>
                </a:solidFill>
              </a:rPr>
              <a:t>риба</a:t>
            </a:r>
            <a:r>
              <a:rPr lang="uk-UA" i="1" dirty="0">
                <a:solidFill>
                  <a:srgbClr val="FF0000"/>
                </a:solidFill>
              </a:rPr>
              <a:t>. Тут </a:t>
            </a:r>
            <a:r>
              <a:rPr lang="uk-UA" b="1" i="1" dirty="0" smtClean="0">
                <a:solidFill>
                  <a:srgbClr val="FF0000"/>
                </a:solidFill>
              </a:rPr>
              <a:t>ворог</a:t>
            </a:r>
            <a:r>
              <a:rPr lang="uk-UA" i="1" dirty="0" smtClean="0">
                <a:solidFill>
                  <a:srgbClr val="FF0000"/>
                </a:solidFill>
              </a:rPr>
              <a:t> </a:t>
            </a:r>
            <a:r>
              <a:rPr lang="uk-UA" i="1" dirty="0">
                <a:solidFill>
                  <a:srgbClr val="FF0000"/>
                </a:solidFill>
              </a:rPr>
              <a:t>не пройде.</a:t>
            </a:r>
            <a:r>
              <a:rPr lang="uk-UA" dirty="0">
                <a:solidFill>
                  <a:srgbClr val="FF0000"/>
                </a:solidFill>
              </a:rPr>
              <a:t> </a:t>
            </a:r>
            <a:endParaRPr lang="uk-UA" dirty="0" smtClean="0">
              <a:solidFill>
                <a:srgbClr val="FF0000"/>
              </a:solidFill>
            </a:endParaRPr>
          </a:p>
          <a:p>
            <a:pPr algn="just"/>
            <a:r>
              <a:rPr lang="uk-UA" dirty="0" smtClean="0"/>
              <a:t>У </a:t>
            </a:r>
            <a:r>
              <a:rPr lang="uk-UA" dirty="0"/>
              <a:t>цих контекстах словоформи однини, по суті, </a:t>
            </a:r>
            <a:r>
              <a:rPr lang="uk-UA" dirty="0" smtClean="0"/>
              <a:t> виражають </a:t>
            </a:r>
            <a:r>
              <a:rPr lang="uk-UA" dirty="0"/>
              <a:t>два числові значення і є граматичними омонімами.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423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108" y="365127"/>
            <a:ext cx="7800242" cy="900966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Іменники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pluralia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tantum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3692" y="1066800"/>
            <a:ext cx="7373816" cy="5791200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uk-UA" dirty="0" smtClean="0"/>
              <a:t>іменники </a:t>
            </a:r>
            <a:r>
              <a:rPr lang="uk-UA" dirty="0"/>
              <a:t>на позначення предметів, що складаються з кількох частин: </a:t>
            </a:r>
            <a:r>
              <a:rPr lang="uk-UA" b="1" i="1" dirty="0">
                <a:solidFill>
                  <a:srgbClr val="7030A0"/>
                </a:solidFill>
              </a:rPr>
              <a:t>ворота, вітрила, сани, шахи, граблі, вила, двері, кліщі, носилки, </a:t>
            </a:r>
            <a:r>
              <a:rPr lang="uk-UA" b="1" i="1" dirty="0" smtClean="0">
                <a:solidFill>
                  <a:srgbClr val="7030A0"/>
                </a:solidFill>
              </a:rPr>
              <a:t>терези</a:t>
            </a:r>
            <a:r>
              <a:rPr lang="uk-UA" dirty="0" smtClean="0"/>
              <a:t>;</a:t>
            </a:r>
          </a:p>
          <a:p>
            <a:pPr lvl="0">
              <a:buFont typeface="Wingdings" pitchFamily="2" charset="2"/>
              <a:buChar char="ü"/>
            </a:pPr>
            <a:r>
              <a:rPr lang="uk-UA" dirty="0" smtClean="0"/>
              <a:t>іменники </a:t>
            </a:r>
            <a:r>
              <a:rPr lang="uk-UA" dirty="0"/>
              <a:t>з матеріально-речовинним значенням: </a:t>
            </a:r>
            <a:r>
              <a:rPr lang="uk-UA" b="1" i="1" dirty="0">
                <a:solidFill>
                  <a:srgbClr val="7030A0"/>
                </a:solidFill>
              </a:rPr>
              <a:t>прянощі, висівки, дріжджі, вершки, пожитки, консерви, грицики; </a:t>
            </a:r>
            <a:endParaRPr lang="uk-UA" b="1" i="1" dirty="0" smtClean="0">
              <a:solidFill>
                <a:srgbClr val="7030A0"/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dirty="0" smtClean="0"/>
              <a:t>деякі </a:t>
            </a:r>
            <a:r>
              <a:rPr lang="uk-UA" dirty="0"/>
              <a:t>абстрактні іменники на позначення дій і процесів: </a:t>
            </a:r>
            <a:r>
              <a:rPr lang="uk-UA" b="1" i="1" dirty="0">
                <a:solidFill>
                  <a:srgbClr val="7030A0"/>
                </a:solidFill>
              </a:rPr>
              <a:t>дебати, пустощі, вибори, хвастощі, посиденьки, </a:t>
            </a:r>
            <a:r>
              <a:rPr lang="uk-UA" b="1" i="1" dirty="0" smtClean="0">
                <a:solidFill>
                  <a:srgbClr val="7030A0"/>
                </a:solidFill>
              </a:rPr>
              <a:t>побігеньки;</a:t>
            </a:r>
          </a:p>
          <a:p>
            <a:pPr lvl="0" algn="just">
              <a:buFont typeface="Wingdings" pitchFamily="2" charset="2"/>
              <a:buChar char="ü"/>
            </a:pPr>
            <a:r>
              <a:rPr lang="uk-UA" dirty="0" smtClean="0"/>
              <a:t>деякі </a:t>
            </a:r>
            <a:r>
              <a:rPr lang="uk-UA" dirty="0"/>
              <a:t>абстрактні іменники на позначення обрядів, звичаїв: </a:t>
            </a:r>
            <a:r>
              <a:rPr lang="uk-UA" b="1" i="1" dirty="0">
                <a:solidFill>
                  <a:srgbClr val="7030A0"/>
                </a:solidFill>
              </a:rPr>
              <a:t>хрестини, іменини, заручини, </a:t>
            </a:r>
            <a:r>
              <a:rPr lang="uk-UA" b="1" i="1" dirty="0" smtClean="0">
                <a:solidFill>
                  <a:srgbClr val="7030A0"/>
                </a:solidFill>
              </a:rPr>
              <a:t>обжинки</a:t>
            </a:r>
            <a:r>
              <a:rPr lang="uk-UA" i="1" dirty="0" smtClean="0">
                <a:solidFill>
                  <a:srgbClr val="C00000"/>
                </a:solidFill>
              </a:rPr>
              <a:t>;</a:t>
            </a:r>
          </a:p>
          <a:p>
            <a:pPr lvl="0">
              <a:buFont typeface="Wingdings" pitchFamily="2" charset="2"/>
              <a:buChar char="ü"/>
            </a:pPr>
            <a:r>
              <a:rPr lang="uk-UA" dirty="0" smtClean="0"/>
              <a:t>абстрактні іменники </a:t>
            </a:r>
            <a:r>
              <a:rPr lang="uk-UA" dirty="0"/>
              <a:t>на позначення проміжків часу: </a:t>
            </a:r>
            <a:r>
              <a:rPr lang="uk-UA" b="1" i="1" dirty="0">
                <a:solidFill>
                  <a:srgbClr val="7030A0"/>
                </a:solidFill>
              </a:rPr>
              <a:t>канікули, будні, сутінки, </a:t>
            </a:r>
            <a:r>
              <a:rPr lang="uk-UA" b="1" i="1" dirty="0" smtClean="0">
                <a:solidFill>
                  <a:srgbClr val="7030A0"/>
                </a:solidFill>
              </a:rPr>
              <a:t>роковини</a:t>
            </a:r>
            <a:r>
              <a:rPr lang="uk-UA" i="1" dirty="0" smtClean="0">
                <a:solidFill>
                  <a:srgbClr val="C00000"/>
                </a:solidFill>
              </a:rPr>
              <a:t>;</a:t>
            </a:r>
          </a:p>
          <a:p>
            <a:pPr lvl="0" algn="just">
              <a:buFont typeface="Wingdings" pitchFamily="2" charset="2"/>
              <a:buChar char="ü"/>
            </a:pPr>
            <a:r>
              <a:rPr lang="uk-UA" dirty="0" smtClean="0"/>
              <a:t>іменники </a:t>
            </a:r>
            <a:r>
              <a:rPr lang="uk-UA" dirty="0"/>
              <a:t>на позначення почуттів, емоцій, станів: </a:t>
            </a:r>
            <a:r>
              <a:rPr lang="uk-UA" b="1" i="1" dirty="0">
                <a:solidFill>
                  <a:srgbClr val="7030A0"/>
                </a:solidFill>
              </a:rPr>
              <a:t>радощі, </a:t>
            </a:r>
            <a:r>
              <a:rPr lang="uk-UA" b="1" i="1" dirty="0" smtClean="0">
                <a:solidFill>
                  <a:srgbClr val="7030A0"/>
                </a:solidFill>
              </a:rPr>
              <a:t>заздрощі, ревнощі</a:t>
            </a:r>
            <a:r>
              <a:rPr lang="uk-UA" b="1" i="1" dirty="0">
                <a:solidFill>
                  <a:srgbClr val="7030A0"/>
                </a:solidFill>
              </a:rPr>
              <a:t>, труднощі, </a:t>
            </a:r>
            <a:r>
              <a:rPr lang="uk-UA" b="1" i="1" dirty="0" smtClean="0">
                <a:solidFill>
                  <a:srgbClr val="7030A0"/>
                </a:solidFill>
              </a:rPr>
              <a:t>веселощі;</a:t>
            </a:r>
          </a:p>
          <a:p>
            <a:pPr lvl="0" algn="just">
              <a:buFont typeface="Wingdings" pitchFamily="2" charset="2"/>
              <a:buChar char="ü"/>
            </a:pPr>
            <a:r>
              <a:rPr lang="uk-UA" dirty="0" smtClean="0"/>
              <a:t>назви </a:t>
            </a:r>
            <a:r>
              <a:rPr lang="uk-UA" dirty="0"/>
              <a:t>сукупності предметів із значенням збірності: </a:t>
            </a:r>
            <a:r>
              <a:rPr lang="uk-UA" b="1" i="1" dirty="0">
                <a:solidFill>
                  <a:srgbClr val="7030A0"/>
                </a:solidFill>
              </a:rPr>
              <a:t>фінанси, джунглі, гроші, ресурси, кошти, надра, </a:t>
            </a:r>
            <a:r>
              <a:rPr lang="uk-UA" b="1" i="1" dirty="0" smtClean="0">
                <a:solidFill>
                  <a:srgbClr val="7030A0"/>
                </a:solidFill>
              </a:rPr>
              <a:t>копалини;</a:t>
            </a:r>
          </a:p>
          <a:p>
            <a:pPr lvl="0" algn="just">
              <a:buFont typeface="Wingdings" pitchFamily="2" charset="2"/>
              <a:buChar char="ü"/>
            </a:pPr>
            <a:r>
              <a:rPr lang="uk-UA" dirty="0" smtClean="0"/>
              <a:t>деякі </a:t>
            </a:r>
            <a:r>
              <a:rPr lang="uk-UA" dirty="0"/>
              <a:t>власні назви: </a:t>
            </a:r>
            <a:r>
              <a:rPr lang="uk-UA" b="1" i="1" dirty="0">
                <a:solidFill>
                  <a:srgbClr val="7030A0"/>
                </a:solidFill>
              </a:rPr>
              <a:t>Суми, Карпати, Гімалаї, Альпи, Чернівці, Черкаси, Ромни, Прилуки, </a:t>
            </a:r>
            <a:r>
              <a:rPr lang="uk-UA" b="1" i="1" dirty="0" err="1">
                <a:solidFill>
                  <a:srgbClr val="7030A0"/>
                </a:solidFill>
              </a:rPr>
              <a:t>Дубовичі</a:t>
            </a:r>
            <a:r>
              <a:rPr lang="uk-UA" b="1" i="1" dirty="0">
                <a:solidFill>
                  <a:srgbClr val="7030A0"/>
                </a:solidFill>
              </a:rPr>
              <a:t>.</a:t>
            </a:r>
            <a:endParaRPr lang="ru-RU" b="1" dirty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0966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431" y="207840"/>
            <a:ext cx="7987811" cy="6087451"/>
          </a:xfrm>
        </p:spPr>
        <p:txBody>
          <a:bodyPr/>
          <a:lstStyle/>
          <a:p>
            <a:pPr algn="just"/>
            <a:r>
              <a:rPr lang="uk-UA" dirty="0"/>
              <a:t>Граматична </a:t>
            </a:r>
            <a:r>
              <a:rPr lang="uk-UA" b="1" dirty="0"/>
              <a:t>категорія числа </a:t>
            </a:r>
            <a:r>
              <a:rPr lang="uk-UA" dirty="0"/>
              <a:t>іменника семантично і формаль­но пов’язана з </a:t>
            </a:r>
            <a:r>
              <a:rPr lang="uk-UA" b="1" dirty="0"/>
              <a:t>числівником</a:t>
            </a:r>
            <a:r>
              <a:rPr lang="uk-UA" dirty="0"/>
              <a:t>.</a:t>
            </a:r>
          </a:p>
          <a:p>
            <a:pPr algn="just"/>
            <a:r>
              <a:rPr lang="uk-UA" dirty="0"/>
              <a:t> Здатність іменників сполучатися з числівниками є ознакою їх </a:t>
            </a:r>
            <a:r>
              <a:rPr lang="uk-UA" b="1" dirty="0" err="1"/>
              <a:t>злічуваності</a:t>
            </a:r>
            <a:r>
              <a:rPr lang="uk-UA" dirty="0"/>
              <a:t>, а отже, можливістю мати граматичні значення числа. </a:t>
            </a:r>
          </a:p>
          <a:p>
            <a:pPr algn="just"/>
            <a:r>
              <a:rPr lang="uk-UA" b="1" dirty="0"/>
              <a:t>Числівники</a:t>
            </a:r>
            <a:r>
              <a:rPr lang="uk-UA" dirty="0"/>
              <a:t> є допоміжним засобом </a:t>
            </a:r>
            <a:r>
              <a:rPr lang="uk-UA" b="1" dirty="0" err="1"/>
              <a:t>конкретизацїї</a:t>
            </a:r>
            <a:r>
              <a:rPr lang="uk-UA" dirty="0"/>
              <a:t> граматичного значення множини, точного вираження кількості предметів: пор. </a:t>
            </a:r>
            <a:r>
              <a:rPr lang="uk-UA" i="1" dirty="0" err="1">
                <a:solidFill>
                  <a:srgbClr val="C00000"/>
                </a:solidFill>
              </a:rPr>
              <a:t>сел-а</a:t>
            </a:r>
            <a:r>
              <a:rPr lang="uk-UA" dirty="0">
                <a:solidFill>
                  <a:srgbClr val="C00000"/>
                </a:solidFill>
              </a:rPr>
              <a:t> і </a:t>
            </a:r>
            <a:r>
              <a:rPr lang="uk-UA" i="1" dirty="0">
                <a:solidFill>
                  <a:srgbClr val="C00000"/>
                </a:solidFill>
              </a:rPr>
              <a:t>два </a:t>
            </a:r>
            <a:r>
              <a:rPr lang="uk-UA" i="1" dirty="0" err="1">
                <a:solidFill>
                  <a:srgbClr val="C00000"/>
                </a:solidFill>
              </a:rPr>
              <a:t>сел-а</a:t>
            </a:r>
            <a:r>
              <a:rPr lang="uk-UA" i="1" dirty="0">
                <a:solidFill>
                  <a:srgbClr val="C00000"/>
                </a:solidFill>
              </a:rPr>
              <a:t>; </a:t>
            </a:r>
            <a:r>
              <a:rPr lang="uk-UA" i="1" dirty="0" err="1">
                <a:solidFill>
                  <a:srgbClr val="C00000"/>
                </a:solidFill>
              </a:rPr>
              <a:t>оленят-а</a:t>
            </a:r>
            <a:r>
              <a:rPr lang="uk-UA" dirty="0">
                <a:solidFill>
                  <a:srgbClr val="C00000"/>
                </a:solidFill>
              </a:rPr>
              <a:t> і </a:t>
            </a:r>
            <a:r>
              <a:rPr lang="uk-UA" i="1" dirty="0">
                <a:solidFill>
                  <a:srgbClr val="C00000"/>
                </a:solidFill>
              </a:rPr>
              <a:t>п’ятеро оленят.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0640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708" y="336794"/>
            <a:ext cx="7976088" cy="6521205"/>
          </a:xfrm>
        </p:spPr>
        <p:txBody>
          <a:bodyPr/>
          <a:lstStyle/>
          <a:p>
            <a:pPr algn="just"/>
            <a:r>
              <a:rPr lang="uk-UA" dirty="0"/>
              <a:t>Для виділення одного предмета із загальної маси, що виражається іменником категорії збірності чи речовинності, існують одиничні іменники – </a:t>
            </a:r>
            <a:r>
              <a:rPr lang="uk-UA" b="1" i="1" dirty="0" err="1"/>
              <a:t>сингулятиви</a:t>
            </a:r>
            <a:r>
              <a:rPr lang="uk-UA" dirty="0"/>
              <a:t>.</a:t>
            </a:r>
            <a:endParaRPr lang="ru-RU" dirty="0"/>
          </a:p>
          <a:p>
            <a:pPr algn="just"/>
            <a:r>
              <a:rPr lang="uk-UA" b="1" dirty="0"/>
              <a:t>Одиничні іменники, або </a:t>
            </a:r>
            <a:r>
              <a:rPr lang="uk-UA" b="1" dirty="0" err="1"/>
              <a:t>сингулятиви</a:t>
            </a:r>
            <a:r>
              <a:rPr lang="uk-UA" b="1" dirty="0"/>
              <a:t> </a:t>
            </a:r>
            <a:r>
              <a:rPr lang="uk-UA" dirty="0"/>
              <a:t>(від лат. </a:t>
            </a:r>
            <a:r>
              <a:rPr lang="en-US" dirty="0" err="1"/>
              <a:t>singularis</a:t>
            </a:r>
            <a:r>
              <a:rPr lang="en-US" dirty="0"/>
              <a:t> </a:t>
            </a:r>
            <a:r>
              <a:rPr lang="uk-UA" dirty="0"/>
              <a:t>— однина) — це іменники жіно­чого роду, які утворюються від основи збірних або речо­винних іменників за допомогою суфікса </a:t>
            </a:r>
            <a:r>
              <a:rPr lang="uk-UA" b="1" dirty="0" err="1"/>
              <a:t>-ин</a:t>
            </a:r>
            <a:r>
              <a:rPr lang="uk-UA" b="1" dirty="0"/>
              <a:t>(а) </a:t>
            </a:r>
            <a:r>
              <a:rPr lang="uk-UA" dirty="0"/>
              <a:t>зі значенням одиничності і мають граматичні значення однини й множини, наприклад: </a:t>
            </a:r>
          </a:p>
          <a:p>
            <a:pPr algn="just"/>
            <a:r>
              <a:rPr lang="uk-UA" b="1" i="1" dirty="0" err="1">
                <a:solidFill>
                  <a:srgbClr val="00B050"/>
                </a:solidFill>
              </a:rPr>
              <a:t>волосс-я</a:t>
            </a:r>
            <a:r>
              <a:rPr lang="uk-UA" b="1" i="1" dirty="0">
                <a:solidFill>
                  <a:srgbClr val="00B050"/>
                </a:solidFill>
              </a:rPr>
              <a:t> —&gt; </a:t>
            </a:r>
            <a:r>
              <a:rPr lang="uk-UA" b="1" i="1" dirty="0" err="1">
                <a:solidFill>
                  <a:srgbClr val="00B050"/>
                </a:solidFill>
              </a:rPr>
              <a:t>волос-ин-а</a:t>
            </a:r>
            <a:r>
              <a:rPr lang="uk-UA" b="1" i="1" dirty="0">
                <a:solidFill>
                  <a:srgbClr val="00B050"/>
                </a:solidFill>
              </a:rPr>
              <a:t>, три волосини; </a:t>
            </a:r>
            <a:r>
              <a:rPr lang="uk-UA" b="1" i="1" dirty="0" err="1">
                <a:solidFill>
                  <a:srgbClr val="00B050"/>
                </a:solidFill>
              </a:rPr>
              <a:t>картопл-я</a:t>
            </a:r>
            <a:r>
              <a:rPr lang="uk-UA" b="1" i="1" dirty="0">
                <a:solidFill>
                  <a:srgbClr val="00B050"/>
                </a:solidFill>
              </a:rPr>
              <a:t> —&gt; </a:t>
            </a:r>
            <a:r>
              <a:rPr lang="uk-UA" b="1" i="1" dirty="0" err="1">
                <a:solidFill>
                  <a:srgbClr val="00B050"/>
                </a:solidFill>
              </a:rPr>
              <a:t>картопл-ин-а</a:t>
            </a:r>
            <a:r>
              <a:rPr lang="uk-UA" b="1" i="1" dirty="0">
                <a:solidFill>
                  <a:srgbClr val="00B050"/>
                </a:solidFill>
              </a:rPr>
              <a:t>,     де­сяток картоплин; перл —&gt; </a:t>
            </a:r>
            <a:r>
              <a:rPr lang="uk-UA" b="1" i="1" dirty="0" err="1">
                <a:solidFill>
                  <a:srgbClr val="00B050"/>
                </a:solidFill>
              </a:rPr>
              <a:t>перл-ин-а</a:t>
            </a:r>
            <a:r>
              <a:rPr lang="uk-UA" b="1" i="1" dirty="0">
                <a:solidFill>
                  <a:srgbClr val="00B050"/>
                </a:solidFill>
              </a:rPr>
              <a:t>, низка перлин; капуста —&gt; </a:t>
            </a:r>
            <a:r>
              <a:rPr lang="uk-UA" b="1" i="1" dirty="0" err="1">
                <a:solidFill>
                  <a:srgbClr val="00B050"/>
                </a:solidFill>
              </a:rPr>
              <a:t>капуст-ин-а</a:t>
            </a:r>
            <a:r>
              <a:rPr lang="uk-UA" b="1" i="1" dirty="0">
                <a:solidFill>
                  <a:srgbClr val="00B050"/>
                </a:solidFill>
              </a:rPr>
              <a:t>, п’ять капустин.</a:t>
            </a:r>
            <a:endParaRPr lang="ru-RU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2385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492" y="876055"/>
            <a:ext cx="7940920" cy="5665422"/>
          </a:xfrm>
        </p:spPr>
        <p:txBody>
          <a:bodyPr/>
          <a:lstStyle/>
          <a:p>
            <a:pPr algn="just"/>
            <a:r>
              <a:rPr lang="uk-UA" dirty="0"/>
              <a:t>Словоформи множини в </a:t>
            </a:r>
            <a:r>
              <a:rPr lang="uk-UA" dirty="0" err="1"/>
              <a:t>сингулятива</a:t>
            </a:r>
            <a:r>
              <a:rPr lang="uk-UA" dirty="0"/>
              <a:t> утворюються за допомогою числівників або “лічильних іменників” (</a:t>
            </a:r>
            <a:r>
              <a:rPr lang="uk-UA" b="1" dirty="0">
                <a:solidFill>
                  <a:srgbClr val="00B050"/>
                </a:solidFill>
              </a:rPr>
              <a:t>десяток, сотня, пара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/>
              <a:t>і под.), які становлять одну аналітичну одиницю (</a:t>
            </a:r>
            <a:r>
              <a:rPr lang="uk-UA" b="1" dirty="0">
                <a:solidFill>
                  <a:srgbClr val="00B050"/>
                </a:solidFill>
              </a:rPr>
              <a:t>десяток картоплин, пара морквин</a:t>
            </a:r>
            <a:r>
              <a:rPr lang="uk-UA" dirty="0"/>
              <a:t>).</a:t>
            </a:r>
            <a:r>
              <a:rPr lang="ru-RU" dirty="0"/>
              <a:t> </a:t>
            </a:r>
          </a:p>
          <a:p>
            <a:pPr algn="just"/>
            <a:r>
              <a:rPr lang="ru-RU" dirty="0"/>
              <a:t>Без </a:t>
            </a:r>
            <a:r>
              <a:rPr lang="ru-RU" dirty="0" err="1"/>
              <a:t>числівників</a:t>
            </a:r>
            <a:r>
              <a:rPr lang="ru-RU" dirty="0"/>
              <a:t> </a:t>
            </a:r>
            <a:r>
              <a:rPr lang="ru-RU" dirty="0" err="1"/>
              <a:t>сингулятивні</a:t>
            </a:r>
            <a:r>
              <a:rPr lang="ru-RU" dirty="0"/>
              <a:t> </a:t>
            </a:r>
            <a:r>
              <a:rPr lang="ru-RU" dirty="0" err="1"/>
              <a:t>іменники</a:t>
            </a:r>
            <a:r>
              <a:rPr lang="ru-RU" dirty="0"/>
              <a:t> в </a:t>
            </a:r>
            <a:r>
              <a:rPr lang="ru-RU" dirty="0" err="1"/>
              <a:t>множині</a:t>
            </a:r>
            <a:r>
              <a:rPr lang="ru-RU" dirty="0"/>
              <a:t> не </a:t>
            </a:r>
            <a:r>
              <a:rPr lang="ru-RU" dirty="0" err="1"/>
              <a:t>вживаються</a:t>
            </a:r>
            <a:r>
              <a:rPr lang="ru-RU" dirty="0"/>
              <a:t>.</a:t>
            </a:r>
          </a:p>
          <a:p>
            <a:pPr algn="just"/>
            <a:r>
              <a:rPr lang="uk-UA" dirty="0"/>
              <a:t>Від основ </a:t>
            </a:r>
            <a:r>
              <a:rPr lang="uk-UA" dirty="0" err="1"/>
              <a:t>сингулятивів</a:t>
            </a:r>
            <a:r>
              <a:rPr lang="uk-UA" dirty="0"/>
              <a:t> можливі похідні зі значенням пестливості або здрібнілості із суфіксом </a:t>
            </a:r>
            <a:r>
              <a:rPr lang="uk-UA" b="1" dirty="0"/>
              <a:t>-к-а: </a:t>
            </a:r>
            <a:r>
              <a:rPr lang="uk-UA" b="1" i="1" dirty="0">
                <a:solidFill>
                  <a:srgbClr val="00B050"/>
                </a:solidFill>
              </a:rPr>
              <a:t>сніжина —&gt; сніжинка, росина —&gt; росинка.</a:t>
            </a:r>
            <a:endParaRPr lang="ru-RU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871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369" y="398585"/>
            <a:ext cx="8034705" cy="5685692"/>
          </a:xfrm>
        </p:spPr>
        <p:txBody>
          <a:bodyPr/>
          <a:lstStyle/>
          <a:p>
            <a:pPr algn="just"/>
            <a:endParaRPr lang="uk-UA" dirty="0" smtClean="0"/>
          </a:p>
          <a:p>
            <a:pPr algn="just"/>
            <a:r>
              <a:rPr lang="uk-UA" dirty="0" smtClean="0"/>
              <a:t>Граматична </a:t>
            </a:r>
            <a:r>
              <a:rPr lang="uk-UA" b="1" dirty="0"/>
              <a:t>категорія числа </a:t>
            </a:r>
            <a:r>
              <a:rPr lang="uk-UA" dirty="0"/>
              <a:t>іменника семантично і формаль­но пов’язана з </a:t>
            </a:r>
            <a:r>
              <a:rPr lang="uk-UA" b="1" dirty="0"/>
              <a:t>числівником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 </a:t>
            </a:r>
            <a:r>
              <a:rPr lang="uk-UA" dirty="0"/>
              <a:t>Здатність іменників сполучатися </a:t>
            </a:r>
            <a:r>
              <a:rPr lang="uk-UA" dirty="0" smtClean="0"/>
              <a:t>з числівниками </a:t>
            </a:r>
            <a:r>
              <a:rPr lang="uk-UA" dirty="0"/>
              <a:t>є ознакою їх </a:t>
            </a:r>
            <a:r>
              <a:rPr lang="uk-UA" dirty="0" err="1"/>
              <a:t>злічуваності</a:t>
            </a:r>
            <a:r>
              <a:rPr lang="uk-UA" dirty="0"/>
              <a:t>, а отже, можливістю </a:t>
            </a:r>
            <a:r>
              <a:rPr lang="uk-UA" dirty="0" smtClean="0"/>
              <a:t>мати </a:t>
            </a:r>
            <a:r>
              <a:rPr lang="uk-UA" dirty="0"/>
              <a:t>граматичні значення числа. </a:t>
            </a:r>
            <a:endParaRPr lang="uk-UA" dirty="0" smtClean="0"/>
          </a:p>
          <a:p>
            <a:pPr algn="just"/>
            <a:r>
              <a:rPr lang="uk-UA" dirty="0" smtClean="0"/>
              <a:t>Числівники </a:t>
            </a:r>
            <a:r>
              <a:rPr lang="uk-UA" dirty="0"/>
              <a:t>є допоміжним засобом </a:t>
            </a:r>
            <a:r>
              <a:rPr lang="uk-UA" dirty="0" err="1" smtClean="0"/>
              <a:t>конкретизацїї</a:t>
            </a:r>
            <a:r>
              <a:rPr lang="uk-UA" dirty="0" smtClean="0"/>
              <a:t> </a:t>
            </a:r>
            <a:r>
              <a:rPr lang="uk-UA" dirty="0"/>
              <a:t>граматичного значення множини, точного </a:t>
            </a:r>
            <a:r>
              <a:rPr lang="uk-UA" dirty="0" smtClean="0"/>
              <a:t>вираження кількості </a:t>
            </a:r>
            <a:r>
              <a:rPr lang="uk-UA" dirty="0"/>
              <a:t>предметів: пор. </a:t>
            </a:r>
            <a:r>
              <a:rPr lang="uk-UA" i="1" dirty="0" err="1">
                <a:solidFill>
                  <a:srgbClr val="C00000"/>
                </a:solidFill>
              </a:rPr>
              <a:t>сел-а</a:t>
            </a:r>
            <a:r>
              <a:rPr lang="uk-UA" dirty="0">
                <a:solidFill>
                  <a:srgbClr val="C00000"/>
                </a:solidFill>
              </a:rPr>
              <a:t> і </a:t>
            </a:r>
            <a:r>
              <a:rPr lang="uk-UA" i="1" dirty="0">
                <a:solidFill>
                  <a:srgbClr val="C00000"/>
                </a:solidFill>
              </a:rPr>
              <a:t>два </a:t>
            </a:r>
            <a:r>
              <a:rPr lang="uk-UA" i="1" dirty="0" err="1">
                <a:solidFill>
                  <a:srgbClr val="C00000"/>
                </a:solidFill>
              </a:rPr>
              <a:t>сел-а</a:t>
            </a:r>
            <a:r>
              <a:rPr lang="uk-UA" i="1" dirty="0">
                <a:solidFill>
                  <a:srgbClr val="C00000"/>
                </a:solidFill>
              </a:rPr>
              <a:t>; </a:t>
            </a:r>
            <a:r>
              <a:rPr lang="uk-UA" i="1" dirty="0" err="1">
                <a:solidFill>
                  <a:srgbClr val="C00000"/>
                </a:solidFill>
              </a:rPr>
              <a:t>оленят-а</a:t>
            </a:r>
            <a:r>
              <a:rPr lang="uk-UA" dirty="0">
                <a:solidFill>
                  <a:srgbClr val="C00000"/>
                </a:solidFill>
              </a:rPr>
              <a:t> і </a:t>
            </a:r>
            <a:r>
              <a:rPr lang="uk-UA" i="1" dirty="0">
                <a:solidFill>
                  <a:srgbClr val="C00000"/>
                </a:solidFill>
              </a:rPr>
              <a:t>п’ятеро </a:t>
            </a:r>
            <a:r>
              <a:rPr lang="uk-UA" i="1" dirty="0" smtClean="0">
                <a:solidFill>
                  <a:srgbClr val="C00000"/>
                </a:solidFill>
              </a:rPr>
              <a:t>оленят.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5521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Морфологічна категорія відмінка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567716"/>
            <a:ext cx="7929196" cy="5114437"/>
          </a:xfrm>
        </p:spPr>
        <p:txBody>
          <a:bodyPr/>
          <a:lstStyle/>
          <a:p>
            <a:pPr algn="just"/>
            <a:r>
              <a:rPr lang="uk-UA" b="1" dirty="0">
                <a:solidFill>
                  <a:srgbClr val="C00000"/>
                </a:solidFill>
              </a:rPr>
              <a:t>Відмінок</a:t>
            </a:r>
            <a:r>
              <a:rPr lang="uk-UA" dirty="0"/>
              <a:t> — це словозмінна граматична категорія </a:t>
            </a:r>
            <a:r>
              <a:rPr lang="uk-UA" dirty="0" smtClean="0"/>
              <a:t>іменни­ка</a:t>
            </a:r>
            <a:r>
              <a:rPr lang="uk-UA" dirty="0"/>
              <a:t>, яка виражає відношення предмета, названого </a:t>
            </a:r>
            <a:r>
              <a:rPr lang="uk-UA" dirty="0" smtClean="0"/>
              <a:t>іменником</a:t>
            </a:r>
            <a:r>
              <a:rPr lang="uk-UA" dirty="0"/>
              <a:t>, до інших предметів та ознак, позначених словами від­повідних частин мови</a:t>
            </a:r>
            <a:r>
              <a:rPr lang="uk-UA" dirty="0" smtClean="0"/>
              <a:t>.</a:t>
            </a:r>
            <a:endParaRPr lang="ru-RU" dirty="0"/>
          </a:p>
          <a:p>
            <a:pPr algn="just"/>
            <a:r>
              <a:rPr lang="uk-UA" dirty="0" smtClean="0"/>
              <a:t>Семантичною </a:t>
            </a:r>
            <a:r>
              <a:rPr lang="uk-UA" dirty="0"/>
              <a:t>домінантою категорії відмінка </a:t>
            </a:r>
            <a:r>
              <a:rPr lang="uk-UA" dirty="0" smtClean="0"/>
              <a:t>іменника є позначення </a:t>
            </a:r>
            <a:r>
              <a:rPr lang="uk-UA" dirty="0"/>
              <a:t>різних типів відношень предмета до інших предме­тів та його (предмета) </a:t>
            </a:r>
            <a:r>
              <a:rPr lang="uk-UA" dirty="0" smtClean="0"/>
              <a:t>ознак.</a:t>
            </a:r>
          </a:p>
          <a:p>
            <a:pPr algn="just"/>
            <a:r>
              <a:rPr lang="uk-UA" dirty="0" smtClean="0"/>
              <a:t>Основною </a:t>
            </a:r>
            <a:r>
              <a:rPr lang="uk-UA" b="1" dirty="0"/>
              <a:t>функцією</a:t>
            </a:r>
            <a:r>
              <a:rPr lang="uk-UA" dirty="0"/>
              <a:t> цієї </a:t>
            </a:r>
            <a:r>
              <a:rPr lang="uk-UA" dirty="0" smtClean="0"/>
              <a:t>категорії є вираження </a:t>
            </a:r>
            <a:r>
              <a:rPr lang="uk-UA" dirty="0"/>
              <a:t>семантико-граматичних відношень між </a:t>
            </a:r>
            <a:r>
              <a:rPr lang="uk-UA" dirty="0" smtClean="0"/>
              <a:t>сло­вами.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9015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922" y="371964"/>
            <a:ext cx="7870581" cy="605228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К</a:t>
            </a:r>
            <a:r>
              <a:rPr lang="uk-UA" dirty="0" smtClean="0"/>
              <a:t>а­тегорія </a:t>
            </a:r>
            <a:r>
              <a:rPr lang="uk-UA" dirty="0"/>
              <a:t>відмінка іменника </a:t>
            </a:r>
            <a:r>
              <a:rPr lang="uk-UA" dirty="0" smtClean="0"/>
              <a:t>є </a:t>
            </a:r>
            <a:r>
              <a:rPr lang="uk-UA" b="1" dirty="0" err="1" smtClean="0"/>
              <a:t>морфолого-</a:t>
            </a:r>
            <a:r>
              <a:rPr lang="uk-UA" dirty="0" smtClean="0"/>
              <a:t> </a:t>
            </a:r>
            <a:r>
              <a:rPr lang="uk-UA" b="1" dirty="0" smtClean="0"/>
              <a:t>синтаксичною</a:t>
            </a:r>
            <a:r>
              <a:rPr lang="uk-UA" dirty="0" smtClean="0"/>
              <a:t>, </a:t>
            </a:r>
            <a:r>
              <a:rPr lang="uk-UA" dirty="0"/>
              <a:t>забезпечує вираження безпосередніх формаль­но-семантичних зв’язків іменників у словосполученнях і реченнях зі словами таких частин мови: </a:t>
            </a:r>
            <a:endParaRPr lang="uk-UA" dirty="0" smtClean="0"/>
          </a:p>
          <a:p>
            <a:pPr algn="just"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dirty="0"/>
              <a:t>з іншими </a:t>
            </a:r>
            <a:r>
              <a:rPr lang="uk-UA" b="1" dirty="0"/>
              <a:t>іменниками</a:t>
            </a:r>
            <a:r>
              <a:rPr lang="uk-UA" dirty="0"/>
              <a:t>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C00000"/>
                </a:solidFill>
              </a:rPr>
              <a:t>психоло­гія дитини; зв’язок із громадою; подорож до Тбілісі</a:t>
            </a:r>
            <a:r>
              <a:rPr lang="uk-UA" i="1" dirty="0" smtClean="0"/>
              <a:t>),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 smtClean="0"/>
              <a:t>  </a:t>
            </a:r>
            <a:r>
              <a:rPr lang="uk-UA" dirty="0"/>
              <a:t>з </a:t>
            </a:r>
            <a:r>
              <a:rPr lang="uk-UA" b="1" dirty="0"/>
              <a:t>прикмет­никами</a:t>
            </a:r>
            <a:r>
              <a:rPr lang="uk-UA" dirty="0"/>
              <a:t>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C00000"/>
                </a:solidFill>
              </a:rPr>
              <a:t>фольклорні </a:t>
            </a:r>
            <a:r>
              <a:rPr lang="uk-UA" b="1" i="1" dirty="0" smtClean="0">
                <a:solidFill>
                  <a:srgbClr val="C00000"/>
                </a:solidFill>
              </a:rPr>
              <a:t>традиції</a:t>
            </a:r>
            <a:r>
              <a:rPr lang="uk-UA" b="1" i="1" dirty="0">
                <a:solidFill>
                  <a:srgbClr val="C00000"/>
                </a:solidFill>
              </a:rPr>
              <a:t>,</a:t>
            </a:r>
            <a:r>
              <a:rPr lang="uk-UA" b="1" i="1" dirty="0" smtClean="0">
                <a:solidFill>
                  <a:srgbClr val="C00000"/>
                </a:solidFill>
              </a:rPr>
              <a:t> </a:t>
            </a:r>
            <a:r>
              <a:rPr lang="uk-UA" b="1" i="1" dirty="0">
                <a:solidFill>
                  <a:srgbClr val="C00000"/>
                </a:solidFill>
              </a:rPr>
              <a:t>наш </a:t>
            </a:r>
            <a:r>
              <a:rPr lang="uk-UA" b="1" i="1" dirty="0" smtClean="0">
                <a:solidFill>
                  <a:srgbClr val="C00000"/>
                </a:solidFill>
              </a:rPr>
              <a:t>метод</a:t>
            </a:r>
            <a:r>
              <a:rPr lang="uk-UA" b="1" i="1" dirty="0">
                <a:solidFill>
                  <a:srgbClr val="C00000"/>
                </a:solidFill>
              </a:rPr>
              <a:t>,</a:t>
            </a:r>
            <a:r>
              <a:rPr lang="uk-UA" b="1" i="1" dirty="0" smtClean="0">
                <a:solidFill>
                  <a:srgbClr val="C00000"/>
                </a:solidFill>
              </a:rPr>
              <a:t> </a:t>
            </a:r>
            <a:r>
              <a:rPr lang="uk-UA" b="1" i="1" dirty="0">
                <a:solidFill>
                  <a:srgbClr val="C00000"/>
                </a:solidFill>
              </a:rPr>
              <a:t>третій </a:t>
            </a:r>
            <a:r>
              <a:rPr lang="uk-UA" b="1" i="1" dirty="0" smtClean="0">
                <a:solidFill>
                  <a:srgbClr val="C00000"/>
                </a:solidFill>
              </a:rPr>
              <a:t>дзвінок, </a:t>
            </a:r>
            <a:r>
              <a:rPr lang="uk-UA" b="1" i="1" dirty="0">
                <a:solidFill>
                  <a:srgbClr val="C00000"/>
                </a:solidFill>
              </a:rPr>
              <a:t>виши­та сорочка</a:t>
            </a:r>
            <a:r>
              <a:rPr lang="uk-UA" i="1" dirty="0"/>
              <a:t>);</a:t>
            </a:r>
            <a:r>
              <a:rPr lang="uk-UA" dirty="0"/>
              <a:t> </a:t>
            </a:r>
            <a:endParaRPr lang="uk-UA" dirty="0" smtClean="0"/>
          </a:p>
          <a:p>
            <a:pPr algn="just"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dirty="0"/>
              <a:t>з числівниками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C00000"/>
                </a:solidFill>
              </a:rPr>
              <a:t>троє братів; багато грошей</a:t>
            </a:r>
            <a:r>
              <a:rPr lang="uk-UA" i="1" dirty="0" smtClean="0"/>
              <a:t>);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 smtClean="0"/>
              <a:t>г</a:t>
            </a:r>
            <a:r>
              <a:rPr lang="uk-UA" dirty="0"/>
              <a:t>) з </a:t>
            </a:r>
            <a:r>
              <a:rPr lang="uk-UA" b="1" dirty="0"/>
              <a:t>дієсловами</a:t>
            </a:r>
            <a:r>
              <a:rPr lang="uk-UA" dirty="0"/>
              <a:t>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C00000"/>
                </a:solidFill>
              </a:rPr>
              <a:t>вирощувати овочі; зустрічатися з друзями</a:t>
            </a:r>
            <a:r>
              <a:rPr lang="uk-UA" i="1" dirty="0"/>
              <a:t>).</a:t>
            </a:r>
            <a:endParaRPr lang="ru-RU" dirty="0"/>
          </a:p>
          <a:p>
            <a:r>
              <a:rPr lang="uk-UA" dirty="0"/>
              <a:t>Категорія відмінка в усіх іменних частинах мови є </a:t>
            </a:r>
            <a:r>
              <a:rPr lang="uk-UA" b="1" dirty="0" err="1" smtClean="0"/>
              <a:t>парадигмоутворювальною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2215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724" y="386862"/>
            <a:ext cx="7741626" cy="6154615"/>
          </a:xfrm>
        </p:spPr>
        <p:txBody>
          <a:bodyPr>
            <a:noAutofit/>
          </a:bodyPr>
          <a:lstStyle/>
          <a:p>
            <a:pPr algn="just"/>
            <a:r>
              <a:rPr lang="uk-UA" sz="3200" dirty="0"/>
              <a:t>В українській мові категорія відмінка узагальнює </a:t>
            </a:r>
            <a:r>
              <a:rPr lang="uk-UA" sz="3200" b="1" dirty="0"/>
              <a:t>сім</a:t>
            </a:r>
            <a:r>
              <a:rPr lang="uk-UA" sz="3200" dirty="0"/>
              <a:t> грама­тичних значень — </a:t>
            </a:r>
            <a:r>
              <a:rPr lang="uk-UA" sz="3200" b="1" dirty="0"/>
              <a:t>називного, родового, давального, </a:t>
            </a:r>
            <a:r>
              <a:rPr lang="uk-UA" sz="3200" b="1" dirty="0" smtClean="0"/>
              <a:t>знахідного</a:t>
            </a:r>
            <a:r>
              <a:rPr lang="uk-UA" sz="3200" b="1" dirty="0"/>
              <a:t>, орудного, місцевого і кличного </a:t>
            </a:r>
            <a:r>
              <a:rPr lang="uk-UA" sz="3200" dirty="0"/>
              <a:t>відмінків, які виража­ються словоформами в контексті </a:t>
            </a:r>
            <a:r>
              <a:rPr lang="uk-UA" sz="3200" dirty="0" smtClean="0"/>
              <a:t>словосполучень </a:t>
            </a:r>
            <a:r>
              <a:rPr lang="uk-UA" sz="3200" dirty="0"/>
              <a:t>(</a:t>
            </a:r>
            <a:r>
              <a:rPr lang="uk-UA" sz="3200" dirty="0" smtClean="0"/>
              <a:t>речень).</a:t>
            </a:r>
          </a:p>
          <a:p>
            <a:pPr lvl="0" algn="just"/>
            <a:r>
              <a:rPr lang="uk-UA" sz="3200" dirty="0"/>
              <a:t>Відмінок і число як словозмінні категорії утворюють </a:t>
            </a:r>
            <a:r>
              <a:rPr lang="uk-UA" sz="3200" b="1" dirty="0"/>
              <a:t>іменниковий тип парадигми </a:t>
            </a:r>
            <a:r>
              <a:rPr lang="uk-UA" sz="3200" dirty="0"/>
              <a:t>— відмінково-числовий, де кожна </a:t>
            </a:r>
            <a:r>
              <a:rPr lang="uk-UA" sz="3200" dirty="0" smtClean="0"/>
              <a:t>                сло­воформа </a:t>
            </a:r>
            <a:r>
              <a:rPr lang="uk-UA" sz="3200" dirty="0"/>
              <a:t>виражає значення конкретного відмінка і числа </a:t>
            </a:r>
            <a:r>
              <a:rPr lang="uk-UA" sz="3200" dirty="0" err="1"/>
              <a:t>злічуваних</a:t>
            </a:r>
            <a:r>
              <a:rPr lang="uk-UA" sz="3200" dirty="0"/>
              <a:t> іменників</a:t>
            </a:r>
            <a:r>
              <a:rPr lang="uk-UA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1117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923" y="266456"/>
            <a:ext cx="7999535" cy="6591544"/>
          </a:xfrm>
        </p:spPr>
        <p:txBody>
          <a:bodyPr/>
          <a:lstStyle/>
          <a:p>
            <a:pPr algn="just"/>
            <a:r>
              <a:rPr lang="uk-UA" dirty="0" smtClean="0"/>
              <a:t>У інших частинах мови значення </a:t>
            </a:r>
            <a:r>
              <a:rPr lang="uk-UA" dirty="0"/>
              <a:t>роду є узгоджувальним, залежним від родових ознак іменника, наприклад: </a:t>
            </a:r>
            <a:endParaRPr lang="uk-UA" dirty="0" smtClean="0"/>
          </a:p>
          <a:p>
            <a:pPr algn="just"/>
            <a:r>
              <a:rPr lang="uk-UA" b="1" i="1" dirty="0" smtClean="0">
                <a:solidFill>
                  <a:srgbClr val="0070C0"/>
                </a:solidFill>
              </a:rPr>
              <a:t>так­ий </a:t>
            </a:r>
            <a:r>
              <a:rPr lang="uk-UA" b="1" i="1" dirty="0" err="1" smtClean="0">
                <a:solidFill>
                  <a:srgbClr val="0070C0"/>
                </a:solidFill>
              </a:rPr>
              <a:t>урок</a:t>
            </a:r>
            <a:r>
              <a:rPr lang="uk-UA" b="1" i="1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-</a:t>
            </a:r>
            <a:r>
              <a:rPr lang="pl-PL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Ø</a:t>
            </a:r>
            <a:r>
              <a:rPr lang="uk-UA" b="1" i="1" dirty="0" smtClean="0">
                <a:solidFill>
                  <a:srgbClr val="0070C0"/>
                </a:solidFill>
              </a:rPr>
              <a:t>,    така ідей-а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>
                <a:solidFill>
                  <a:srgbClr val="0070C0"/>
                </a:solidFill>
              </a:rPr>
              <a:t>так-е</a:t>
            </a:r>
            <a:r>
              <a:rPr lang="uk-UA" b="1" i="1" dirty="0">
                <a:solidFill>
                  <a:srgbClr val="0070C0"/>
                </a:solidFill>
              </a:rPr>
              <a:t> </a:t>
            </a:r>
            <a:r>
              <a:rPr lang="uk-UA" b="1" i="1" dirty="0" err="1">
                <a:solidFill>
                  <a:srgbClr val="0070C0"/>
                </a:solidFill>
              </a:rPr>
              <a:t>житт-я</a:t>
            </a:r>
            <a:r>
              <a:rPr lang="uk-UA" b="1" i="1" dirty="0">
                <a:solidFill>
                  <a:srgbClr val="0070C0"/>
                </a:solidFill>
              </a:rPr>
              <a:t>; </a:t>
            </a:r>
            <a:endParaRPr lang="uk-UA" b="1" i="1" dirty="0" smtClean="0">
              <a:solidFill>
                <a:srgbClr val="0070C0"/>
              </a:solidFill>
            </a:endParaRPr>
          </a:p>
          <a:p>
            <a:pPr algn="just"/>
            <a:r>
              <a:rPr lang="uk-UA" b="1" i="1" dirty="0">
                <a:solidFill>
                  <a:srgbClr val="00B050"/>
                </a:solidFill>
              </a:rPr>
              <a:t>щ</a:t>
            </a:r>
            <a:r>
              <a:rPr lang="uk-UA" b="1" i="1" dirty="0" smtClean="0">
                <a:solidFill>
                  <a:srgbClr val="00B050"/>
                </a:solidFill>
              </a:rPr>
              <a:t>асливий </a:t>
            </a:r>
            <a:r>
              <a:rPr lang="uk-UA" b="1" i="1" dirty="0" err="1" smtClean="0">
                <a:solidFill>
                  <a:srgbClr val="00B050"/>
                </a:solidFill>
              </a:rPr>
              <a:t>батьк-о</a:t>
            </a:r>
            <a:r>
              <a:rPr lang="uk-UA" b="1" i="1" dirty="0" smtClean="0">
                <a:solidFill>
                  <a:srgbClr val="00B050"/>
                </a:solidFill>
              </a:rPr>
              <a:t>, щаслива </a:t>
            </a:r>
            <a:r>
              <a:rPr lang="uk-UA" b="1" i="1" dirty="0" err="1" smtClean="0">
                <a:solidFill>
                  <a:srgbClr val="00B050"/>
                </a:solidFill>
              </a:rPr>
              <a:t>дівчин-а</a:t>
            </a:r>
            <a:r>
              <a:rPr lang="uk-UA" b="1" i="1" dirty="0" smtClean="0">
                <a:solidFill>
                  <a:srgbClr val="00B050"/>
                </a:solidFill>
              </a:rPr>
              <a:t>, щасливе </a:t>
            </a:r>
            <a:r>
              <a:rPr lang="uk-UA" b="1" i="1" dirty="0" err="1" smtClean="0">
                <a:solidFill>
                  <a:srgbClr val="00B050"/>
                </a:solidFill>
              </a:rPr>
              <a:t>дит-я</a:t>
            </a:r>
            <a:endParaRPr lang="uk-UA" b="1" i="1" dirty="0" smtClean="0">
              <a:solidFill>
                <a:srgbClr val="00B050"/>
              </a:solidFill>
            </a:endParaRPr>
          </a:p>
          <a:p>
            <a:pPr algn="just"/>
            <a:r>
              <a:rPr lang="uk-UA" b="1" i="1" dirty="0" err="1" smtClean="0">
                <a:solidFill>
                  <a:srgbClr val="C00000"/>
                </a:solidFill>
              </a:rPr>
              <a:t>написан-ий</a:t>
            </a:r>
            <a:r>
              <a:rPr lang="uk-UA" b="1" i="1" dirty="0" smtClean="0">
                <a:solidFill>
                  <a:srgbClr val="C00000"/>
                </a:solidFill>
              </a:rPr>
              <a:t>  </a:t>
            </a:r>
            <a:r>
              <a:rPr lang="uk-UA" b="1" i="1" dirty="0" err="1" smtClean="0">
                <a:solidFill>
                  <a:srgbClr val="C00000"/>
                </a:solidFill>
              </a:rPr>
              <a:t>лист</a:t>
            </a:r>
            <a:r>
              <a:rPr lang="uk-UA" b="1" i="1" dirty="0" err="1">
                <a:solidFill>
                  <a:srgbClr val="C00000"/>
                </a:solidFill>
                <a:latin typeface="Times New Roman"/>
                <a:cs typeface="Times New Roman"/>
              </a:rPr>
              <a:t>-</a:t>
            </a:r>
            <a:r>
              <a:rPr lang="pl-PL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Ø</a:t>
            </a:r>
            <a:r>
              <a:rPr lang="uk-UA" b="1" i="1" dirty="0">
                <a:solidFill>
                  <a:srgbClr val="C00000"/>
                </a:solidFill>
              </a:rPr>
              <a:t>,</a:t>
            </a:r>
            <a:r>
              <a:rPr lang="uk-UA" b="1" i="1" dirty="0" smtClean="0">
                <a:solidFill>
                  <a:srgbClr val="C00000"/>
                </a:solidFill>
              </a:rPr>
              <a:t> </a:t>
            </a:r>
            <a:r>
              <a:rPr lang="uk-UA" b="1" i="1" dirty="0" err="1" smtClean="0">
                <a:solidFill>
                  <a:srgbClr val="C00000"/>
                </a:solidFill>
              </a:rPr>
              <a:t>написан-а</a:t>
            </a:r>
            <a:r>
              <a:rPr lang="uk-UA" b="1" i="1" dirty="0" smtClean="0">
                <a:solidFill>
                  <a:srgbClr val="C00000"/>
                </a:solidFill>
              </a:rPr>
              <a:t> </a:t>
            </a:r>
            <a:r>
              <a:rPr lang="uk-UA" b="1" i="1" dirty="0">
                <a:solidFill>
                  <a:srgbClr val="C00000"/>
                </a:solidFill>
              </a:rPr>
              <a:t>повість, </a:t>
            </a:r>
            <a:r>
              <a:rPr lang="uk-UA" b="1" i="1" dirty="0" err="1" smtClean="0">
                <a:solidFill>
                  <a:srgbClr val="C00000"/>
                </a:solidFill>
              </a:rPr>
              <a:t>написан-е</a:t>
            </a:r>
            <a:r>
              <a:rPr lang="uk-UA" b="1" i="1" dirty="0" smtClean="0">
                <a:solidFill>
                  <a:srgbClr val="C00000"/>
                </a:solidFill>
              </a:rPr>
              <a:t> </a:t>
            </a:r>
            <a:r>
              <a:rPr lang="uk-UA" b="1" i="1" dirty="0" err="1">
                <a:solidFill>
                  <a:srgbClr val="C00000"/>
                </a:solidFill>
              </a:rPr>
              <a:t>повідомленн-я</a:t>
            </a:r>
            <a:r>
              <a:rPr lang="uk-UA" b="1" i="1" dirty="0">
                <a:solidFill>
                  <a:srgbClr val="FF0000"/>
                </a:solidFill>
              </a:rPr>
              <a:t>; </a:t>
            </a:r>
            <a:endParaRPr lang="uk-UA" b="1" i="1" dirty="0" smtClean="0">
              <a:solidFill>
                <a:srgbClr val="FF0000"/>
              </a:solidFill>
            </a:endParaRPr>
          </a:p>
          <a:p>
            <a:pPr algn="just"/>
            <a:r>
              <a:rPr lang="uk-UA" b="1" i="1" dirty="0" err="1" smtClean="0">
                <a:solidFill>
                  <a:srgbClr val="7030A0"/>
                </a:solidFill>
              </a:rPr>
              <a:t>батьк-о</a:t>
            </a:r>
            <a:r>
              <a:rPr lang="uk-UA" b="1" i="1" dirty="0" smtClean="0">
                <a:solidFill>
                  <a:srgbClr val="7030A0"/>
                </a:solidFill>
              </a:rPr>
              <a:t> </a:t>
            </a:r>
            <a:r>
              <a:rPr lang="uk-UA" b="1" i="1" dirty="0">
                <a:solidFill>
                  <a:srgbClr val="7030A0"/>
                </a:solidFill>
              </a:rPr>
              <a:t>сказав, </a:t>
            </a:r>
            <a:r>
              <a:rPr lang="uk-UA" b="1" i="1" dirty="0" err="1">
                <a:solidFill>
                  <a:srgbClr val="7030A0"/>
                </a:solidFill>
              </a:rPr>
              <a:t>мат-и</a:t>
            </a:r>
            <a:r>
              <a:rPr lang="uk-UA" b="1" i="1" dirty="0">
                <a:solidFill>
                  <a:srgbClr val="7030A0"/>
                </a:solidFill>
              </a:rPr>
              <a:t>   </a:t>
            </a:r>
            <a:r>
              <a:rPr lang="uk-UA" b="1" i="1" dirty="0" smtClean="0">
                <a:solidFill>
                  <a:srgbClr val="7030A0"/>
                </a:solidFill>
              </a:rPr>
              <a:t> </a:t>
            </a:r>
            <a:r>
              <a:rPr lang="uk-UA" b="1" i="1" dirty="0" err="1" smtClean="0">
                <a:solidFill>
                  <a:srgbClr val="7030A0"/>
                </a:solidFill>
              </a:rPr>
              <a:t>сказал-а</a:t>
            </a:r>
            <a:r>
              <a:rPr lang="uk-UA" b="1" i="1" dirty="0">
                <a:solidFill>
                  <a:srgbClr val="7030A0"/>
                </a:solidFill>
              </a:rPr>
              <a:t>, </a:t>
            </a:r>
            <a:r>
              <a:rPr lang="uk-UA" b="1" i="1" dirty="0" err="1">
                <a:solidFill>
                  <a:srgbClr val="7030A0"/>
                </a:solidFill>
              </a:rPr>
              <a:t>дит-я</a:t>
            </a:r>
            <a:r>
              <a:rPr lang="uk-UA" b="1" i="1" dirty="0">
                <a:solidFill>
                  <a:srgbClr val="7030A0"/>
                </a:solidFill>
              </a:rPr>
              <a:t> </a:t>
            </a:r>
            <a:r>
              <a:rPr lang="uk-UA" b="1" i="1" dirty="0" smtClean="0">
                <a:solidFill>
                  <a:srgbClr val="7030A0"/>
                </a:solidFill>
              </a:rPr>
              <a:t> </a:t>
            </a:r>
            <a:r>
              <a:rPr lang="uk-UA" b="1" i="1" dirty="0" err="1" smtClean="0">
                <a:solidFill>
                  <a:srgbClr val="7030A0"/>
                </a:solidFill>
              </a:rPr>
              <a:t>сказал-о</a:t>
            </a:r>
            <a:r>
              <a:rPr lang="uk-UA" b="1" i="1" dirty="0" smtClean="0">
                <a:solidFill>
                  <a:srgbClr val="7030A0"/>
                </a:solidFill>
              </a:rPr>
              <a:t>.</a:t>
            </a:r>
            <a:endParaRPr lang="uk-UA" dirty="0" smtClean="0"/>
          </a:p>
          <a:p>
            <a:pPr algn="just"/>
            <a:r>
              <a:rPr lang="uk-UA" dirty="0" smtClean="0"/>
              <a:t>Категорія </a:t>
            </a:r>
            <a:r>
              <a:rPr lang="uk-UA" dirty="0"/>
              <a:t>роду іменника має дві домінанти: </a:t>
            </a:r>
            <a:r>
              <a:rPr lang="uk-UA" b="1" dirty="0"/>
              <a:t>формаль­но-семантичну</a:t>
            </a:r>
            <a:r>
              <a:rPr lang="uk-UA" dirty="0"/>
              <a:t> (в іменниках-істотах) і </a:t>
            </a:r>
            <a:r>
              <a:rPr lang="uk-UA" b="1" dirty="0"/>
              <a:t>формальну</a:t>
            </a:r>
            <a:r>
              <a:rPr lang="uk-UA" dirty="0"/>
              <a:t> (в іменниках-неістотах).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9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538" y="676764"/>
            <a:ext cx="7858858" cy="5724036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Родовий, давальний, знахідний, орудний і місцевий від­мінки називаються </a:t>
            </a:r>
            <a:r>
              <a:rPr lang="uk-UA" b="1" dirty="0"/>
              <a:t>непрямими</a:t>
            </a:r>
            <a:r>
              <a:rPr lang="uk-UA" dirty="0"/>
              <a:t>. </a:t>
            </a:r>
            <a:endParaRPr lang="uk-UA" dirty="0" smtClean="0"/>
          </a:p>
          <a:p>
            <a:pPr algn="just"/>
            <a:endParaRPr lang="uk-UA" dirty="0"/>
          </a:p>
          <a:p>
            <a:pPr algn="just"/>
            <a:r>
              <a:rPr lang="uk-UA" dirty="0" smtClean="0"/>
              <a:t>Словоформи </a:t>
            </a:r>
            <a:r>
              <a:rPr lang="uk-UA" dirty="0"/>
              <a:t>цих відмінків неза­лежно від своїх лексичних значень виконують синтаксичну роль до­датка, а залежно від індивідуальних лексичних значень — роль означення та обставини. </a:t>
            </a:r>
            <a:endParaRPr lang="uk-UA" dirty="0" smtClean="0"/>
          </a:p>
          <a:p>
            <a:pPr algn="just"/>
            <a:r>
              <a:rPr lang="uk-UA" dirty="0" smtClean="0"/>
              <a:t>Наприклад</a:t>
            </a:r>
            <a:r>
              <a:rPr lang="uk-UA" dirty="0"/>
              <a:t>: </a:t>
            </a:r>
            <a:r>
              <a:rPr lang="uk-UA" i="1" dirty="0">
                <a:solidFill>
                  <a:srgbClr val="C00000"/>
                </a:solidFill>
              </a:rPr>
              <a:t>Ліс </a:t>
            </a:r>
            <a:r>
              <a:rPr lang="uk-UA" b="1" i="1" dirty="0">
                <a:solidFill>
                  <a:srgbClr val="C00000"/>
                </a:solidFill>
              </a:rPr>
              <a:t>темнів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(де?) </a:t>
            </a:r>
            <a:r>
              <a:rPr lang="uk-UA" b="1" i="1" dirty="0">
                <a:solidFill>
                  <a:srgbClr val="C00000"/>
                </a:solidFill>
              </a:rPr>
              <a:t>за яром</a:t>
            </a:r>
            <a:r>
              <a:rPr lang="uk-UA" i="1" dirty="0"/>
              <a:t>, </a:t>
            </a:r>
            <a:r>
              <a:rPr lang="uk-UA" i="1" dirty="0">
                <a:solidFill>
                  <a:srgbClr val="C00000"/>
                </a:solidFill>
              </a:rPr>
              <a:t>і коли наблизились, то помітили, що зблизька він світліший, бо </a:t>
            </a:r>
            <a:r>
              <a:rPr lang="uk-UA" b="1" i="1" dirty="0" smtClean="0">
                <a:solidFill>
                  <a:srgbClr val="C00000"/>
                </a:solidFill>
              </a:rPr>
              <a:t>листя</a:t>
            </a:r>
            <a:r>
              <a:rPr lang="uk-UA" dirty="0" smtClean="0"/>
              <a:t> </a:t>
            </a:r>
            <a:r>
              <a:rPr lang="uk-UA" dirty="0"/>
              <a:t>(яке</a:t>
            </a:r>
            <a:r>
              <a:rPr lang="uk-UA" dirty="0" smtClean="0"/>
              <a:t>?) </a:t>
            </a:r>
            <a:r>
              <a:rPr lang="uk-UA" b="1" i="1" dirty="0" smtClean="0">
                <a:solidFill>
                  <a:srgbClr val="C00000"/>
                </a:solidFill>
              </a:rPr>
              <a:t>на березах  </a:t>
            </a:r>
            <a:r>
              <a:rPr lang="uk-UA" i="1" dirty="0"/>
              <a:t>та </a:t>
            </a:r>
            <a:r>
              <a:rPr lang="uk-UA" b="1" i="1" dirty="0" smtClean="0">
                <a:solidFill>
                  <a:srgbClr val="C00000"/>
                </a:solidFill>
              </a:rPr>
              <a:t>осиках</a:t>
            </a:r>
            <a:r>
              <a:rPr lang="uk-UA" i="1" dirty="0" smtClean="0"/>
              <a:t> </a:t>
            </a:r>
            <a:r>
              <a:rPr lang="uk-UA" i="1" dirty="0">
                <a:solidFill>
                  <a:srgbClr val="C00000"/>
                </a:solidFill>
              </a:rPr>
              <a:t>жовтіло, бралось багрянцем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C00000"/>
                </a:solidFill>
              </a:rPr>
              <a:t>                           </a:t>
            </a:r>
            <a:r>
              <a:rPr lang="uk-UA" dirty="0" smtClean="0"/>
              <a:t>(</a:t>
            </a:r>
            <a:r>
              <a:rPr lang="uk-UA" dirty="0"/>
              <a:t>В. Зем­ляк).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4174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415" y="735378"/>
            <a:ext cx="8128489" cy="57943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Словоформи </a:t>
            </a:r>
            <a:r>
              <a:rPr lang="uk-UA" dirty="0"/>
              <a:t>кличного відмінка, як прави­ло, </a:t>
            </a:r>
            <a:r>
              <a:rPr lang="uk-UA" dirty="0" smtClean="0"/>
              <a:t>вказують</a:t>
            </a:r>
            <a:r>
              <a:rPr lang="uk-UA" dirty="0"/>
              <a:t>:</a:t>
            </a:r>
            <a:endParaRPr lang="ru-RU" dirty="0"/>
          </a:p>
          <a:p>
            <a:pPr lvl="0"/>
            <a:r>
              <a:rPr lang="uk-UA" dirty="0"/>
              <a:t>на актуалізованого суб’єкта дії: </a:t>
            </a:r>
            <a:r>
              <a:rPr lang="uk-UA" b="1" i="1" dirty="0" err="1">
                <a:solidFill>
                  <a:srgbClr val="C00000"/>
                </a:solidFill>
              </a:rPr>
              <a:t>Поет-е</a:t>
            </a:r>
            <a:r>
              <a:rPr lang="uk-UA" b="1" i="1" dirty="0">
                <a:solidFill>
                  <a:srgbClr val="C00000"/>
                </a:solidFill>
              </a:rPr>
              <a:t>,</a:t>
            </a:r>
            <a:r>
              <a:rPr lang="uk-UA" i="1" dirty="0">
                <a:solidFill>
                  <a:srgbClr val="C00000"/>
                </a:solidFill>
              </a:rPr>
              <a:t> слухай голоси життя людського</a:t>
            </a:r>
            <a:r>
              <a:rPr lang="uk-UA" dirty="0"/>
              <a:t> (М. Рильський);</a:t>
            </a:r>
            <a:endParaRPr lang="ru-RU" dirty="0"/>
          </a:p>
          <a:p>
            <a:pPr lvl="0"/>
            <a:r>
              <a:rPr lang="uk-UA" dirty="0"/>
              <a:t>нейтралізованого суб’єкта дії: </a:t>
            </a:r>
            <a:r>
              <a:rPr lang="uk-UA" i="1" dirty="0">
                <a:solidFill>
                  <a:srgbClr val="C00000"/>
                </a:solidFill>
              </a:rPr>
              <a:t>Нам випало, </a:t>
            </a:r>
            <a:r>
              <a:rPr lang="uk-UA" b="1" i="1" dirty="0" err="1" smtClean="0">
                <a:solidFill>
                  <a:srgbClr val="C00000"/>
                </a:solidFill>
              </a:rPr>
              <a:t>син-у</a:t>
            </a:r>
            <a:r>
              <a:rPr lang="uk-UA" b="1" i="1" dirty="0">
                <a:solidFill>
                  <a:srgbClr val="C00000"/>
                </a:solidFill>
              </a:rPr>
              <a:t>,</a:t>
            </a:r>
            <a:r>
              <a:rPr lang="uk-UA" i="1" dirty="0">
                <a:solidFill>
                  <a:srgbClr val="C00000"/>
                </a:solidFill>
              </a:rPr>
              <a:t> досія­ти і дополоти </a:t>
            </a:r>
            <a:r>
              <a:rPr lang="uk-UA" i="1" dirty="0" err="1">
                <a:solidFill>
                  <a:srgbClr val="C00000"/>
                </a:solidFill>
              </a:rPr>
              <a:t>отецькеє</a:t>
            </a:r>
            <a:r>
              <a:rPr lang="uk-UA" i="1" dirty="0">
                <a:solidFill>
                  <a:srgbClr val="C00000"/>
                </a:solidFill>
              </a:rPr>
              <a:t> поле</a:t>
            </a:r>
            <a:r>
              <a:rPr lang="uk-UA" dirty="0"/>
              <a:t> (Д. Павличко);</a:t>
            </a:r>
            <a:endParaRPr lang="ru-RU" dirty="0"/>
          </a:p>
          <a:p>
            <a:pPr lvl="0"/>
            <a:r>
              <a:rPr lang="uk-UA" dirty="0"/>
              <a:t>рідше — </a:t>
            </a:r>
            <a:r>
              <a:rPr lang="uk-UA" dirty="0" smtClean="0"/>
              <a:t>адресата</a:t>
            </a:r>
            <a:r>
              <a:rPr lang="uk-UA" dirty="0"/>
              <a:t>: </a:t>
            </a:r>
            <a:r>
              <a:rPr lang="uk-UA" i="1" dirty="0">
                <a:solidFill>
                  <a:srgbClr val="C00000"/>
                </a:solidFill>
              </a:rPr>
              <a:t>Звертаюся до тебе</a:t>
            </a:r>
            <a:r>
              <a:rPr lang="uk-UA" i="1" dirty="0"/>
              <a:t>, </a:t>
            </a:r>
            <a:r>
              <a:rPr lang="uk-UA" b="1" i="1" dirty="0" err="1" smtClean="0">
                <a:solidFill>
                  <a:srgbClr val="C00000"/>
                </a:solidFill>
              </a:rPr>
              <a:t>Гал-ю</a:t>
            </a:r>
            <a:r>
              <a:rPr lang="uk-UA" b="1" i="1" dirty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  <a:p>
            <a:pPr lvl="0" algn="just"/>
            <a:r>
              <a:rPr lang="uk-UA" dirty="0"/>
              <a:t>Основним формальним засобом вираження відмінко­вих значень в українських іменниках є </a:t>
            </a:r>
            <a:r>
              <a:rPr lang="uk-UA" b="1" dirty="0">
                <a:solidFill>
                  <a:srgbClr val="C00000"/>
                </a:solidFill>
              </a:rPr>
              <a:t>флексія</a:t>
            </a:r>
            <a:r>
              <a:rPr lang="uk-UA" dirty="0"/>
              <a:t>. </a:t>
            </a:r>
            <a:endParaRPr lang="uk-UA" dirty="0" smtClean="0"/>
          </a:p>
          <a:p>
            <a:pPr lvl="0" algn="just"/>
            <a:r>
              <a:rPr lang="uk-UA" dirty="0" smtClean="0"/>
              <a:t>Допоміж­ними </a:t>
            </a:r>
            <a:r>
              <a:rPr lang="uk-UA" dirty="0"/>
              <a:t>засобами, які використовуються разом із флексією, є: </a:t>
            </a:r>
            <a:r>
              <a:rPr lang="uk-UA" dirty="0" smtClean="0"/>
              <a:t>фор­мотворчі </a:t>
            </a:r>
            <a:r>
              <a:rPr lang="uk-UA" dirty="0"/>
              <a:t>суфікси; прийменники; наголос; </a:t>
            </a:r>
            <a:r>
              <a:rPr lang="uk-UA" dirty="0" err="1"/>
              <a:t>морфонеми</a:t>
            </a:r>
            <a:r>
              <a:rPr lang="uk-UA" dirty="0"/>
              <a:t>; син­таксична сполучуваність із залежними від іменника слово­формами; порядок слів як засіб вираження відмінкових грамем (рідко).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3324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3045" y="653318"/>
            <a:ext cx="7847135" cy="5923328"/>
          </a:xfrm>
        </p:spPr>
        <p:txBody>
          <a:bodyPr/>
          <a:lstStyle/>
          <a:p>
            <a:pPr algn="just"/>
            <a:r>
              <a:rPr lang="uk-UA" b="1" dirty="0"/>
              <a:t>Словоформи</a:t>
            </a:r>
            <a:r>
              <a:rPr lang="uk-UA" dirty="0"/>
              <a:t> іменникових парадигм створюються такими спосо­бами: </a:t>
            </a:r>
            <a:endParaRPr lang="uk-UA" dirty="0" smtClean="0"/>
          </a:p>
          <a:p>
            <a:pPr algn="just"/>
            <a:r>
              <a:rPr lang="uk-UA" dirty="0" smtClean="0"/>
              <a:t>синтетичним</a:t>
            </a:r>
            <a:r>
              <a:rPr lang="uk-UA" dirty="0"/>
              <a:t>, </a:t>
            </a:r>
            <a:r>
              <a:rPr lang="uk-UA" dirty="0" smtClean="0"/>
              <a:t>аналітично-синтетичним </a:t>
            </a:r>
            <a:r>
              <a:rPr lang="uk-UA" dirty="0"/>
              <a:t>і суплетивним (в іменникових займенниках). </a:t>
            </a:r>
            <a:endParaRPr lang="uk-UA" dirty="0" smtClean="0"/>
          </a:p>
          <a:p>
            <a:pPr algn="just"/>
            <a:r>
              <a:rPr lang="uk-UA" b="1" dirty="0" smtClean="0"/>
              <a:t>Називний </a:t>
            </a:r>
            <a:r>
              <a:rPr lang="uk-UA" b="1" dirty="0"/>
              <a:t>і кличний </a:t>
            </a:r>
            <a:r>
              <a:rPr lang="uk-UA" dirty="0"/>
              <a:t>відмінки виражаються лише синтетичними (безприйменниковими) словоформами; </a:t>
            </a:r>
            <a:endParaRPr lang="uk-UA" dirty="0" smtClean="0"/>
          </a:p>
          <a:p>
            <a:pPr algn="just"/>
            <a:r>
              <a:rPr lang="uk-UA" b="1" dirty="0" smtClean="0"/>
              <a:t>місцевий</a:t>
            </a:r>
            <a:r>
              <a:rPr lang="uk-UA" dirty="0" smtClean="0"/>
              <a:t> </a:t>
            </a:r>
            <a:r>
              <a:rPr lang="uk-UA" dirty="0"/>
              <a:t>— тільки </a:t>
            </a:r>
            <a:r>
              <a:rPr lang="uk-UA" dirty="0" smtClean="0"/>
              <a:t>а</a:t>
            </a:r>
            <a:r>
              <a:rPr lang="uk-UA" b="1" dirty="0" smtClean="0"/>
              <a:t>налітично-синтетичними</a:t>
            </a:r>
            <a:r>
              <a:rPr lang="uk-UA" dirty="0" smtClean="0"/>
              <a:t> </a:t>
            </a:r>
            <a:r>
              <a:rPr lang="uk-UA" dirty="0"/>
              <a:t>(прийменниковими); інші — як синтетичними, так і </a:t>
            </a:r>
            <a:r>
              <a:rPr lang="uk-UA" dirty="0" smtClean="0"/>
              <a:t>аналітично-синтетичними </a:t>
            </a:r>
            <a:r>
              <a:rPr lang="uk-UA" dirty="0"/>
              <a:t>словоформами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8955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6830" y="644769"/>
            <a:ext cx="7788519" cy="60960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Кожен відмінок характеризується певним набором цих значень, якими регулюється вживання словоформ у реченні.</a:t>
            </a:r>
            <a:endParaRPr lang="ru-RU" dirty="0"/>
          </a:p>
          <a:p>
            <a:pPr algn="just"/>
            <a:r>
              <a:rPr lang="uk-UA" b="1" dirty="0"/>
              <a:t>Називний відмінок </a:t>
            </a:r>
            <a:r>
              <a:rPr lang="uk-UA" dirty="0"/>
              <a:t>виражає такі значення:</a:t>
            </a:r>
            <a:endParaRPr lang="ru-RU" dirty="0"/>
          </a:p>
          <a:p>
            <a:pPr lvl="0" algn="just"/>
            <a:r>
              <a:rPr lang="uk-UA" dirty="0">
                <a:solidFill>
                  <a:srgbClr val="C00000"/>
                </a:solidFill>
              </a:rPr>
              <a:t>суб’єкта дії</a:t>
            </a:r>
            <a:r>
              <a:rPr lang="uk-UA" dirty="0"/>
              <a:t>: </a:t>
            </a:r>
            <a:r>
              <a:rPr lang="uk-UA" b="1" dirty="0">
                <a:solidFill>
                  <a:srgbClr val="00B050"/>
                </a:solidFill>
              </a:rPr>
              <a:t>Слово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i="1" dirty="0">
                <a:solidFill>
                  <a:srgbClr val="00B050"/>
                </a:solidFill>
              </a:rPr>
              <a:t>має збройну силу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/>
              <a:t>(М. Рильський). </a:t>
            </a:r>
            <a:r>
              <a:rPr lang="uk-UA" b="1" i="1" dirty="0">
                <a:solidFill>
                  <a:srgbClr val="00B050"/>
                </a:solidFill>
              </a:rPr>
              <a:t>Вечір</a:t>
            </a:r>
            <a:r>
              <a:rPr lang="uk-UA" i="1" dirty="0"/>
              <a:t>. </a:t>
            </a:r>
            <a:endParaRPr lang="uk-UA" i="1" dirty="0" smtClean="0"/>
          </a:p>
          <a:p>
            <a:pPr lvl="0" algn="just"/>
            <a:r>
              <a:rPr lang="uk-UA" dirty="0" smtClean="0">
                <a:solidFill>
                  <a:srgbClr val="C00000"/>
                </a:solidFill>
              </a:rPr>
              <a:t>об’єкта </a:t>
            </a:r>
            <a:r>
              <a:rPr lang="uk-UA" dirty="0">
                <a:solidFill>
                  <a:srgbClr val="C00000"/>
                </a:solidFill>
              </a:rPr>
              <a:t>дії</a:t>
            </a:r>
            <a:r>
              <a:rPr lang="uk-UA" dirty="0"/>
              <a:t>: </a:t>
            </a:r>
            <a:r>
              <a:rPr lang="uk-UA" i="1" dirty="0"/>
              <a:t>Газета видається університетом.</a:t>
            </a:r>
            <a:r>
              <a:rPr lang="uk-UA" dirty="0"/>
              <a:t> Об’єктне значення виражається підметом у пасивних конструкціях;</a:t>
            </a:r>
            <a:endParaRPr lang="ru-RU" dirty="0"/>
          </a:p>
          <a:p>
            <a:pPr algn="just"/>
            <a:r>
              <a:rPr lang="uk-UA" dirty="0">
                <a:solidFill>
                  <a:srgbClr val="C00000"/>
                </a:solidFill>
              </a:rPr>
              <a:t>ознаки предмета</a:t>
            </a:r>
            <a:r>
              <a:rPr lang="uk-UA" dirty="0"/>
              <a:t>: а) предикативної — у складі іменно­го присудка: </a:t>
            </a:r>
            <a:r>
              <a:rPr lang="uk-UA" i="1" dirty="0">
                <a:solidFill>
                  <a:srgbClr val="00B050"/>
                </a:solidFill>
              </a:rPr>
              <a:t>Столиця України — </a:t>
            </a:r>
            <a:r>
              <a:rPr lang="uk-UA" b="1" i="1" dirty="0">
                <a:solidFill>
                  <a:srgbClr val="00B050"/>
                </a:solidFill>
              </a:rPr>
              <a:t>Київ</a:t>
            </a:r>
            <a:r>
              <a:rPr lang="uk-UA" i="1" dirty="0"/>
              <a:t>;</a:t>
            </a:r>
            <a:r>
              <a:rPr lang="uk-UA" dirty="0"/>
              <a:t> </a:t>
            </a:r>
            <a:r>
              <a:rPr lang="uk-UA" dirty="0" smtClean="0"/>
              <a:t>              б</a:t>
            </a:r>
            <a:r>
              <a:rPr lang="uk-UA" dirty="0"/>
              <a:t>) атрибутивної — у складі прикладки: </a:t>
            </a:r>
            <a:r>
              <a:rPr lang="uk-UA" i="1" dirty="0">
                <a:solidFill>
                  <a:srgbClr val="00B050"/>
                </a:solidFill>
              </a:rPr>
              <a:t>Місто</a:t>
            </a:r>
            <a:r>
              <a:rPr lang="uk-UA" dirty="0">
                <a:solidFill>
                  <a:srgbClr val="00B050"/>
                </a:solidFill>
              </a:rPr>
              <a:t> (яке?) </a:t>
            </a:r>
            <a:r>
              <a:rPr lang="uk-UA" b="1" i="1" dirty="0">
                <a:solidFill>
                  <a:srgbClr val="00B050"/>
                </a:solidFill>
              </a:rPr>
              <a:t>Київ</a:t>
            </a:r>
            <a:r>
              <a:rPr lang="uk-UA" i="1" dirty="0">
                <a:solidFill>
                  <a:srgbClr val="00B050"/>
                </a:solidFill>
              </a:rPr>
              <a:t> — столиця України</a:t>
            </a:r>
            <a:r>
              <a:rPr lang="uk-UA" i="1" dirty="0" smtClean="0">
                <a:solidFill>
                  <a:srgbClr val="00B050"/>
                </a:solidFill>
              </a:rPr>
              <a:t>.</a:t>
            </a:r>
            <a:r>
              <a:rPr lang="uk-UA" dirty="0">
                <a:solidFill>
                  <a:srgbClr val="00B050"/>
                </a:solidFill>
              </a:rPr>
              <a:t> </a:t>
            </a:r>
            <a:endParaRPr lang="uk-UA" dirty="0" smtClean="0">
              <a:solidFill>
                <a:srgbClr val="00B050"/>
              </a:solidFill>
            </a:endParaRPr>
          </a:p>
          <a:p>
            <a:pPr algn="just"/>
            <a:r>
              <a:rPr lang="uk-UA" dirty="0" smtClean="0"/>
              <a:t>Називний </a:t>
            </a:r>
            <a:r>
              <a:rPr lang="uk-UA" dirty="0"/>
              <a:t>відмінок не виражає в українській мові значень </a:t>
            </a:r>
            <a:r>
              <a:rPr lang="uk-UA" b="1" dirty="0" err="1" smtClean="0"/>
              <a:t>обставиини</a:t>
            </a:r>
            <a:r>
              <a:rPr lang="uk-UA" dirty="0" smtClean="0"/>
              <a:t> </a:t>
            </a:r>
            <a:r>
              <a:rPr lang="uk-UA" dirty="0"/>
              <a:t>дії.</a:t>
            </a:r>
            <a:endParaRPr lang="ru-RU" dirty="0"/>
          </a:p>
          <a:p>
            <a:pPr lvl="0" algn="just"/>
            <a:endParaRPr lang="uk-UA" i="1" dirty="0" smtClean="0"/>
          </a:p>
          <a:p>
            <a:pPr lvl="0"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0884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689585"/>
            <a:ext cx="7894028" cy="5957400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Родовий відмінок </a:t>
            </a:r>
            <a:r>
              <a:rPr lang="uk-UA" dirty="0"/>
              <a:t>виражає значення:</a:t>
            </a:r>
            <a:endParaRPr lang="ru-RU" dirty="0"/>
          </a:p>
          <a:p>
            <a:pPr lvl="0"/>
            <a:r>
              <a:rPr lang="uk-UA" sz="3200" dirty="0"/>
              <a:t>об’єкта дії: </a:t>
            </a:r>
            <a:r>
              <a:rPr lang="uk-UA" sz="3200" i="1" dirty="0">
                <a:solidFill>
                  <a:srgbClr val="FF0000"/>
                </a:solidFill>
              </a:rPr>
              <a:t>випити</a:t>
            </a:r>
            <a:r>
              <a:rPr lang="uk-UA" sz="3200" dirty="0">
                <a:solidFill>
                  <a:srgbClr val="FF0000"/>
                </a:solidFill>
              </a:rPr>
              <a:t> (чого?) </a:t>
            </a:r>
            <a:r>
              <a:rPr lang="uk-UA" sz="3200" i="1" dirty="0">
                <a:solidFill>
                  <a:srgbClr val="FF0000"/>
                </a:solidFill>
              </a:rPr>
              <a:t>чаю; повторення</a:t>
            </a:r>
            <a:r>
              <a:rPr lang="uk-UA" sz="3200" dirty="0">
                <a:solidFill>
                  <a:srgbClr val="FF0000"/>
                </a:solidFill>
              </a:rPr>
              <a:t> (чого?) </a:t>
            </a:r>
            <a:r>
              <a:rPr lang="uk-UA" sz="3200" i="1" dirty="0">
                <a:solidFill>
                  <a:srgbClr val="FF0000"/>
                </a:solidFill>
              </a:rPr>
              <a:t>прави­ла; злякатися</a:t>
            </a:r>
            <a:r>
              <a:rPr lang="uk-UA" sz="3200" dirty="0">
                <a:solidFill>
                  <a:srgbClr val="FF0000"/>
                </a:solidFill>
              </a:rPr>
              <a:t> (кого?) </a:t>
            </a:r>
            <a:r>
              <a:rPr lang="uk-UA" sz="3200" i="1" dirty="0">
                <a:solidFill>
                  <a:srgbClr val="FF0000"/>
                </a:solidFill>
              </a:rPr>
              <a:t>собаки</a:t>
            </a:r>
            <a:r>
              <a:rPr lang="uk-UA" sz="3200" i="1" dirty="0"/>
              <a:t>. У</a:t>
            </a:r>
            <a:r>
              <a:rPr lang="uk-UA" sz="3200" dirty="0"/>
              <a:t> реченні словоформи з цим значен­ням виконують роль додатка;</a:t>
            </a:r>
            <a:endParaRPr lang="ru-RU" sz="3200" dirty="0"/>
          </a:p>
          <a:p>
            <a:pPr algn="just"/>
            <a:r>
              <a:rPr lang="uk-UA" sz="3200" dirty="0"/>
              <a:t>суб’єкта дії: </a:t>
            </a:r>
            <a:r>
              <a:rPr lang="uk-UA" sz="3200" i="1" dirty="0">
                <a:solidFill>
                  <a:srgbClr val="FF0000"/>
                </a:solidFill>
              </a:rPr>
              <a:t>наказ</a:t>
            </a:r>
            <a:r>
              <a:rPr lang="uk-UA" sz="3200" dirty="0">
                <a:solidFill>
                  <a:srgbClr val="FF0000"/>
                </a:solidFill>
              </a:rPr>
              <a:t> (кого?) </a:t>
            </a:r>
            <a:r>
              <a:rPr lang="uk-UA" sz="3200" i="1" dirty="0">
                <a:solidFill>
                  <a:srgbClr val="FF0000"/>
                </a:solidFill>
              </a:rPr>
              <a:t>командира (командир наказав</a:t>
            </a:r>
            <a:r>
              <a:rPr lang="uk-UA" sz="3200" i="1" dirty="0" smtClean="0"/>
              <a:t>); </a:t>
            </a:r>
            <a:r>
              <a:rPr lang="uk-UA" sz="3200" i="1" dirty="0" smtClean="0">
                <a:solidFill>
                  <a:srgbClr val="FF0000"/>
                </a:solidFill>
              </a:rPr>
              <a:t>спів</a:t>
            </a:r>
            <a:r>
              <a:rPr lang="uk-UA" sz="3200" i="1" dirty="0" smtClean="0"/>
              <a:t> (</a:t>
            </a:r>
            <a:r>
              <a:rPr lang="uk-UA" sz="3200" i="1" dirty="0" smtClean="0">
                <a:solidFill>
                  <a:srgbClr val="FF0000"/>
                </a:solidFill>
              </a:rPr>
              <a:t>кого?) солов’я (соловей співає</a:t>
            </a:r>
            <a:r>
              <a:rPr lang="uk-UA" sz="3200" i="1" dirty="0" smtClean="0"/>
              <a:t>).</a:t>
            </a:r>
            <a:r>
              <a:rPr lang="uk-UA" sz="3200" dirty="0"/>
              <a:t> </a:t>
            </a:r>
            <a:endParaRPr lang="uk-UA" sz="3200" dirty="0" smtClean="0"/>
          </a:p>
          <a:p>
            <a:pPr algn="just"/>
            <a:r>
              <a:rPr lang="uk-UA" sz="3200" dirty="0" smtClean="0"/>
              <a:t>Суб’єктне </a:t>
            </a:r>
            <a:r>
              <a:rPr lang="uk-UA" sz="3200" dirty="0"/>
              <a:t>значення </a:t>
            </a:r>
            <a:r>
              <a:rPr lang="uk-UA" sz="3200" dirty="0" smtClean="0"/>
              <a:t>виражається </a:t>
            </a:r>
            <a:r>
              <a:rPr lang="uk-UA" sz="3200" dirty="0"/>
              <a:t>словоформою у функції додатка і встановлюється за допо­могою її трансформації у словоформу називного відмінка із </a:t>
            </a:r>
            <a:r>
              <a:rPr lang="uk-UA" sz="3200" dirty="0" smtClean="0"/>
              <a:t>суб’єктним </a:t>
            </a:r>
            <a:r>
              <a:rPr lang="uk-UA" sz="3200" dirty="0"/>
              <a:t>значенням</a:t>
            </a:r>
            <a:r>
              <a:rPr lang="uk-UA" sz="3200" dirty="0" smtClean="0"/>
              <a:t>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763224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1938" y="515815"/>
            <a:ext cx="7045570" cy="6094901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uk-UA" sz="5100" dirty="0"/>
              <a:t>ознаки предмета (атрибутивної): </a:t>
            </a:r>
            <a:r>
              <a:rPr lang="uk-UA" sz="5100" i="1" dirty="0">
                <a:solidFill>
                  <a:srgbClr val="FF0000"/>
                </a:solidFill>
              </a:rPr>
              <a:t>гілка</a:t>
            </a:r>
            <a:r>
              <a:rPr lang="uk-UA" sz="5100" dirty="0">
                <a:solidFill>
                  <a:srgbClr val="FF0000"/>
                </a:solidFill>
              </a:rPr>
              <a:t> (яка?) </a:t>
            </a:r>
            <a:r>
              <a:rPr lang="uk-UA" sz="5100" i="1" dirty="0">
                <a:solidFill>
                  <a:srgbClr val="FF0000"/>
                </a:solidFill>
              </a:rPr>
              <a:t>яблуні (яблу­нева гілка</a:t>
            </a:r>
            <a:r>
              <a:rPr lang="uk-UA" sz="5100" i="1" dirty="0"/>
              <a:t>); </a:t>
            </a:r>
            <a:r>
              <a:rPr lang="uk-UA" sz="5100" i="1" dirty="0">
                <a:solidFill>
                  <a:srgbClr val="FF0000"/>
                </a:solidFill>
              </a:rPr>
              <a:t>будинок</a:t>
            </a:r>
            <a:r>
              <a:rPr lang="uk-UA" sz="5100" dirty="0">
                <a:solidFill>
                  <a:srgbClr val="FF0000"/>
                </a:solidFill>
              </a:rPr>
              <a:t> (який?) </a:t>
            </a:r>
            <a:r>
              <a:rPr lang="uk-UA" sz="5100" i="1" dirty="0">
                <a:solidFill>
                  <a:srgbClr val="FF0000"/>
                </a:solidFill>
              </a:rPr>
              <a:t>із цегли (цегляний будинок</a:t>
            </a:r>
            <a:r>
              <a:rPr lang="uk-UA" sz="5100" i="1" dirty="0"/>
              <a:t>).</a:t>
            </a:r>
            <a:r>
              <a:rPr lang="uk-UA" sz="5100" dirty="0"/>
              <a:t> </a:t>
            </a:r>
            <a:endParaRPr lang="uk-UA" sz="5100" dirty="0" smtClean="0"/>
          </a:p>
          <a:p>
            <a:pPr algn="just"/>
            <a:r>
              <a:rPr lang="uk-UA" sz="5100" dirty="0" smtClean="0"/>
              <a:t>Словофор­ми </a:t>
            </a:r>
            <a:r>
              <a:rPr lang="uk-UA" sz="5100" dirty="0"/>
              <a:t>виконують роль означення, якщо вони трансформуються у прикметник</a:t>
            </a:r>
            <a:r>
              <a:rPr lang="uk-UA" sz="5100" dirty="0" smtClean="0"/>
              <a:t>.</a:t>
            </a:r>
          </a:p>
          <a:p>
            <a:pPr algn="just"/>
            <a:r>
              <a:rPr lang="uk-UA" sz="5100" dirty="0" smtClean="0"/>
              <a:t> </a:t>
            </a:r>
            <a:r>
              <a:rPr lang="uk-UA" sz="5100" dirty="0"/>
              <a:t>У деяких контекстах словоформи можуть виконувати подвійні функції: суб’єкта дії та ознаки предмета. Порів­няйте: </a:t>
            </a:r>
            <a:r>
              <a:rPr lang="uk-UA" sz="5100" i="1" dirty="0"/>
              <a:t>спів</a:t>
            </a:r>
            <a:r>
              <a:rPr lang="uk-UA" sz="5100" dirty="0"/>
              <a:t> (</a:t>
            </a:r>
            <a:r>
              <a:rPr lang="uk-UA" sz="5100" dirty="0">
                <a:solidFill>
                  <a:srgbClr val="FF0000"/>
                </a:solidFill>
              </a:rPr>
              <a:t>кого?) </a:t>
            </a:r>
            <a:r>
              <a:rPr lang="uk-UA" sz="5100" i="1" dirty="0">
                <a:solidFill>
                  <a:srgbClr val="FF0000"/>
                </a:solidFill>
              </a:rPr>
              <a:t>солов’я (соловей співає); спів</a:t>
            </a:r>
            <a:r>
              <a:rPr lang="uk-UA" sz="5100" dirty="0">
                <a:solidFill>
                  <a:srgbClr val="FF0000"/>
                </a:solidFill>
              </a:rPr>
              <a:t> (чий?) </a:t>
            </a:r>
            <a:r>
              <a:rPr lang="uk-UA" sz="5100" i="1" dirty="0">
                <a:solidFill>
                  <a:srgbClr val="FF0000"/>
                </a:solidFill>
              </a:rPr>
              <a:t>солов’я (солов’їний спів</a:t>
            </a:r>
            <a:r>
              <a:rPr lang="uk-UA" sz="5100" i="1" dirty="0" smtClean="0">
                <a:solidFill>
                  <a:srgbClr val="FF0000"/>
                </a:solidFill>
              </a:rPr>
              <a:t>);</a:t>
            </a:r>
            <a:endParaRPr lang="uk-UA" sz="5100" dirty="0"/>
          </a:p>
          <a:p>
            <a:pPr lvl="0" algn="just"/>
            <a:endParaRPr lang="uk-UA" sz="5100" dirty="0" smtClean="0"/>
          </a:p>
          <a:p>
            <a:pPr lvl="0" algn="just"/>
            <a:r>
              <a:rPr lang="uk-UA" sz="5100" dirty="0" smtClean="0"/>
              <a:t>обставини </a:t>
            </a:r>
            <a:r>
              <a:rPr lang="uk-UA" sz="5100" dirty="0"/>
              <a:t>дії: </a:t>
            </a:r>
            <a:r>
              <a:rPr lang="uk-UA" sz="5100" i="1" dirty="0">
                <a:solidFill>
                  <a:srgbClr val="FF0000"/>
                </a:solidFill>
              </a:rPr>
              <a:t>мовчати</a:t>
            </a:r>
            <a:r>
              <a:rPr lang="uk-UA" sz="5100" dirty="0">
                <a:solidFill>
                  <a:srgbClr val="FF0000"/>
                </a:solidFill>
              </a:rPr>
              <a:t> (чому?) </a:t>
            </a:r>
            <a:r>
              <a:rPr lang="uk-UA" sz="5100" i="1" dirty="0">
                <a:solidFill>
                  <a:srgbClr val="FF0000"/>
                </a:solidFill>
              </a:rPr>
              <a:t>із ввічливості</a:t>
            </a:r>
            <a:r>
              <a:rPr lang="uk-UA" sz="5100" i="1" dirty="0"/>
              <a:t>; </a:t>
            </a:r>
            <a:r>
              <a:rPr lang="uk-UA" sz="5100" i="1" dirty="0">
                <a:solidFill>
                  <a:srgbClr val="FF0000"/>
                </a:solidFill>
              </a:rPr>
              <a:t>подобався </a:t>
            </a:r>
            <a:r>
              <a:rPr lang="uk-UA" sz="5100" dirty="0">
                <a:solidFill>
                  <a:srgbClr val="FF0000"/>
                </a:solidFill>
              </a:rPr>
              <a:t>(якою мірою?) </a:t>
            </a:r>
            <a:r>
              <a:rPr lang="uk-UA" sz="5100" i="1" dirty="0">
                <a:solidFill>
                  <a:srgbClr val="FF0000"/>
                </a:solidFill>
              </a:rPr>
              <a:t>до нестями; звик</a:t>
            </a:r>
            <a:r>
              <a:rPr lang="uk-UA" sz="5100" dirty="0">
                <a:solidFill>
                  <a:srgbClr val="FF0000"/>
                </a:solidFill>
              </a:rPr>
              <a:t> (відколи?) </a:t>
            </a:r>
            <a:r>
              <a:rPr lang="uk-UA" sz="5100" i="1" dirty="0">
                <a:solidFill>
                  <a:srgbClr val="FF0000"/>
                </a:solidFill>
              </a:rPr>
              <a:t>з дитинства</a:t>
            </a:r>
            <a:r>
              <a:rPr lang="uk-UA" sz="5100" i="1" dirty="0"/>
              <a:t>.</a:t>
            </a:r>
            <a:r>
              <a:rPr lang="uk-UA" sz="5100" dirty="0"/>
              <a:t> </a:t>
            </a:r>
            <a:endParaRPr lang="uk-UA" sz="5100" dirty="0" smtClean="0"/>
          </a:p>
          <a:p>
            <a:pPr lvl="0" algn="just"/>
            <a:r>
              <a:rPr lang="uk-UA" sz="5100" dirty="0" smtClean="0"/>
              <a:t>Слово­форми </a:t>
            </a:r>
            <a:r>
              <a:rPr lang="uk-UA" sz="5100" dirty="0"/>
              <a:t>з цим значенням виконують у реченні функцію різноманітних обставин.</a:t>
            </a:r>
            <a:endParaRPr lang="ru-RU" sz="5100" dirty="0"/>
          </a:p>
          <a:p>
            <a:pPr algn="just"/>
            <a:r>
              <a:rPr lang="uk-UA" sz="5100" dirty="0"/>
              <a:t>Центральними, максимально незалежними від лексичного                 зна­чення, для родового відмінка є функції </a:t>
            </a:r>
            <a:r>
              <a:rPr lang="uk-UA" sz="5100" b="1" dirty="0"/>
              <a:t>об’єкта </a:t>
            </a:r>
            <a:r>
              <a:rPr lang="uk-UA" sz="5100" dirty="0"/>
              <a:t>та</a:t>
            </a:r>
            <a:r>
              <a:rPr lang="uk-UA" sz="5100" b="1" dirty="0"/>
              <a:t> суб’єкта</a:t>
            </a:r>
            <a:r>
              <a:rPr lang="uk-UA" sz="5100" dirty="0"/>
              <a:t> дії, озна­ки предмета; периферійними — </a:t>
            </a:r>
            <a:r>
              <a:rPr lang="uk-UA" sz="5100" b="1" dirty="0"/>
              <a:t>обставини</a:t>
            </a:r>
            <a:r>
              <a:rPr lang="uk-UA" sz="5100" dirty="0"/>
              <a:t> дії.</a:t>
            </a:r>
            <a:endParaRPr lang="ru-RU" sz="5100" dirty="0"/>
          </a:p>
          <a:p>
            <a:endParaRPr lang="ru-RU" sz="5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93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152400"/>
            <a:ext cx="7209692" cy="642424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Назви істот </a:t>
            </a:r>
            <a:r>
              <a:rPr lang="uk-UA" dirty="0" smtClean="0"/>
              <a:t>були </a:t>
            </a:r>
            <a:r>
              <a:rPr lang="uk-UA" dirty="0"/>
              <a:t>пов’язані з відображенням в іменниках біологічних (статевих) ознак денотатів, що оформлялося відповідними флексіями: </a:t>
            </a:r>
            <a:r>
              <a:rPr lang="uk-UA" b="1" dirty="0">
                <a:solidFill>
                  <a:srgbClr val="C00000"/>
                </a:solidFill>
              </a:rPr>
              <a:t>-о, </a:t>
            </a:r>
            <a:r>
              <a:rPr lang="en-US" b="1" dirty="0">
                <a:solidFill>
                  <a:srgbClr val="C00000"/>
                </a:solidFill>
              </a:rPr>
              <a:t>Ø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dirty="0"/>
              <a:t>(для чоловічого роду); </a:t>
            </a:r>
            <a:r>
              <a:rPr lang="uk-UA" b="1" dirty="0">
                <a:solidFill>
                  <a:srgbClr val="C00000"/>
                </a:solidFill>
              </a:rPr>
              <a:t>-а </a:t>
            </a:r>
            <a:r>
              <a:rPr lang="uk-UA" dirty="0"/>
              <a:t>(для жіночого роду); </a:t>
            </a:r>
            <a:endParaRPr lang="uk-UA" dirty="0" smtClean="0"/>
          </a:p>
          <a:p>
            <a:pPr algn="just"/>
            <a:r>
              <a:rPr lang="uk-UA" dirty="0" smtClean="0"/>
              <a:t>або </a:t>
            </a:r>
            <a:r>
              <a:rPr lang="uk-UA" dirty="0"/>
              <a:t>протиставле­ними за родом лексемами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0070C0"/>
                </a:solidFill>
              </a:rPr>
              <a:t>баран — вівця; син — дочка; дядько — тітка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/>
              <a:t>і под.). </a:t>
            </a:r>
          </a:p>
          <a:p>
            <a:pPr algn="just"/>
            <a:r>
              <a:rPr lang="uk-UA" dirty="0"/>
              <a:t>Іменники-неістоти, а також назви недорослих </a:t>
            </a:r>
            <a:r>
              <a:rPr lang="uk-UA" dirty="0" smtClean="0"/>
              <a:t>істот </a:t>
            </a:r>
            <a:r>
              <a:rPr lang="uk-UA" dirty="0"/>
              <a:t>належали до середнього роду й оформлялися флексіями </a:t>
            </a:r>
            <a:r>
              <a:rPr lang="uk-UA" b="1" dirty="0"/>
              <a:t>-</a:t>
            </a:r>
            <a:r>
              <a:rPr lang="uk-UA" b="1" dirty="0">
                <a:solidFill>
                  <a:srgbClr val="C00000"/>
                </a:solidFill>
              </a:rPr>
              <a:t>о, -е, -а</a:t>
            </a:r>
            <a:r>
              <a:rPr lang="uk-UA" i="1" dirty="0"/>
              <a:t> (</a:t>
            </a:r>
            <a:r>
              <a:rPr lang="uk-UA" b="1" i="1" dirty="0" err="1">
                <a:solidFill>
                  <a:srgbClr val="0070C0"/>
                </a:solidFill>
              </a:rPr>
              <a:t>слов-о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>
                <a:solidFill>
                  <a:srgbClr val="0070C0"/>
                </a:solidFill>
              </a:rPr>
              <a:t>пол-е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>
                <a:solidFill>
                  <a:srgbClr val="0070C0"/>
                </a:solidFill>
              </a:rPr>
              <a:t>дівч-а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>
                <a:solidFill>
                  <a:srgbClr val="0070C0"/>
                </a:solidFill>
              </a:rPr>
              <a:t>олен-я</a:t>
            </a:r>
            <a:r>
              <a:rPr lang="uk-UA" i="1" dirty="0"/>
              <a:t>).</a:t>
            </a:r>
            <a:endParaRPr lang="ru-RU" dirty="0"/>
          </a:p>
          <a:p>
            <a:pPr algn="just"/>
            <a:r>
              <a:rPr lang="uk-UA" dirty="0"/>
              <a:t>У сучасній українській мові і</a:t>
            </a:r>
            <a:r>
              <a:rPr lang="uk-UA" dirty="0" smtClean="0"/>
              <a:t>менники </a:t>
            </a:r>
            <a:r>
              <a:rPr lang="uk-UA" dirty="0"/>
              <a:t>на позначення як істот, так і неістот оформляються аналогічно. Порівняйте: </a:t>
            </a:r>
            <a:r>
              <a:rPr lang="uk-UA" b="1" i="1" dirty="0">
                <a:solidFill>
                  <a:srgbClr val="0070C0"/>
                </a:solidFill>
              </a:rPr>
              <a:t>Олена, </a:t>
            </a:r>
            <a:r>
              <a:rPr lang="uk-UA" b="1" i="1" dirty="0" err="1">
                <a:solidFill>
                  <a:srgbClr val="0070C0"/>
                </a:solidFill>
              </a:rPr>
              <a:t>учительк-а</a:t>
            </a:r>
            <a:r>
              <a:rPr lang="uk-UA" b="1" i="1" dirty="0">
                <a:solidFill>
                  <a:srgbClr val="0070C0"/>
                </a:solidFill>
              </a:rPr>
              <a:t> і </a:t>
            </a:r>
            <a:r>
              <a:rPr lang="uk-UA" b="1" i="1" dirty="0" err="1">
                <a:solidFill>
                  <a:srgbClr val="0070C0"/>
                </a:solidFill>
              </a:rPr>
              <a:t>перемог-а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>
                <a:solidFill>
                  <a:srgbClr val="0070C0"/>
                </a:solidFill>
              </a:rPr>
              <a:t>мальв-а</a:t>
            </a:r>
            <a:r>
              <a:rPr lang="uk-UA" b="1" i="1" dirty="0">
                <a:solidFill>
                  <a:srgbClr val="0070C0"/>
                </a:solidFill>
              </a:rPr>
              <a:t>; </a:t>
            </a:r>
            <a:endParaRPr lang="uk-UA" b="1" i="1" dirty="0" smtClean="0">
              <a:solidFill>
                <a:srgbClr val="0070C0"/>
              </a:solidFill>
            </a:endParaRPr>
          </a:p>
          <a:p>
            <a:pPr algn="just"/>
            <a:r>
              <a:rPr lang="uk-UA" b="1" i="1" dirty="0" smtClean="0">
                <a:solidFill>
                  <a:srgbClr val="0070C0"/>
                </a:solidFill>
              </a:rPr>
              <a:t>Степан</a:t>
            </a:r>
            <a:r>
              <a:rPr lang="en-US" b="1" dirty="0" smtClean="0">
                <a:solidFill>
                  <a:srgbClr val="C00000"/>
                </a:solidFill>
              </a:rPr>
              <a:t>Ø</a:t>
            </a:r>
            <a:r>
              <a:rPr lang="uk-UA" b="1" i="1" dirty="0" smtClean="0">
                <a:solidFill>
                  <a:srgbClr val="0070C0"/>
                </a:solidFill>
              </a:rPr>
              <a:t>, господар</a:t>
            </a:r>
            <a:r>
              <a:rPr lang="en-US" b="1" dirty="0" smtClean="0">
                <a:solidFill>
                  <a:srgbClr val="C00000"/>
                </a:solidFill>
              </a:rPr>
              <a:t>Ø</a:t>
            </a:r>
            <a:r>
              <a:rPr lang="uk-UA" b="1" i="1" dirty="0" smtClean="0">
                <a:solidFill>
                  <a:srgbClr val="0070C0"/>
                </a:solidFill>
              </a:rPr>
              <a:t> </a:t>
            </a:r>
            <a:r>
              <a:rPr lang="uk-UA" b="1" i="1" dirty="0">
                <a:solidFill>
                  <a:srgbClr val="0070C0"/>
                </a:solidFill>
              </a:rPr>
              <a:t>і </a:t>
            </a:r>
            <a:r>
              <a:rPr lang="uk-UA" b="1" i="1" dirty="0" smtClean="0">
                <a:solidFill>
                  <a:srgbClr val="0070C0"/>
                </a:solidFill>
              </a:rPr>
              <a:t>годинник</a:t>
            </a:r>
            <a:r>
              <a:rPr lang="en-US" b="1" dirty="0" smtClean="0">
                <a:solidFill>
                  <a:srgbClr val="C00000"/>
                </a:solidFill>
              </a:rPr>
              <a:t>Ø</a:t>
            </a:r>
            <a:r>
              <a:rPr lang="uk-UA" b="1" i="1" dirty="0" smtClean="0">
                <a:solidFill>
                  <a:srgbClr val="0070C0"/>
                </a:solidFill>
              </a:rPr>
              <a:t>, мороз</a:t>
            </a:r>
            <a:r>
              <a:rPr lang="en-US" b="1" dirty="0" smtClean="0">
                <a:solidFill>
                  <a:srgbClr val="C00000"/>
                </a:solidFill>
              </a:rPr>
              <a:t>Ø</a:t>
            </a:r>
            <a:r>
              <a:rPr lang="uk-UA" b="1" i="1" dirty="0" smtClean="0">
                <a:solidFill>
                  <a:srgbClr val="0070C0"/>
                </a:solidFill>
              </a:rPr>
              <a:t>; </a:t>
            </a:r>
            <a:r>
              <a:rPr lang="uk-UA" b="1" i="1" dirty="0" err="1">
                <a:solidFill>
                  <a:srgbClr val="0070C0"/>
                </a:solidFill>
              </a:rPr>
              <a:t>хлоп’ятк-о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дівч-а</a:t>
            </a:r>
            <a:r>
              <a:rPr lang="uk-UA" b="1" i="1" dirty="0" smtClean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горн-я</a:t>
            </a:r>
            <a:r>
              <a:rPr lang="uk-UA" b="1" i="1" dirty="0" smtClean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коліщ-а</a:t>
            </a:r>
            <a:r>
              <a:rPr lang="uk-UA" b="1" i="1" dirty="0" smtClean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курч-а</a:t>
            </a:r>
            <a:r>
              <a:rPr lang="uk-UA" b="1" i="1" dirty="0" smtClean="0">
                <a:solidFill>
                  <a:srgbClr val="0070C0"/>
                </a:solidFill>
              </a:rPr>
              <a:t> </a:t>
            </a:r>
            <a:r>
              <a:rPr lang="uk-UA" b="1" i="1" dirty="0">
                <a:solidFill>
                  <a:srgbClr val="0070C0"/>
                </a:solidFill>
              </a:rPr>
              <a:t>і </a:t>
            </a:r>
            <a:r>
              <a:rPr lang="uk-UA" b="1" i="1" dirty="0" err="1">
                <a:solidFill>
                  <a:srgbClr val="0070C0"/>
                </a:solidFill>
              </a:rPr>
              <a:t>див-о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>
                <a:solidFill>
                  <a:srgbClr val="0070C0"/>
                </a:solidFill>
              </a:rPr>
              <a:t>здоровй-а</a:t>
            </a:r>
            <a:r>
              <a:rPr lang="uk-UA" b="1" i="1" dirty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27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0953" y="328246"/>
            <a:ext cx="7373815" cy="6529756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Основна функція категорії роду іменника — </a:t>
            </a:r>
            <a:r>
              <a:rPr lang="uk-UA" dirty="0"/>
              <a:t>узгодження імен­никових словоформ зі словоформами </a:t>
            </a:r>
            <a:r>
              <a:rPr lang="uk-UA" b="1" dirty="0"/>
              <a:t>ад’єктивних </a:t>
            </a:r>
            <a:r>
              <a:rPr lang="uk-UA" dirty="0"/>
              <a:t>класів слів; </a:t>
            </a:r>
            <a:r>
              <a:rPr lang="uk-UA" b="1" dirty="0"/>
              <a:t>дієслів у минулому часі </a:t>
            </a:r>
            <a:r>
              <a:rPr lang="uk-UA" dirty="0"/>
              <a:t>або </a:t>
            </a:r>
            <a:r>
              <a:rPr lang="uk-UA" b="1" dirty="0"/>
              <a:t>умовному</a:t>
            </a:r>
            <a:r>
              <a:rPr lang="uk-UA" dirty="0"/>
              <a:t> </a:t>
            </a:r>
            <a:r>
              <a:rPr lang="uk-UA" b="1" dirty="0"/>
              <a:t>способі</a:t>
            </a:r>
            <a:r>
              <a:rPr lang="uk-UA" dirty="0"/>
              <a:t>, що за­безпечує правильне конструювання словосполучень і речень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0070C0"/>
                </a:solidFill>
              </a:rPr>
              <a:t>відо­мий ім’я </a:t>
            </a:r>
            <a:r>
              <a:rPr lang="uk-UA" i="1" dirty="0"/>
              <a:t>—</a:t>
            </a:r>
            <a:r>
              <a:rPr lang="uk-UA" dirty="0"/>
              <a:t> неправильно, </a:t>
            </a:r>
            <a:r>
              <a:rPr lang="uk-UA" b="1" i="1" dirty="0">
                <a:solidFill>
                  <a:srgbClr val="00B050"/>
                </a:solidFill>
              </a:rPr>
              <a:t>відоме ім’я </a:t>
            </a:r>
            <a:r>
              <a:rPr lang="uk-UA" i="1" dirty="0"/>
              <a:t>—</a:t>
            </a:r>
            <a:r>
              <a:rPr lang="uk-UA" dirty="0"/>
              <a:t> правильно; </a:t>
            </a:r>
            <a:r>
              <a:rPr lang="uk-UA" b="1" i="1" dirty="0">
                <a:solidFill>
                  <a:srgbClr val="0070C0"/>
                </a:solidFill>
              </a:rPr>
              <a:t>національне опе­ра </a:t>
            </a:r>
            <a:r>
              <a:rPr lang="uk-UA" i="1" dirty="0"/>
              <a:t>—</a:t>
            </a:r>
            <a:r>
              <a:rPr lang="uk-UA" dirty="0"/>
              <a:t> неправильно, </a:t>
            </a:r>
            <a:r>
              <a:rPr lang="uk-UA" b="1" i="1" dirty="0">
                <a:solidFill>
                  <a:srgbClr val="00B050"/>
                </a:solidFill>
              </a:rPr>
              <a:t>національна опера </a:t>
            </a:r>
            <a:r>
              <a:rPr lang="uk-UA" i="1" dirty="0"/>
              <a:t>—</a:t>
            </a:r>
            <a:r>
              <a:rPr lang="uk-UA" dirty="0"/>
              <a:t> правильно; </a:t>
            </a:r>
            <a:r>
              <a:rPr lang="uk-UA" b="1" i="1" dirty="0">
                <a:solidFill>
                  <a:srgbClr val="0070C0"/>
                </a:solidFill>
              </a:rPr>
              <a:t>учитель пояс­нювала</a:t>
            </a:r>
            <a:r>
              <a:rPr lang="uk-UA" i="1" dirty="0">
                <a:solidFill>
                  <a:srgbClr val="0070C0"/>
                </a:solidFill>
              </a:rPr>
              <a:t> </a:t>
            </a:r>
            <a:r>
              <a:rPr lang="uk-UA" i="1" dirty="0"/>
              <a:t>—</a:t>
            </a:r>
            <a:r>
              <a:rPr lang="uk-UA" dirty="0"/>
              <a:t> неправильно, </a:t>
            </a:r>
            <a:r>
              <a:rPr lang="uk-UA" b="1" i="1" dirty="0">
                <a:solidFill>
                  <a:srgbClr val="00B050"/>
                </a:solidFill>
              </a:rPr>
              <a:t>учитель пояснював </a:t>
            </a:r>
            <a:r>
              <a:rPr lang="uk-UA" i="1" dirty="0"/>
              <a:t>—</a:t>
            </a:r>
            <a:r>
              <a:rPr lang="uk-UA" dirty="0"/>
              <a:t> правильно</a:t>
            </a:r>
            <a:r>
              <a:rPr lang="uk-UA" dirty="0" smtClean="0"/>
              <a:t>).</a:t>
            </a:r>
          </a:p>
          <a:p>
            <a:pPr algn="just">
              <a:buFont typeface="Wingdings" pitchFamily="2" charset="2"/>
              <a:buChar char="ü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1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1631" y="117231"/>
            <a:ext cx="7354766" cy="6529753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3600" dirty="0"/>
              <a:t>Категорія роду іменників має </a:t>
            </a:r>
            <a:r>
              <a:rPr lang="uk-UA" sz="3600" b="1" dirty="0">
                <a:solidFill>
                  <a:srgbClr val="0070C0"/>
                </a:solidFill>
              </a:rPr>
              <a:t>центральний статус </a:t>
            </a:r>
            <a:r>
              <a:rPr lang="uk-UA" sz="3600" dirty="0"/>
              <a:t>у морфологічній системі іменників, оскільки: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3600" dirty="0"/>
              <a:t>визначає особливості сполучуваності іменників з </a:t>
            </a:r>
            <a:r>
              <a:rPr lang="uk-UA" sz="3600" b="1" dirty="0">
                <a:solidFill>
                  <a:srgbClr val="0070C0"/>
                </a:solidFill>
              </a:rPr>
              <a:t>прикметниками, дієсловами, займенниками</a:t>
            </a:r>
            <a:r>
              <a:rPr lang="uk-UA" sz="3600" dirty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uk-UA" sz="3600" dirty="0"/>
              <a:t>пов’язана із семантикою відмінювання всіх іменників в однині: </a:t>
            </a:r>
            <a:r>
              <a:rPr lang="uk-UA" sz="3600" b="1" dirty="0">
                <a:solidFill>
                  <a:srgbClr val="0070C0"/>
                </a:solidFill>
              </a:rPr>
              <a:t>родові характеристики </a:t>
            </a:r>
            <a:r>
              <a:rPr lang="uk-UA" sz="3600" dirty="0"/>
              <a:t>впливають на тип відмінювання;</a:t>
            </a:r>
          </a:p>
          <a:p>
            <a:pPr algn="just">
              <a:buFont typeface="Wingdings" pitchFamily="2" charset="2"/>
              <a:buChar char="ü"/>
            </a:pPr>
            <a:r>
              <a:rPr lang="uk-UA" sz="3600" dirty="0"/>
              <a:t>корелює зі словотвірною продуктивністю</a:t>
            </a:r>
          </a:p>
          <a:p>
            <a:pPr algn="just">
              <a:buFont typeface="Wingdings" pitchFamily="2" charset="2"/>
              <a:buChar char="ü"/>
            </a:pPr>
            <a:endParaRPr lang="uk-UA" sz="3600" dirty="0"/>
          </a:p>
          <a:p>
            <a:pPr algn="just">
              <a:buFont typeface="Wingdings" pitchFamily="2" charset="2"/>
              <a:buChar char="ü"/>
            </a:pPr>
            <a:endParaRPr lang="uk-UA" dirty="0"/>
          </a:p>
          <a:p>
            <a:pPr algn="just">
              <a:buFont typeface="Wingdings" pitchFamily="2" charset="2"/>
              <a:buChar char="ü"/>
            </a:pPr>
            <a:endParaRPr lang="uk-UA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9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6430" y="398585"/>
            <a:ext cx="7420708" cy="59073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/>
              <a:t>Категорія роду іменників взаємодіє з категорією числа і відмінка. </a:t>
            </a:r>
          </a:p>
          <a:p>
            <a:pPr marL="0" indent="0" algn="just">
              <a:buNone/>
            </a:pPr>
            <a:r>
              <a:rPr lang="uk-UA" sz="3600" dirty="0"/>
              <a:t>За структурою категорія роду іменників – </a:t>
            </a:r>
            <a:r>
              <a:rPr lang="uk-UA" sz="3600" b="1" dirty="0">
                <a:solidFill>
                  <a:srgbClr val="C00000"/>
                </a:solidFill>
              </a:rPr>
              <a:t>триелементна</a:t>
            </a:r>
            <a:r>
              <a:rPr lang="uk-UA" sz="3600" dirty="0"/>
              <a:t>: складається з морфологічного значення </a:t>
            </a:r>
            <a:r>
              <a:rPr lang="uk-UA" sz="3600" b="1" dirty="0">
                <a:solidFill>
                  <a:srgbClr val="C00000"/>
                </a:solidFill>
              </a:rPr>
              <a:t>чоловічого</a:t>
            </a:r>
            <a:r>
              <a:rPr lang="uk-UA" sz="3600" dirty="0"/>
              <a:t> роду, морфологічного значення </a:t>
            </a:r>
            <a:r>
              <a:rPr lang="uk-UA" sz="3600" b="1" dirty="0">
                <a:solidFill>
                  <a:srgbClr val="C00000"/>
                </a:solidFill>
              </a:rPr>
              <a:t>жіночого</a:t>
            </a:r>
            <a:r>
              <a:rPr lang="uk-UA" sz="3600" dirty="0"/>
              <a:t> роду, морфологічного значення </a:t>
            </a:r>
            <a:r>
              <a:rPr lang="uk-UA" sz="3600" b="1" dirty="0">
                <a:solidFill>
                  <a:srgbClr val="C00000"/>
                </a:solidFill>
              </a:rPr>
              <a:t>середнього</a:t>
            </a:r>
            <a:r>
              <a:rPr lang="uk-UA" sz="3600" dirty="0"/>
              <a:t> роду</a:t>
            </a:r>
            <a:r>
              <a:rPr lang="uk-UA" sz="3600" dirty="0" smtClean="0"/>
              <a:t>.</a:t>
            </a:r>
          </a:p>
          <a:p>
            <a:pPr marL="0" indent="0" algn="just">
              <a:buNone/>
            </a:pPr>
            <a:r>
              <a:rPr lang="uk-UA" sz="3600" dirty="0" smtClean="0"/>
              <a:t>Виділяють ще так звані іменники спільного роду: </a:t>
            </a:r>
            <a:endParaRPr lang="uk-UA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13802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154" y="454024"/>
            <a:ext cx="7940919" cy="571231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У сучасній українській мові </a:t>
            </a:r>
            <a:r>
              <a:rPr lang="uk-UA" b="1" dirty="0"/>
              <a:t>іменники різних родів мають такі типові флексії:</a:t>
            </a:r>
            <a:endParaRPr lang="ru-RU" dirty="0"/>
          </a:p>
          <a:p>
            <a:pPr lvl="0" algn="just"/>
            <a:r>
              <a:rPr lang="uk-UA" b="1" dirty="0"/>
              <a:t>чоловічого роду: </a:t>
            </a:r>
            <a:r>
              <a:rPr lang="uk-UA" b="1" dirty="0" smtClean="0"/>
              <a:t>-</a:t>
            </a:r>
            <a:r>
              <a:rPr lang="en-US" b="1" dirty="0" smtClean="0">
                <a:solidFill>
                  <a:srgbClr val="C00000"/>
                </a:solidFill>
              </a:rPr>
              <a:t>Ø</a:t>
            </a:r>
            <a:r>
              <a:rPr lang="uk-UA" b="1" dirty="0" smtClean="0"/>
              <a:t> 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00B0F0"/>
                </a:solidFill>
              </a:rPr>
              <a:t>океан, хміль, корінь, лірик, синтаксис</a:t>
            </a:r>
            <a:r>
              <a:rPr lang="uk-UA" i="1" dirty="0"/>
              <a:t>);</a:t>
            </a:r>
            <a:r>
              <a:rPr lang="uk-UA" dirty="0"/>
              <a:t> рідше </a:t>
            </a:r>
            <a:r>
              <a:rPr lang="uk-UA" b="1" dirty="0">
                <a:solidFill>
                  <a:srgbClr val="C00000"/>
                </a:solidFill>
              </a:rPr>
              <a:t>-о </a:t>
            </a:r>
            <a:r>
              <a:rPr lang="uk-UA" i="1" dirty="0"/>
              <a:t>(</a:t>
            </a:r>
            <a:r>
              <a:rPr lang="uk-UA" b="1" i="1" dirty="0" err="1">
                <a:solidFill>
                  <a:srgbClr val="00B0F0"/>
                </a:solidFill>
              </a:rPr>
              <a:t>дядь-о</a:t>
            </a:r>
            <a:r>
              <a:rPr lang="uk-UA" b="1" i="1" dirty="0">
                <a:solidFill>
                  <a:srgbClr val="00B0F0"/>
                </a:solidFill>
              </a:rPr>
              <a:t>, </a:t>
            </a:r>
            <a:r>
              <a:rPr lang="uk-UA" b="1" i="1" dirty="0" err="1">
                <a:solidFill>
                  <a:srgbClr val="00B0F0"/>
                </a:solidFill>
              </a:rPr>
              <a:t>Сергійк-о</a:t>
            </a:r>
            <a:r>
              <a:rPr lang="uk-UA" b="1" i="1" dirty="0">
                <a:solidFill>
                  <a:srgbClr val="00B0F0"/>
                </a:solidFill>
              </a:rPr>
              <a:t>, </a:t>
            </a:r>
            <a:r>
              <a:rPr lang="uk-UA" b="1" i="1" dirty="0" err="1">
                <a:solidFill>
                  <a:srgbClr val="00B0F0"/>
                </a:solidFill>
              </a:rPr>
              <a:t>парубійк-о</a:t>
            </a:r>
            <a:r>
              <a:rPr lang="uk-UA" i="1" dirty="0"/>
              <a:t>)</a:t>
            </a:r>
            <a:r>
              <a:rPr lang="uk-UA" dirty="0"/>
              <a:t> та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b="1" dirty="0">
                <a:solidFill>
                  <a:srgbClr val="C00000"/>
                </a:solidFill>
              </a:rPr>
              <a:t>-а </a:t>
            </a:r>
            <a:r>
              <a:rPr lang="uk-UA" i="1" dirty="0"/>
              <a:t>(</a:t>
            </a:r>
            <a:r>
              <a:rPr lang="uk-UA" b="1" i="1" dirty="0" err="1">
                <a:solidFill>
                  <a:srgbClr val="00B0F0"/>
                </a:solidFill>
              </a:rPr>
              <a:t>Микол-а</a:t>
            </a:r>
            <a:r>
              <a:rPr lang="uk-UA" b="1" i="1" dirty="0">
                <a:solidFill>
                  <a:srgbClr val="00B0F0"/>
                </a:solidFill>
              </a:rPr>
              <a:t>, </a:t>
            </a:r>
            <a:r>
              <a:rPr lang="uk-UA" b="1" i="1" dirty="0" err="1">
                <a:solidFill>
                  <a:srgbClr val="00B0F0"/>
                </a:solidFill>
              </a:rPr>
              <a:t>Ілл-я</a:t>
            </a:r>
            <a:r>
              <a:rPr lang="uk-UA" b="1" i="1" dirty="0">
                <a:solidFill>
                  <a:srgbClr val="00B0F0"/>
                </a:solidFill>
              </a:rPr>
              <a:t>, </a:t>
            </a:r>
            <a:r>
              <a:rPr lang="uk-UA" b="1" i="1" dirty="0" err="1">
                <a:solidFill>
                  <a:srgbClr val="00B0F0"/>
                </a:solidFill>
              </a:rPr>
              <a:t>джур-а</a:t>
            </a:r>
            <a:r>
              <a:rPr lang="uk-UA" b="1" i="1" dirty="0">
                <a:solidFill>
                  <a:srgbClr val="00B0F0"/>
                </a:solidFill>
              </a:rPr>
              <a:t>, </a:t>
            </a:r>
            <a:r>
              <a:rPr lang="uk-UA" b="1" i="1" dirty="0" err="1">
                <a:solidFill>
                  <a:srgbClr val="00B0F0"/>
                </a:solidFill>
              </a:rPr>
              <a:t>вужак-а</a:t>
            </a:r>
            <a:r>
              <a:rPr lang="uk-UA" b="1" i="1" dirty="0">
                <a:solidFill>
                  <a:srgbClr val="00B0F0"/>
                </a:solidFill>
              </a:rPr>
              <a:t>, </a:t>
            </a:r>
            <a:r>
              <a:rPr lang="uk-UA" b="1" i="1" dirty="0" err="1" smtClean="0">
                <a:solidFill>
                  <a:srgbClr val="00B0F0"/>
                </a:solidFill>
              </a:rPr>
              <a:t>чолов’яг-а</a:t>
            </a:r>
            <a:r>
              <a:rPr lang="uk-UA" b="1" i="1" dirty="0" smtClean="0">
                <a:solidFill>
                  <a:srgbClr val="00B0F0"/>
                </a:solidFill>
              </a:rPr>
              <a:t>, раджа, воєвода</a:t>
            </a:r>
            <a:r>
              <a:rPr lang="uk-UA" i="1" dirty="0" smtClean="0"/>
              <a:t>);</a:t>
            </a:r>
            <a:endParaRPr lang="ru-RU" dirty="0"/>
          </a:p>
          <a:p>
            <a:pPr lvl="0" algn="just"/>
            <a:r>
              <a:rPr lang="uk-UA" b="1" dirty="0"/>
              <a:t>жіночого роду: </a:t>
            </a:r>
            <a:r>
              <a:rPr lang="uk-UA" b="1" dirty="0">
                <a:solidFill>
                  <a:srgbClr val="C00000"/>
                </a:solidFill>
              </a:rPr>
              <a:t>-а</a:t>
            </a:r>
            <a:r>
              <a:rPr lang="uk-UA" b="1" dirty="0"/>
              <a:t> </a:t>
            </a:r>
            <a:r>
              <a:rPr lang="uk-UA" i="1" dirty="0"/>
              <a:t>(</a:t>
            </a:r>
            <a:r>
              <a:rPr lang="uk-UA" i="1" dirty="0" err="1">
                <a:solidFill>
                  <a:srgbClr val="00B050"/>
                </a:solidFill>
              </a:rPr>
              <a:t>троянд-а</a:t>
            </a:r>
            <a:r>
              <a:rPr lang="uk-UA" i="1" dirty="0">
                <a:solidFill>
                  <a:srgbClr val="00B050"/>
                </a:solidFill>
              </a:rPr>
              <a:t>, ідей-а, </a:t>
            </a:r>
            <a:r>
              <a:rPr lang="uk-UA" i="1" dirty="0" err="1">
                <a:solidFill>
                  <a:srgbClr val="00B050"/>
                </a:solidFill>
              </a:rPr>
              <a:t>коз-а</a:t>
            </a:r>
            <a:r>
              <a:rPr lang="uk-UA" i="1" dirty="0">
                <a:solidFill>
                  <a:srgbClr val="00B050"/>
                </a:solidFill>
              </a:rPr>
              <a:t>, </a:t>
            </a:r>
            <a:r>
              <a:rPr lang="uk-UA" i="1" dirty="0" err="1">
                <a:solidFill>
                  <a:srgbClr val="00B050"/>
                </a:solidFill>
              </a:rPr>
              <a:t>вір-а</a:t>
            </a:r>
            <a:r>
              <a:rPr lang="uk-UA" i="1" dirty="0">
                <a:solidFill>
                  <a:srgbClr val="00B050"/>
                </a:solidFill>
              </a:rPr>
              <a:t>, </a:t>
            </a:r>
            <a:r>
              <a:rPr lang="uk-UA" i="1" dirty="0" err="1">
                <a:solidFill>
                  <a:srgbClr val="00B050"/>
                </a:solidFill>
              </a:rPr>
              <a:t>бабус-я</a:t>
            </a:r>
            <a:r>
              <a:rPr lang="uk-UA" i="1" dirty="0"/>
              <a:t>); </a:t>
            </a:r>
            <a:r>
              <a:rPr lang="uk-UA" i="1" dirty="0" smtClean="0">
                <a:solidFill>
                  <a:srgbClr val="C00000"/>
                </a:solidFill>
              </a:rPr>
              <a:t>-</a:t>
            </a:r>
            <a:r>
              <a:rPr lang="en-US" b="1" dirty="0" smtClean="0">
                <a:solidFill>
                  <a:srgbClr val="C00000"/>
                </a:solidFill>
              </a:rPr>
              <a:t>Ø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i="1" dirty="0" smtClean="0">
                <a:solidFill>
                  <a:srgbClr val="C00000"/>
                </a:solidFill>
              </a:rPr>
              <a:t> </a:t>
            </a:r>
            <a:r>
              <a:rPr lang="uk-UA" i="1" dirty="0" smtClean="0"/>
              <a:t>(</a:t>
            </a:r>
            <a:r>
              <a:rPr lang="uk-UA" i="1" dirty="0">
                <a:solidFill>
                  <a:srgbClr val="00B050"/>
                </a:solidFill>
              </a:rPr>
              <a:t>о</a:t>
            </a:r>
            <a:r>
              <a:rPr lang="uk-UA" i="1" dirty="0" smtClean="0">
                <a:solidFill>
                  <a:srgbClr val="00B050"/>
                </a:solidFill>
              </a:rPr>
              <a:t>желедь</a:t>
            </a:r>
            <a:r>
              <a:rPr lang="uk-UA" i="1" dirty="0">
                <a:solidFill>
                  <a:srgbClr val="00B050"/>
                </a:solidFill>
              </a:rPr>
              <a:t>, бадьорість, вісь, молодість</a:t>
            </a:r>
            <a:r>
              <a:rPr lang="uk-UA" i="1" dirty="0" smtClean="0"/>
              <a:t>),</a:t>
            </a:r>
            <a:r>
              <a:rPr lang="uk-UA" b="1" i="1" dirty="0" smtClean="0"/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-и </a:t>
            </a:r>
            <a:r>
              <a:rPr lang="uk-UA" i="1" dirty="0" smtClean="0">
                <a:solidFill>
                  <a:srgbClr val="C00000"/>
                </a:solidFill>
              </a:rPr>
              <a:t>(</a:t>
            </a:r>
            <a:r>
              <a:rPr lang="uk-UA" i="1" dirty="0" err="1" smtClean="0">
                <a:solidFill>
                  <a:srgbClr val="00B050"/>
                </a:solidFill>
              </a:rPr>
              <a:t>мат-и</a:t>
            </a:r>
            <a:r>
              <a:rPr lang="uk-UA" i="1" dirty="0" smtClean="0">
                <a:solidFill>
                  <a:srgbClr val="FF0000"/>
                </a:solidFill>
              </a:rPr>
              <a:t>);</a:t>
            </a:r>
            <a:endParaRPr lang="ru-RU" dirty="0">
              <a:solidFill>
                <a:srgbClr val="FF0000"/>
              </a:solidFill>
            </a:endParaRPr>
          </a:p>
          <a:p>
            <a:pPr lvl="0" algn="just"/>
            <a:r>
              <a:rPr lang="uk-UA" b="1" dirty="0"/>
              <a:t>середнього роду: </a:t>
            </a:r>
            <a:r>
              <a:rPr lang="uk-UA" b="1" dirty="0">
                <a:solidFill>
                  <a:srgbClr val="C00000"/>
                </a:solidFill>
              </a:rPr>
              <a:t>-о </a:t>
            </a:r>
            <a:r>
              <a:rPr lang="uk-UA" i="1" dirty="0"/>
              <a:t>(</a:t>
            </a:r>
            <a:r>
              <a:rPr lang="uk-UA" b="1" i="1" dirty="0" err="1">
                <a:solidFill>
                  <a:srgbClr val="7030A0"/>
                </a:solidFill>
              </a:rPr>
              <a:t>слов-о</a:t>
            </a:r>
            <a:r>
              <a:rPr lang="uk-UA" b="1" i="1" dirty="0">
                <a:solidFill>
                  <a:srgbClr val="7030A0"/>
                </a:solidFill>
              </a:rPr>
              <a:t>, </a:t>
            </a:r>
            <a:r>
              <a:rPr lang="uk-UA" b="1" i="1" dirty="0" err="1">
                <a:solidFill>
                  <a:srgbClr val="7030A0"/>
                </a:solidFill>
              </a:rPr>
              <a:t>добр-о</a:t>
            </a:r>
            <a:r>
              <a:rPr lang="uk-UA" b="1" i="1" dirty="0">
                <a:solidFill>
                  <a:srgbClr val="7030A0"/>
                </a:solidFill>
              </a:rPr>
              <a:t>, </a:t>
            </a:r>
            <a:r>
              <a:rPr lang="uk-UA" b="1" i="1" dirty="0" err="1">
                <a:solidFill>
                  <a:srgbClr val="7030A0"/>
                </a:solidFill>
              </a:rPr>
              <a:t>марев-о</a:t>
            </a:r>
            <a:r>
              <a:rPr lang="uk-UA" b="1" i="1" dirty="0">
                <a:solidFill>
                  <a:srgbClr val="7030A0"/>
                </a:solidFill>
              </a:rPr>
              <a:t>, </a:t>
            </a:r>
            <a:r>
              <a:rPr lang="uk-UA" b="1" i="1" dirty="0" err="1" smtClean="0">
                <a:solidFill>
                  <a:srgbClr val="7030A0"/>
                </a:solidFill>
              </a:rPr>
              <a:t>див-о</a:t>
            </a:r>
            <a:r>
              <a:rPr lang="uk-UA" b="1" i="1" dirty="0" smtClean="0">
                <a:solidFill>
                  <a:srgbClr val="7030A0"/>
                </a:solidFill>
              </a:rPr>
              <a:t>, дівчатко)</a:t>
            </a:r>
            <a:r>
              <a:rPr lang="uk-UA" i="1" dirty="0" smtClean="0"/>
              <a:t>;</a:t>
            </a:r>
            <a:endParaRPr lang="uk-UA" i="1" dirty="0"/>
          </a:p>
          <a:p>
            <a:pPr lvl="0" algn="just"/>
            <a:r>
              <a:rPr lang="uk-UA" b="1" dirty="0"/>
              <a:t> -е </a:t>
            </a:r>
            <a:r>
              <a:rPr lang="uk-UA" i="1" dirty="0"/>
              <a:t>(</a:t>
            </a:r>
            <a:r>
              <a:rPr lang="uk-UA" b="1" i="1" dirty="0" err="1">
                <a:solidFill>
                  <a:srgbClr val="7030A0"/>
                </a:solidFill>
              </a:rPr>
              <a:t>серц-е</a:t>
            </a:r>
            <a:r>
              <a:rPr lang="uk-UA" b="1" i="1" dirty="0">
                <a:solidFill>
                  <a:srgbClr val="7030A0"/>
                </a:solidFill>
              </a:rPr>
              <a:t>, </a:t>
            </a:r>
            <a:r>
              <a:rPr lang="uk-UA" b="1" i="1" dirty="0" err="1">
                <a:solidFill>
                  <a:srgbClr val="7030A0"/>
                </a:solidFill>
              </a:rPr>
              <a:t>горищ-е</a:t>
            </a:r>
            <a:r>
              <a:rPr lang="uk-UA" b="1" i="1" dirty="0">
                <a:solidFill>
                  <a:srgbClr val="7030A0"/>
                </a:solidFill>
              </a:rPr>
              <a:t>, </a:t>
            </a:r>
            <a:r>
              <a:rPr lang="uk-UA" b="1" i="1" dirty="0" err="1">
                <a:solidFill>
                  <a:srgbClr val="7030A0"/>
                </a:solidFill>
              </a:rPr>
              <a:t>мор-е</a:t>
            </a:r>
            <a:r>
              <a:rPr lang="uk-UA" b="1" i="1" dirty="0">
                <a:solidFill>
                  <a:srgbClr val="7030A0"/>
                </a:solidFill>
              </a:rPr>
              <a:t>, </a:t>
            </a:r>
            <a:r>
              <a:rPr lang="uk-UA" b="1" i="1" dirty="0" err="1">
                <a:solidFill>
                  <a:srgbClr val="7030A0"/>
                </a:solidFill>
              </a:rPr>
              <a:t>вогнищ-е</a:t>
            </a:r>
            <a:r>
              <a:rPr lang="uk-UA" i="1" dirty="0"/>
              <a:t>);</a:t>
            </a:r>
            <a:r>
              <a:rPr lang="uk-UA" b="1" dirty="0"/>
              <a:t> </a:t>
            </a:r>
            <a:endParaRPr lang="uk-UA" b="1" dirty="0" smtClean="0"/>
          </a:p>
          <a:p>
            <a:pPr lvl="0" algn="just"/>
            <a:r>
              <a:rPr lang="uk-UA" b="1" dirty="0" smtClean="0"/>
              <a:t>-</a:t>
            </a:r>
            <a:r>
              <a:rPr lang="uk-UA" b="1" dirty="0"/>
              <a:t>а </a:t>
            </a:r>
            <a:r>
              <a:rPr lang="uk-UA" i="1" dirty="0"/>
              <a:t>(</a:t>
            </a:r>
            <a:r>
              <a:rPr lang="uk-UA" b="1" i="1" dirty="0" err="1">
                <a:solidFill>
                  <a:srgbClr val="7030A0"/>
                </a:solidFill>
              </a:rPr>
              <a:t>узбережж-я</a:t>
            </a:r>
            <a:r>
              <a:rPr lang="uk-UA" b="1" i="1" dirty="0">
                <a:solidFill>
                  <a:srgbClr val="7030A0"/>
                </a:solidFill>
              </a:rPr>
              <a:t>, </a:t>
            </a:r>
            <a:r>
              <a:rPr lang="uk-UA" b="1" i="1" dirty="0" err="1">
                <a:solidFill>
                  <a:srgbClr val="7030A0"/>
                </a:solidFill>
              </a:rPr>
              <a:t>ходінн-я</a:t>
            </a:r>
            <a:r>
              <a:rPr lang="uk-UA" b="1" i="1" dirty="0">
                <a:solidFill>
                  <a:srgbClr val="7030A0"/>
                </a:solidFill>
              </a:rPr>
              <a:t>, </a:t>
            </a:r>
            <a:r>
              <a:rPr lang="uk-UA" b="1" i="1" dirty="0" err="1">
                <a:solidFill>
                  <a:srgbClr val="7030A0"/>
                </a:solidFill>
              </a:rPr>
              <a:t>племй-а</a:t>
            </a:r>
            <a:r>
              <a:rPr lang="uk-UA" b="1" i="1" dirty="0" smtClean="0">
                <a:solidFill>
                  <a:srgbClr val="7030A0"/>
                </a:solidFill>
              </a:rPr>
              <a:t>, горня, дівча,           </a:t>
            </a:r>
            <a:r>
              <a:rPr lang="uk-UA" b="1" i="1" dirty="0" err="1">
                <a:solidFill>
                  <a:srgbClr val="7030A0"/>
                </a:solidFill>
              </a:rPr>
              <a:t>зайч-а</a:t>
            </a:r>
            <a:r>
              <a:rPr lang="uk-UA" b="1" i="1" dirty="0">
                <a:solidFill>
                  <a:srgbClr val="7030A0"/>
                </a:solidFill>
              </a:rPr>
              <a:t>, </a:t>
            </a:r>
            <a:r>
              <a:rPr lang="uk-UA" b="1" i="1" dirty="0" smtClean="0">
                <a:solidFill>
                  <a:srgbClr val="7030A0"/>
                </a:solidFill>
              </a:rPr>
              <a:t> </a:t>
            </a:r>
            <a:r>
              <a:rPr lang="uk-UA" b="1" i="1" dirty="0" err="1" smtClean="0">
                <a:solidFill>
                  <a:srgbClr val="7030A0"/>
                </a:solidFill>
              </a:rPr>
              <a:t>коліщ-а</a:t>
            </a:r>
            <a:r>
              <a:rPr lang="uk-UA" i="1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59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1744</TotalTime>
  <Words>4456</Words>
  <Application>Microsoft Office PowerPoint</Application>
  <PresentationFormat>Экран (4:3)</PresentationFormat>
  <Paragraphs>237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Office Theme</vt:lpstr>
      <vt:lpstr>Презентация PowerPoint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Рід іменників-пейоративів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Рід невідмінюваних  іменників</vt:lpstr>
      <vt:lpstr>Презентация PowerPoint</vt:lpstr>
      <vt:lpstr>Презентация PowerPoint</vt:lpstr>
      <vt:lpstr>Презентация PowerPoint</vt:lpstr>
      <vt:lpstr>Рід абревіатур</vt:lpstr>
      <vt:lpstr>Презентация PowerPoint</vt:lpstr>
      <vt:lpstr>Морфологічна категорія числа іменника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Іменники pluralia tantum</vt:lpstr>
      <vt:lpstr>Презентация PowerPoint</vt:lpstr>
      <vt:lpstr>Презентация PowerPoint</vt:lpstr>
      <vt:lpstr>Презентация PowerPoint</vt:lpstr>
      <vt:lpstr>Презентация PowerPoint</vt:lpstr>
      <vt:lpstr>Морфологічна категорія відмінка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Andrey</cp:lastModifiedBy>
  <cp:revision>87</cp:revision>
  <dcterms:created xsi:type="dcterms:W3CDTF">2019-02-21T15:01:25Z</dcterms:created>
  <dcterms:modified xsi:type="dcterms:W3CDTF">2023-03-28T11:24:51Z</dcterms:modified>
</cp:coreProperties>
</file>