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9" r:id="rId4"/>
    <p:sldId id="260" r:id="rId5"/>
    <p:sldId id="261" r:id="rId6"/>
    <p:sldId id="277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8" r:id="rId19"/>
    <p:sldId id="273" r:id="rId20"/>
    <p:sldId id="275" r:id="rId21"/>
    <p:sldId id="276" r:id="rId22"/>
    <p:sldId id="258" r:id="rId2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89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5" roundtripDataSignature="AMtx7miOr5lYc6fIaC/bxUujS7KmIqE+X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72"/>
      </p:cViewPr>
      <p:guideLst>
        <p:guide orient="horz" pos="89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7834516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tuł i zawartość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wa elementy zawartości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równanie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lko tytuł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sty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Zawartość z podpisem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2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raz z podpisem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tuł i tekst pionowy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tuł pionowy i teks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1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jp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jp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jp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jp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jp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jp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jp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jp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jp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jp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jp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jp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jp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hyperlink" Target="https://nam10.safelinks.protection.outlook.com/?url=https://uacrisis.org/uk/25-gromad-dlya-uchasti-u-programi&amp;data=04|01|mradyshevska@globalcommunities.org|c8d828594895475d995008d89617b50b|486fe42a87d040e2af71a9b33ea3fcd9|0|0|637424376591429948|Unknown|TWFpbGZsb3d8eyJWIjoiMC4wLjAwMDAiLCJQIjoiV2luMzIiLCJBTiI6Ik1haWwiLCJXVCI6Mn0=|1000&amp;sdata=lIY/DUJlvQqrJR8PvbiZPiEkOYtaBz4ATc8dPf7Io5U=&amp;reserved=0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jp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jp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jp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jp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jp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jp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jp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>
            <a:spLocks noGrp="1"/>
          </p:cNvSpPr>
          <p:nvPr>
            <p:ph type="title"/>
          </p:nvPr>
        </p:nvSpPr>
        <p:spPr>
          <a:xfrm>
            <a:off x="0" y="1047313"/>
            <a:ext cx="9144000" cy="764267"/>
          </a:xfrm>
          <a:prstGeom prst="rect">
            <a:avLst/>
          </a:prstGeom>
          <a:solidFill>
            <a:srgbClr val="006C32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3600">
                <a:solidFill>
                  <a:srgbClr val="00ACFF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uk-UA" sz="3600">
                <a:solidFill>
                  <a:srgbClr val="00ACFF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3600">
              <a:solidFill>
                <a:schemeClr val="lt1"/>
              </a:solidFill>
            </a:endParaRPr>
          </a:p>
        </p:txBody>
      </p:sp>
      <p:pic>
        <p:nvPicPr>
          <p:cNvPr id="89" name="Google Shape;89;p1" descr="UEK_logotyp_zielen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77661" y="68887"/>
            <a:ext cx="1877119" cy="831236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" descr="C:\Users\yyesmukhanova\AppData\Local\Microsoft\Windows\INetCache\Content.Word\Horizontal_RGB_294.png"/>
          <p:cNvPicPr preferRelativeResize="0"/>
          <p:nvPr/>
        </p:nvPicPr>
        <p:blipFill rotWithShape="1">
          <a:blip r:embed="rId4">
            <a:alphaModFix/>
          </a:blip>
          <a:srcRect l="8975" t="7236" r="9229" b="14325"/>
          <a:stretch/>
        </p:blipFill>
        <p:spPr>
          <a:xfrm>
            <a:off x="87423" y="94489"/>
            <a:ext cx="2376265" cy="846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7423" y="5532450"/>
            <a:ext cx="1676265" cy="1194715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228184" y="6050190"/>
            <a:ext cx="2771783" cy="654787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"/>
          <p:cNvSpPr/>
          <p:nvPr/>
        </p:nvSpPr>
        <p:spPr>
          <a:xfrm>
            <a:off x="64229" y="1943881"/>
            <a:ext cx="8816723" cy="1477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3000" b="0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Програма USAID «Децентралізація приносить кращі результати та ефективність» (DOBRE) </a:t>
            </a:r>
            <a:r>
              <a:rPr lang="uk-UA" sz="3000" b="0" i="0" u="none" strike="noStrike" cap="none" dirty="0">
                <a:solidFill>
                  <a:srgbClr val="494429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uk-UA" sz="3000" b="0" i="0" u="none" strike="noStrike" cap="none" dirty="0">
                <a:solidFill>
                  <a:srgbClr val="494429"/>
                </a:solidFill>
                <a:latin typeface="Arial"/>
                <a:ea typeface="Arial"/>
                <a:cs typeface="Arial"/>
                <a:sym typeface="Arial"/>
              </a:rPr>
            </a:br>
            <a:endParaRPr sz="3000" b="0" i="0" u="none" strike="noStrike" cap="none" dirty="0">
              <a:solidFill>
                <a:srgbClr val="49442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87422" y="68887"/>
            <a:ext cx="8912545" cy="1561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68753" y="86735"/>
            <a:ext cx="908197" cy="95043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37453" y="2993098"/>
            <a:ext cx="2469094" cy="871804"/>
          </a:xfrm>
          <a:prstGeom prst="rect">
            <a:avLst/>
          </a:prstGeom>
        </p:spPr>
      </p:pic>
      <p:sp>
        <p:nvSpPr>
          <p:cNvPr id="13" name="Google Shape;95;p1"/>
          <p:cNvSpPr txBox="1"/>
          <p:nvPr/>
        </p:nvSpPr>
        <p:spPr>
          <a:xfrm>
            <a:off x="239823" y="221287"/>
            <a:ext cx="2469747" cy="867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" name="Рисунок 13"/>
          <p:cNvPicPr/>
          <p:nvPr/>
        </p:nvPicPr>
        <p:blipFill>
          <a:blip r:embed="rId9"/>
          <a:stretch>
            <a:fillRect/>
          </a:stretch>
        </p:blipFill>
        <p:spPr>
          <a:xfrm>
            <a:off x="6400799" y="221287"/>
            <a:ext cx="2047876" cy="69372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474695" y="3167390"/>
            <a:ext cx="5950041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>
                <a:latin typeface="Calibri" pitchFamily="34" charset="0"/>
                <a:cs typeface="Calibri" pitchFamily="34" charset="0"/>
              </a:rPr>
              <a:t>Курс: Публічні послуги – обсяг, методи, питання управління (CL4</a:t>
            </a:r>
            <a:r>
              <a:rPr lang="uk-UA" sz="2000" dirty="0" smtClean="0">
                <a:latin typeface="Calibri" pitchFamily="34" charset="0"/>
                <a:cs typeface="Calibri" pitchFamily="34" charset="0"/>
              </a:rPr>
              <a:t>)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r>
              <a:rPr lang="uk-UA" sz="2000" dirty="0" smtClean="0">
                <a:latin typeface="Calibri" pitchFamily="34" charset="0"/>
                <a:cs typeface="Calibri" pitchFamily="34" charset="0"/>
              </a:rPr>
              <a:t>Викладач: </a:t>
            </a:r>
            <a:r>
              <a:rPr lang="uk-UA" sz="2000" dirty="0" err="1" smtClean="0">
                <a:latin typeface="Calibri" pitchFamily="34" charset="0"/>
                <a:cs typeface="Calibri" pitchFamily="34" charset="0"/>
              </a:rPr>
              <a:t>Бутченко</a:t>
            </a:r>
            <a:r>
              <a:rPr lang="uk-UA" sz="2000" dirty="0" smtClean="0">
                <a:latin typeface="Calibri" pitchFamily="34" charset="0"/>
                <a:cs typeface="Calibri" pitchFamily="34" charset="0"/>
              </a:rPr>
              <a:t> Тарас Іванович, завідувач кафедри філософії, публічного управління та соціальної роботи ЗНУ </a:t>
            </a:r>
            <a:endParaRPr lang="ru-RU" sz="20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"/>
          <p:cNvSpPr txBox="1">
            <a:spLocks noGrp="1"/>
          </p:cNvSpPr>
          <p:nvPr>
            <p:ph type="title"/>
          </p:nvPr>
        </p:nvSpPr>
        <p:spPr>
          <a:xfrm>
            <a:off x="-5009" y="1268760"/>
            <a:ext cx="9144000" cy="1008112"/>
          </a:xfrm>
          <a:prstGeom prst="rect">
            <a:avLst/>
          </a:prstGeom>
          <a:solidFill>
            <a:srgbClr val="006C32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3600">
                <a:solidFill>
                  <a:srgbClr val="00ACFF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uk-UA" sz="3600">
                <a:solidFill>
                  <a:srgbClr val="00ACFF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3600">
              <a:solidFill>
                <a:schemeClr val="lt1"/>
              </a:solidFill>
            </a:endParaRPr>
          </a:p>
        </p:txBody>
      </p:sp>
      <p:pic>
        <p:nvPicPr>
          <p:cNvPr id="102" name="Google Shape;102;p2" descr="UEK_logotyp_zielen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19400" y="108575"/>
            <a:ext cx="1866900" cy="786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2" descr="C:\Users\yyesmukhanova\AppData\Local\Microsoft\Windows\INetCache\Content.Word\Horizontal_RGB_294.png"/>
          <p:cNvPicPr preferRelativeResize="0"/>
          <p:nvPr/>
        </p:nvPicPr>
        <p:blipFill rotWithShape="1">
          <a:blip r:embed="rId4">
            <a:alphaModFix/>
          </a:blip>
          <a:srcRect l="8975" t="7236" r="9229" b="14325"/>
          <a:stretch/>
        </p:blipFill>
        <p:spPr>
          <a:xfrm>
            <a:off x="93736" y="96050"/>
            <a:ext cx="2258939" cy="853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7423" y="5840381"/>
            <a:ext cx="1244217" cy="8867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444208" y="6138389"/>
            <a:ext cx="2448272" cy="578363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2"/>
          <p:cNvSpPr txBox="1"/>
          <p:nvPr/>
        </p:nvSpPr>
        <p:spPr>
          <a:xfrm>
            <a:off x="36200" y="108575"/>
            <a:ext cx="8856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19700" y="108574"/>
            <a:ext cx="1064693" cy="1083419"/>
          </a:xfrm>
          <a:prstGeom prst="rect">
            <a:avLst/>
          </a:prstGeom>
        </p:spPr>
      </p:pic>
      <p:pic>
        <p:nvPicPr>
          <p:cNvPr id="10" name="Рисунок 9"/>
          <p:cNvPicPr/>
          <p:nvPr/>
        </p:nvPicPr>
        <p:blipFill>
          <a:blip r:embed="rId8"/>
          <a:stretch>
            <a:fillRect/>
          </a:stretch>
        </p:blipFill>
        <p:spPr>
          <a:xfrm>
            <a:off x="6619874" y="333375"/>
            <a:ext cx="2047875" cy="7239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01041" y="2951947"/>
            <a:ext cx="8166708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dirty="0">
              <a:latin typeface="Calibri" pitchFamily="34" charset="0"/>
              <a:cs typeface="Calibri" pitchFamily="34" charset="0"/>
            </a:endParaRPr>
          </a:p>
          <a:p>
            <a:endParaRPr lang="ru-RU" sz="2000" b="1" dirty="0">
              <a:latin typeface="Calibri" pitchFamily="34" charset="0"/>
              <a:cs typeface="Calibri" pitchFamily="34" charset="0"/>
            </a:endParaRPr>
          </a:p>
          <a:p>
            <a:r>
              <a:rPr lang="ru-RU" sz="2000" dirty="0" smtClean="0"/>
              <a:t> </a:t>
            </a:r>
            <a:endParaRPr lang="ru-RU" sz="2000" dirty="0"/>
          </a:p>
          <a:p>
            <a:r>
              <a:rPr lang="ru-RU" sz="2000" dirty="0" smtClean="0"/>
              <a:t> </a:t>
            </a:r>
            <a:endParaRPr lang="ru-RU" sz="2000" dirty="0"/>
          </a:p>
          <a:p>
            <a:r>
              <a:rPr lang="ru-RU" sz="2000" dirty="0" smtClean="0"/>
              <a:t> </a:t>
            </a:r>
            <a:endParaRPr lang="ru-RU" sz="2000" dirty="0"/>
          </a:p>
          <a:p>
            <a:endParaRPr lang="uk-UA" sz="2000" b="1" dirty="0" smtClean="0">
              <a:latin typeface="Calibri" pitchFamily="34" charset="0"/>
              <a:cs typeface="Calibri" pitchFamily="34" charset="0"/>
            </a:endParaRPr>
          </a:p>
          <a:p>
            <a:endParaRPr lang="ru-RU" sz="2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09531" y="3167390"/>
            <a:ext cx="782069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1040" y="1443841"/>
            <a:ext cx="8505173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b="1" dirty="0" smtClean="0"/>
          </a:p>
          <a:p>
            <a:endParaRPr lang="uk-UA" b="1" dirty="0"/>
          </a:p>
          <a:p>
            <a:endParaRPr lang="uk-UA" b="1" dirty="0" smtClean="0"/>
          </a:p>
          <a:p>
            <a:endParaRPr lang="uk-UA" b="1" dirty="0" smtClean="0"/>
          </a:p>
          <a:p>
            <a:r>
              <a:rPr lang="uk-UA" sz="1800" b="1" dirty="0" smtClean="0">
                <a:latin typeface="Calibri" pitchFamily="34" charset="0"/>
                <a:cs typeface="Calibri" pitchFamily="34" charset="0"/>
              </a:rPr>
              <a:t>Технічні послуги</a:t>
            </a:r>
            <a:r>
              <a:rPr lang="ru-RU" sz="1800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1800" dirty="0" smtClean="0">
                <a:latin typeface="Calibri" pitchFamily="34" charset="0"/>
                <a:cs typeface="Calibri" pitchFamily="34" charset="0"/>
              </a:rPr>
              <a:t>- ц</a:t>
            </a:r>
            <a:r>
              <a:rPr lang="uk-UA" sz="1800" dirty="0" smtClean="0">
                <a:latin typeface="Calibri" pitchFamily="34" charset="0"/>
                <a:cs typeface="Calibri" pitchFamily="34" charset="0"/>
              </a:rPr>
              <a:t>е </a:t>
            </a:r>
            <a:r>
              <a:rPr lang="uk-UA" sz="1800" dirty="0">
                <a:latin typeface="Calibri" pitchFamily="34" charset="0"/>
                <a:cs typeface="Calibri" pitchFamily="34" charset="0"/>
              </a:rPr>
              <a:t>широко доступні послуги, метою яких є поточне і безперервне задоволення колективних потреб населення, що проживає в районі виконання завдань </a:t>
            </a:r>
            <a:r>
              <a:rPr lang="uk-UA" sz="1800" dirty="0" smtClean="0">
                <a:latin typeface="Calibri" pitchFamily="34" charset="0"/>
                <a:cs typeface="Calibri" pitchFamily="34" charset="0"/>
              </a:rPr>
              <a:t>органом управління.</a:t>
            </a:r>
          </a:p>
          <a:p>
            <a:endParaRPr lang="ru-RU" sz="1800" dirty="0"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uk-UA" sz="1800" dirty="0">
                <a:latin typeface="Calibri" pitchFamily="34" charset="0"/>
                <a:cs typeface="Calibri" pitchFamily="34" charset="0"/>
              </a:rPr>
              <a:t>Категорії місцевих </a:t>
            </a:r>
            <a:r>
              <a:rPr lang="uk-UA" sz="1800" dirty="0" smtClean="0">
                <a:latin typeface="Calibri" pitchFamily="34" charset="0"/>
                <a:cs typeface="Calibri" pitchFamily="34" charset="0"/>
              </a:rPr>
              <a:t>технічних </a:t>
            </a:r>
            <a:r>
              <a:rPr lang="uk-UA" sz="1800" dirty="0">
                <a:latin typeface="Calibri" pitchFamily="34" charset="0"/>
                <a:cs typeface="Calibri" pitchFamily="34" charset="0"/>
              </a:rPr>
              <a:t>послуг включають:</a:t>
            </a:r>
            <a:endParaRPr lang="ru-RU" sz="1800" dirty="0">
              <a:latin typeface="Calibri" pitchFamily="34" charset="0"/>
              <a:cs typeface="Calibri" pitchFamily="34" charset="0"/>
            </a:endParaRPr>
          </a:p>
          <a:p>
            <a:pPr marL="285750" lvl="1" indent="-285750">
              <a:buFontTx/>
              <a:buChar char="-"/>
            </a:pPr>
            <a:r>
              <a:rPr lang="uk-UA" sz="1800" dirty="0" smtClean="0">
                <a:latin typeface="Calibri" pitchFamily="34" charset="0"/>
                <a:cs typeface="Calibri" pitchFamily="34" charset="0"/>
              </a:rPr>
              <a:t>транспортна </a:t>
            </a:r>
            <a:r>
              <a:rPr lang="uk-UA" sz="1800" dirty="0">
                <a:latin typeface="Calibri" pitchFamily="34" charset="0"/>
                <a:cs typeface="Calibri" pitchFamily="34" charset="0"/>
              </a:rPr>
              <a:t>інфраструктура (дорожнє будівництво) і послуги (громадський транспорт</a:t>
            </a:r>
            <a:r>
              <a:rPr lang="uk-UA" sz="1800" dirty="0" smtClean="0">
                <a:latin typeface="Calibri" pitchFamily="34" charset="0"/>
                <a:cs typeface="Calibri" pitchFamily="34" charset="0"/>
              </a:rPr>
              <a:t>);</a:t>
            </a:r>
          </a:p>
          <a:p>
            <a:pPr marL="285750" lvl="1" indent="-285750">
              <a:buFontTx/>
              <a:buChar char="-"/>
            </a:pPr>
            <a:r>
              <a:rPr lang="uk-UA" sz="1800" dirty="0" smtClean="0">
                <a:latin typeface="Calibri" pitchFamily="34" charset="0"/>
                <a:cs typeface="Calibri" pitchFamily="34" charset="0"/>
              </a:rPr>
              <a:t>управління </a:t>
            </a:r>
            <a:r>
              <a:rPr lang="uk-UA" sz="1800" dirty="0">
                <a:latin typeface="Calibri" pitchFamily="34" charset="0"/>
                <a:cs typeface="Calibri" pitchFamily="34" charset="0"/>
              </a:rPr>
              <a:t>водним господарством та стічними </a:t>
            </a:r>
            <a:r>
              <a:rPr lang="uk-UA" sz="1800" dirty="0" smtClean="0">
                <a:latin typeface="Calibri" pitchFamily="34" charset="0"/>
                <a:cs typeface="Calibri" pitchFamily="34" charset="0"/>
              </a:rPr>
              <a:t>водами;</a:t>
            </a:r>
          </a:p>
          <a:p>
            <a:pPr marL="285750" lvl="1" indent="-285750">
              <a:buFontTx/>
              <a:buChar char="-"/>
            </a:pPr>
            <a:r>
              <a:rPr lang="uk-UA" sz="1800" dirty="0" smtClean="0">
                <a:latin typeface="Calibri" pitchFamily="34" charset="0"/>
                <a:cs typeface="Calibri" pitchFamily="34" charset="0"/>
              </a:rPr>
              <a:t>управління відходами;</a:t>
            </a:r>
          </a:p>
          <a:p>
            <a:pPr marL="285750" lvl="1" indent="-285750">
              <a:buFontTx/>
              <a:buChar char="-"/>
            </a:pPr>
            <a:r>
              <a:rPr lang="uk-UA" sz="1800" dirty="0" smtClean="0">
                <a:latin typeface="Calibri" pitchFamily="34" charset="0"/>
                <a:cs typeface="Calibri" pitchFamily="34" charset="0"/>
              </a:rPr>
              <a:t>теплопостачання;</a:t>
            </a:r>
          </a:p>
          <a:p>
            <a:pPr marL="285750" lvl="1" indent="-285750">
              <a:buFontTx/>
              <a:buChar char="-"/>
            </a:pPr>
            <a:r>
              <a:rPr lang="uk-UA" sz="1800" dirty="0" smtClean="0">
                <a:latin typeface="Calibri" pitchFamily="34" charset="0"/>
                <a:cs typeface="Calibri" pitchFamily="34" charset="0"/>
              </a:rPr>
              <a:t>забезпечення житлом;</a:t>
            </a:r>
          </a:p>
          <a:p>
            <a:pPr marL="285750" lvl="1" indent="-285750">
              <a:buFontTx/>
              <a:buChar char="-"/>
            </a:pPr>
            <a:r>
              <a:rPr lang="uk-UA" sz="1800" dirty="0" smtClean="0">
                <a:latin typeface="Calibri" pitchFamily="34" charset="0"/>
                <a:cs typeface="Calibri" pitchFamily="34" charset="0"/>
              </a:rPr>
              <a:t>підтримка чистоти;</a:t>
            </a:r>
          </a:p>
          <a:p>
            <a:pPr marL="285750" lvl="1" indent="-285750">
              <a:buFontTx/>
              <a:buChar char="-"/>
            </a:pPr>
            <a:r>
              <a:rPr lang="uk-UA" sz="1800" dirty="0" smtClean="0">
                <a:latin typeface="Calibri" pitchFamily="34" charset="0"/>
                <a:cs typeface="Calibri" pitchFamily="34" charset="0"/>
              </a:rPr>
              <a:t>озеленення </a:t>
            </a:r>
            <a:r>
              <a:rPr lang="uk-UA" sz="1800" dirty="0">
                <a:latin typeface="Calibri" pitchFamily="34" charset="0"/>
                <a:cs typeface="Calibri" pitchFamily="34" charset="0"/>
              </a:rPr>
              <a:t>громадських </a:t>
            </a:r>
            <a:r>
              <a:rPr lang="uk-UA" sz="1800" dirty="0" smtClean="0">
                <a:latin typeface="Calibri" pitchFamily="34" charset="0"/>
                <a:cs typeface="Calibri" pitchFamily="34" charset="0"/>
              </a:rPr>
              <a:t>місць</a:t>
            </a:r>
            <a:r>
              <a:rPr lang="uk-UA" sz="1800" b="1" dirty="0" smtClean="0">
                <a:latin typeface="Calibri" pitchFamily="34" charset="0"/>
                <a:cs typeface="Calibri" pitchFamily="34" charset="0"/>
              </a:rPr>
              <a:t>;</a:t>
            </a:r>
          </a:p>
          <a:p>
            <a:pPr marL="285750" lvl="1" indent="-285750">
              <a:buFontTx/>
              <a:buChar char="-"/>
            </a:pPr>
            <a:r>
              <a:rPr lang="uk-UA" sz="1800" dirty="0" smtClean="0">
                <a:latin typeface="Calibri" pitchFamily="34" charset="0"/>
                <a:cs typeface="Calibri" pitchFamily="34" charset="0"/>
              </a:rPr>
              <a:t>та ін.</a:t>
            </a:r>
          </a:p>
        </p:txBody>
      </p:sp>
    </p:spTree>
    <p:extLst>
      <p:ext uri="{BB962C8B-B14F-4D97-AF65-F5344CB8AC3E}">
        <p14:creationId xmlns:p14="http://schemas.microsoft.com/office/powerpoint/2010/main" val="35218750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"/>
          <p:cNvSpPr txBox="1">
            <a:spLocks noGrp="1"/>
          </p:cNvSpPr>
          <p:nvPr>
            <p:ph type="title"/>
          </p:nvPr>
        </p:nvSpPr>
        <p:spPr>
          <a:xfrm>
            <a:off x="-5009" y="1268760"/>
            <a:ext cx="9144000" cy="1008112"/>
          </a:xfrm>
          <a:prstGeom prst="rect">
            <a:avLst/>
          </a:prstGeom>
          <a:solidFill>
            <a:srgbClr val="006C32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3600">
                <a:solidFill>
                  <a:srgbClr val="00ACFF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uk-UA" sz="3600">
                <a:solidFill>
                  <a:srgbClr val="00ACFF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3600">
              <a:solidFill>
                <a:schemeClr val="lt1"/>
              </a:solidFill>
            </a:endParaRPr>
          </a:p>
        </p:txBody>
      </p:sp>
      <p:pic>
        <p:nvPicPr>
          <p:cNvPr id="102" name="Google Shape;102;p2" descr="UEK_logotyp_zielen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19400" y="108575"/>
            <a:ext cx="1866900" cy="786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2" descr="C:\Users\yyesmukhanova\AppData\Local\Microsoft\Windows\INetCache\Content.Word\Horizontal_RGB_294.png"/>
          <p:cNvPicPr preferRelativeResize="0"/>
          <p:nvPr/>
        </p:nvPicPr>
        <p:blipFill rotWithShape="1">
          <a:blip r:embed="rId4">
            <a:alphaModFix/>
          </a:blip>
          <a:srcRect l="8975" t="7236" r="9229" b="14325"/>
          <a:stretch/>
        </p:blipFill>
        <p:spPr>
          <a:xfrm>
            <a:off x="93736" y="96050"/>
            <a:ext cx="2258939" cy="853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7423" y="5840381"/>
            <a:ext cx="1244217" cy="8867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444208" y="6138389"/>
            <a:ext cx="2448272" cy="578363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2"/>
          <p:cNvSpPr txBox="1"/>
          <p:nvPr/>
        </p:nvSpPr>
        <p:spPr>
          <a:xfrm>
            <a:off x="36200" y="108575"/>
            <a:ext cx="8856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19700" y="108574"/>
            <a:ext cx="1064693" cy="1083419"/>
          </a:xfrm>
          <a:prstGeom prst="rect">
            <a:avLst/>
          </a:prstGeom>
        </p:spPr>
      </p:pic>
      <p:pic>
        <p:nvPicPr>
          <p:cNvPr id="10" name="Рисунок 9"/>
          <p:cNvPicPr/>
          <p:nvPr/>
        </p:nvPicPr>
        <p:blipFill>
          <a:blip r:embed="rId8"/>
          <a:stretch>
            <a:fillRect/>
          </a:stretch>
        </p:blipFill>
        <p:spPr>
          <a:xfrm>
            <a:off x="6619874" y="333375"/>
            <a:ext cx="2047875" cy="7239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01041" y="2951947"/>
            <a:ext cx="8166708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dirty="0">
              <a:latin typeface="Calibri" pitchFamily="34" charset="0"/>
              <a:cs typeface="Calibri" pitchFamily="34" charset="0"/>
            </a:endParaRPr>
          </a:p>
          <a:p>
            <a:endParaRPr lang="ru-RU" sz="2000" b="1" dirty="0">
              <a:latin typeface="Calibri" pitchFamily="34" charset="0"/>
              <a:cs typeface="Calibri" pitchFamily="34" charset="0"/>
            </a:endParaRPr>
          </a:p>
          <a:p>
            <a:r>
              <a:rPr lang="ru-RU" sz="2000" dirty="0" smtClean="0"/>
              <a:t> </a:t>
            </a:r>
            <a:endParaRPr lang="ru-RU" sz="2000" dirty="0"/>
          </a:p>
          <a:p>
            <a:r>
              <a:rPr lang="ru-RU" sz="2000" dirty="0" smtClean="0"/>
              <a:t> </a:t>
            </a:r>
            <a:endParaRPr lang="ru-RU" sz="2000" dirty="0"/>
          </a:p>
          <a:p>
            <a:r>
              <a:rPr lang="ru-RU" sz="2000" dirty="0" smtClean="0"/>
              <a:t> </a:t>
            </a:r>
            <a:endParaRPr lang="ru-RU" sz="2000" dirty="0"/>
          </a:p>
          <a:p>
            <a:endParaRPr lang="uk-UA" sz="2000" b="1" dirty="0" smtClean="0">
              <a:latin typeface="Calibri" pitchFamily="34" charset="0"/>
              <a:cs typeface="Calibri" pitchFamily="34" charset="0"/>
            </a:endParaRPr>
          </a:p>
          <a:p>
            <a:endParaRPr lang="ru-RU" sz="2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09531" y="3167390"/>
            <a:ext cx="782069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1040" y="1443841"/>
            <a:ext cx="850517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b="1" dirty="0" smtClean="0"/>
          </a:p>
          <a:p>
            <a:endParaRPr lang="uk-UA" b="1" dirty="0"/>
          </a:p>
          <a:p>
            <a:endParaRPr lang="uk-UA" b="1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501040" y="1659285"/>
            <a:ext cx="8391460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b="1" dirty="0" smtClean="0"/>
          </a:p>
          <a:p>
            <a:endParaRPr lang="uk-UA" b="1" dirty="0"/>
          </a:p>
          <a:p>
            <a:endParaRPr lang="uk-UA" b="1" dirty="0" smtClean="0"/>
          </a:p>
          <a:p>
            <a:r>
              <a:rPr lang="uk-UA" sz="1600" b="1" dirty="0" smtClean="0">
                <a:latin typeface="Calibri" pitchFamily="34" charset="0"/>
                <a:cs typeface="Calibri" pitchFamily="34" charset="0"/>
              </a:rPr>
              <a:t>Категорії </a:t>
            </a:r>
            <a:r>
              <a:rPr lang="uk-UA" sz="1600" b="1" dirty="0">
                <a:latin typeface="Calibri" pitchFamily="34" charset="0"/>
                <a:cs typeface="Calibri" pitchFamily="34" charset="0"/>
              </a:rPr>
              <a:t>і окремі </a:t>
            </a:r>
            <a:r>
              <a:rPr lang="uk-UA" sz="1600" b="1" dirty="0" smtClean="0">
                <a:latin typeface="Calibri" pitchFamily="34" charset="0"/>
                <a:cs typeface="Calibri" pitchFamily="34" charset="0"/>
              </a:rPr>
              <a:t>публічні </a:t>
            </a:r>
            <a:r>
              <a:rPr lang="uk-UA" sz="1600" b="1" dirty="0">
                <a:latin typeface="Calibri" pitchFamily="34" charset="0"/>
                <a:cs typeface="Calibri" pitchFamily="34" charset="0"/>
              </a:rPr>
              <a:t>послуги</a:t>
            </a:r>
            <a:endParaRPr lang="ru-RU" sz="1600" dirty="0">
              <a:latin typeface="Calibri" pitchFamily="34" charset="0"/>
              <a:cs typeface="Calibri" pitchFamily="34" charset="0"/>
            </a:endParaRPr>
          </a:p>
          <a:p>
            <a:pPr lvl="0"/>
            <a:endParaRPr lang="uk-UA" sz="1600" dirty="0" smtClean="0"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uk-UA" sz="1600" dirty="0" smtClean="0">
                <a:latin typeface="Calibri" pitchFamily="34" charset="0"/>
                <a:cs typeface="Calibri" pitchFamily="34" charset="0"/>
              </a:rPr>
              <a:t>Категорія публічних послуг – це </a:t>
            </a:r>
            <a:r>
              <a:rPr lang="uk-UA" sz="1600" dirty="0">
                <a:latin typeface="Calibri" pitchFamily="34" charset="0"/>
                <a:cs typeface="Calibri" pitchFamily="34" charset="0"/>
              </a:rPr>
              <a:t>набір послуг з однаковими характеристиками, наприклад:</a:t>
            </a:r>
            <a:endParaRPr lang="ru-RU" sz="1600" dirty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uk-UA" sz="1600" dirty="0">
                <a:latin typeface="Calibri" pitchFamily="34" charset="0"/>
                <a:cs typeface="Calibri" pitchFamily="34" charset="0"/>
              </a:rPr>
              <a:t>о</a:t>
            </a:r>
            <a:r>
              <a:rPr lang="uk-UA" sz="1600" dirty="0" smtClean="0">
                <a:latin typeface="Calibri" pitchFamily="34" charset="0"/>
                <a:cs typeface="Calibri" pitchFamily="34" charset="0"/>
              </a:rPr>
              <a:t>світа або видача </a:t>
            </a:r>
            <a:r>
              <a:rPr lang="uk-UA" sz="1600" dirty="0">
                <a:latin typeface="Calibri" pitchFamily="34" charset="0"/>
                <a:cs typeface="Calibri" pitchFamily="34" charset="0"/>
              </a:rPr>
              <a:t>документів</a:t>
            </a:r>
            <a:endParaRPr lang="ru-RU" sz="1600" dirty="0">
              <a:latin typeface="Calibri" pitchFamily="34" charset="0"/>
              <a:cs typeface="Calibri" pitchFamily="34" charset="0"/>
            </a:endParaRPr>
          </a:p>
          <a:p>
            <a:pPr lvl="0"/>
            <a:endParaRPr lang="uk-UA" sz="1600" dirty="0" smtClean="0"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uk-UA" sz="1600" dirty="0" smtClean="0">
                <a:latin typeface="Calibri" pitchFamily="34" charset="0"/>
                <a:cs typeface="Calibri" pitchFamily="34" charset="0"/>
              </a:rPr>
              <a:t>Одиничні публічні послуги – це </a:t>
            </a:r>
            <a:r>
              <a:rPr lang="uk-UA" sz="1600" dirty="0">
                <a:latin typeface="Calibri" pitchFamily="34" charset="0"/>
                <a:cs typeface="Calibri" pitchFamily="34" charset="0"/>
              </a:rPr>
              <a:t>індивідуальні послуги в рамках однієї категорії, наприклад:</a:t>
            </a:r>
            <a:endParaRPr lang="ru-RU" sz="1600" dirty="0">
              <a:latin typeface="Calibri" pitchFamily="34" charset="0"/>
              <a:cs typeface="Calibri" pitchFamily="34" charset="0"/>
            </a:endParaRPr>
          </a:p>
          <a:p>
            <a:pPr lvl="1"/>
            <a:endParaRPr lang="uk-UA" sz="1600" dirty="0" smtClean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uk-UA" sz="1600" dirty="0" smtClean="0">
                <a:latin typeface="Calibri" pitchFamily="34" charset="0"/>
                <a:cs typeface="Calibri" pitchFamily="34" charset="0"/>
              </a:rPr>
              <a:t>Освіта</a:t>
            </a:r>
            <a:r>
              <a:rPr lang="uk-UA" sz="1600" dirty="0">
                <a:latin typeface="Calibri" pitchFamily="34" charset="0"/>
                <a:cs typeface="Calibri" pitchFamily="34" charset="0"/>
              </a:rPr>
              <a:t>:</a:t>
            </a:r>
            <a:endParaRPr lang="ru-RU" sz="1600" dirty="0">
              <a:latin typeface="Calibri" pitchFamily="34" charset="0"/>
              <a:cs typeface="Calibri" pitchFamily="34" charset="0"/>
            </a:endParaRPr>
          </a:p>
          <a:p>
            <a:pPr lvl="2"/>
            <a:r>
              <a:rPr lang="uk-UA" sz="1600" dirty="0">
                <a:latin typeface="Calibri" pitchFamily="34" charset="0"/>
                <a:cs typeface="Calibri" pitchFamily="34" charset="0"/>
              </a:rPr>
              <a:t>Надання молодим людям можливості навчання на базовому рівні</a:t>
            </a:r>
            <a:endParaRPr lang="ru-RU" sz="1600" dirty="0">
              <a:latin typeface="Calibri" pitchFamily="34" charset="0"/>
              <a:cs typeface="Calibri" pitchFamily="34" charset="0"/>
            </a:endParaRPr>
          </a:p>
          <a:p>
            <a:pPr lvl="2"/>
            <a:r>
              <a:rPr lang="uk-UA" sz="1600" dirty="0">
                <a:latin typeface="Calibri" pitchFamily="34" charset="0"/>
                <a:cs typeface="Calibri" pitchFamily="34" charset="0"/>
              </a:rPr>
              <a:t>Молодший рівень середньої школи</a:t>
            </a:r>
            <a:endParaRPr lang="ru-RU" sz="1600" dirty="0">
              <a:latin typeface="Calibri" pitchFamily="34" charset="0"/>
              <a:cs typeface="Calibri" pitchFamily="34" charset="0"/>
            </a:endParaRPr>
          </a:p>
          <a:p>
            <a:pPr lvl="2"/>
            <a:r>
              <a:rPr lang="uk-UA" sz="1600" dirty="0">
                <a:latin typeface="Calibri" pitchFamily="34" charset="0"/>
                <a:cs typeface="Calibri" pitchFamily="34" charset="0"/>
              </a:rPr>
              <a:t>Проведення «нульових» класів</a:t>
            </a:r>
            <a:endParaRPr lang="ru-RU" sz="1600" dirty="0">
              <a:latin typeface="Calibri" pitchFamily="34" charset="0"/>
              <a:cs typeface="Calibri" pitchFamily="34" charset="0"/>
            </a:endParaRPr>
          </a:p>
          <a:p>
            <a:pPr lvl="1"/>
            <a:endParaRPr lang="uk-UA" sz="1600" dirty="0" smtClean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uk-UA" sz="1600" dirty="0" smtClean="0">
                <a:latin typeface="Calibri" pitchFamily="34" charset="0"/>
                <a:cs typeface="Calibri" pitchFamily="34" charset="0"/>
              </a:rPr>
              <a:t>Видача </a:t>
            </a:r>
            <a:r>
              <a:rPr lang="uk-UA" sz="1600" dirty="0">
                <a:latin typeface="Calibri" pitchFamily="34" charset="0"/>
                <a:cs typeface="Calibri" pitchFamily="34" charset="0"/>
              </a:rPr>
              <a:t>документів:</a:t>
            </a:r>
            <a:endParaRPr lang="ru-RU" sz="1600" dirty="0">
              <a:latin typeface="Calibri" pitchFamily="34" charset="0"/>
              <a:cs typeface="Calibri" pitchFamily="34" charset="0"/>
            </a:endParaRPr>
          </a:p>
          <a:p>
            <a:pPr lvl="2"/>
            <a:r>
              <a:rPr lang="uk-UA" sz="1600" dirty="0">
                <a:latin typeface="Calibri" pitchFamily="34" charset="0"/>
                <a:cs typeface="Calibri" pitchFamily="34" charset="0"/>
              </a:rPr>
              <a:t>Видача сертифікатів</a:t>
            </a:r>
            <a:endParaRPr lang="ru-RU" sz="1600" dirty="0">
              <a:latin typeface="Calibri" pitchFamily="34" charset="0"/>
              <a:cs typeface="Calibri" pitchFamily="34" charset="0"/>
            </a:endParaRPr>
          </a:p>
          <a:p>
            <a:pPr lvl="2"/>
            <a:r>
              <a:rPr lang="uk-UA" sz="1600" dirty="0">
                <a:latin typeface="Calibri" pitchFamily="34" charset="0"/>
                <a:cs typeface="Calibri" pitchFamily="34" charset="0"/>
              </a:rPr>
              <a:t>Видача свідоцтв про реєстрацію транспортних засобів</a:t>
            </a:r>
            <a:endParaRPr lang="ru-RU" sz="16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6664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"/>
          <p:cNvSpPr txBox="1">
            <a:spLocks noGrp="1"/>
          </p:cNvSpPr>
          <p:nvPr>
            <p:ph type="title"/>
          </p:nvPr>
        </p:nvSpPr>
        <p:spPr>
          <a:xfrm>
            <a:off x="-5009" y="1268760"/>
            <a:ext cx="9144000" cy="1008112"/>
          </a:xfrm>
          <a:prstGeom prst="rect">
            <a:avLst/>
          </a:prstGeom>
          <a:solidFill>
            <a:srgbClr val="006C32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3600">
                <a:solidFill>
                  <a:srgbClr val="00ACFF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uk-UA" sz="3600">
                <a:solidFill>
                  <a:srgbClr val="00ACFF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3600">
              <a:solidFill>
                <a:schemeClr val="lt1"/>
              </a:solidFill>
            </a:endParaRPr>
          </a:p>
        </p:txBody>
      </p:sp>
      <p:pic>
        <p:nvPicPr>
          <p:cNvPr id="102" name="Google Shape;102;p2" descr="UEK_logotyp_zielen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19400" y="108575"/>
            <a:ext cx="1866900" cy="786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2" descr="C:\Users\yyesmukhanova\AppData\Local\Microsoft\Windows\INetCache\Content.Word\Horizontal_RGB_294.png"/>
          <p:cNvPicPr preferRelativeResize="0"/>
          <p:nvPr/>
        </p:nvPicPr>
        <p:blipFill rotWithShape="1">
          <a:blip r:embed="rId4">
            <a:alphaModFix/>
          </a:blip>
          <a:srcRect l="8975" t="7236" r="9229" b="14325"/>
          <a:stretch/>
        </p:blipFill>
        <p:spPr>
          <a:xfrm>
            <a:off x="93736" y="96050"/>
            <a:ext cx="2258939" cy="853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7423" y="5840381"/>
            <a:ext cx="1244217" cy="8867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444208" y="6138389"/>
            <a:ext cx="2448272" cy="578363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2"/>
          <p:cNvSpPr txBox="1"/>
          <p:nvPr/>
        </p:nvSpPr>
        <p:spPr>
          <a:xfrm>
            <a:off x="36200" y="108575"/>
            <a:ext cx="8856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19700" y="108574"/>
            <a:ext cx="1064693" cy="1083419"/>
          </a:xfrm>
          <a:prstGeom prst="rect">
            <a:avLst/>
          </a:prstGeom>
        </p:spPr>
      </p:pic>
      <p:pic>
        <p:nvPicPr>
          <p:cNvPr id="10" name="Рисунок 9"/>
          <p:cNvPicPr/>
          <p:nvPr/>
        </p:nvPicPr>
        <p:blipFill>
          <a:blip r:embed="rId8"/>
          <a:stretch>
            <a:fillRect/>
          </a:stretch>
        </p:blipFill>
        <p:spPr>
          <a:xfrm>
            <a:off x="6619874" y="333375"/>
            <a:ext cx="2047875" cy="7239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01041" y="2951947"/>
            <a:ext cx="8166708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dirty="0">
              <a:latin typeface="Calibri" pitchFamily="34" charset="0"/>
              <a:cs typeface="Calibri" pitchFamily="34" charset="0"/>
            </a:endParaRPr>
          </a:p>
          <a:p>
            <a:endParaRPr lang="ru-RU" sz="2000" b="1" dirty="0">
              <a:latin typeface="Calibri" pitchFamily="34" charset="0"/>
              <a:cs typeface="Calibri" pitchFamily="34" charset="0"/>
            </a:endParaRPr>
          </a:p>
          <a:p>
            <a:r>
              <a:rPr lang="ru-RU" sz="2000" dirty="0" smtClean="0"/>
              <a:t> </a:t>
            </a:r>
            <a:endParaRPr lang="ru-RU" sz="2000" dirty="0"/>
          </a:p>
          <a:p>
            <a:r>
              <a:rPr lang="ru-RU" sz="2000" dirty="0" smtClean="0"/>
              <a:t> </a:t>
            </a:r>
            <a:endParaRPr lang="ru-RU" sz="2000" dirty="0"/>
          </a:p>
          <a:p>
            <a:r>
              <a:rPr lang="ru-RU" sz="2000" dirty="0" smtClean="0"/>
              <a:t> </a:t>
            </a:r>
            <a:endParaRPr lang="ru-RU" sz="2000" dirty="0"/>
          </a:p>
          <a:p>
            <a:endParaRPr lang="uk-UA" sz="2000" b="1" dirty="0" smtClean="0">
              <a:latin typeface="Calibri" pitchFamily="34" charset="0"/>
              <a:cs typeface="Calibri" pitchFamily="34" charset="0"/>
            </a:endParaRPr>
          </a:p>
          <a:p>
            <a:endParaRPr lang="ru-RU" sz="2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09531" y="3167390"/>
            <a:ext cx="782069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1040" y="1443841"/>
            <a:ext cx="850517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b="1" dirty="0" smtClean="0"/>
          </a:p>
          <a:p>
            <a:endParaRPr lang="uk-UA" b="1" dirty="0"/>
          </a:p>
          <a:p>
            <a:endParaRPr lang="uk-UA" b="1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501040" y="1659285"/>
            <a:ext cx="8391460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b="1" dirty="0" smtClean="0"/>
          </a:p>
          <a:p>
            <a:endParaRPr lang="uk-UA" b="1" dirty="0"/>
          </a:p>
          <a:p>
            <a:endParaRPr lang="uk-UA" b="1" dirty="0" smtClean="0"/>
          </a:p>
          <a:p>
            <a:r>
              <a:rPr lang="uk-UA" sz="1600" b="1" dirty="0" smtClean="0">
                <a:latin typeface="Calibri" pitchFamily="34" charset="0"/>
                <a:cs typeface="Calibri" pitchFamily="34" charset="0"/>
              </a:rPr>
              <a:t>Категорії </a:t>
            </a:r>
            <a:r>
              <a:rPr lang="uk-UA" sz="1600" b="1" dirty="0">
                <a:latin typeface="Calibri" pitchFamily="34" charset="0"/>
                <a:cs typeface="Calibri" pitchFamily="34" charset="0"/>
              </a:rPr>
              <a:t>і окремі </a:t>
            </a:r>
            <a:r>
              <a:rPr lang="uk-UA" sz="1600" b="1" dirty="0" smtClean="0">
                <a:latin typeface="Calibri" pitchFamily="34" charset="0"/>
                <a:cs typeface="Calibri" pitchFamily="34" charset="0"/>
              </a:rPr>
              <a:t>публічні </a:t>
            </a:r>
            <a:r>
              <a:rPr lang="uk-UA" sz="1600" b="1" dirty="0">
                <a:latin typeface="Calibri" pitchFamily="34" charset="0"/>
                <a:cs typeface="Calibri" pitchFamily="34" charset="0"/>
              </a:rPr>
              <a:t>послуги</a:t>
            </a:r>
            <a:endParaRPr lang="ru-RU" sz="1600" dirty="0">
              <a:latin typeface="Calibri" pitchFamily="34" charset="0"/>
              <a:cs typeface="Calibri" pitchFamily="34" charset="0"/>
            </a:endParaRPr>
          </a:p>
          <a:p>
            <a:pPr lvl="0"/>
            <a:endParaRPr lang="uk-UA" sz="1600" dirty="0" smtClean="0"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uk-UA" sz="1600" dirty="0" smtClean="0">
                <a:latin typeface="Calibri" pitchFamily="34" charset="0"/>
                <a:cs typeface="Calibri" pitchFamily="34" charset="0"/>
              </a:rPr>
              <a:t>Категорія публічних послуг – це </a:t>
            </a:r>
            <a:r>
              <a:rPr lang="uk-UA" sz="1600" dirty="0">
                <a:latin typeface="Calibri" pitchFamily="34" charset="0"/>
                <a:cs typeface="Calibri" pitchFamily="34" charset="0"/>
              </a:rPr>
              <a:t>набір послуг з однаковими характеристиками, наприклад:</a:t>
            </a:r>
            <a:endParaRPr lang="ru-RU" sz="1600" dirty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uk-UA" sz="1600" dirty="0">
                <a:latin typeface="Calibri" pitchFamily="34" charset="0"/>
                <a:cs typeface="Calibri" pitchFamily="34" charset="0"/>
              </a:rPr>
              <a:t>о</a:t>
            </a:r>
            <a:r>
              <a:rPr lang="uk-UA" sz="1600" dirty="0" smtClean="0">
                <a:latin typeface="Calibri" pitchFamily="34" charset="0"/>
                <a:cs typeface="Calibri" pitchFamily="34" charset="0"/>
              </a:rPr>
              <a:t>світа або видача </a:t>
            </a:r>
            <a:r>
              <a:rPr lang="uk-UA" sz="1600" dirty="0">
                <a:latin typeface="Calibri" pitchFamily="34" charset="0"/>
                <a:cs typeface="Calibri" pitchFamily="34" charset="0"/>
              </a:rPr>
              <a:t>документів</a:t>
            </a:r>
            <a:endParaRPr lang="ru-RU" sz="1600" dirty="0">
              <a:latin typeface="Calibri" pitchFamily="34" charset="0"/>
              <a:cs typeface="Calibri" pitchFamily="34" charset="0"/>
            </a:endParaRPr>
          </a:p>
          <a:p>
            <a:pPr lvl="0"/>
            <a:endParaRPr lang="uk-UA" sz="1600" dirty="0" smtClean="0"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uk-UA" sz="1600" dirty="0" smtClean="0">
                <a:latin typeface="Calibri" pitchFamily="34" charset="0"/>
                <a:cs typeface="Calibri" pitchFamily="34" charset="0"/>
              </a:rPr>
              <a:t>Одиничні публічні послуги – це </a:t>
            </a:r>
            <a:r>
              <a:rPr lang="uk-UA" sz="1600" dirty="0">
                <a:latin typeface="Calibri" pitchFamily="34" charset="0"/>
                <a:cs typeface="Calibri" pitchFamily="34" charset="0"/>
              </a:rPr>
              <a:t>індивідуальні послуги в рамках однієї категорії, наприклад:</a:t>
            </a:r>
            <a:endParaRPr lang="ru-RU" sz="1600" dirty="0">
              <a:latin typeface="Calibri" pitchFamily="34" charset="0"/>
              <a:cs typeface="Calibri" pitchFamily="34" charset="0"/>
            </a:endParaRPr>
          </a:p>
          <a:p>
            <a:pPr lvl="1"/>
            <a:endParaRPr lang="uk-UA" sz="1600" dirty="0" smtClean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uk-UA" sz="1600" dirty="0" smtClean="0">
                <a:latin typeface="Calibri" pitchFamily="34" charset="0"/>
                <a:cs typeface="Calibri" pitchFamily="34" charset="0"/>
              </a:rPr>
              <a:t>Освіта</a:t>
            </a:r>
            <a:r>
              <a:rPr lang="uk-UA" sz="1600" dirty="0">
                <a:latin typeface="Calibri" pitchFamily="34" charset="0"/>
                <a:cs typeface="Calibri" pitchFamily="34" charset="0"/>
              </a:rPr>
              <a:t>:</a:t>
            </a:r>
            <a:endParaRPr lang="ru-RU" sz="1600" dirty="0">
              <a:latin typeface="Calibri" pitchFamily="34" charset="0"/>
              <a:cs typeface="Calibri" pitchFamily="34" charset="0"/>
            </a:endParaRPr>
          </a:p>
          <a:p>
            <a:pPr lvl="2"/>
            <a:r>
              <a:rPr lang="uk-UA" sz="1600" dirty="0">
                <a:latin typeface="Calibri" pitchFamily="34" charset="0"/>
                <a:cs typeface="Calibri" pitchFamily="34" charset="0"/>
              </a:rPr>
              <a:t>Надання молодим людям можливості навчання на базовому рівні</a:t>
            </a:r>
            <a:endParaRPr lang="ru-RU" sz="1600" dirty="0">
              <a:latin typeface="Calibri" pitchFamily="34" charset="0"/>
              <a:cs typeface="Calibri" pitchFamily="34" charset="0"/>
            </a:endParaRPr>
          </a:p>
          <a:p>
            <a:pPr lvl="2"/>
            <a:r>
              <a:rPr lang="uk-UA" sz="1600" dirty="0">
                <a:latin typeface="Calibri" pitchFamily="34" charset="0"/>
                <a:cs typeface="Calibri" pitchFamily="34" charset="0"/>
              </a:rPr>
              <a:t>Молодший рівень середньої школи</a:t>
            </a:r>
            <a:endParaRPr lang="ru-RU" sz="1600" dirty="0">
              <a:latin typeface="Calibri" pitchFamily="34" charset="0"/>
              <a:cs typeface="Calibri" pitchFamily="34" charset="0"/>
            </a:endParaRPr>
          </a:p>
          <a:p>
            <a:pPr lvl="2"/>
            <a:r>
              <a:rPr lang="uk-UA" sz="1600" dirty="0">
                <a:latin typeface="Calibri" pitchFamily="34" charset="0"/>
                <a:cs typeface="Calibri" pitchFamily="34" charset="0"/>
              </a:rPr>
              <a:t>Проведення «нульових» класів</a:t>
            </a:r>
            <a:endParaRPr lang="ru-RU" sz="1600" dirty="0">
              <a:latin typeface="Calibri" pitchFamily="34" charset="0"/>
              <a:cs typeface="Calibri" pitchFamily="34" charset="0"/>
            </a:endParaRPr>
          </a:p>
          <a:p>
            <a:pPr lvl="1"/>
            <a:endParaRPr lang="uk-UA" sz="1600" dirty="0" smtClean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uk-UA" sz="1600" dirty="0" smtClean="0">
                <a:latin typeface="Calibri" pitchFamily="34" charset="0"/>
                <a:cs typeface="Calibri" pitchFamily="34" charset="0"/>
              </a:rPr>
              <a:t>Видача </a:t>
            </a:r>
            <a:r>
              <a:rPr lang="uk-UA" sz="1600" dirty="0">
                <a:latin typeface="Calibri" pitchFamily="34" charset="0"/>
                <a:cs typeface="Calibri" pitchFamily="34" charset="0"/>
              </a:rPr>
              <a:t>документів:</a:t>
            </a:r>
            <a:endParaRPr lang="ru-RU" sz="1600" dirty="0">
              <a:latin typeface="Calibri" pitchFamily="34" charset="0"/>
              <a:cs typeface="Calibri" pitchFamily="34" charset="0"/>
            </a:endParaRPr>
          </a:p>
          <a:p>
            <a:pPr lvl="2"/>
            <a:r>
              <a:rPr lang="uk-UA" sz="1600" dirty="0">
                <a:latin typeface="Calibri" pitchFamily="34" charset="0"/>
                <a:cs typeface="Calibri" pitchFamily="34" charset="0"/>
              </a:rPr>
              <a:t>Видача сертифікатів</a:t>
            </a:r>
            <a:endParaRPr lang="ru-RU" sz="1600" dirty="0">
              <a:latin typeface="Calibri" pitchFamily="34" charset="0"/>
              <a:cs typeface="Calibri" pitchFamily="34" charset="0"/>
            </a:endParaRPr>
          </a:p>
          <a:p>
            <a:pPr lvl="2"/>
            <a:r>
              <a:rPr lang="uk-UA" sz="1600" dirty="0">
                <a:latin typeface="Calibri" pitchFamily="34" charset="0"/>
                <a:cs typeface="Calibri" pitchFamily="34" charset="0"/>
              </a:rPr>
              <a:t>Видача свідоцтв про реєстрацію транспортних засобів</a:t>
            </a:r>
            <a:endParaRPr lang="ru-RU" sz="16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0926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"/>
          <p:cNvSpPr txBox="1">
            <a:spLocks noGrp="1"/>
          </p:cNvSpPr>
          <p:nvPr>
            <p:ph type="title"/>
          </p:nvPr>
        </p:nvSpPr>
        <p:spPr>
          <a:xfrm>
            <a:off x="-5009" y="1268760"/>
            <a:ext cx="9144000" cy="1008112"/>
          </a:xfrm>
          <a:prstGeom prst="rect">
            <a:avLst/>
          </a:prstGeom>
          <a:solidFill>
            <a:srgbClr val="006C32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3600">
                <a:solidFill>
                  <a:srgbClr val="00ACFF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uk-UA" sz="3600">
                <a:solidFill>
                  <a:srgbClr val="00ACFF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3600">
              <a:solidFill>
                <a:schemeClr val="lt1"/>
              </a:solidFill>
            </a:endParaRPr>
          </a:p>
        </p:txBody>
      </p:sp>
      <p:pic>
        <p:nvPicPr>
          <p:cNvPr id="102" name="Google Shape;102;p2" descr="UEK_logotyp_zielen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19400" y="108575"/>
            <a:ext cx="1866900" cy="786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2" descr="C:\Users\yyesmukhanova\AppData\Local\Microsoft\Windows\INetCache\Content.Word\Horizontal_RGB_294.png"/>
          <p:cNvPicPr preferRelativeResize="0"/>
          <p:nvPr/>
        </p:nvPicPr>
        <p:blipFill rotWithShape="1">
          <a:blip r:embed="rId4">
            <a:alphaModFix/>
          </a:blip>
          <a:srcRect l="8975" t="7236" r="9229" b="14325"/>
          <a:stretch/>
        </p:blipFill>
        <p:spPr>
          <a:xfrm>
            <a:off x="93736" y="96050"/>
            <a:ext cx="2258939" cy="853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7423" y="5840381"/>
            <a:ext cx="1244217" cy="8867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444208" y="6138389"/>
            <a:ext cx="2448272" cy="578363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2"/>
          <p:cNvSpPr txBox="1"/>
          <p:nvPr/>
        </p:nvSpPr>
        <p:spPr>
          <a:xfrm>
            <a:off x="36200" y="108575"/>
            <a:ext cx="8856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19700" y="108574"/>
            <a:ext cx="1064693" cy="1083419"/>
          </a:xfrm>
          <a:prstGeom prst="rect">
            <a:avLst/>
          </a:prstGeom>
        </p:spPr>
      </p:pic>
      <p:pic>
        <p:nvPicPr>
          <p:cNvPr id="10" name="Рисунок 9"/>
          <p:cNvPicPr/>
          <p:nvPr/>
        </p:nvPicPr>
        <p:blipFill>
          <a:blip r:embed="rId8"/>
          <a:stretch>
            <a:fillRect/>
          </a:stretch>
        </p:blipFill>
        <p:spPr>
          <a:xfrm>
            <a:off x="6619874" y="333375"/>
            <a:ext cx="2047875" cy="7239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01041" y="2951947"/>
            <a:ext cx="8166708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dirty="0">
              <a:latin typeface="Calibri" pitchFamily="34" charset="0"/>
              <a:cs typeface="Calibri" pitchFamily="34" charset="0"/>
            </a:endParaRPr>
          </a:p>
          <a:p>
            <a:endParaRPr lang="ru-RU" sz="2000" b="1" dirty="0">
              <a:latin typeface="Calibri" pitchFamily="34" charset="0"/>
              <a:cs typeface="Calibri" pitchFamily="34" charset="0"/>
            </a:endParaRPr>
          </a:p>
          <a:p>
            <a:r>
              <a:rPr lang="ru-RU" sz="2000" dirty="0" smtClean="0"/>
              <a:t> </a:t>
            </a:r>
            <a:endParaRPr lang="ru-RU" sz="2000" dirty="0"/>
          </a:p>
          <a:p>
            <a:r>
              <a:rPr lang="ru-RU" sz="2000" dirty="0" smtClean="0"/>
              <a:t> </a:t>
            </a:r>
            <a:endParaRPr lang="ru-RU" sz="2000" dirty="0"/>
          </a:p>
          <a:p>
            <a:r>
              <a:rPr lang="ru-RU" sz="2000" dirty="0" smtClean="0"/>
              <a:t> </a:t>
            </a:r>
            <a:endParaRPr lang="ru-RU" sz="2000" dirty="0"/>
          </a:p>
          <a:p>
            <a:endParaRPr lang="uk-UA" sz="2000" b="1" dirty="0" smtClean="0">
              <a:latin typeface="Calibri" pitchFamily="34" charset="0"/>
              <a:cs typeface="Calibri" pitchFamily="34" charset="0"/>
            </a:endParaRPr>
          </a:p>
          <a:p>
            <a:endParaRPr lang="ru-RU" sz="2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09531" y="3167390"/>
            <a:ext cx="782069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1040" y="1443841"/>
            <a:ext cx="850517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b="1" dirty="0" smtClean="0"/>
          </a:p>
          <a:p>
            <a:endParaRPr lang="uk-UA" b="1" dirty="0"/>
          </a:p>
          <a:p>
            <a:endParaRPr lang="uk-UA" b="1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501040" y="1659285"/>
            <a:ext cx="839146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b="1" dirty="0" smtClean="0"/>
          </a:p>
          <a:p>
            <a:endParaRPr lang="uk-UA" b="1" dirty="0"/>
          </a:p>
          <a:p>
            <a:endParaRPr lang="uk-UA" b="1" dirty="0" smtClean="0"/>
          </a:p>
          <a:p>
            <a:r>
              <a:rPr lang="uk-UA" sz="1600" b="1" dirty="0" smtClean="0"/>
              <a:t>4. </a:t>
            </a:r>
            <a:r>
              <a:rPr lang="uk-UA" sz="2000" b="1" dirty="0" smtClean="0">
                <a:latin typeface="Calibri" pitchFamily="34" charset="0"/>
                <a:cs typeface="Calibri" pitchFamily="34" charset="0"/>
              </a:rPr>
              <a:t>Надання </a:t>
            </a:r>
            <a:r>
              <a:rPr lang="uk-UA" sz="2000" b="1" dirty="0">
                <a:latin typeface="Calibri" pitchFamily="34" charset="0"/>
                <a:cs typeface="Calibri" pitchFamily="34" charset="0"/>
              </a:rPr>
              <a:t>місцевих </a:t>
            </a:r>
            <a:r>
              <a:rPr lang="uk-UA" sz="2000" b="1" dirty="0" smtClean="0">
                <a:latin typeface="Calibri" pitchFamily="34" charset="0"/>
                <a:cs typeface="Calibri" pitchFamily="34" charset="0"/>
              </a:rPr>
              <a:t>публічних послуг</a:t>
            </a:r>
          </a:p>
          <a:p>
            <a:endParaRPr lang="ru-RU" sz="2000" dirty="0"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uk-UA" sz="2000" dirty="0" smtClean="0">
                <a:latin typeface="Calibri" pitchFamily="34" charset="0"/>
                <a:cs typeface="Calibri" pitchFamily="34" charset="0"/>
              </a:rPr>
              <a:t>Моделі надання:</a:t>
            </a:r>
          </a:p>
          <a:p>
            <a:pPr lvl="0"/>
            <a:endParaRPr lang="uk-UA" sz="2000" dirty="0" smtClean="0"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uk-UA" sz="2000" dirty="0" smtClean="0">
                <a:latin typeface="Calibri" pitchFamily="34" charset="0"/>
                <a:cs typeface="Calibri" pitchFamily="34" charset="0"/>
              </a:rPr>
              <a:t>- муніципальним сектором;</a:t>
            </a:r>
            <a:endParaRPr lang="ru-RU" sz="2000" dirty="0">
              <a:latin typeface="Calibri" pitchFamily="34" charset="0"/>
              <a:cs typeface="Calibri" pitchFamily="34" charset="0"/>
            </a:endParaRPr>
          </a:p>
          <a:p>
            <a:pPr lvl="0"/>
            <a:endParaRPr lang="uk-UA" sz="2000" dirty="0" smtClean="0"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uk-UA" sz="2000" dirty="0" smtClean="0">
                <a:latin typeface="Calibri" pitchFamily="34" charset="0"/>
                <a:cs typeface="Calibri" pitchFamily="34" charset="0"/>
              </a:rPr>
              <a:t>- </a:t>
            </a:r>
            <a:r>
              <a:rPr lang="uk-UA" sz="2000" dirty="0">
                <a:latin typeface="Calibri" pitchFamily="34" charset="0"/>
                <a:cs typeface="Calibri" pitchFamily="34" charset="0"/>
              </a:rPr>
              <a:t>приватним </a:t>
            </a:r>
            <a:r>
              <a:rPr lang="uk-UA" sz="2000" dirty="0" smtClean="0">
                <a:latin typeface="Calibri" pitchFamily="34" charset="0"/>
                <a:cs typeface="Calibri" pitchFamily="34" charset="0"/>
              </a:rPr>
              <a:t>сектором;</a:t>
            </a:r>
            <a:endParaRPr lang="ru-RU" sz="2000" dirty="0">
              <a:latin typeface="Calibri" pitchFamily="34" charset="0"/>
              <a:cs typeface="Calibri" pitchFamily="34" charset="0"/>
            </a:endParaRPr>
          </a:p>
          <a:p>
            <a:pPr lvl="0"/>
            <a:endParaRPr lang="uk-UA" sz="2000" dirty="0" smtClean="0"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uk-UA" sz="2000" dirty="0" smtClean="0">
                <a:latin typeface="Calibri" pitchFamily="34" charset="0"/>
                <a:cs typeface="Calibri" pitchFamily="34" charset="0"/>
              </a:rPr>
              <a:t>- змішана — муніципально-приватне </a:t>
            </a:r>
            <a:r>
              <a:rPr lang="uk-UA" sz="2000" dirty="0">
                <a:latin typeface="Calibri" pitchFamily="34" charset="0"/>
                <a:cs typeface="Calibri" pitchFamily="34" charset="0"/>
              </a:rPr>
              <a:t>партнерство</a:t>
            </a:r>
            <a:endParaRPr lang="ru-RU" sz="2000" dirty="0">
              <a:latin typeface="Calibri" pitchFamily="34" charset="0"/>
              <a:cs typeface="Calibri" pitchFamily="34" charset="0"/>
            </a:endParaRPr>
          </a:p>
          <a:p>
            <a:endParaRPr lang="ru-RU" sz="16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3477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"/>
          <p:cNvSpPr txBox="1">
            <a:spLocks noGrp="1"/>
          </p:cNvSpPr>
          <p:nvPr>
            <p:ph type="title"/>
          </p:nvPr>
        </p:nvSpPr>
        <p:spPr>
          <a:xfrm>
            <a:off x="-5009" y="1268760"/>
            <a:ext cx="9144000" cy="1008112"/>
          </a:xfrm>
          <a:prstGeom prst="rect">
            <a:avLst/>
          </a:prstGeom>
          <a:solidFill>
            <a:srgbClr val="006C32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3600">
                <a:solidFill>
                  <a:srgbClr val="00ACFF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uk-UA" sz="3600">
                <a:solidFill>
                  <a:srgbClr val="00ACFF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3600">
              <a:solidFill>
                <a:schemeClr val="lt1"/>
              </a:solidFill>
            </a:endParaRPr>
          </a:p>
        </p:txBody>
      </p:sp>
      <p:pic>
        <p:nvPicPr>
          <p:cNvPr id="102" name="Google Shape;102;p2" descr="UEK_logotyp_zielen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19400" y="108575"/>
            <a:ext cx="1866900" cy="786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2" descr="C:\Users\yyesmukhanova\AppData\Local\Microsoft\Windows\INetCache\Content.Word\Horizontal_RGB_294.png"/>
          <p:cNvPicPr preferRelativeResize="0"/>
          <p:nvPr/>
        </p:nvPicPr>
        <p:blipFill rotWithShape="1">
          <a:blip r:embed="rId4">
            <a:alphaModFix/>
          </a:blip>
          <a:srcRect l="8975" t="7236" r="9229" b="14325"/>
          <a:stretch/>
        </p:blipFill>
        <p:spPr>
          <a:xfrm>
            <a:off x="93736" y="96050"/>
            <a:ext cx="2258939" cy="853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7423" y="5840381"/>
            <a:ext cx="1244217" cy="8867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444208" y="6138389"/>
            <a:ext cx="2448272" cy="578363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2"/>
          <p:cNvSpPr txBox="1"/>
          <p:nvPr/>
        </p:nvSpPr>
        <p:spPr>
          <a:xfrm>
            <a:off x="36200" y="108575"/>
            <a:ext cx="8856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19700" y="108574"/>
            <a:ext cx="1064693" cy="1083419"/>
          </a:xfrm>
          <a:prstGeom prst="rect">
            <a:avLst/>
          </a:prstGeom>
        </p:spPr>
      </p:pic>
      <p:pic>
        <p:nvPicPr>
          <p:cNvPr id="10" name="Рисунок 9"/>
          <p:cNvPicPr/>
          <p:nvPr/>
        </p:nvPicPr>
        <p:blipFill>
          <a:blip r:embed="rId8"/>
          <a:stretch>
            <a:fillRect/>
          </a:stretch>
        </p:blipFill>
        <p:spPr>
          <a:xfrm>
            <a:off x="6619874" y="333375"/>
            <a:ext cx="2047875" cy="7239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01041" y="2951947"/>
            <a:ext cx="8166708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dirty="0">
              <a:latin typeface="Calibri" pitchFamily="34" charset="0"/>
              <a:cs typeface="Calibri" pitchFamily="34" charset="0"/>
            </a:endParaRPr>
          </a:p>
          <a:p>
            <a:endParaRPr lang="ru-RU" sz="2000" b="1" dirty="0">
              <a:latin typeface="Calibri" pitchFamily="34" charset="0"/>
              <a:cs typeface="Calibri" pitchFamily="34" charset="0"/>
            </a:endParaRPr>
          </a:p>
          <a:p>
            <a:r>
              <a:rPr lang="ru-RU" sz="2000" dirty="0" smtClean="0"/>
              <a:t> </a:t>
            </a:r>
            <a:endParaRPr lang="ru-RU" sz="2000" dirty="0"/>
          </a:p>
          <a:p>
            <a:r>
              <a:rPr lang="ru-RU" sz="2000" dirty="0" smtClean="0"/>
              <a:t> </a:t>
            </a:r>
            <a:endParaRPr lang="ru-RU" sz="2000" dirty="0"/>
          </a:p>
          <a:p>
            <a:r>
              <a:rPr lang="ru-RU" sz="2000" dirty="0" smtClean="0"/>
              <a:t> </a:t>
            </a:r>
            <a:endParaRPr lang="ru-RU" sz="2000" dirty="0"/>
          </a:p>
          <a:p>
            <a:endParaRPr lang="uk-UA" sz="2000" b="1" dirty="0" smtClean="0">
              <a:latin typeface="Calibri" pitchFamily="34" charset="0"/>
              <a:cs typeface="Calibri" pitchFamily="34" charset="0"/>
            </a:endParaRPr>
          </a:p>
          <a:p>
            <a:endParaRPr lang="ru-RU" sz="2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09531" y="3167390"/>
            <a:ext cx="782069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1040" y="1443841"/>
            <a:ext cx="850517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b="1" dirty="0" smtClean="0"/>
          </a:p>
          <a:p>
            <a:endParaRPr lang="uk-UA" b="1" dirty="0"/>
          </a:p>
          <a:p>
            <a:endParaRPr lang="uk-UA" b="1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501040" y="1659285"/>
            <a:ext cx="839146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b="1" dirty="0" smtClean="0"/>
          </a:p>
          <a:p>
            <a:endParaRPr lang="uk-UA" b="1" dirty="0"/>
          </a:p>
          <a:p>
            <a:endParaRPr lang="uk-UA" b="1" dirty="0" smtClean="0"/>
          </a:p>
          <a:p>
            <a:r>
              <a:rPr lang="uk-UA" sz="1800" b="1" dirty="0" smtClean="0">
                <a:latin typeface="Calibri" pitchFamily="34" charset="0"/>
                <a:cs typeface="Calibri" pitchFamily="34" charset="0"/>
              </a:rPr>
              <a:t>Надання публічних послуг муніципальним сектором:</a:t>
            </a:r>
          </a:p>
          <a:p>
            <a:endParaRPr lang="ru-RU" sz="1800" dirty="0"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uk-UA" sz="1800" dirty="0" smtClean="0">
                <a:latin typeface="Calibri" pitchFamily="34" charset="0"/>
                <a:cs typeface="Calibri" pitchFamily="34" charset="0"/>
              </a:rPr>
              <a:t>- місцева/муніципальна відповідальність;</a:t>
            </a:r>
          </a:p>
          <a:p>
            <a:pPr lvl="0"/>
            <a:endParaRPr lang="ru-RU" sz="1800" dirty="0"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uk-UA" sz="1800" dirty="0" smtClean="0">
                <a:latin typeface="Calibri" pitchFamily="34" charset="0"/>
                <a:cs typeface="Calibri" pitchFamily="34" charset="0"/>
              </a:rPr>
              <a:t>- комунальні підприємства</a:t>
            </a:r>
            <a:endParaRPr lang="ru-RU" sz="18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9133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"/>
          <p:cNvSpPr txBox="1">
            <a:spLocks noGrp="1"/>
          </p:cNvSpPr>
          <p:nvPr>
            <p:ph type="title"/>
          </p:nvPr>
        </p:nvSpPr>
        <p:spPr>
          <a:xfrm>
            <a:off x="-5009" y="1268760"/>
            <a:ext cx="9144000" cy="1008112"/>
          </a:xfrm>
          <a:prstGeom prst="rect">
            <a:avLst/>
          </a:prstGeom>
          <a:solidFill>
            <a:srgbClr val="006C32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3600">
                <a:solidFill>
                  <a:srgbClr val="00ACFF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uk-UA" sz="3600">
                <a:solidFill>
                  <a:srgbClr val="00ACFF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3600">
              <a:solidFill>
                <a:schemeClr val="lt1"/>
              </a:solidFill>
            </a:endParaRPr>
          </a:p>
        </p:txBody>
      </p:sp>
      <p:pic>
        <p:nvPicPr>
          <p:cNvPr id="102" name="Google Shape;102;p2" descr="UEK_logotyp_zielen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19400" y="108575"/>
            <a:ext cx="1866900" cy="786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2" descr="C:\Users\yyesmukhanova\AppData\Local\Microsoft\Windows\INetCache\Content.Word\Horizontal_RGB_294.png"/>
          <p:cNvPicPr preferRelativeResize="0"/>
          <p:nvPr/>
        </p:nvPicPr>
        <p:blipFill rotWithShape="1">
          <a:blip r:embed="rId4">
            <a:alphaModFix/>
          </a:blip>
          <a:srcRect l="8975" t="7236" r="9229" b="14325"/>
          <a:stretch/>
        </p:blipFill>
        <p:spPr>
          <a:xfrm>
            <a:off x="93736" y="96050"/>
            <a:ext cx="2258939" cy="853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7423" y="5840381"/>
            <a:ext cx="1244217" cy="8867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444208" y="6138389"/>
            <a:ext cx="2448272" cy="578363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2"/>
          <p:cNvSpPr txBox="1"/>
          <p:nvPr/>
        </p:nvSpPr>
        <p:spPr>
          <a:xfrm>
            <a:off x="36200" y="108575"/>
            <a:ext cx="8856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19700" y="108574"/>
            <a:ext cx="1064693" cy="1083419"/>
          </a:xfrm>
          <a:prstGeom prst="rect">
            <a:avLst/>
          </a:prstGeom>
        </p:spPr>
      </p:pic>
      <p:pic>
        <p:nvPicPr>
          <p:cNvPr id="10" name="Рисунок 9"/>
          <p:cNvPicPr/>
          <p:nvPr/>
        </p:nvPicPr>
        <p:blipFill>
          <a:blip r:embed="rId8"/>
          <a:stretch>
            <a:fillRect/>
          </a:stretch>
        </p:blipFill>
        <p:spPr>
          <a:xfrm>
            <a:off x="6619874" y="333375"/>
            <a:ext cx="2047875" cy="7239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01041" y="2951947"/>
            <a:ext cx="8166708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dirty="0">
              <a:latin typeface="Calibri" pitchFamily="34" charset="0"/>
              <a:cs typeface="Calibri" pitchFamily="34" charset="0"/>
            </a:endParaRPr>
          </a:p>
          <a:p>
            <a:endParaRPr lang="ru-RU" sz="2000" b="1" dirty="0">
              <a:latin typeface="Calibri" pitchFamily="34" charset="0"/>
              <a:cs typeface="Calibri" pitchFamily="34" charset="0"/>
            </a:endParaRPr>
          </a:p>
          <a:p>
            <a:r>
              <a:rPr lang="ru-RU" sz="2000" dirty="0" smtClean="0"/>
              <a:t> </a:t>
            </a:r>
            <a:endParaRPr lang="ru-RU" sz="2000" dirty="0"/>
          </a:p>
          <a:p>
            <a:r>
              <a:rPr lang="ru-RU" sz="2000" dirty="0" smtClean="0"/>
              <a:t> </a:t>
            </a:r>
            <a:endParaRPr lang="ru-RU" sz="2000" dirty="0"/>
          </a:p>
          <a:p>
            <a:r>
              <a:rPr lang="ru-RU" sz="2000" dirty="0" smtClean="0"/>
              <a:t> </a:t>
            </a:r>
            <a:endParaRPr lang="ru-RU" sz="2000" dirty="0"/>
          </a:p>
          <a:p>
            <a:endParaRPr lang="uk-UA" sz="2000" b="1" dirty="0" smtClean="0">
              <a:latin typeface="Calibri" pitchFamily="34" charset="0"/>
              <a:cs typeface="Calibri" pitchFamily="34" charset="0"/>
            </a:endParaRPr>
          </a:p>
          <a:p>
            <a:endParaRPr lang="ru-RU" sz="2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09531" y="3167390"/>
            <a:ext cx="782069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1040" y="1443841"/>
            <a:ext cx="850517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b="1" dirty="0" smtClean="0"/>
          </a:p>
          <a:p>
            <a:endParaRPr lang="uk-UA" b="1" dirty="0"/>
          </a:p>
          <a:p>
            <a:endParaRPr lang="uk-UA" b="1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501040" y="1659285"/>
            <a:ext cx="839146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b="1" dirty="0" smtClean="0"/>
          </a:p>
          <a:p>
            <a:endParaRPr lang="uk-UA" b="1" dirty="0"/>
          </a:p>
          <a:p>
            <a:endParaRPr lang="uk-UA" b="1" dirty="0" smtClean="0"/>
          </a:p>
          <a:p>
            <a:r>
              <a:rPr lang="uk-UA" sz="2000" b="1" dirty="0" smtClean="0">
                <a:latin typeface="Calibri" pitchFamily="34" charset="0"/>
                <a:cs typeface="Calibri" pitchFamily="34" charset="0"/>
              </a:rPr>
              <a:t>Критерії </a:t>
            </a:r>
            <a:r>
              <a:rPr lang="uk-UA" sz="2000" b="1" dirty="0">
                <a:latin typeface="Calibri" pitchFamily="34" charset="0"/>
                <a:cs typeface="Calibri" pitchFamily="34" charset="0"/>
              </a:rPr>
              <a:t>оцінки місцевих </a:t>
            </a:r>
            <a:r>
              <a:rPr lang="uk-UA" sz="2000" b="1" dirty="0" smtClean="0">
                <a:latin typeface="Calibri" pitchFamily="34" charset="0"/>
                <a:cs typeface="Calibri" pitchFamily="34" charset="0"/>
              </a:rPr>
              <a:t>підприємств:</a:t>
            </a:r>
          </a:p>
          <a:p>
            <a:endParaRPr lang="ru-RU" sz="2000" dirty="0">
              <a:latin typeface="Calibri" pitchFamily="34" charset="0"/>
              <a:cs typeface="Calibri" pitchFamily="34" charset="0"/>
            </a:endParaRPr>
          </a:p>
          <a:p>
            <a:pPr marL="285750" lvl="0" indent="-285750">
              <a:buFontTx/>
              <a:buChar char="-"/>
            </a:pPr>
            <a:r>
              <a:rPr lang="uk-UA" sz="2000" dirty="0" smtClean="0">
                <a:latin typeface="Calibri" pitchFamily="34" charset="0"/>
                <a:cs typeface="Calibri" pitchFamily="34" charset="0"/>
              </a:rPr>
              <a:t>економічна ефективність;</a:t>
            </a:r>
          </a:p>
          <a:p>
            <a:pPr marL="285750" lvl="0" indent="-285750">
              <a:buFontTx/>
              <a:buChar char="-"/>
            </a:pPr>
            <a:endParaRPr lang="uk-UA" sz="2000" dirty="0" smtClean="0">
              <a:latin typeface="Calibri" pitchFamily="34" charset="0"/>
              <a:cs typeface="Calibri" pitchFamily="34" charset="0"/>
            </a:endParaRPr>
          </a:p>
          <a:p>
            <a:pPr marL="285750" lvl="0" indent="-285750">
              <a:buFontTx/>
              <a:buChar char="-"/>
            </a:pPr>
            <a:r>
              <a:rPr lang="uk-UA" sz="2000" dirty="0">
                <a:latin typeface="Calibri" pitchFamily="34" charset="0"/>
                <a:cs typeface="Calibri" pitchFamily="34" charset="0"/>
              </a:rPr>
              <a:t>п</a:t>
            </a:r>
            <a:r>
              <a:rPr lang="uk-UA" sz="2000" dirty="0" smtClean="0">
                <a:latin typeface="Calibri" pitchFamily="34" charset="0"/>
                <a:cs typeface="Calibri" pitchFamily="34" charset="0"/>
              </a:rPr>
              <a:t>ідзвітність;</a:t>
            </a:r>
          </a:p>
          <a:p>
            <a:pPr marL="285750" lvl="0" indent="-285750">
              <a:buFontTx/>
              <a:buChar char="-"/>
            </a:pPr>
            <a:endParaRPr lang="uk-UA" sz="2000" dirty="0" smtClean="0">
              <a:latin typeface="Calibri" pitchFamily="34" charset="0"/>
              <a:cs typeface="Calibri" pitchFamily="34" charset="0"/>
            </a:endParaRPr>
          </a:p>
          <a:p>
            <a:pPr marL="285750" lvl="0" indent="-285750">
              <a:buFontTx/>
              <a:buChar char="-"/>
            </a:pPr>
            <a:r>
              <a:rPr lang="uk-UA" sz="2000" dirty="0" smtClean="0">
                <a:latin typeface="Calibri" pitchFamily="34" charset="0"/>
                <a:cs typeface="Calibri" pitchFamily="34" charset="0"/>
              </a:rPr>
              <a:t>прозорість;</a:t>
            </a:r>
          </a:p>
          <a:p>
            <a:pPr marL="285750" lvl="0" indent="-285750">
              <a:buFontTx/>
              <a:buChar char="-"/>
            </a:pPr>
            <a:endParaRPr lang="uk-UA" sz="2000" dirty="0" smtClean="0">
              <a:latin typeface="Calibri" pitchFamily="34" charset="0"/>
              <a:cs typeface="Calibri" pitchFamily="34" charset="0"/>
            </a:endParaRPr>
          </a:p>
          <a:p>
            <a:pPr marL="285750" lvl="0" indent="-285750">
              <a:buFontTx/>
              <a:buChar char="-"/>
            </a:pPr>
            <a:r>
              <a:rPr lang="uk-UA" sz="2000" dirty="0" smtClean="0">
                <a:latin typeface="Calibri" pitchFamily="34" charset="0"/>
                <a:cs typeface="Calibri" pitchFamily="34" charset="0"/>
              </a:rPr>
              <a:t>простота управління.</a:t>
            </a:r>
          </a:p>
          <a:p>
            <a:pPr marL="285750" lvl="0" indent="-285750">
              <a:buFontTx/>
              <a:buChar char="-"/>
            </a:pPr>
            <a:endParaRPr lang="ru-RU" sz="2000" dirty="0"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uk-UA" sz="2000" dirty="0">
                <a:latin typeface="Calibri" pitchFamily="34" charset="0"/>
                <a:cs typeface="Calibri" pitchFamily="34" charset="0"/>
              </a:rPr>
              <a:t>Що таке управління підприємствами органів місцевого самоврядування?</a:t>
            </a:r>
            <a:endParaRPr lang="ru-RU" sz="2000" dirty="0">
              <a:latin typeface="Calibri" pitchFamily="34" charset="0"/>
              <a:cs typeface="Calibri" pitchFamily="34" charset="0"/>
            </a:endParaRPr>
          </a:p>
          <a:p>
            <a:endParaRPr lang="uk-UA" b="1" dirty="0" smtClean="0"/>
          </a:p>
        </p:txBody>
      </p:sp>
    </p:spTree>
    <p:extLst>
      <p:ext uri="{BB962C8B-B14F-4D97-AF65-F5344CB8AC3E}">
        <p14:creationId xmlns:p14="http://schemas.microsoft.com/office/powerpoint/2010/main" val="29683233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"/>
          <p:cNvSpPr txBox="1">
            <a:spLocks noGrp="1"/>
          </p:cNvSpPr>
          <p:nvPr>
            <p:ph type="title"/>
          </p:nvPr>
        </p:nvSpPr>
        <p:spPr>
          <a:xfrm>
            <a:off x="-5009" y="1268760"/>
            <a:ext cx="9144000" cy="1008112"/>
          </a:xfrm>
          <a:prstGeom prst="rect">
            <a:avLst/>
          </a:prstGeom>
          <a:solidFill>
            <a:srgbClr val="006C32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3600">
                <a:solidFill>
                  <a:srgbClr val="00ACFF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uk-UA" sz="3600">
                <a:solidFill>
                  <a:srgbClr val="00ACFF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3600">
              <a:solidFill>
                <a:schemeClr val="lt1"/>
              </a:solidFill>
            </a:endParaRPr>
          </a:p>
        </p:txBody>
      </p:sp>
      <p:pic>
        <p:nvPicPr>
          <p:cNvPr id="102" name="Google Shape;102;p2" descr="UEK_logotyp_zielen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19400" y="108575"/>
            <a:ext cx="1866900" cy="786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2" descr="C:\Users\yyesmukhanova\AppData\Local\Microsoft\Windows\INetCache\Content.Word\Horizontal_RGB_294.png"/>
          <p:cNvPicPr preferRelativeResize="0"/>
          <p:nvPr/>
        </p:nvPicPr>
        <p:blipFill rotWithShape="1">
          <a:blip r:embed="rId4">
            <a:alphaModFix/>
          </a:blip>
          <a:srcRect l="8975" t="7236" r="9229" b="14325"/>
          <a:stretch/>
        </p:blipFill>
        <p:spPr>
          <a:xfrm>
            <a:off x="93736" y="96050"/>
            <a:ext cx="2258939" cy="853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7423" y="5840381"/>
            <a:ext cx="1244217" cy="8867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444208" y="6138389"/>
            <a:ext cx="2448272" cy="578363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2"/>
          <p:cNvSpPr txBox="1"/>
          <p:nvPr/>
        </p:nvSpPr>
        <p:spPr>
          <a:xfrm>
            <a:off x="36200" y="108575"/>
            <a:ext cx="8856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19700" y="108574"/>
            <a:ext cx="1064693" cy="1083419"/>
          </a:xfrm>
          <a:prstGeom prst="rect">
            <a:avLst/>
          </a:prstGeom>
        </p:spPr>
      </p:pic>
      <p:pic>
        <p:nvPicPr>
          <p:cNvPr id="10" name="Рисунок 9"/>
          <p:cNvPicPr/>
          <p:nvPr/>
        </p:nvPicPr>
        <p:blipFill>
          <a:blip r:embed="rId8"/>
          <a:stretch>
            <a:fillRect/>
          </a:stretch>
        </p:blipFill>
        <p:spPr>
          <a:xfrm>
            <a:off x="6619874" y="333375"/>
            <a:ext cx="2047875" cy="7239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01041" y="2951947"/>
            <a:ext cx="8166708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dirty="0">
              <a:latin typeface="Calibri" pitchFamily="34" charset="0"/>
              <a:cs typeface="Calibri" pitchFamily="34" charset="0"/>
            </a:endParaRPr>
          </a:p>
          <a:p>
            <a:endParaRPr lang="ru-RU" sz="2000" b="1" dirty="0">
              <a:latin typeface="Calibri" pitchFamily="34" charset="0"/>
              <a:cs typeface="Calibri" pitchFamily="34" charset="0"/>
            </a:endParaRPr>
          </a:p>
          <a:p>
            <a:r>
              <a:rPr lang="ru-RU" sz="2000" dirty="0" smtClean="0"/>
              <a:t> </a:t>
            </a:r>
            <a:endParaRPr lang="ru-RU" sz="2000" dirty="0"/>
          </a:p>
          <a:p>
            <a:r>
              <a:rPr lang="ru-RU" sz="2000" dirty="0" smtClean="0"/>
              <a:t> </a:t>
            </a:r>
            <a:endParaRPr lang="ru-RU" sz="2000" dirty="0"/>
          </a:p>
          <a:p>
            <a:r>
              <a:rPr lang="ru-RU" sz="2000" dirty="0" smtClean="0"/>
              <a:t> </a:t>
            </a:r>
            <a:endParaRPr lang="ru-RU" sz="2000" dirty="0"/>
          </a:p>
          <a:p>
            <a:endParaRPr lang="uk-UA" sz="2000" b="1" dirty="0" smtClean="0">
              <a:latin typeface="Calibri" pitchFamily="34" charset="0"/>
              <a:cs typeface="Calibri" pitchFamily="34" charset="0"/>
            </a:endParaRPr>
          </a:p>
          <a:p>
            <a:endParaRPr lang="ru-RU" sz="2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09531" y="3167390"/>
            <a:ext cx="782069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1040" y="1443841"/>
            <a:ext cx="850517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b="1" dirty="0" smtClean="0"/>
          </a:p>
          <a:p>
            <a:endParaRPr lang="uk-UA" b="1" dirty="0"/>
          </a:p>
          <a:p>
            <a:endParaRPr lang="uk-UA" b="1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501040" y="1659285"/>
            <a:ext cx="839146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b="1" dirty="0" smtClean="0"/>
          </a:p>
          <a:p>
            <a:endParaRPr lang="uk-UA" b="1" dirty="0"/>
          </a:p>
          <a:p>
            <a:endParaRPr lang="uk-UA" b="1" dirty="0" smtClean="0"/>
          </a:p>
          <a:p>
            <a:r>
              <a:rPr lang="uk-UA" sz="2000" b="1" dirty="0" smtClean="0">
                <a:latin typeface="Calibri" pitchFamily="34" charset="0"/>
                <a:cs typeface="Calibri" pitchFamily="34" charset="0"/>
              </a:rPr>
              <a:t>Надання публічних послуг приватним сектором:</a:t>
            </a:r>
          </a:p>
          <a:p>
            <a:endParaRPr lang="ru-RU" sz="2000" dirty="0">
              <a:latin typeface="Calibri" pitchFamily="34" charset="0"/>
              <a:cs typeface="Calibri" pitchFamily="34" charset="0"/>
            </a:endParaRPr>
          </a:p>
          <a:p>
            <a:pPr marL="285750" lvl="0" indent="-285750">
              <a:buFontTx/>
              <a:buChar char="-"/>
            </a:pPr>
            <a:r>
              <a:rPr lang="uk-UA" sz="2000" dirty="0" smtClean="0">
                <a:latin typeface="Calibri" pitchFamily="34" charset="0"/>
                <a:cs typeface="Calibri" pitchFamily="34" charset="0"/>
              </a:rPr>
              <a:t>підряд;</a:t>
            </a:r>
          </a:p>
          <a:p>
            <a:pPr marL="285750" lvl="0" indent="-285750">
              <a:buFontTx/>
              <a:buChar char="-"/>
            </a:pPr>
            <a:endParaRPr lang="uk-UA" sz="2000" dirty="0" smtClean="0">
              <a:latin typeface="Calibri" pitchFamily="34" charset="0"/>
              <a:cs typeface="Calibri" pitchFamily="34" charset="0"/>
            </a:endParaRPr>
          </a:p>
          <a:p>
            <a:pPr marL="285750" lvl="0" indent="-285750">
              <a:buFontTx/>
              <a:buChar char="-"/>
            </a:pPr>
            <a:r>
              <a:rPr lang="uk-UA" sz="2000" dirty="0" err="1" smtClean="0">
                <a:latin typeface="Calibri" pitchFamily="34" charset="0"/>
                <a:cs typeface="Calibri" pitchFamily="34" charset="0"/>
              </a:rPr>
              <a:t>проєктно-грантова</a:t>
            </a:r>
            <a:r>
              <a:rPr lang="uk-UA" sz="2000" dirty="0" smtClean="0">
                <a:latin typeface="Calibri" pitchFamily="34" charset="0"/>
                <a:cs typeface="Calibri" pitchFamily="34" charset="0"/>
              </a:rPr>
              <a:t> модель;</a:t>
            </a:r>
          </a:p>
          <a:p>
            <a:pPr marL="285750" lvl="0" indent="-285750">
              <a:buFontTx/>
              <a:buChar char="-"/>
            </a:pPr>
            <a:endParaRPr lang="uk-UA" sz="2000" dirty="0" smtClean="0">
              <a:latin typeface="Calibri" pitchFamily="34" charset="0"/>
              <a:cs typeface="Calibri" pitchFamily="34" charset="0"/>
            </a:endParaRPr>
          </a:p>
          <a:p>
            <a:pPr marL="285750" lvl="0" indent="-285750">
              <a:buFontTx/>
              <a:buChar char="-"/>
            </a:pPr>
            <a:r>
              <a:rPr lang="uk-UA" sz="2000" dirty="0" smtClean="0">
                <a:latin typeface="Calibri" pitchFamily="34" charset="0"/>
                <a:cs typeface="Calibri" pitchFamily="34" charset="0"/>
              </a:rPr>
              <a:t>волонтери;</a:t>
            </a:r>
          </a:p>
          <a:p>
            <a:pPr marL="285750" lvl="0" indent="-285750">
              <a:buFontTx/>
              <a:buChar char="-"/>
            </a:pPr>
            <a:endParaRPr lang="uk-UA" sz="2000" dirty="0" smtClean="0">
              <a:latin typeface="Calibri" pitchFamily="34" charset="0"/>
              <a:cs typeface="Calibri" pitchFamily="34" charset="0"/>
            </a:endParaRPr>
          </a:p>
          <a:p>
            <a:pPr marL="285750" lvl="0" indent="-285750">
              <a:buFontTx/>
              <a:buChar char="-"/>
            </a:pPr>
            <a:r>
              <a:rPr lang="uk-UA" sz="2000" dirty="0" smtClean="0">
                <a:latin typeface="Calibri" pitchFamily="34" charset="0"/>
                <a:cs typeface="Calibri" pitchFamily="34" charset="0"/>
              </a:rPr>
              <a:t>групи самодопомоги;</a:t>
            </a:r>
          </a:p>
          <a:p>
            <a:pPr marL="285750" lvl="0" indent="-285750">
              <a:buFontTx/>
              <a:buChar char="-"/>
            </a:pPr>
            <a:endParaRPr lang="uk-UA" sz="2000" dirty="0" smtClean="0">
              <a:latin typeface="Calibri" pitchFamily="34" charset="0"/>
              <a:cs typeface="Calibri" pitchFamily="34" charset="0"/>
            </a:endParaRPr>
          </a:p>
          <a:p>
            <a:pPr marL="285750" lvl="0" indent="-285750">
              <a:buFontTx/>
              <a:buChar char="-"/>
            </a:pPr>
            <a:r>
              <a:rPr lang="uk-UA" sz="2000" dirty="0" smtClean="0">
                <a:latin typeface="Calibri" pitchFamily="34" charset="0"/>
                <a:cs typeface="Calibri" pitchFamily="34" charset="0"/>
              </a:rPr>
              <a:t>громадські </a:t>
            </a:r>
            <a:r>
              <a:rPr lang="uk-UA" sz="2000" dirty="0">
                <a:latin typeface="Calibri" pitchFamily="34" charset="0"/>
                <a:cs typeface="Calibri" pitchFamily="34" charset="0"/>
              </a:rPr>
              <a:t>некомерційні </a:t>
            </a:r>
            <a:r>
              <a:rPr lang="uk-UA" sz="2000" dirty="0" smtClean="0">
                <a:latin typeface="Calibri" pitchFamily="34" charset="0"/>
                <a:cs typeface="Calibri" pitchFamily="34" charset="0"/>
              </a:rPr>
              <a:t>організації;</a:t>
            </a:r>
          </a:p>
          <a:p>
            <a:pPr marL="285750" lvl="0" indent="-285750">
              <a:buFontTx/>
              <a:buChar char="-"/>
            </a:pPr>
            <a:endParaRPr lang="uk-UA" sz="2000" dirty="0" smtClean="0">
              <a:latin typeface="Calibri" pitchFamily="34" charset="0"/>
              <a:cs typeface="Calibri" pitchFamily="34" charset="0"/>
            </a:endParaRPr>
          </a:p>
          <a:p>
            <a:pPr marL="285750" lvl="0" indent="-285750">
              <a:buFontTx/>
              <a:buChar char="-"/>
            </a:pPr>
            <a:r>
              <a:rPr lang="uk-UA" sz="2000" dirty="0" smtClean="0">
                <a:latin typeface="Calibri" pitchFamily="34" charset="0"/>
                <a:cs typeface="Calibri" pitchFamily="34" charset="0"/>
              </a:rPr>
              <a:t>та ін.</a:t>
            </a:r>
            <a:endParaRPr lang="ru-RU" sz="2000" dirty="0">
              <a:latin typeface="Calibri" pitchFamily="34" charset="0"/>
              <a:cs typeface="Calibri" pitchFamily="34" charset="0"/>
            </a:endParaRPr>
          </a:p>
          <a:p>
            <a:endParaRPr lang="ru-RU" dirty="0"/>
          </a:p>
          <a:p>
            <a:endParaRPr lang="uk-UA" b="1" dirty="0" smtClean="0"/>
          </a:p>
        </p:txBody>
      </p:sp>
    </p:spTree>
    <p:extLst>
      <p:ext uri="{BB962C8B-B14F-4D97-AF65-F5344CB8AC3E}">
        <p14:creationId xmlns:p14="http://schemas.microsoft.com/office/powerpoint/2010/main" val="4896838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"/>
          <p:cNvSpPr txBox="1">
            <a:spLocks noGrp="1"/>
          </p:cNvSpPr>
          <p:nvPr>
            <p:ph type="title"/>
          </p:nvPr>
        </p:nvSpPr>
        <p:spPr>
          <a:xfrm>
            <a:off x="-5009" y="1268760"/>
            <a:ext cx="9144000" cy="1008112"/>
          </a:xfrm>
          <a:prstGeom prst="rect">
            <a:avLst/>
          </a:prstGeom>
          <a:solidFill>
            <a:srgbClr val="006C32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3600">
                <a:solidFill>
                  <a:srgbClr val="00ACFF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uk-UA" sz="3600">
                <a:solidFill>
                  <a:srgbClr val="00ACFF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3600">
              <a:solidFill>
                <a:schemeClr val="lt1"/>
              </a:solidFill>
            </a:endParaRPr>
          </a:p>
        </p:txBody>
      </p:sp>
      <p:pic>
        <p:nvPicPr>
          <p:cNvPr id="102" name="Google Shape;102;p2" descr="UEK_logotyp_zielen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19400" y="108575"/>
            <a:ext cx="1866900" cy="786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2" descr="C:\Users\yyesmukhanova\AppData\Local\Microsoft\Windows\INetCache\Content.Word\Horizontal_RGB_294.png"/>
          <p:cNvPicPr preferRelativeResize="0"/>
          <p:nvPr/>
        </p:nvPicPr>
        <p:blipFill rotWithShape="1">
          <a:blip r:embed="rId4">
            <a:alphaModFix/>
          </a:blip>
          <a:srcRect l="8975" t="7236" r="9229" b="14325"/>
          <a:stretch/>
        </p:blipFill>
        <p:spPr>
          <a:xfrm>
            <a:off x="93736" y="96050"/>
            <a:ext cx="2258939" cy="853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7423" y="5840381"/>
            <a:ext cx="1244217" cy="8867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444208" y="6138389"/>
            <a:ext cx="2448272" cy="578363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2"/>
          <p:cNvSpPr txBox="1"/>
          <p:nvPr/>
        </p:nvSpPr>
        <p:spPr>
          <a:xfrm>
            <a:off x="36200" y="108575"/>
            <a:ext cx="8856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19700" y="108574"/>
            <a:ext cx="1064693" cy="1083419"/>
          </a:xfrm>
          <a:prstGeom prst="rect">
            <a:avLst/>
          </a:prstGeom>
        </p:spPr>
      </p:pic>
      <p:pic>
        <p:nvPicPr>
          <p:cNvPr id="10" name="Рисунок 9"/>
          <p:cNvPicPr/>
          <p:nvPr/>
        </p:nvPicPr>
        <p:blipFill>
          <a:blip r:embed="rId8"/>
          <a:stretch>
            <a:fillRect/>
          </a:stretch>
        </p:blipFill>
        <p:spPr>
          <a:xfrm>
            <a:off x="6619874" y="333375"/>
            <a:ext cx="2047875" cy="7239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01041" y="2951947"/>
            <a:ext cx="8166708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dirty="0">
              <a:latin typeface="Calibri" pitchFamily="34" charset="0"/>
              <a:cs typeface="Calibri" pitchFamily="34" charset="0"/>
            </a:endParaRPr>
          </a:p>
          <a:p>
            <a:endParaRPr lang="ru-RU" sz="2000" b="1" dirty="0">
              <a:latin typeface="Calibri" pitchFamily="34" charset="0"/>
              <a:cs typeface="Calibri" pitchFamily="34" charset="0"/>
            </a:endParaRPr>
          </a:p>
          <a:p>
            <a:r>
              <a:rPr lang="ru-RU" sz="2000" dirty="0" smtClean="0"/>
              <a:t> </a:t>
            </a:r>
            <a:endParaRPr lang="ru-RU" sz="2000" dirty="0"/>
          </a:p>
          <a:p>
            <a:r>
              <a:rPr lang="ru-RU" sz="2000" dirty="0" smtClean="0"/>
              <a:t> </a:t>
            </a:r>
            <a:endParaRPr lang="ru-RU" sz="2000" dirty="0"/>
          </a:p>
          <a:p>
            <a:r>
              <a:rPr lang="ru-RU" sz="2000" dirty="0" smtClean="0"/>
              <a:t> </a:t>
            </a:r>
            <a:endParaRPr lang="ru-RU" sz="2000" dirty="0"/>
          </a:p>
          <a:p>
            <a:endParaRPr lang="uk-UA" sz="2000" b="1" dirty="0" smtClean="0">
              <a:latin typeface="Calibri" pitchFamily="34" charset="0"/>
              <a:cs typeface="Calibri" pitchFamily="34" charset="0"/>
            </a:endParaRPr>
          </a:p>
          <a:p>
            <a:endParaRPr lang="ru-RU" sz="2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09531" y="3167390"/>
            <a:ext cx="782069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1040" y="1443841"/>
            <a:ext cx="850517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b="1" dirty="0" smtClean="0"/>
          </a:p>
          <a:p>
            <a:endParaRPr lang="uk-UA" b="1" dirty="0"/>
          </a:p>
          <a:p>
            <a:endParaRPr lang="uk-UA" b="1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501040" y="1659285"/>
            <a:ext cx="8391460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b="1" dirty="0" smtClean="0"/>
          </a:p>
          <a:p>
            <a:endParaRPr lang="uk-UA" b="1" dirty="0"/>
          </a:p>
          <a:p>
            <a:endParaRPr lang="uk-UA" b="1" dirty="0" smtClean="0"/>
          </a:p>
          <a:p>
            <a:pPr algn="ctr"/>
            <a:r>
              <a:rPr lang="uk-UA" sz="1800" b="1" dirty="0" smtClean="0">
                <a:latin typeface="Calibri" pitchFamily="34" charset="0"/>
                <a:cs typeface="Calibri" pitchFamily="34" charset="0"/>
              </a:rPr>
              <a:t>Форми муніципально-приватного партнерства:</a:t>
            </a:r>
            <a:endParaRPr lang="ru-RU" sz="1800" dirty="0"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uk-UA" sz="1800" dirty="0" smtClean="0">
                <a:latin typeface="Calibri" pitchFamily="34" charset="0"/>
                <a:cs typeface="Calibri" pitchFamily="34" charset="0"/>
              </a:rPr>
              <a:t>- приватний </a:t>
            </a:r>
            <a:r>
              <a:rPr lang="uk-UA" sz="1800" dirty="0">
                <a:latin typeface="Calibri" pitchFamily="34" charset="0"/>
                <a:cs typeface="Calibri" pitchFamily="34" charset="0"/>
              </a:rPr>
              <a:t>сектор управляє об'єктом за </a:t>
            </a:r>
            <a:r>
              <a:rPr lang="uk-UA" sz="1800" dirty="0" smtClean="0">
                <a:latin typeface="Calibri" pitchFamily="34" charset="0"/>
                <a:cs typeface="Calibri" pitchFamily="34" charset="0"/>
              </a:rPr>
              <a:t>плату, а муніципальний </a:t>
            </a:r>
            <a:r>
              <a:rPr lang="uk-UA" sz="1800" dirty="0">
                <a:latin typeface="Calibri" pitchFamily="34" charset="0"/>
                <a:cs typeface="Calibri" pitchFamily="34" charset="0"/>
              </a:rPr>
              <a:t>сектор зберігає відповідальність за капітальні </a:t>
            </a:r>
            <a:r>
              <a:rPr lang="uk-UA" sz="1800" dirty="0" smtClean="0">
                <a:latin typeface="Calibri" pitchFamily="34" charset="0"/>
                <a:cs typeface="Calibri" pitchFamily="34" charset="0"/>
              </a:rPr>
              <a:t>витрати;</a:t>
            </a:r>
            <a:endParaRPr lang="ru-RU" sz="1800" dirty="0">
              <a:latin typeface="Calibri" pitchFamily="34" charset="0"/>
              <a:cs typeface="Calibri" pitchFamily="34" charset="0"/>
            </a:endParaRPr>
          </a:p>
          <a:p>
            <a:pPr lvl="0"/>
            <a:endParaRPr lang="uk-UA" sz="1800" dirty="0" smtClean="0"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uk-UA" sz="1800" dirty="0" smtClean="0">
                <a:latin typeface="Calibri" pitchFamily="34" charset="0"/>
                <a:cs typeface="Calibri" pitchFamily="34" charset="0"/>
              </a:rPr>
              <a:t>- приватний </a:t>
            </a:r>
            <a:r>
              <a:rPr lang="uk-UA" sz="1800" dirty="0">
                <a:latin typeface="Calibri" pitchFamily="34" charset="0"/>
                <a:cs typeface="Calibri" pitchFamily="34" charset="0"/>
              </a:rPr>
              <a:t>сектор орендує або купує об'єкт у </a:t>
            </a:r>
            <a:r>
              <a:rPr lang="uk-UA" sz="1800" dirty="0" smtClean="0">
                <a:latin typeface="Calibri" pitchFamily="34" charset="0"/>
                <a:cs typeface="Calibri" pitchFamily="34" charset="0"/>
              </a:rPr>
              <a:t>муніципального </a:t>
            </a:r>
            <a:r>
              <a:rPr lang="uk-UA" sz="1800" dirty="0">
                <a:latin typeface="Calibri" pitchFamily="34" charset="0"/>
                <a:cs typeface="Calibri" pitchFamily="34" charset="0"/>
              </a:rPr>
              <a:t>сектора, управляє об'єктом і стягує плату з </a:t>
            </a:r>
            <a:r>
              <a:rPr lang="uk-UA" sz="1800" dirty="0" smtClean="0">
                <a:latin typeface="Calibri" pitchFamily="34" charset="0"/>
                <a:cs typeface="Calibri" pitchFamily="34" charset="0"/>
              </a:rPr>
              <a:t>користувачів;</a:t>
            </a:r>
          </a:p>
          <a:p>
            <a:pPr lvl="0"/>
            <a:endParaRPr lang="uk-UA" sz="1800" dirty="0" smtClean="0"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uk-UA" sz="1800" dirty="0" smtClean="0">
                <a:latin typeface="Calibri" pitchFamily="34" charset="0"/>
                <a:cs typeface="Calibri" pitchFamily="34" charset="0"/>
              </a:rPr>
              <a:t>- приватний </a:t>
            </a:r>
            <a:r>
              <a:rPr lang="uk-UA" sz="1800" dirty="0">
                <a:latin typeface="Calibri" pitchFamily="34" charset="0"/>
                <a:cs typeface="Calibri" pitchFamily="34" charset="0"/>
              </a:rPr>
              <a:t>сектор будує або розвиває новий об'єкт, або збільшує чи ремонтує існуючий об'єкт, а потім управляє ним протягом кількох </a:t>
            </a:r>
            <a:r>
              <a:rPr lang="uk-UA" sz="1800" dirty="0" smtClean="0">
                <a:latin typeface="Calibri" pitchFamily="34" charset="0"/>
                <a:cs typeface="Calibri" pitchFamily="34" charset="0"/>
              </a:rPr>
              <a:t>років;</a:t>
            </a:r>
            <a:endParaRPr lang="ru-RU" sz="1800" dirty="0">
              <a:latin typeface="Calibri" pitchFamily="34" charset="0"/>
              <a:cs typeface="Calibri" pitchFamily="34" charset="0"/>
            </a:endParaRPr>
          </a:p>
          <a:p>
            <a:pPr lvl="0"/>
            <a:endParaRPr lang="uk-UA" sz="1800" dirty="0" smtClean="0"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uk-UA" sz="1800" dirty="0" smtClean="0">
                <a:latin typeface="Calibri" pitchFamily="34" charset="0"/>
                <a:cs typeface="Calibri" pitchFamily="34" charset="0"/>
              </a:rPr>
              <a:t>- приватний </a:t>
            </a:r>
            <a:r>
              <a:rPr lang="uk-UA" sz="1800" dirty="0">
                <a:latin typeface="Calibri" pitchFamily="34" charset="0"/>
                <a:cs typeface="Calibri" pitchFamily="34" charset="0"/>
              </a:rPr>
              <a:t>сектор створює необхідну інфраструктуру, управляє об'єктом протягом певного визначеного періоду часу, а потім передає його </a:t>
            </a:r>
            <a:r>
              <a:rPr lang="uk-UA" sz="1800" dirty="0" smtClean="0">
                <a:latin typeface="Calibri" pitchFamily="34" charset="0"/>
                <a:cs typeface="Calibri" pitchFamily="34" charset="0"/>
              </a:rPr>
              <a:t>громаді;</a:t>
            </a:r>
            <a:endParaRPr lang="ru-RU" sz="1800" dirty="0">
              <a:latin typeface="Calibri" pitchFamily="34" charset="0"/>
              <a:cs typeface="Calibri" pitchFamily="34" charset="0"/>
            </a:endParaRPr>
          </a:p>
          <a:p>
            <a:pPr lvl="0"/>
            <a:endParaRPr lang="uk-UA" sz="1800" dirty="0" smtClean="0"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uk-UA" sz="1800" dirty="0" smtClean="0">
                <a:latin typeface="Calibri" pitchFamily="34" charset="0"/>
                <a:cs typeface="Calibri" pitchFamily="34" charset="0"/>
              </a:rPr>
              <a:t>- приватний </a:t>
            </a:r>
            <a:r>
              <a:rPr lang="uk-UA" sz="1800" dirty="0">
                <a:latin typeface="Calibri" pitchFamily="34" charset="0"/>
                <a:cs typeface="Calibri" pitchFamily="34" charset="0"/>
              </a:rPr>
              <a:t>сектор будує і експлуатує об'єкт і відповідає за фінансування </a:t>
            </a:r>
            <a:r>
              <a:rPr lang="uk-UA" sz="1800" dirty="0" smtClean="0">
                <a:latin typeface="Calibri" pitchFamily="34" charset="0"/>
                <a:cs typeface="Calibri" pitchFamily="34" charset="0"/>
              </a:rPr>
              <a:t>капіталовкладень, а муніципальний сектор </a:t>
            </a:r>
            <a:r>
              <a:rPr lang="uk-UA" sz="1800" dirty="0">
                <a:latin typeface="Calibri" pitchFamily="34" charset="0"/>
                <a:cs typeface="Calibri" pitchFamily="34" charset="0"/>
              </a:rPr>
              <a:t>регулює і контролює </a:t>
            </a:r>
            <a:r>
              <a:rPr lang="uk-UA" sz="1800" dirty="0" smtClean="0">
                <a:latin typeface="Calibri" pitchFamily="34" charset="0"/>
                <a:cs typeface="Calibri" pitchFamily="34" charset="0"/>
              </a:rPr>
              <a:t>роботу.</a:t>
            </a:r>
            <a:endParaRPr lang="ru-RU" sz="1800" dirty="0">
              <a:latin typeface="Calibri" pitchFamily="34" charset="0"/>
              <a:cs typeface="Calibri" pitchFamily="34" charset="0"/>
            </a:endParaRPr>
          </a:p>
          <a:p>
            <a:endParaRPr lang="uk-UA" b="1" dirty="0" smtClean="0"/>
          </a:p>
        </p:txBody>
      </p:sp>
    </p:spTree>
    <p:extLst>
      <p:ext uri="{BB962C8B-B14F-4D97-AF65-F5344CB8AC3E}">
        <p14:creationId xmlns:p14="http://schemas.microsoft.com/office/powerpoint/2010/main" val="16449625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"/>
          <p:cNvSpPr txBox="1">
            <a:spLocks noGrp="1"/>
          </p:cNvSpPr>
          <p:nvPr>
            <p:ph type="title"/>
          </p:nvPr>
        </p:nvSpPr>
        <p:spPr>
          <a:xfrm>
            <a:off x="-5009" y="1268760"/>
            <a:ext cx="9144000" cy="1008112"/>
          </a:xfrm>
          <a:prstGeom prst="rect">
            <a:avLst/>
          </a:prstGeom>
          <a:solidFill>
            <a:srgbClr val="006C32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3600">
                <a:solidFill>
                  <a:srgbClr val="00ACFF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uk-UA" sz="3600">
                <a:solidFill>
                  <a:srgbClr val="00ACFF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3600">
              <a:solidFill>
                <a:schemeClr val="lt1"/>
              </a:solidFill>
            </a:endParaRPr>
          </a:p>
        </p:txBody>
      </p:sp>
      <p:pic>
        <p:nvPicPr>
          <p:cNvPr id="102" name="Google Shape;102;p2" descr="UEK_logotyp_zielen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19400" y="108575"/>
            <a:ext cx="1866900" cy="786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2" descr="C:\Users\yyesmukhanova\AppData\Local\Microsoft\Windows\INetCache\Content.Word\Horizontal_RGB_294.png"/>
          <p:cNvPicPr preferRelativeResize="0"/>
          <p:nvPr/>
        </p:nvPicPr>
        <p:blipFill rotWithShape="1">
          <a:blip r:embed="rId4">
            <a:alphaModFix/>
          </a:blip>
          <a:srcRect l="8975" t="7236" r="9229" b="14325"/>
          <a:stretch/>
        </p:blipFill>
        <p:spPr>
          <a:xfrm>
            <a:off x="93736" y="96050"/>
            <a:ext cx="2258939" cy="853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7423" y="5840381"/>
            <a:ext cx="1244217" cy="8867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444208" y="6138389"/>
            <a:ext cx="2448272" cy="578363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2"/>
          <p:cNvSpPr txBox="1"/>
          <p:nvPr/>
        </p:nvSpPr>
        <p:spPr>
          <a:xfrm>
            <a:off x="36200" y="108575"/>
            <a:ext cx="8856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19700" y="108574"/>
            <a:ext cx="1064693" cy="1083419"/>
          </a:xfrm>
          <a:prstGeom prst="rect">
            <a:avLst/>
          </a:prstGeom>
        </p:spPr>
      </p:pic>
      <p:pic>
        <p:nvPicPr>
          <p:cNvPr id="10" name="Рисунок 9"/>
          <p:cNvPicPr/>
          <p:nvPr/>
        </p:nvPicPr>
        <p:blipFill>
          <a:blip r:embed="rId8"/>
          <a:stretch>
            <a:fillRect/>
          </a:stretch>
        </p:blipFill>
        <p:spPr>
          <a:xfrm>
            <a:off x="6619874" y="333375"/>
            <a:ext cx="2047875" cy="7239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01041" y="2951947"/>
            <a:ext cx="8166708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dirty="0">
              <a:latin typeface="Calibri" pitchFamily="34" charset="0"/>
              <a:cs typeface="Calibri" pitchFamily="34" charset="0"/>
            </a:endParaRPr>
          </a:p>
          <a:p>
            <a:endParaRPr lang="ru-RU" sz="2000" b="1" dirty="0">
              <a:latin typeface="Calibri" pitchFamily="34" charset="0"/>
              <a:cs typeface="Calibri" pitchFamily="34" charset="0"/>
            </a:endParaRPr>
          </a:p>
          <a:p>
            <a:r>
              <a:rPr lang="ru-RU" sz="2000" dirty="0" smtClean="0"/>
              <a:t> </a:t>
            </a:r>
            <a:endParaRPr lang="ru-RU" sz="2000" dirty="0"/>
          </a:p>
          <a:p>
            <a:r>
              <a:rPr lang="ru-RU" sz="2000" dirty="0" smtClean="0"/>
              <a:t> </a:t>
            </a:r>
            <a:endParaRPr lang="ru-RU" sz="2000" dirty="0"/>
          </a:p>
          <a:p>
            <a:r>
              <a:rPr lang="ru-RU" sz="2000" dirty="0" smtClean="0"/>
              <a:t> </a:t>
            </a:r>
            <a:endParaRPr lang="ru-RU" sz="2000" dirty="0"/>
          </a:p>
          <a:p>
            <a:endParaRPr lang="uk-UA" sz="2000" b="1" dirty="0" smtClean="0">
              <a:latin typeface="Calibri" pitchFamily="34" charset="0"/>
              <a:cs typeface="Calibri" pitchFamily="34" charset="0"/>
            </a:endParaRPr>
          </a:p>
          <a:p>
            <a:endParaRPr lang="ru-RU" sz="2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09531" y="3167390"/>
            <a:ext cx="782069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1040" y="1443841"/>
            <a:ext cx="850517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b="1" dirty="0" smtClean="0"/>
          </a:p>
          <a:p>
            <a:endParaRPr lang="uk-UA" b="1" dirty="0"/>
          </a:p>
          <a:p>
            <a:endParaRPr lang="uk-UA" b="1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501040" y="1659285"/>
            <a:ext cx="83914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b="1" dirty="0" smtClean="0"/>
          </a:p>
          <a:p>
            <a:endParaRPr lang="uk-UA" b="1" dirty="0"/>
          </a:p>
          <a:p>
            <a:endParaRPr lang="uk-UA" b="1" dirty="0" smtClean="0"/>
          </a:p>
          <a:p>
            <a:pPr algn="ctr"/>
            <a:r>
              <a:rPr lang="uk-UA" sz="2000" b="1" dirty="0" err="1">
                <a:latin typeface="Calibri" pitchFamily="34" charset="0"/>
                <a:cs typeface="Calibri" pitchFamily="34" charset="0"/>
              </a:rPr>
              <a:t>К</a:t>
            </a:r>
            <a:r>
              <a:rPr lang="uk-UA" sz="2000" b="1" dirty="0" err="1" smtClean="0">
                <a:latin typeface="Calibri" pitchFamily="34" charset="0"/>
                <a:cs typeface="Calibri" pitchFamily="34" charset="0"/>
              </a:rPr>
              <a:t>о-продуктивна</a:t>
            </a:r>
            <a:r>
              <a:rPr lang="uk-UA" sz="2000" b="1" dirty="0" smtClean="0">
                <a:latin typeface="Calibri" pitchFamily="34" charset="0"/>
                <a:cs typeface="Calibri" pitchFamily="34" charset="0"/>
              </a:rPr>
              <a:t> модель муніципально-приватного партнерства:</a:t>
            </a:r>
          </a:p>
          <a:p>
            <a:pPr algn="ctr"/>
            <a:endParaRPr lang="uk-UA" sz="2000" b="1" dirty="0" smtClean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Tx/>
              <a:buChar char="-"/>
            </a:pPr>
            <a:r>
              <a:rPr lang="uk-UA" sz="2000" dirty="0" smtClean="0">
                <a:latin typeface="Calibri" pitchFamily="34" charset="0"/>
                <a:cs typeface="Calibri" pitchFamily="34" charset="0"/>
              </a:rPr>
              <a:t>відповідь на проблеми «</a:t>
            </a:r>
            <a:r>
              <a:rPr lang="uk-UA" sz="2000" dirty="0" err="1" smtClean="0">
                <a:latin typeface="Calibri" pitchFamily="34" charset="0"/>
                <a:cs typeface="Calibri" pitchFamily="34" charset="0"/>
              </a:rPr>
              <a:t>безбілетніка</a:t>
            </a:r>
            <a:r>
              <a:rPr lang="uk-UA" sz="2000" dirty="0" smtClean="0">
                <a:latin typeface="Calibri" pitchFamily="34" charset="0"/>
                <a:cs typeface="Calibri" pitchFamily="34" charset="0"/>
              </a:rPr>
              <a:t>» та «трагедії спільного»;</a:t>
            </a:r>
          </a:p>
          <a:p>
            <a:pPr marL="285750" indent="-285750">
              <a:buFontTx/>
              <a:buChar char="-"/>
            </a:pPr>
            <a:endParaRPr lang="uk-UA" sz="2000" dirty="0" smtClean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Tx/>
              <a:buChar char="-"/>
            </a:pPr>
            <a:r>
              <a:rPr lang="uk-UA" sz="2000" dirty="0">
                <a:latin typeface="Calibri" pitchFamily="34" charset="0"/>
                <a:cs typeface="Calibri" pitchFamily="34" charset="0"/>
              </a:rPr>
              <a:t>а</a:t>
            </a:r>
            <a:r>
              <a:rPr lang="uk-UA" sz="2000" dirty="0" smtClean="0">
                <a:latin typeface="Calibri" pitchFamily="34" charset="0"/>
                <a:cs typeface="Calibri" pitchFamily="34" charset="0"/>
              </a:rPr>
              <a:t>льтернатива стратегіям приватизації або націоналізації спільних ресурсів;</a:t>
            </a:r>
          </a:p>
          <a:p>
            <a:pPr marL="285750" indent="-285750">
              <a:buFontTx/>
              <a:buChar char="-"/>
            </a:pPr>
            <a:endParaRPr lang="uk-UA" sz="2000" dirty="0" smtClean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Tx/>
              <a:buChar char="-"/>
            </a:pPr>
            <a:r>
              <a:rPr lang="uk-UA" sz="2000" dirty="0" smtClean="0">
                <a:latin typeface="Calibri" pitchFamily="34" charset="0"/>
                <a:cs typeface="Calibri" pitchFamily="34" charset="0"/>
              </a:rPr>
              <a:t> форма мінімізації витрат на адміністрування, контроль та моніторинг </a:t>
            </a:r>
            <a:endParaRPr lang="uk-UA" sz="2000" dirty="0">
              <a:latin typeface="Calibri" pitchFamily="34" charset="0"/>
              <a:cs typeface="Calibri" pitchFamily="34" charset="0"/>
            </a:endParaRPr>
          </a:p>
          <a:p>
            <a:pPr algn="ctr"/>
            <a:endParaRPr lang="uk-UA" b="1" dirty="0" smtClean="0"/>
          </a:p>
        </p:txBody>
      </p:sp>
    </p:spTree>
    <p:extLst>
      <p:ext uri="{BB962C8B-B14F-4D97-AF65-F5344CB8AC3E}">
        <p14:creationId xmlns:p14="http://schemas.microsoft.com/office/powerpoint/2010/main" val="10527254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"/>
          <p:cNvSpPr txBox="1">
            <a:spLocks noGrp="1"/>
          </p:cNvSpPr>
          <p:nvPr>
            <p:ph type="title"/>
          </p:nvPr>
        </p:nvSpPr>
        <p:spPr>
          <a:xfrm>
            <a:off x="-5009" y="1268760"/>
            <a:ext cx="9144000" cy="1008112"/>
          </a:xfrm>
          <a:prstGeom prst="rect">
            <a:avLst/>
          </a:prstGeom>
          <a:solidFill>
            <a:srgbClr val="006C32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3600">
                <a:solidFill>
                  <a:srgbClr val="00ACFF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uk-UA" sz="3600">
                <a:solidFill>
                  <a:srgbClr val="00ACFF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3600">
              <a:solidFill>
                <a:schemeClr val="lt1"/>
              </a:solidFill>
            </a:endParaRPr>
          </a:p>
        </p:txBody>
      </p:sp>
      <p:pic>
        <p:nvPicPr>
          <p:cNvPr id="102" name="Google Shape;102;p2" descr="UEK_logotyp_zielen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19400" y="108575"/>
            <a:ext cx="1866900" cy="786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2" descr="C:\Users\yyesmukhanova\AppData\Local\Microsoft\Windows\INetCache\Content.Word\Horizontal_RGB_294.png"/>
          <p:cNvPicPr preferRelativeResize="0"/>
          <p:nvPr/>
        </p:nvPicPr>
        <p:blipFill rotWithShape="1">
          <a:blip r:embed="rId4">
            <a:alphaModFix/>
          </a:blip>
          <a:srcRect l="8975" t="7236" r="9229" b="14325"/>
          <a:stretch/>
        </p:blipFill>
        <p:spPr>
          <a:xfrm>
            <a:off x="93736" y="96050"/>
            <a:ext cx="2258939" cy="853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7423" y="5840381"/>
            <a:ext cx="1244217" cy="8867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444208" y="6138389"/>
            <a:ext cx="2448272" cy="578363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2"/>
          <p:cNvSpPr txBox="1"/>
          <p:nvPr/>
        </p:nvSpPr>
        <p:spPr>
          <a:xfrm>
            <a:off x="36200" y="108575"/>
            <a:ext cx="8856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19700" y="108574"/>
            <a:ext cx="1064693" cy="1083419"/>
          </a:xfrm>
          <a:prstGeom prst="rect">
            <a:avLst/>
          </a:prstGeom>
        </p:spPr>
      </p:pic>
      <p:pic>
        <p:nvPicPr>
          <p:cNvPr id="10" name="Рисунок 9"/>
          <p:cNvPicPr/>
          <p:nvPr/>
        </p:nvPicPr>
        <p:blipFill>
          <a:blip r:embed="rId8"/>
          <a:stretch>
            <a:fillRect/>
          </a:stretch>
        </p:blipFill>
        <p:spPr>
          <a:xfrm>
            <a:off x="6619874" y="333375"/>
            <a:ext cx="2047875" cy="7239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01041" y="2951947"/>
            <a:ext cx="8166708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dirty="0">
              <a:latin typeface="Calibri" pitchFamily="34" charset="0"/>
              <a:cs typeface="Calibri" pitchFamily="34" charset="0"/>
            </a:endParaRPr>
          </a:p>
          <a:p>
            <a:endParaRPr lang="ru-RU" sz="2000" b="1" dirty="0">
              <a:latin typeface="Calibri" pitchFamily="34" charset="0"/>
              <a:cs typeface="Calibri" pitchFamily="34" charset="0"/>
            </a:endParaRPr>
          </a:p>
          <a:p>
            <a:r>
              <a:rPr lang="ru-RU" sz="2000" dirty="0" smtClean="0"/>
              <a:t> </a:t>
            </a:r>
            <a:endParaRPr lang="ru-RU" sz="2000" dirty="0"/>
          </a:p>
          <a:p>
            <a:r>
              <a:rPr lang="ru-RU" sz="2000" dirty="0" smtClean="0"/>
              <a:t> </a:t>
            </a:r>
            <a:endParaRPr lang="ru-RU" sz="2000" dirty="0"/>
          </a:p>
          <a:p>
            <a:r>
              <a:rPr lang="ru-RU" sz="2000" dirty="0" smtClean="0"/>
              <a:t> </a:t>
            </a:r>
            <a:endParaRPr lang="ru-RU" sz="2000" dirty="0"/>
          </a:p>
          <a:p>
            <a:endParaRPr lang="uk-UA" sz="2000" b="1" dirty="0" smtClean="0">
              <a:latin typeface="Calibri" pitchFamily="34" charset="0"/>
              <a:cs typeface="Calibri" pitchFamily="34" charset="0"/>
            </a:endParaRPr>
          </a:p>
          <a:p>
            <a:endParaRPr lang="ru-RU" sz="2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09531" y="3167390"/>
            <a:ext cx="782069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1040" y="1443841"/>
            <a:ext cx="850517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b="1" dirty="0" smtClean="0"/>
          </a:p>
          <a:p>
            <a:endParaRPr lang="uk-UA" b="1" dirty="0"/>
          </a:p>
          <a:p>
            <a:endParaRPr lang="uk-UA" b="1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501040" y="1659285"/>
            <a:ext cx="8391460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b="1" dirty="0" smtClean="0"/>
          </a:p>
          <a:p>
            <a:endParaRPr lang="uk-UA" b="1" dirty="0"/>
          </a:p>
          <a:p>
            <a:endParaRPr lang="uk-UA" b="1" dirty="0" smtClean="0"/>
          </a:p>
          <a:p>
            <a:endParaRPr lang="uk-UA" b="1" dirty="0"/>
          </a:p>
          <a:p>
            <a:pPr algn="ctr"/>
            <a:r>
              <a:rPr lang="uk-UA" sz="2000" b="1" dirty="0" smtClean="0">
                <a:latin typeface="Calibri" pitchFamily="34" charset="0"/>
                <a:cs typeface="Calibri" pitchFamily="34" charset="0"/>
              </a:rPr>
              <a:t>Роль органів місцевого самоврядування в рамках муніципально-приватного партнерства:</a:t>
            </a:r>
          </a:p>
          <a:p>
            <a:endParaRPr lang="ru-RU" sz="2000" dirty="0" smtClean="0">
              <a:latin typeface="Calibri" pitchFamily="34" charset="0"/>
              <a:cs typeface="Calibri" pitchFamily="34" charset="0"/>
            </a:endParaRPr>
          </a:p>
          <a:p>
            <a:pPr marL="285750" lvl="0" indent="-285750">
              <a:buFontTx/>
              <a:buChar char="-"/>
            </a:pPr>
            <a:r>
              <a:rPr lang="uk-UA" sz="2000" dirty="0" smtClean="0">
                <a:latin typeface="Calibri" pitchFamily="34" charset="0"/>
                <a:cs typeface="Calibri" pitchFamily="34" charset="0"/>
              </a:rPr>
              <a:t>регулювання цін;</a:t>
            </a:r>
          </a:p>
          <a:p>
            <a:pPr marL="285750" lvl="0" indent="-285750">
              <a:buFontTx/>
              <a:buChar char="-"/>
            </a:pPr>
            <a:endParaRPr lang="uk-UA" sz="2000" dirty="0" smtClean="0">
              <a:latin typeface="Calibri" pitchFamily="34" charset="0"/>
              <a:cs typeface="Calibri" pitchFamily="34" charset="0"/>
            </a:endParaRPr>
          </a:p>
          <a:p>
            <a:pPr marL="285750" lvl="0" indent="-285750">
              <a:buFontTx/>
              <a:buChar char="-"/>
            </a:pPr>
            <a:r>
              <a:rPr lang="uk-UA" sz="2000" dirty="0" smtClean="0">
                <a:latin typeface="Calibri" pitchFamily="34" charset="0"/>
                <a:cs typeface="Calibri" pitchFamily="34" charset="0"/>
              </a:rPr>
              <a:t>моніторинг, вимірювання продуктивності;</a:t>
            </a:r>
          </a:p>
          <a:p>
            <a:pPr marL="285750" lvl="0" indent="-285750">
              <a:buFontTx/>
              <a:buChar char="-"/>
            </a:pPr>
            <a:endParaRPr lang="uk-UA" sz="2000" dirty="0" smtClean="0">
              <a:latin typeface="Calibri" pitchFamily="34" charset="0"/>
              <a:cs typeface="Calibri" pitchFamily="34" charset="0"/>
            </a:endParaRPr>
          </a:p>
          <a:p>
            <a:pPr marL="285750" lvl="0" indent="-285750">
              <a:buFontTx/>
              <a:buChar char="-"/>
            </a:pPr>
            <a:r>
              <a:rPr lang="uk-UA" sz="2000" dirty="0" smtClean="0">
                <a:latin typeface="Calibri" pitchFamily="34" charset="0"/>
                <a:cs typeface="Calibri" pitchFamily="34" charset="0"/>
              </a:rPr>
              <a:t>формування ринку послуг</a:t>
            </a:r>
          </a:p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1696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"/>
          <p:cNvSpPr txBox="1">
            <a:spLocks noGrp="1"/>
          </p:cNvSpPr>
          <p:nvPr>
            <p:ph type="title"/>
          </p:nvPr>
        </p:nvSpPr>
        <p:spPr>
          <a:xfrm>
            <a:off x="-5009" y="1268760"/>
            <a:ext cx="9144000" cy="1008112"/>
          </a:xfrm>
          <a:prstGeom prst="rect">
            <a:avLst/>
          </a:prstGeom>
          <a:solidFill>
            <a:srgbClr val="006C32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3600">
                <a:solidFill>
                  <a:srgbClr val="00ACFF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uk-UA" sz="3600">
                <a:solidFill>
                  <a:srgbClr val="00ACFF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3600">
              <a:solidFill>
                <a:schemeClr val="lt1"/>
              </a:solidFill>
            </a:endParaRPr>
          </a:p>
        </p:txBody>
      </p:sp>
      <p:pic>
        <p:nvPicPr>
          <p:cNvPr id="102" name="Google Shape;102;p2" descr="UEK_logotyp_zielen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19400" y="108575"/>
            <a:ext cx="1866900" cy="786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2" descr="C:\Users\yyesmukhanova\AppData\Local\Microsoft\Windows\INetCache\Content.Word\Horizontal_RGB_294.png"/>
          <p:cNvPicPr preferRelativeResize="0"/>
          <p:nvPr/>
        </p:nvPicPr>
        <p:blipFill rotWithShape="1">
          <a:blip r:embed="rId4">
            <a:alphaModFix/>
          </a:blip>
          <a:srcRect l="8975" t="7236" r="9229" b="14325"/>
          <a:stretch/>
        </p:blipFill>
        <p:spPr>
          <a:xfrm>
            <a:off x="93736" y="96050"/>
            <a:ext cx="2258939" cy="853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7423" y="5840381"/>
            <a:ext cx="1244217" cy="8867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444208" y="6138389"/>
            <a:ext cx="2448272" cy="578363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2"/>
          <p:cNvSpPr txBox="1"/>
          <p:nvPr/>
        </p:nvSpPr>
        <p:spPr>
          <a:xfrm>
            <a:off x="36200" y="108575"/>
            <a:ext cx="8856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19700" y="108574"/>
            <a:ext cx="1064693" cy="1083419"/>
          </a:xfrm>
          <a:prstGeom prst="rect">
            <a:avLst/>
          </a:prstGeom>
        </p:spPr>
      </p:pic>
      <p:pic>
        <p:nvPicPr>
          <p:cNvPr id="10" name="Рисунок 9"/>
          <p:cNvPicPr/>
          <p:nvPr/>
        </p:nvPicPr>
        <p:blipFill>
          <a:blip r:embed="rId8"/>
          <a:stretch>
            <a:fillRect/>
          </a:stretch>
        </p:blipFill>
        <p:spPr>
          <a:xfrm>
            <a:off x="6619874" y="333375"/>
            <a:ext cx="2047875" cy="7239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01041" y="2951947"/>
            <a:ext cx="816670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>
                <a:latin typeface="Calibri" pitchFamily="34" charset="0"/>
                <a:cs typeface="Calibri" pitchFamily="34" charset="0"/>
              </a:rPr>
              <a:t>Тема: CL4-1 </a:t>
            </a:r>
            <a:r>
              <a:rPr lang="uk-UA" sz="2000" b="1" dirty="0" smtClean="0">
                <a:latin typeface="Calibri" pitchFamily="34" charset="0"/>
                <a:cs typeface="Calibri" pitchFamily="34" charset="0"/>
              </a:rPr>
              <a:t>Публічні послуги: поняття та класифікація</a:t>
            </a:r>
          </a:p>
          <a:p>
            <a:r>
              <a:rPr lang="uk-UA" sz="2000" b="1" dirty="0" smtClean="0">
                <a:latin typeface="Calibri" pitchFamily="34" charset="0"/>
                <a:cs typeface="Calibri" pitchFamily="34" charset="0"/>
              </a:rPr>
              <a:t>План</a:t>
            </a:r>
          </a:p>
          <a:p>
            <a:pPr marL="457200" indent="-457200">
              <a:buAutoNum type="arabicPeriod"/>
            </a:pPr>
            <a:r>
              <a:rPr lang="uk-UA" sz="2000" b="1" dirty="0" smtClean="0">
                <a:latin typeface="Calibri" pitchFamily="34" charset="0"/>
                <a:cs typeface="Calibri" pitchFamily="34" charset="0"/>
              </a:rPr>
              <a:t>Характеристики </a:t>
            </a:r>
            <a:r>
              <a:rPr lang="uk-UA" sz="2000" b="1" dirty="0">
                <a:latin typeface="Calibri" pitchFamily="34" charset="0"/>
                <a:cs typeface="Calibri" pitchFamily="34" charset="0"/>
              </a:rPr>
              <a:t>послуг та їх економічні </a:t>
            </a:r>
            <a:r>
              <a:rPr lang="uk-UA" sz="2000" b="1" dirty="0" smtClean="0">
                <a:latin typeface="Calibri" pitchFamily="34" charset="0"/>
                <a:cs typeface="Calibri" pitchFamily="34" charset="0"/>
              </a:rPr>
              <a:t>наслідки</a:t>
            </a:r>
          </a:p>
          <a:p>
            <a:pPr marL="457200" indent="-457200">
              <a:buAutoNum type="arabicPeriod"/>
            </a:pPr>
            <a:r>
              <a:rPr lang="uk-UA" sz="2000" b="1" dirty="0" smtClean="0">
                <a:latin typeface="Calibri" pitchFamily="34" charset="0"/>
                <a:cs typeface="Calibri" pitchFamily="34" charset="0"/>
              </a:rPr>
              <a:t>Особливості  публічних послуг</a:t>
            </a:r>
          </a:p>
          <a:p>
            <a:pPr marL="457200" indent="-457200">
              <a:buAutoNum type="arabicPeriod"/>
            </a:pPr>
            <a:r>
              <a:rPr lang="uk-UA" sz="2000" b="1" dirty="0" smtClean="0">
                <a:latin typeface="Calibri" pitchFamily="34" charset="0"/>
                <a:cs typeface="Calibri" pitchFamily="34" charset="0"/>
              </a:rPr>
              <a:t>Класифікація місцевих публічних послуг</a:t>
            </a:r>
          </a:p>
          <a:p>
            <a:pPr marL="457200" indent="-457200">
              <a:buAutoNum type="arabicPeriod"/>
            </a:pPr>
            <a:r>
              <a:rPr lang="uk-UA" sz="2000" b="1" dirty="0" smtClean="0">
                <a:latin typeface="Calibri" pitchFamily="34" charset="0"/>
                <a:cs typeface="Calibri" pitchFamily="34" charset="0"/>
              </a:rPr>
              <a:t>Надання місцевих публічних послуг</a:t>
            </a:r>
          </a:p>
          <a:p>
            <a:endParaRPr lang="ru-RU" sz="2000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"/>
          <p:cNvSpPr txBox="1">
            <a:spLocks noGrp="1"/>
          </p:cNvSpPr>
          <p:nvPr>
            <p:ph type="title"/>
          </p:nvPr>
        </p:nvSpPr>
        <p:spPr>
          <a:xfrm>
            <a:off x="-5009" y="1268760"/>
            <a:ext cx="9144000" cy="1008112"/>
          </a:xfrm>
          <a:prstGeom prst="rect">
            <a:avLst/>
          </a:prstGeom>
          <a:solidFill>
            <a:srgbClr val="006C32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3600">
                <a:solidFill>
                  <a:srgbClr val="00ACFF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uk-UA" sz="3600">
                <a:solidFill>
                  <a:srgbClr val="00ACFF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3600">
              <a:solidFill>
                <a:schemeClr val="lt1"/>
              </a:solidFill>
            </a:endParaRPr>
          </a:p>
        </p:txBody>
      </p:sp>
      <p:pic>
        <p:nvPicPr>
          <p:cNvPr id="102" name="Google Shape;102;p2" descr="UEK_logotyp_zielen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19400" y="108575"/>
            <a:ext cx="1866900" cy="786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2" descr="C:\Users\yyesmukhanova\AppData\Local\Microsoft\Windows\INetCache\Content.Word\Horizontal_RGB_294.png"/>
          <p:cNvPicPr preferRelativeResize="0"/>
          <p:nvPr/>
        </p:nvPicPr>
        <p:blipFill rotWithShape="1">
          <a:blip r:embed="rId4">
            <a:alphaModFix/>
          </a:blip>
          <a:srcRect l="8975" t="7236" r="9229" b="14325"/>
          <a:stretch/>
        </p:blipFill>
        <p:spPr>
          <a:xfrm>
            <a:off x="93736" y="96050"/>
            <a:ext cx="2258939" cy="853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7423" y="5840381"/>
            <a:ext cx="1244217" cy="8867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444208" y="6138389"/>
            <a:ext cx="2448272" cy="578363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2"/>
          <p:cNvSpPr txBox="1"/>
          <p:nvPr/>
        </p:nvSpPr>
        <p:spPr>
          <a:xfrm>
            <a:off x="36200" y="108575"/>
            <a:ext cx="8856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19700" y="108574"/>
            <a:ext cx="1064693" cy="1083419"/>
          </a:xfrm>
          <a:prstGeom prst="rect">
            <a:avLst/>
          </a:prstGeom>
        </p:spPr>
      </p:pic>
      <p:pic>
        <p:nvPicPr>
          <p:cNvPr id="10" name="Рисунок 9"/>
          <p:cNvPicPr/>
          <p:nvPr/>
        </p:nvPicPr>
        <p:blipFill>
          <a:blip r:embed="rId8"/>
          <a:stretch>
            <a:fillRect/>
          </a:stretch>
        </p:blipFill>
        <p:spPr>
          <a:xfrm>
            <a:off x="6619874" y="333375"/>
            <a:ext cx="2047875" cy="7239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01041" y="2951947"/>
            <a:ext cx="8166708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dirty="0">
              <a:latin typeface="Calibri" pitchFamily="34" charset="0"/>
              <a:cs typeface="Calibri" pitchFamily="34" charset="0"/>
            </a:endParaRPr>
          </a:p>
          <a:p>
            <a:endParaRPr lang="ru-RU" sz="2000" b="1" dirty="0">
              <a:latin typeface="Calibri" pitchFamily="34" charset="0"/>
              <a:cs typeface="Calibri" pitchFamily="34" charset="0"/>
            </a:endParaRPr>
          </a:p>
          <a:p>
            <a:r>
              <a:rPr lang="ru-RU" sz="2000" dirty="0" smtClean="0"/>
              <a:t> </a:t>
            </a:r>
            <a:endParaRPr lang="ru-RU" sz="2000" dirty="0"/>
          </a:p>
          <a:p>
            <a:r>
              <a:rPr lang="ru-RU" sz="2000" dirty="0" smtClean="0"/>
              <a:t> </a:t>
            </a:r>
            <a:endParaRPr lang="ru-RU" sz="2000" dirty="0"/>
          </a:p>
          <a:p>
            <a:r>
              <a:rPr lang="ru-RU" sz="2000" dirty="0" smtClean="0"/>
              <a:t> </a:t>
            </a:r>
            <a:endParaRPr lang="ru-RU" sz="2000" dirty="0"/>
          </a:p>
          <a:p>
            <a:endParaRPr lang="uk-UA" sz="2000" b="1" dirty="0" smtClean="0">
              <a:latin typeface="Calibri" pitchFamily="34" charset="0"/>
              <a:cs typeface="Calibri" pitchFamily="34" charset="0"/>
            </a:endParaRPr>
          </a:p>
          <a:p>
            <a:endParaRPr lang="ru-RU" sz="2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09531" y="3167390"/>
            <a:ext cx="782069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1040" y="1443841"/>
            <a:ext cx="850517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b="1" dirty="0" smtClean="0"/>
          </a:p>
          <a:p>
            <a:endParaRPr lang="uk-UA" b="1" dirty="0"/>
          </a:p>
          <a:p>
            <a:endParaRPr lang="uk-UA" b="1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501040" y="1659285"/>
            <a:ext cx="839146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b="1" dirty="0" smtClean="0"/>
          </a:p>
          <a:p>
            <a:endParaRPr lang="uk-UA" b="1" dirty="0"/>
          </a:p>
          <a:p>
            <a:endParaRPr lang="uk-UA" sz="1800" b="1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uk-UA" sz="1800" b="1" dirty="0" smtClean="0">
                <a:latin typeface="Calibri" pitchFamily="34" charset="0"/>
                <a:cs typeface="Calibri" pitchFamily="34" charset="0"/>
              </a:rPr>
              <a:t>Стилі управління процесом надання публічних послу</a:t>
            </a:r>
            <a:r>
              <a:rPr lang="uk-UA" b="1" dirty="0" smtClean="0"/>
              <a:t>г</a:t>
            </a:r>
          </a:p>
          <a:p>
            <a:r>
              <a:rPr lang="uk-UA" b="1" dirty="0" smtClean="0"/>
              <a:t> </a:t>
            </a:r>
            <a:endParaRPr lang="uk-UA" b="1" dirty="0"/>
          </a:p>
          <a:p>
            <a:pPr lvl="0"/>
            <a:endParaRPr lang="ru-RU"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902935"/>
              </p:ext>
            </p:extLst>
          </p:nvPr>
        </p:nvGraphicFramePr>
        <p:xfrm>
          <a:off x="1587799" y="2843408"/>
          <a:ext cx="5753101" cy="3402311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9172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79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79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15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dirty="0">
                          <a:effectLst/>
                        </a:rPr>
                        <a:t> Тема</a:t>
                      </a:r>
                      <a:endParaRPr lang="ru-RU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dirty="0" smtClean="0">
                          <a:effectLst/>
                        </a:rPr>
                        <a:t>Лідер</a:t>
                      </a:r>
                      <a:endParaRPr lang="ru-RU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dirty="0" smtClean="0">
                          <a:effectLst/>
                        </a:rPr>
                        <a:t>Менеджер</a:t>
                      </a:r>
                      <a:endParaRPr lang="ru-RU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2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>
                          <a:effectLst/>
                        </a:rPr>
                        <a:t>Сутність</a:t>
                      </a:r>
                      <a:endParaRPr lang="ru-RU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>
                          <a:effectLst/>
                        </a:rPr>
                        <a:t>Зміна</a:t>
                      </a:r>
                      <a:endParaRPr lang="ru-RU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dirty="0">
                          <a:effectLst/>
                        </a:rPr>
                        <a:t>Стабільність</a:t>
                      </a:r>
                      <a:endParaRPr lang="ru-RU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2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>
                          <a:effectLst/>
                        </a:rPr>
                        <a:t>Центр уваги</a:t>
                      </a:r>
                      <a:endParaRPr lang="ru-RU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>
                          <a:effectLst/>
                        </a:rPr>
                        <a:t>Вести людей</a:t>
                      </a:r>
                      <a:endParaRPr lang="ru-RU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dirty="0">
                          <a:effectLst/>
                        </a:rPr>
                        <a:t>Управляти роботою</a:t>
                      </a:r>
                      <a:endParaRPr lang="ru-RU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2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>
                          <a:effectLst/>
                        </a:rPr>
                        <a:t>Прагнення</a:t>
                      </a:r>
                      <a:endParaRPr lang="ru-RU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>
                          <a:effectLst/>
                        </a:rPr>
                        <a:t>Бачення</a:t>
                      </a:r>
                      <a:endParaRPr lang="ru-RU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dirty="0">
                          <a:effectLst/>
                        </a:rPr>
                        <a:t>Цілі</a:t>
                      </a:r>
                      <a:endParaRPr lang="ru-RU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2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>
                          <a:effectLst/>
                        </a:rPr>
                        <a:t>Динаміка</a:t>
                      </a:r>
                      <a:endParaRPr lang="ru-RU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>
                          <a:effectLst/>
                        </a:rPr>
                        <a:t>Проактивний</a:t>
                      </a:r>
                      <a:endParaRPr lang="ru-RU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dirty="0">
                          <a:effectLst/>
                        </a:rPr>
                        <a:t>Реагуючий</a:t>
                      </a:r>
                      <a:endParaRPr lang="ru-RU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2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>
                          <a:effectLst/>
                        </a:rPr>
                        <a:t>Бажання</a:t>
                      </a:r>
                      <a:endParaRPr lang="ru-RU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>
                          <a:effectLst/>
                        </a:rPr>
                        <a:t>Досягнення</a:t>
                      </a:r>
                      <a:endParaRPr lang="ru-RU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dirty="0">
                          <a:effectLst/>
                        </a:rPr>
                        <a:t>Результати</a:t>
                      </a:r>
                      <a:endParaRPr lang="ru-RU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2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>
                          <a:effectLst/>
                        </a:rPr>
                        <a:t>Влада</a:t>
                      </a:r>
                      <a:endParaRPr lang="ru-RU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>
                          <a:effectLst/>
                        </a:rPr>
                        <a:t>Особиста харизма</a:t>
                      </a:r>
                      <a:endParaRPr lang="ru-RU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dirty="0">
                          <a:effectLst/>
                        </a:rPr>
                        <a:t>Офіційні повноваження</a:t>
                      </a:r>
                      <a:endParaRPr lang="ru-RU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2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>
                          <a:effectLst/>
                        </a:rPr>
                        <a:t>Має в розпорядженні</a:t>
                      </a:r>
                      <a:endParaRPr lang="ru-RU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>
                          <a:effectLst/>
                        </a:rPr>
                        <a:t>Послідовники</a:t>
                      </a:r>
                      <a:endParaRPr lang="ru-RU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dirty="0">
                          <a:effectLst/>
                        </a:rPr>
                        <a:t>Підлеглі</a:t>
                      </a:r>
                      <a:endParaRPr lang="ru-RU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2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>
                          <a:effectLst/>
                        </a:rPr>
                        <a:t>Перспектива</a:t>
                      </a:r>
                      <a:endParaRPr lang="ru-RU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>
                          <a:effectLst/>
                        </a:rPr>
                        <a:t>Довгострокова</a:t>
                      </a:r>
                      <a:endParaRPr lang="ru-RU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dirty="0">
                          <a:effectLst/>
                        </a:rPr>
                        <a:t>Короткострокова</a:t>
                      </a:r>
                      <a:endParaRPr lang="ru-RU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9070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>
                          <a:effectLst/>
                        </a:rPr>
                        <a:t>Конфлікт</a:t>
                      </a:r>
                      <a:endParaRPr lang="ru-RU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>
                          <a:effectLst/>
                        </a:rPr>
                        <a:t>Використовує</a:t>
                      </a:r>
                      <a:endParaRPr lang="ru-RU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100" dirty="0">
                          <a:effectLst/>
                        </a:rPr>
                        <a:t>Уникає</a:t>
                      </a:r>
                      <a:endParaRPr lang="ru-RU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81798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"/>
          <p:cNvSpPr txBox="1">
            <a:spLocks noGrp="1"/>
          </p:cNvSpPr>
          <p:nvPr>
            <p:ph type="title"/>
          </p:nvPr>
        </p:nvSpPr>
        <p:spPr>
          <a:xfrm>
            <a:off x="-5009" y="1268760"/>
            <a:ext cx="9144000" cy="1008112"/>
          </a:xfrm>
          <a:prstGeom prst="rect">
            <a:avLst/>
          </a:prstGeom>
          <a:solidFill>
            <a:srgbClr val="006C32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3600">
                <a:solidFill>
                  <a:srgbClr val="00ACFF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uk-UA" sz="3600">
                <a:solidFill>
                  <a:srgbClr val="00ACFF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3600">
              <a:solidFill>
                <a:schemeClr val="lt1"/>
              </a:solidFill>
            </a:endParaRPr>
          </a:p>
        </p:txBody>
      </p:sp>
      <p:pic>
        <p:nvPicPr>
          <p:cNvPr id="102" name="Google Shape;102;p2" descr="UEK_logotyp_zielen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19400" y="108575"/>
            <a:ext cx="1866900" cy="786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2" descr="C:\Users\yyesmukhanova\AppData\Local\Microsoft\Windows\INetCache\Content.Word\Horizontal_RGB_294.png"/>
          <p:cNvPicPr preferRelativeResize="0"/>
          <p:nvPr/>
        </p:nvPicPr>
        <p:blipFill rotWithShape="1">
          <a:blip r:embed="rId4">
            <a:alphaModFix/>
          </a:blip>
          <a:srcRect l="8975" t="7236" r="9229" b="14325"/>
          <a:stretch/>
        </p:blipFill>
        <p:spPr>
          <a:xfrm>
            <a:off x="93736" y="96050"/>
            <a:ext cx="2258939" cy="853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7423" y="5840381"/>
            <a:ext cx="1244217" cy="8867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444208" y="6138389"/>
            <a:ext cx="2448272" cy="578363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2"/>
          <p:cNvSpPr txBox="1"/>
          <p:nvPr/>
        </p:nvSpPr>
        <p:spPr>
          <a:xfrm>
            <a:off x="36200" y="108575"/>
            <a:ext cx="8856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19700" y="108574"/>
            <a:ext cx="1064693" cy="1083419"/>
          </a:xfrm>
          <a:prstGeom prst="rect">
            <a:avLst/>
          </a:prstGeom>
        </p:spPr>
      </p:pic>
      <p:pic>
        <p:nvPicPr>
          <p:cNvPr id="10" name="Рисунок 9"/>
          <p:cNvPicPr/>
          <p:nvPr/>
        </p:nvPicPr>
        <p:blipFill>
          <a:blip r:embed="rId8"/>
          <a:stretch>
            <a:fillRect/>
          </a:stretch>
        </p:blipFill>
        <p:spPr>
          <a:xfrm>
            <a:off x="6619874" y="333375"/>
            <a:ext cx="2047875" cy="7239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01041" y="2951947"/>
            <a:ext cx="8166708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dirty="0">
              <a:latin typeface="Calibri" pitchFamily="34" charset="0"/>
              <a:cs typeface="Calibri" pitchFamily="34" charset="0"/>
            </a:endParaRPr>
          </a:p>
          <a:p>
            <a:endParaRPr lang="ru-RU" sz="2000" b="1" dirty="0">
              <a:latin typeface="Calibri" pitchFamily="34" charset="0"/>
              <a:cs typeface="Calibri" pitchFamily="34" charset="0"/>
            </a:endParaRPr>
          </a:p>
          <a:p>
            <a:r>
              <a:rPr lang="ru-RU" sz="2000" dirty="0" smtClean="0"/>
              <a:t> </a:t>
            </a:r>
            <a:endParaRPr lang="ru-RU" sz="2000" dirty="0"/>
          </a:p>
          <a:p>
            <a:r>
              <a:rPr lang="ru-RU" sz="2000" dirty="0" smtClean="0"/>
              <a:t> </a:t>
            </a:r>
            <a:endParaRPr lang="ru-RU" sz="2000" dirty="0"/>
          </a:p>
          <a:p>
            <a:r>
              <a:rPr lang="ru-RU" sz="2000" dirty="0" smtClean="0"/>
              <a:t> </a:t>
            </a:r>
            <a:endParaRPr lang="ru-RU" sz="2000" dirty="0"/>
          </a:p>
          <a:p>
            <a:endParaRPr lang="uk-UA" sz="2000" b="1" dirty="0" smtClean="0">
              <a:latin typeface="Calibri" pitchFamily="34" charset="0"/>
              <a:cs typeface="Calibri" pitchFamily="34" charset="0"/>
            </a:endParaRPr>
          </a:p>
          <a:p>
            <a:endParaRPr lang="ru-RU" sz="2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09531" y="3167390"/>
            <a:ext cx="7820693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/>
              <a:t>Завдання</a:t>
            </a:r>
            <a:endParaRPr lang="uk-UA" dirty="0"/>
          </a:p>
          <a:p>
            <a:pPr algn="ctr"/>
            <a:endParaRPr lang="uk-UA" dirty="0" smtClean="0"/>
          </a:p>
          <a:p>
            <a:pPr marL="457200" indent="-457200" algn="just">
              <a:buAutoNum type="arabicPeriod"/>
            </a:pPr>
            <a:r>
              <a:rPr lang="uk-UA" sz="2000" dirty="0" smtClean="0">
                <a:latin typeface="Calibri" pitchFamily="34" charset="0"/>
                <a:cs typeface="Calibri" pitchFamily="34" charset="0"/>
              </a:rPr>
              <a:t>Визначить позитивні та негативні сторони надання публічних послуг у рамках:</a:t>
            </a:r>
          </a:p>
          <a:p>
            <a:pPr algn="just"/>
            <a:r>
              <a:rPr lang="uk-UA" sz="2000" dirty="0" smtClean="0">
                <a:latin typeface="Calibri" pitchFamily="34" charset="0"/>
                <a:cs typeface="Calibri" pitchFamily="34" charset="0"/>
              </a:rPr>
              <a:t>а) муніципальної моделі;</a:t>
            </a:r>
          </a:p>
          <a:p>
            <a:pPr algn="just"/>
            <a:r>
              <a:rPr lang="uk-UA" sz="2000" dirty="0" smtClean="0">
                <a:latin typeface="Calibri" pitchFamily="34" charset="0"/>
                <a:cs typeface="Calibri" pitchFamily="34" charset="0"/>
              </a:rPr>
              <a:t>б) приватної моделі;</a:t>
            </a:r>
          </a:p>
          <a:p>
            <a:pPr algn="just"/>
            <a:r>
              <a:rPr lang="uk-UA" sz="2000" dirty="0" smtClean="0">
                <a:latin typeface="Calibri" pitchFamily="34" charset="0"/>
                <a:cs typeface="Calibri" pitchFamily="34" charset="0"/>
              </a:rPr>
              <a:t>в) муніципально-приватного співробітництва.</a:t>
            </a:r>
          </a:p>
          <a:p>
            <a:pPr algn="just"/>
            <a:endParaRPr lang="uk-UA" sz="20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uk-UA" sz="2000" dirty="0" smtClean="0">
                <a:latin typeface="Calibri" pitchFamily="34" charset="0"/>
                <a:cs typeface="Calibri" pitchFamily="34" charset="0"/>
              </a:rPr>
              <a:t>Яка модель є найбільш оптимальною для українських громад? </a:t>
            </a:r>
            <a:r>
              <a:rPr lang="uk-UA" sz="2000" dirty="0" err="1" smtClean="0">
                <a:latin typeface="Calibri" pitchFamily="34" charset="0"/>
                <a:cs typeface="Calibri" pitchFamily="34" charset="0"/>
              </a:rPr>
              <a:t>Обгрунтуйте</a:t>
            </a:r>
            <a:r>
              <a:rPr lang="uk-UA" sz="2000" dirty="0" smtClean="0">
                <a:latin typeface="Calibri" pitchFamily="34" charset="0"/>
                <a:cs typeface="Calibri" pitchFamily="34" charset="0"/>
              </a:rPr>
              <a:t> Вашу думку.</a:t>
            </a:r>
          </a:p>
          <a:p>
            <a:pPr algn="just"/>
            <a:endParaRPr lang="uk-UA" dirty="0"/>
          </a:p>
          <a:p>
            <a:pPr algn="just"/>
            <a:r>
              <a:rPr lang="uk-UA" dirty="0" smtClean="0"/>
              <a:t> </a:t>
            </a:r>
            <a:endParaRPr lang="uk-UA" dirty="0"/>
          </a:p>
          <a:p>
            <a:pPr algn="just"/>
            <a:endParaRPr lang="uk-UA" dirty="0" smtClean="0"/>
          </a:p>
          <a:p>
            <a:pPr algn="just"/>
            <a:endParaRPr lang="uk-UA" dirty="0" smtClean="0"/>
          </a:p>
          <a:p>
            <a:pPr marL="285750" indent="-285750" algn="just">
              <a:buFontTx/>
              <a:buChar char="-"/>
            </a:pPr>
            <a:endParaRPr lang="uk-UA" dirty="0" smtClean="0"/>
          </a:p>
          <a:p>
            <a:pPr algn="just"/>
            <a:endParaRPr lang="uk-UA" dirty="0" smtClean="0"/>
          </a:p>
          <a:p>
            <a:pPr algn="ctr"/>
            <a:endParaRPr lang="uk-UA" dirty="0" smtClean="0"/>
          </a:p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1040" y="1443841"/>
            <a:ext cx="850517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b="1" dirty="0" smtClean="0"/>
          </a:p>
          <a:p>
            <a:endParaRPr lang="uk-UA" b="1" dirty="0"/>
          </a:p>
          <a:p>
            <a:endParaRPr lang="uk-UA" b="1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501040" y="1659285"/>
            <a:ext cx="839146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b="1" dirty="0" smtClean="0"/>
          </a:p>
          <a:p>
            <a:endParaRPr lang="uk-UA" b="1" dirty="0"/>
          </a:p>
          <a:p>
            <a:endParaRPr lang="uk-UA" sz="1800" b="1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4735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"/>
          <p:cNvSpPr txBox="1">
            <a:spLocks noGrp="1"/>
          </p:cNvSpPr>
          <p:nvPr>
            <p:ph type="title"/>
          </p:nvPr>
        </p:nvSpPr>
        <p:spPr>
          <a:xfrm>
            <a:off x="365274" y="1740465"/>
            <a:ext cx="8388424" cy="721887"/>
          </a:xfrm>
          <a:prstGeom prst="rect">
            <a:avLst/>
          </a:prstGeom>
          <a:solidFill>
            <a:srgbClr val="006C32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3600">
                <a:solidFill>
                  <a:schemeClr val="lt1"/>
                </a:solidFill>
              </a:rPr>
              <a:t>Last slide of the presentation</a:t>
            </a:r>
            <a:endParaRPr sz="3600">
              <a:solidFill>
                <a:schemeClr val="lt1"/>
              </a:solidFill>
            </a:endParaRPr>
          </a:p>
        </p:txBody>
      </p:sp>
      <p:pic>
        <p:nvPicPr>
          <p:cNvPr id="113" name="Google Shape;113;p3" descr="UEK_logotyp_zielen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38449" y="330086"/>
            <a:ext cx="1866627" cy="72718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3" descr="C:\Users\yyesmukhanova\AppData\Local\Microsoft\Windows\INetCache\Content.Word\Horizontal_RGB_294.png"/>
          <p:cNvPicPr preferRelativeResize="0"/>
          <p:nvPr/>
        </p:nvPicPr>
        <p:blipFill rotWithShape="1">
          <a:blip r:embed="rId4">
            <a:alphaModFix/>
          </a:blip>
          <a:srcRect l="8975" t="7236" r="9229" b="14325"/>
          <a:stretch/>
        </p:blipFill>
        <p:spPr>
          <a:xfrm>
            <a:off x="365274" y="428625"/>
            <a:ext cx="2015976" cy="768126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3"/>
          <p:cNvSpPr/>
          <p:nvPr/>
        </p:nvSpPr>
        <p:spPr>
          <a:xfrm>
            <a:off x="652886" y="2462354"/>
            <a:ext cx="8208900" cy="353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400" b="0" i="1" u="none" strike="noStrike" cap="non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Програма USAID «Децентралізація приносить кращі результати та ефективність» (DOBRE) – це п’ятирічна програма, що виконується міжнародною організацією Глобал Ком’юнітіз (Global Communities) та фінансується Агентством США з міжнародного розвитку (USAID). Програма спрямована на посилення місцевого самоврядування та створення кращих умов для розвитку ОТГ, підвищення рівня залученості громадян до прийняття рішень та забезпечення підзвітності та прозорості в громадському управлінні. До консорціуму виконавців програми DOBRE, на чолі з Global Communities, входять: Український кризовий медіа-центр; SocialBoost; Фонд розвитку місцевої демократії (FSLD/FRDL), Малопольська школа державного управління при Краківському університеті економіки (MSAP/UEK), Польща; Національний Демократичний Інститут (NDI).</a:t>
            </a:r>
            <a:endParaRPr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400" b="0" i="1" u="none" strike="noStrike" cap="non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Програма USAID DOBRE працює в 7 цільових областях: Дніпропетровській, Івано-Франківській, Харківській, Херсонській, Кіровоградській, Миколаївській та Тернопільській. Із червня 2020, Програма </a:t>
            </a:r>
            <a:r>
              <a:rPr lang="uk-UA" sz="1400" b="0" i="1" u="sng" strike="noStrike" cap="none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розпочала свою роботу ще в трьох областях</a:t>
            </a:r>
            <a:r>
              <a:rPr lang="uk-UA" sz="1400" b="0" i="1" u="none" strike="noStrike" cap="non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: Запорізькій, Чернівецькій, та Чернігівській. </a:t>
            </a:r>
            <a:endParaRPr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© Ця презентація стала можливою завдяки щирій підтримці американського народу, наданій через Агентство США з міжнародного розвитку (USAID). Зміст є відповідальністю Глобал Ком'юнітіз (Global Communities) і не обов'язково відображає точку зору USAID чи Уряду Сполучених Штатів.</a:t>
            </a:r>
            <a:endParaRPr sz="14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24426" y="260649"/>
            <a:ext cx="1076324" cy="1034752"/>
          </a:xfrm>
          <a:prstGeom prst="rect">
            <a:avLst/>
          </a:prstGeom>
        </p:spPr>
      </p:pic>
      <p:pic>
        <p:nvPicPr>
          <p:cNvPr id="8" name="Рисунок 7"/>
          <p:cNvPicPr/>
          <p:nvPr/>
        </p:nvPicPr>
        <p:blipFill>
          <a:blip r:embed="rId7"/>
          <a:stretch>
            <a:fillRect/>
          </a:stretch>
        </p:blipFill>
        <p:spPr>
          <a:xfrm>
            <a:off x="6257926" y="428625"/>
            <a:ext cx="2495772" cy="76812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"/>
          <p:cNvSpPr txBox="1">
            <a:spLocks noGrp="1"/>
          </p:cNvSpPr>
          <p:nvPr>
            <p:ph type="title"/>
          </p:nvPr>
        </p:nvSpPr>
        <p:spPr>
          <a:xfrm>
            <a:off x="-5009" y="1268760"/>
            <a:ext cx="9144000" cy="1008112"/>
          </a:xfrm>
          <a:prstGeom prst="rect">
            <a:avLst/>
          </a:prstGeom>
          <a:solidFill>
            <a:srgbClr val="006C32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3600">
                <a:solidFill>
                  <a:srgbClr val="00ACFF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uk-UA" sz="3600">
                <a:solidFill>
                  <a:srgbClr val="00ACFF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3600">
              <a:solidFill>
                <a:schemeClr val="lt1"/>
              </a:solidFill>
            </a:endParaRPr>
          </a:p>
        </p:txBody>
      </p:sp>
      <p:pic>
        <p:nvPicPr>
          <p:cNvPr id="102" name="Google Shape;102;p2" descr="UEK_logotyp_zielen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19400" y="108575"/>
            <a:ext cx="1866900" cy="786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2" descr="C:\Users\yyesmukhanova\AppData\Local\Microsoft\Windows\INetCache\Content.Word\Horizontal_RGB_294.png"/>
          <p:cNvPicPr preferRelativeResize="0"/>
          <p:nvPr/>
        </p:nvPicPr>
        <p:blipFill rotWithShape="1">
          <a:blip r:embed="rId4">
            <a:alphaModFix/>
          </a:blip>
          <a:srcRect l="8975" t="7236" r="9229" b="14325"/>
          <a:stretch/>
        </p:blipFill>
        <p:spPr>
          <a:xfrm>
            <a:off x="93736" y="96050"/>
            <a:ext cx="2258939" cy="853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7423" y="5840381"/>
            <a:ext cx="1244217" cy="8867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444208" y="6138389"/>
            <a:ext cx="2448272" cy="578363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2"/>
          <p:cNvSpPr txBox="1"/>
          <p:nvPr/>
        </p:nvSpPr>
        <p:spPr>
          <a:xfrm>
            <a:off x="36200" y="108575"/>
            <a:ext cx="8856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19700" y="108574"/>
            <a:ext cx="1064693" cy="1083419"/>
          </a:xfrm>
          <a:prstGeom prst="rect">
            <a:avLst/>
          </a:prstGeom>
        </p:spPr>
      </p:pic>
      <p:pic>
        <p:nvPicPr>
          <p:cNvPr id="10" name="Рисунок 9"/>
          <p:cNvPicPr/>
          <p:nvPr/>
        </p:nvPicPr>
        <p:blipFill>
          <a:blip r:embed="rId8"/>
          <a:stretch>
            <a:fillRect/>
          </a:stretch>
        </p:blipFill>
        <p:spPr>
          <a:xfrm>
            <a:off x="6619874" y="333375"/>
            <a:ext cx="2047875" cy="7239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01041" y="2951947"/>
            <a:ext cx="8166708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>
                <a:latin typeface="Calibri" pitchFamily="34" charset="0"/>
                <a:cs typeface="Calibri" pitchFamily="34" charset="0"/>
              </a:rPr>
              <a:t>Література:</a:t>
            </a:r>
          </a:p>
          <a:p>
            <a:r>
              <a:rPr lang="uk-UA" sz="2000" dirty="0" smtClean="0">
                <a:latin typeface="Calibri" pitchFamily="34" charset="0"/>
                <a:cs typeface="Calibri" pitchFamily="34" charset="0"/>
              </a:rPr>
              <a:t>1)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000" dirty="0" err="1" smtClean="0">
                <a:latin typeface="Calibri" pitchFamily="34" charset="0"/>
                <a:cs typeface="Calibri" pitchFamily="34" charset="0"/>
              </a:rPr>
              <a:t>Макконел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 К.Р., </a:t>
            </a:r>
            <a:r>
              <a:rPr lang="ru-RU" sz="2000" dirty="0" err="1" smtClean="0">
                <a:latin typeface="Calibri" pitchFamily="34" charset="0"/>
                <a:cs typeface="Calibri" pitchFamily="34" charset="0"/>
              </a:rPr>
              <a:t>Брю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 С.Л. </a:t>
            </a:r>
            <a:r>
              <a:rPr lang="ru-RU" sz="2000" dirty="0" err="1" smtClean="0">
                <a:latin typeface="Calibri" pitchFamily="34" charset="0"/>
                <a:cs typeface="Calibri" pitchFamily="34" charset="0"/>
              </a:rPr>
              <a:t>Экономикс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: принципы, проблемы и политика М., 2003;</a:t>
            </a:r>
            <a:endParaRPr lang="uk-UA" sz="2000" dirty="0" smtClean="0">
              <a:latin typeface="Calibri" pitchFamily="34" charset="0"/>
              <a:cs typeface="Calibri" pitchFamily="34" charset="0"/>
            </a:endParaRPr>
          </a:p>
          <a:p>
            <a:r>
              <a:rPr lang="uk-UA" sz="2000" dirty="0" smtClean="0">
                <a:latin typeface="Calibri" pitchFamily="34" charset="0"/>
                <a:cs typeface="Calibri" pitchFamily="34" charset="0"/>
              </a:rPr>
              <a:t>2) Остром </a:t>
            </a:r>
            <a:r>
              <a:rPr lang="uk-UA" sz="2000" dirty="0">
                <a:latin typeface="Calibri" pitchFamily="34" charset="0"/>
                <a:cs typeface="Calibri" pitchFamily="34" charset="0"/>
              </a:rPr>
              <a:t>Е. Керування спільним. Еволюція інституцій колективної дії </a:t>
            </a:r>
            <a:r>
              <a:rPr lang="uk-UA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000" dirty="0">
                <a:latin typeface="Calibri" pitchFamily="34" charset="0"/>
                <a:cs typeface="Calibri" pitchFamily="34" charset="0"/>
              </a:rPr>
              <a:t>К</a:t>
            </a:r>
            <a:r>
              <a:rPr lang="uk-UA" sz="2000" dirty="0" smtClean="0">
                <a:latin typeface="Calibri" pitchFamily="34" charset="0"/>
                <a:cs typeface="Calibri" pitchFamily="34" charset="0"/>
              </a:rPr>
              <a:t>., 2012</a:t>
            </a:r>
            <a:r>
              <a:rPr lang="uk-UA" sz="2000" dirty="0">
                <a:latin typeface="Calibri" pitchFamily="34" charset="0"/>
                <a:cs typeface="Calibri" pitchFamily="34" charset="0"/>
              </a:rPr>
              <a:t>;</a:t>
            </a:r>
            <a:endParaRPr lang="uk-UA" sz="2000" dirty="0" smtClean="0"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uk-UA" sz="2000" dirty="0" smtClean="0">
                <a:latin typeface="Calibri" pitchFamily="34" charset="0"/>
                <a:cs typeface="Calibri" pitchFamily="34" charset="0"/>
              </a:rPr>
              <a:t>3) </a:t>
            </a:r>
            <a:r>
              <a:rPr lang="uk-UA" sz="2000" dirty="0" err="1">
                <a:latin typeface="Calibri" pitchFamily="34" charset="0"/>
                <a:cs typeface="Calibri" pitchFamily="34" charset="0"/>
              </a:rPr>
              <a:t>Holcombe</a:t>
            </a:r>
            <a:r>
              <a:rPr lang="uk-UA" sz="2000" dirty="0">
                <a:latin typeface="Calibri" pitchFamily="34" charset="0"/>
                <a:cs typeface="Calibri" pitchFamily="34" charset="0"/>
              </a:rPr>
              <a:t>, R.G. </a:t>
            </a:r>
            <a:r>
              <a:rPr lang="uk-UA" sz="2000" dirty="0" err="1">
                <a:latin typeface="Calibri" pitchFamily="34" charset="0"/>
                <a:cs typeface="Calibri" pitchFamily="34" charset="0"/>
              </a:rPr>
              <a:t>Public</a:t>
            </a:r>
            <a:r>
              <a:rPr lang="uk-UA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uk-UA" sz="2000" dirty="0" err="1">
                <a:latin typeface="Calibri" pitchFamily="34" charset="0"/>
                <a:cs typeface="Calibri" pitchFamily="34" charset="0"/>
              </a:rPr>
              <a:t>Goods</a:t>
            </a:r>
            <a:r>
              <a:rPr lang="uk-UA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uk-UA" sz="2000" dirty="0" err="1">
                <a:latin typeface="Calibri" pitchFamily="34" charset="0"/>
                <a:cs typeface="Calibri" pitchFamily="34" charset="0"/>
              </a:rPr>
              <a:t>Theory</a:t>
            </a:r>
            <a:r>
              <a:rPr lang="uk-UA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uk-UA" sz="2000" dirty="0" err="1">
                <a:latin typeface="Calibri" pitchFamily="34" charset="0"/>
                <a:cs typeface="Calibri" pitchFamily="34" charset="0"/>
              </a:rPr>
              <a:t>and</a:t>
            </a:r>
            <a:r>
              <a:rPr lang="uk-UA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uk-UA" sz="2000" dirty="0" err="1">
                <a:latin typeface="Calibri" pitchFamily="34" charset="0"/>
                <a:cs typeface="Calibri" pitchFamily="34" charset="0"/>
              </a:rPr>
              <a:t>Public</a:t>
            </a:r>
            <a:r>
              <a:rPr lang="uk-UA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uk-UA" sz="2000" dirty="0" err="1">
                <a:latin typeface="Calibri" pitchFamily="34" charset="0"/>
                <a:cs typeface="Calibri" pitchFamily="34" charset="0"/>
              </a:rPr>
              <a:t>Policy</a:t>
            </a:r>
            <a:r>
              <a:rPr lang="uk-UA" sz="2000" dirty="0">
                <a:latin typeface="Calibri" pitchFamily="34" charset="0"/>
                <a:cs typeface="Calibri" pitchFamily="34" charset="0"/>
              </a:rPr>
              <a:t>, </a:t>
            </a:r>
            <a:r>
              <a:rPr lang="uk-UA" sz="2000" dirty="0" err="1">
                <a:latin typeface="Calibri" pitchFamily="34" charset="0"/>
                <a:cs typeface="Calibri" pitchFamily="34" charset="0"/>
              </a:rPr>
              <a:t>The</a:t>
            </a:r>
            <a:r>
              <a:rPr lang="uk-UA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uk-UA" sz="2000" dirty="0" err="1">
                <a:latin typeface="Calibri" pitchFamily="34" charset="0"/>
                <a:cs typeface="Calibri" pitchFamily="34" charset="0"/>
              </a:rPr>
              <a:t>Journal</a:t>
            </a:r>
            <a:r>
              <a:rPr lang="uk-UA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uk-UA" sz="2000" dirty="0" err="1">
                <a:latin typeface="Calibri" pitchFamily="34" charset="0"/>
                <a:cs typeface="Calibri" pitchFamily="34" charset="0"/>
              </a:rPr>
              <a:t>of</a:t>
            </a:r>
            <a:r>
              <a:rPr lang="uk-UA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uk-UA" sz="2000" dirty="0" err="1">
                <a:latin typeface="Calibri" pitchFamily="34" charset="0"/>
                <a:cs typeface="Calibri" pitchFamily="34" charset="0"/>
              </a:rPr>
              <a:t>Value</a:t>
            </a:r>
            <a:r>
              <a:rPr lang="uk-UA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uk-UA" sz="2000" dirty="0" err="1">
                <a:latin typeface="Calibri" pitchFamily="34" charset="0"/>
                <a:cs typeface="Calibri" pitchFamily="34" charset="0"/>
              </a:rPr>
              <a:t>Inquiry</a:t>
            </a:r>
            <a:r>
              <a:rPr lang="uk-UA" sz="2000" dirty="0">
                <a:latin typeface="Calibri" pitchFamily="34" charset="0"/>
                <a:cs typeface="Calibri" pitchFamily="34" charset="0"/>
              </a:rPr>
              <a:t> (2000) </a:t>
            </a:r>
            <a:r>
              <a:rPr lang="uk-UA" sz="2000" dirty="0" smtClean="0">
                <a:latin typeface="Calibri" pitchFamily="34" charset="0"/>
                <a:cs typeface="Calibri" pitchFamily="34" charset="0"/>
              </a:rPr>
              <a:t>34; </a:t>
            </a:r>
          </a:p>
          <a:p>
            <a:pPr lvl="0"/>
            <a:r>
              <a:rPr lang="uk-UA" sz="2000" dirty="0" smtClean="0">
                <a:latin typeface="Calibri" pitchFamily="34" charset="0"/>
                <a:cs typeface="Calibri" pitchFamily="34" charset="0"/>
              </a:rPr>
              <a:t>4) </a:t>
            </a:r>
            <a:r>
              <a:rPr lang="uk-UA" sz="2000" dirty="0" err="1" smtClean="0">
                <a:latin typeface="Calibri" pitchFamily="34" charset="0"/>
                <a:cs typeface="Calibri" pitchFamily="34" charset="0"/>
              </a:rPr>
              <a:t>Kitchen</a:t>
            </a:r>
            <a:r>
              <a:rPr lang="uk-UA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000" dirty="0">
                <a:latin typeface="Calibri" pitchFamily="34" charset="0"/>
                <a:cs typeface="Calibri" pitchFamily="34" charset="0"/>
              </a:rPr>
              <a:t>H., </a:t>
            </a:r>
            <a:r>
              <a:rPr lang="uk-UA" sz="2000" dirty="0" err="1">
                <a:latin typeface="Calibri" pitchFamily="34" charset="0"/>
                <a:cs typeface="Calibri" pitchFamily="34" charset="0"/>
              </a:rPr>
              <a:t>Delivering</a:t>
            </a:r>
            <a:r>
              <a:rPr lang="uk-UA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uk-UA" sz="2000" dirty="0" err="1">
                <a:latin typeface="Calibri" pitchFamily="34" charset="0"/>
                <a:cs typeface="Calibri" pitchFamily="34" charset="0"/>
              </a:rPr>
              <a:t>Local</a:t>
            </a:r>
            <a:r>
              <a:rPr lang="uk-UA" sz="2000" dirty="0">
                <a:latin typeface="Calibri" pitchFamily="34" charset="0"/>
                <a:cs typeface="Calibri" pitchFamily="34" charset="0"/>
              </a:rPr>
              <a:t>/</a:t>
            </a:r>
            <a:r>
              <a:rPr lang="uk-UA" sz="2000" dirty="0" err="1">
                <a:latin typeface="Calibri" pitchFamily="34" charset="0"/>
                <a:cs typeface="Calibri" pitchFamily="34" charset="0"/>
              </a:rPr>
              <a:t>Municipal</a:t>
            </a:r>
            <a:r>
              <a:rPr lang="uk-UA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uk-UA" sz="2000" dirty="0" err="1">
                <a:latin typeface="Calibri" pitchFamily="34" charset="0"/>
                <a:cs typeface="Calibri" pitchFamily="34" charset="0"/>
              </a:rPr>
              <a:t>Services</a:t>
            </a:r>
            <a:r>
              <a:rPr lang="uk-UA" sz="2000" dirty="0">
                <a:latin typeface="Calibri" pitchFamily="34" charset="0"/>
                <a:cs typeface="Calibri" pitchFamily="34" charset="0"/>
              </a:rPr>
              <a:t> [</a:t>
            </a:r>
            <a:r>
              <a:rPr lang="uk-UA" sz="2000" dirty="0" err="1">
                <a:latin typeface="Calibri" pitchFamily="34" charset="0"/>
                <a:cs typeface="Calibri" pitchFamily="34" charset="0"/>
              </a:rPr>
              <a:t>in</a:t>
            </a:r>
            <a:r>
              <a:rPr lang="uk-UA" sz="2000" dirty="0">
                <a:latin typeface="Calibri" pitchFamily="34" charset="0"/>
                <a:cs typeface="Calibri" pitchFamily="34" charset="0"/>
              </a:rPr>
              <a:t>:] </a:t>
            </a:r>
            <a:r>
              <a:rPr lang="uk-UA" sz="2000" dirty="0" err="1">
                <a:latin typeface="Calibri" pitchFamily="34" charset="0"/>
                <a:cs typeface="Calibri" pitchFamily="34" charset="0"/>
              </a:rPr>
              <a:t>Shah</a:t>
            </a:r>
            <a:r>
              <a:rPr lang="uk-UA" sz="2000" dirty="0">
                <a:latin typeface="Calibri" pitchFamily="34" charset="0"/>
                <a:cs typeface="Calibri" pitchFamily="34" charset="0"/>
              </a:rPr>
              <a:t> A. (</a:t>
            </a:r>
            <a:r>
              <a:rPr lang="uk-UA" sz="2000" dirty="0" err="1">
                <a:latin typeface="Calibri" pitchFamily="34" charset="0"/>
                <a:cs typeface="Calibri" pitchFamily="34" charset="0"/>
              </a:rPr>
              <a:t>ed</a:t>
            </a:r>
            <a:r>
              <a:rPr lang="uk-UA" sz="2000" dirty="0">
                <a:latin typeface="Calibri" pitchFamily="34" charset="0"/>
                <a:cs typeface="Calibri" pitchFamily="34" charset="0"/>
              </a:rPr>
              <a:t>.), </a:t>
            </a:r>
            <a:r>
              <a:rPr lang="uk-UA" sz="2000" dirty="0" err="1">
                <a:latin typeface="Calibri" pitchFamily="34" charset="0"/>
                <a:cs typeface="Calibri" pitchFamily="34" charset="0"/>
              </a:rPr>
              <a:t>Public</a:t>
            </a:r>
            <a:r>
              <a:rPr lang="uk-UA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uk-UA" sz="2000" dirty="0" err="1">
                <a:latin typeface="Calibri" pitchFamily="34" charset="0"/>
                <a:cs typeface="Calibri" pitchFamily="34" charset="0"/>
              </a:rPr>
              <a:t>Services</a:t>
            </a:r>
            <a:r>
              <a:rPr lang="uk-UA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uk-UA" sz="2000" dirty="0" err="1">
                <a:latin typeface="Calibri" pitchFamily="34" charset="0"/>
                <a:cs typeface="Calibri" pitchFamily="34" charset="0"/>
              </a:rPr>
              <a:t>Delivery</a:t>
            </a:r>
            <a:r>
              <a:rPr lang="uk-UA" sz="2000" dirty="0">
                <a:latin typeface="Calibri" pitchFamily="34" charset="0"/>
                <a:cs typeface="Calibri" pitchFamily="34" charset="0"/>
              </a:rPr>
              <a:t>, </a:t>
            </a:r>
            <a:r>
              <a:rPr lang="uk-UA" sz="2000" dirty="0" err="1">
                <a:latin typeface="Calibri" pitchFamily="34" charset="0"/>
                <a:cs typeface="Calibri" pitchFamily="34" charset="0"/>
              </a:rPr>
              <a:t>Public</a:t>
            </a:r>
            <a:r>
              <a:rPr lang="uk-UA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uk-UA" sz="2000" dirty="0" err="1">
                <a:latin typeface="Calibri" pitchFamily="34" charset="0"/>
                <a:cs typeface="Calibri" pitchFamily="34" charset="0"/>
              </a:rPr>
              <a:t>Sector</a:t>
            </a:r>
            <a:r>
              <a:rPr lang="uk-UA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uk-UA" sz="2000" dirty="0" err="1">
                <a:latin typeface="Calibri" pitchFamily="34" charset="0"/>
                <a:cs typeface="Calibri" pitchFamily="34" charset="0"/>
              </a:rPr>
              <a:t>Governance</a:t>
            </a:r>
            <a:r>
              <a:rPr lang="uk-UA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uk-UA" sz="2000" dirty="0" err="1">
                <a:latin typeface="Calibri" pitchFamily="34" charset="0"/>
                <a:cs typeface="Calibri" pitchFamily="34" charset="0"/>
              </a:rPr>
              <a:t>and</a:t>
            </a:r>
            <a:r>
              <a:rPr lang="uk-UA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uk-UA" sz="2000" dirty="0" err="1">
                <a:latin typeface="Calibri" pitchFamily="34" charset="0"/>
                <a:cs typeface="Calibri" pitchFamily="34" charset="0"/>
              </a:rPr>
              <a:t>Accountability</a:t>
            </a:r>
            <a:r>
              <a:rPr lang="uk-UA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uk-UA" sz="2000" dirty="0" err="1">
                <a:latin typeface="Calibri" pitchFamily="34" charset="0"/>
                <a:cs typeface="Calibri" pitchFamily="34" charset="0"/>
              </a:rPr>
              <a:t>Series</a:t>
            </a:r>
            <a:r>
              <a:rPr lang="uk-UA" sz="2000" dirty="0">
                <a:latin typeface="Calibri" pitchFamily="34" charset="0"/>
                <a:cs typeface="Calibri" pitchFamily="34" charset="0"/>
              </a:rPr>
              <a:t>, </a:t>
            </a:r>
            <a:r>
              <a:rPr lang="uk-UA" sz="2000" dirty="0" err="1">
                <a:latin typeface="Calibri" pitchFamily="34" charset="0"/>
                <a:cs typeface="Calibri" pitchFamily="34" charset="0"/>
              </a:rPr>
              <a:t>The</a:t>
            </a:r>
            <a:r>
              <a:rPr lang="uk-UA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uk-UA" sz="2000" dirty="0" err="1">
                <a:latin typeface="Calibri" pitchFamily="34" charset="0"/>
                <a:cs typeface="Calibri" pitchFamily="34" charset="0"/>
              </a:rPr>
              <a:t>World</a:t>
            </a:r>
            <a:r>
              <a:rPr lang="uk-UA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uk-UA" sz="2000" dirty="0" err="1">
                <a:latin typeface="Calibri" pitchFamily="34" charset="0"/>
                <a:cs typeface="Calibri" pitchFamily="34" charset="0"/>
              </a:rPr>
              <a:t>Bank</a:t>
            </a:r>
            <a:r>
              <a:rPr lang="uk-UA" sz="2000" dirty="0">
                <a:latin typeface="Calibri" pitchFamily="34" charset="0"/>
                <a:cs typeface="Calibri" pitchFamily="34" charset="0"/>
              </a:rPr>
              <a:t>, </a:t>
            </a:r>
            <a:r>
              <a:rPr lang="uk-UA" sz="2000" dirty="0" err="1">
                <a:latin typeface="Calibri" pitchFamily="34" charset="0"/>
                <a:cs typeface="Calibri" pitchFamily="34" charset="0"/>
              </a:rPr>
              <a:t>Washington</a:t>
            </a:r>
            <a:r>
              <a:rPr lang="uk-UA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uk-UA" sz="2000" dirty="0" smtClean="0">
                <a:latin typeface="Calibri" pitchFamily="34" charset="0"/>
                <a:cs typeface="Calibri" pitchFamily="34" charset="0"/>
              </a:rPr>
              <a:t>2005;</a:t>
            </a:r>
          </a:p>
          <a:p>
            <a:pPr lvl="0"/>
            <a:r>
              <a:rPr lang="uk-UA" sz="2000" dirty="0" smtClean="0">
                <a:latin typeface="Calibri" pitchFamily="34" charset="0"/>
                <a:cs typeface="Calibri" pitchFamily="34" charset="0"/>
              </a:rPr>
              <a:t>5) </a:t>
            </a:r>
            <a:r>
              <a:rPr lang="uk-UA" sz="2000" dirty="0" err="1">
                <a:latin typeface="Calibri" pitchFamily="34" charset="0"/>
                <a:cs typeface="Calibri" pitchFamily="34" charset="0"/>
              </a:rPr>
              <a:t>Flejterski</a:t>
            </a:r>
            <a:r>
              <a:rPr lang="uk-UA" sz="2000" dirty="0">
                <a:latin typeface="Calibri" pitchFamily="34" charset="0"/>
                <a:cs typeface="Calibri" pitchFamily="34" charset="0"/>
              </a:rPr>
              <a:t> i </a:t>
            </a:r>
            <a:r>
              <a:rPr lang="uk-UA" sz="2000" dirty="0" err="1">
                <a:latin typeface="Calibri" pitchFamily="34" charset="0"/>
                <a:cs typeface="Calibri" pitchFamily="34" charset="0"/>
              </a:rPr>
              <a:t>in</a:t>
            </a:r>
            <a:r>
              <a:rPr lang="uk-UA" sz="2000" dirty="0">
                <a:latin typeface="Calibri" pitchFamily="34" charset="0"/>
                <a:cs typeface="Calibri" pitchFamily="34" charset="0"/>
              </a:rPr>
              <a:t>. (</a:t>
            </a:r>
            <a:r>
              <a:rPr lang="uk-UA" sz="2000" dirty="0" err="1">
                <a:latin typeface="Calibri" pitchFamily="34" charset="0"/>
                <a:cs typeface="Calibri" pitchFamily="34" charset="0"/>
              </a:rPr>
              <a:t>red</a:t>
            </a:r>
            <a:r>
              <a:rPr lang="uk-UA" sz="2000" dirty="0">
                <a:latin typeface="Calibri" pitchFamily="34" charset="0"/>
                <a:cs typeface="Calibri" pitchFamily="34" charset="0"/>
              </a:rPr>
              <a:t>.), </a:t>
            </a:r>
            <a:r>
              <a:rPr lang="uk-UA" sz="2000" dirty="0" err="1">
                <a:latin typeface="Calibri" pitchFamily="34" charset="0"/>
                <a:cs typeface="Calibri" pitchFamily="34" charset="0"/>
              </a:rPr>
              <a:t>Współczesna</a:t>
            </a:r>
            <a:r>
              <a:rPr lang="uk-UA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uk-UA" sz="2000" dirty="0" err="1">
                <a:latin typeface="Calibri" pitchFamily="34" charset="0"/>
                <a:cs typeface="Calibri" pitchFamily="34" charset="0"/>
              </a:rPr>
              <a:t>ekonomika</a:t>
            </a:r>
            <a:r>
              <a:rPr lang="uk-UA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uk-UA" sz="2000" dirty="0" err="1">
                <a:latin typeface="Calibri" pitchFamily="34" charset="0"/>
                <a:cs typeface="Calibri" pitchFamily="34" charset="0"/>
              </a:rPr>
              <a:t>usług</a:t>
            </a:r>
            <a:r>
              <a:rPr lang="uk-UA" sz="2000" dirty="0">
                <a:latin typeface="Calibri" pitchFamily="34" charset="0"/>
                <a:cs typeface="Calibri" pitchFamily="34" charset="0"/>
              </a:rPr>
              <a:t>, PWN, </a:t>
            </a:r>
            <a:r>
              <a:rPr lang="uk-UA" sz="2000" dirty="0" err="1">
                <a:latin typeface="Calibri" pitchFamily="34" charset="0"/>
                <a:cs typeface="Calibri" pitchFamily="34" charset="0"/>
              </a:rPr>
              <a:t>Warszawa</a:t>
            </a:r>
            <a:r>
              <a:rPr lang="uk-UA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uk-UA" sz="2000" dirty="0" smtClean="0">
                <a:latin typeface="Calibri" pitchFamily="34" charset="0"/>
                <a:cs typeface="Calibri" pitchFamily="34" charset="0"/>
              </a:rPr>
              <a:t>2005</a:t>
            </a:r>
            <a:r>
              <a:rPr lang="uk-UA" sz="1600" dirty="0" smtClean="0"/>
              <a:t>.</a:t>
            </a:r>
            <a:endParaRPr lang="ru-RU" sz="1600" dirty="0">
              <a:latin typeface="Calibri" pitchFamily="34" charset="0"/>
              <a:cs typeface="Calibri" pitchFamily="34" charset="0"/>
            </a:endParaRPr>
          </a:p>
          <a:p>
            <a:endParaRPr lang="ru-RU" sz="1600" dirty="0">
              <a:latin typeface="Calibri" pitchFamily="34" charset="0"/>
              <a:cs typeface="Calibri" pitchFamily="34" charset="0"/>
            </a:endParaRPr>
          </a:p>
          <a:p>
            <a:endParaRPr lang="ru-RU" sz="2000" b="1" dirty="0">
              <a:latin typeface="Calibri" pitchFamily="34" charset="0"/>
              <a:cs typeface="Calibri" pitchFamily="34" charset="0"/>
            </a:endParaRPr>
          </a:p>
          <a:p>
            <a:r>
              <a:rPr lang="ru-RU" sz="2000" dirty="0" smtClean="0"/>
              <a:t> </a:t>
            </a:r>
            <a:endParaRPr lang="ru-RU" sz="2000" dirty="0"/>
          </a:p>
          <a:p>
            <a:r>
              <a:rPr lang="ru-RU" sz="2000" dirty="0" smtClean="0"/>
              <a:t> </a:t>
            </a:r>
            <a:endParaRPr lang="ru-RU" sz="2000" dirty="0"/>
          </a:p>
          <a:p>
            <a:r>
              <a:rPr lang="ru-RU" sz="2000" dirty="0" smtClean="0"/>
              <a:t> </a:t>
            </a:r>
            <a:endParaRPr lang="ru-RU" sz="2000" dirty="0"/>
          </a:p>
          <a:p>
            <a:endParaRPr lang="uk-UA" sz="2000" b="1" dirty="0" smtClean="0">
              <a:latin typeface="Calibri" pitchFamily="34" charset="0"/>
              <a:cs typeface="Calibri" pitchFamily="34" charset="0"/>
            </a:endParaRPr>
          </a:p>
          <a:p>
            <a:endParaRPr lang="ru-RU" sz="2000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403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"/>
          <p:cNvSpPr txBox="1">
            <a:spLocks noGrp="1"/>
          </p:cNvSpPr>
          <p:nvPr>
            <p:ph type="title"/>
          </p:nvPr>
        </p:nvSpPr>
        <p:spPr>
          <a:xfrm>
            <a:off x="-5009" y="1268760"/>
            <a:ext cx="9144000" cy="1008112"/>
          </a:xfrm>
          <a:prstGeom prst="rect">
            <a:avLst/>
          </a:prstGeom>
          <a:solidFill>
            <a:srgbClr val="006C32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3600">
                <a:solidFill>
                  <a:srgbClr val="00ACFF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uk-UA" sz="3600">
                <a:solidFill>
                  <a:srgbClr val="00ACFF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3600">
              <a:solidFill>
                <a:schemeClr val="lt1"/>
              </a:solidFill>
            </a:endParaRPr>
          </a:p>
        </p:txBody>
      </p:sp>
      <p:pic>
        <p:nvPicPr>
          <p:cNvPr id="102" name="Google Shape;102;p2" descr="UEK_logotyp_zielen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19400" y="108575"/>
            <a:ext cx="1866900" cy="786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2" descr="C:\Users\yyesmukhanova\AppData\Local\Microsoft\Windows\INetCache\Content.Word\Horizontal_RGB_294.png"/>
          <p:cNvPicPr preferRelativeResize="0"/>
          <p:nvPr/>
        </p:nvPicPr>
        <p:blipFill rotWithShape="1">
          <a:blip r:embed="rId4">
            <a:alphaModFix/>
          </a:blip>
          <a:srcRect l="8975" t="7236" r="9229" b="14325"/>
          <a:stretch/>
        </p:blipFill>
        <p:spPr>
          <a:xfrm>
            <a:off x="93736" y="96050"/>
            <a:ext cx="2258939" cy="853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7423" y="5840381"/>
            <a:ext cx="1244217" cy="8867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444208" y="6138389"/>
            <a:ext cx="2448272" cy="578363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2"/>
          <p:cNvSpPr txBox="1"/>
          <p:nvPr/>
        </p:nvSpPr>
        <p:spPr>
          <a:xfrm>
            <a:off x="36200" y="108575"/>
            <a:ext cx="8856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19700" y="108574"/>
            <a:ext cx="1064693" cy="1083419"/>
          </a:xfrm>
          <a:prstGeom prst="rect">
            <a:avLst/>
          </a:prstGeom>
        </p:spPr>
      </p:pic>
      <p:pic>
        <p:nvPicPr>
          <p:cNvPr id="10" name="Рисунок 9"/>
          <p:cNvPicPr/>
          <p:nvPr/>
        </p:nvPicPr>
        <p:blipFill>
          <a:blip r:embed="rId8"/>
          <a:stretch>
            <a:fillRect/>
          </a:stretch>
        </p:blipFill>
        <p:spPr>
          <a:xfrm>
            <a:off x="6619874" y="333375"/>
            <a:ext cx="2047875" cy="7239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01041" y="2951947"/>
            <a:ext cx="8166708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dirty="0">
              <a:latin typeface="Calibri" pitchFamily="34" charset="0"/>
              <a:cs typeface="Calibri" pitchFamily="34" charset="0"/>
            </a:endParaRPr>
          </a:p>
          <a:p>
            <a:endParaRPr lang="ru-RU" sz="2000" b="1" dirty="0">
              <a:latin typeface="Calibri" pitchFamily="34" charset="0"/>
              <a:cs typeface="Calibri" pitchFamily="34" charset="0"/>
            </a:endParaRPr>
          </a:p>
          <a:p>
            <a:r>
              <a:rPr lang="ru-RU" sz="2000" dirty="0" smtClean="0"/>
              <a:t> </a:t>
            </a:r>
            <a:endParaRPr lang="ru-RU" sz="2000" dirty="0"/>
          </a:p>
          <a:p>
            <a:r>
              <a:rPr lang="ru-RU" sz="2000" dirty="0" smtClean="0"/>
              <a:t> </a:t>
            </a:r>
            <a:endParaRPr lang="ru-RU" sz="2000" dirty="0"/>
          </a:p>
          <a:p>
            <a:r>
              <a:rPr lang="ru-RU" sz="2000" dirty="0" smtClean="0"/>
              <a:t> </a:t>
            </a:r>
            <a:endParaRPr lang="ru-RU" sz="2000" dirty="0"/>
          </a:p>
          <a:p>
            <a:endParaRPr lang="uk-UA" sz="2000" b="1" dirty="0" smtClean="0">
              <a:latin typeface="Calibri" pitchFamily="34" charset="0"/>
              <a:cs typeface="Calibri" pitchFamily="34" charset="0"/>
            </a:endParaRPr>
          </a:p>
          <a:p>
            <a:endParaRPr lang="ru-RU" sz="2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09531" y="3167390"/>
            <a:ext cx="7820693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uk-UA" sz="1600" b="1" dirty="0" smtClean="0">
                <a:latin typeface="Calibri" pitchFamily="34" charset="0"/>
                <a:cs typeface="Calibri" pitchFamily="34" charset="0"/>
              </a:rPr>
              <a:t>Характеристики </a:t>
            </a:r>
            <a:r>
              <a:rPr lang="uk-UA" sz="1600" b="1" dirty="0">
                <a:latin typeface="Calibri" pitchFamily="34" charset="0"/>
                <a:cs typeface="Calibri" pitchFamily="34" charset="0"/>
              </a:rPr>
              <a:t>послуг та їх економічні </a:t>
            </a:r>
            <a:r>
              <a:rPr lang="uk-UA" sz="1600" b="1" dirty="0" smtClean="0">
                <a:latin typeface="Calibri" pitchFamily="34" charset="0"/>
                <a:cs typeface="Calibri" pitchFamily="34" charset="0"/>
              </a:rPr>
              <a:t>наслідки</a:t>
            </a:r>
          </a:p>
          <a:p>
            <a:endParaRPr lang="uk-UA" sz="1600" dirty="0" smtClean="0">
              <a:latin typeface="Calibri" pitchFamily="34" charset="0"/>
              <a:cs typeface="Calibri" pitchFamily="34" charset="0"/>
            </a:endParaRPr>
          </a:p>
          <a:p>
            <a:r>
              <a:rPr lang="uk-UA" sz="1600" dirty="0" smtClean="0">
                <a:latin typeface="Calibri" pitchFamily="34" charset="0"/>
                <a:cs typeface="Calibri" pitchFamily="34" charset="0"/>
              </a:rPr>
              <a:t>Нематеріальність</a:t>
            </a:r>
          </a:p>
          <a:p>
            <a:endParaRPr lang="uk-UA" sz="1600" dirty="0" smtClean="0">
              <a:latin typeface="Calibri" pitchFamily="34" charset="0"/>
              <a:cs typeface="Calibri" pitchFamily="34" charset="0"/>
            </a:endParaRPr>
          </a:p>
          <a:p>
            <a:r>
              <a:rPr lang="uk-UA" sz="1600" dirty="0" smtClean="0">
                <a:latin typeface="Calibri" pitchFamily="34" charset="0"/>
                <a:cs typeface="Calibri" pitchFamily="34" charset="0"/>
              </a:rPr>
              <a:t>Одночасне </a:t>
            </a:r>
            <a:r>
              <a:rPr lang="uk-UA" sz="1600" dirty="0">
                <a:latin typeface="Calibri" pitchFamily="34" charset="0"/>
                <a:cs typeface="Calibri" pitchFamily="34" charset="0"/>
              </a:rPr>
              <a:t>надання та </a:t>
            </a:r>
            <a:r>
              <a:rPr lang="uk-UA" sz="1600" dirty="0" smtClean="0">
                <a:latin typeface="Calibri" pitchFamily="34" charset="0"/>
                <a:cs typeface="Calibri" pitchFamily="34" charset="0"/>
              </a:rPr>
              <a:t>споживання</a:t>
            </a:r>
          </a:p>
          <a:p>
            <a:endParaRPr lang="uk-UA" sz="1600" dirty="0" smtClean="0">
              <a:latin typeface="Calibri" pitchFamily="34" charset="0"/>
              <a:cs typeface="Calibri" pitchFamily="34" charset="0"/>
            </a:endParaRPr>
          </a:p>
          <a:p>
            <a:r>
              <a:rPr lang="uk-UA" sz="1600" dirty="0" smtClean="0">
                <a:latin typeface="Calibri" pitchFamily="34" charset="0"/>
                <a:cs typeface="Calibri" pitchFamily="34" charset="0"/>
              </a:rPr>
              <a:t>Нерівномірність</a:t>
            </a:r>
          </a:p>
          <a:p>
            <a:endParaRPr lang="uk-UA" sz="1600" dirty="0">
              <a:latin typeface="Calibri" pitchFamily="34" charset="0"/>
              <a:cs typeface="Calibri" pitchFamily="34" charset="0"/>
            </a:endParaRPr>
          </a:p>
          <a:p>
            <a:r>
              <a:rPr lang="uk-UA" sz="1600" dirty="0" smtClean="0">
                <a:latin typeface="Calibri" pitchFamily="34" charset="0"/>
                <a:cs typeface="Calibri" pitchFamily="34" charset="0"/>
              </a:rPr>
              <a:t>Лабільність</a:t>
            </a:r>
          </a:p>
          <a:p>
            <a:endParaRPr lang="uk-UA" sz="1600" dirty="0">
              <a:latin typeface="Calibri" pitchFamily="34" charset="0"/>
              <a:cs typeface="Calibri" pitchFamily="34" charset="0"/>
            </a:endParaRPr>
          </a:p>
          <a:p>
            <a:r>
              <a:rPr lang="uk-UA" sz="1600" dirty="0">
                <a:latin typeface="Calibri" pitchFamily="34" charset="0"/>
                <a:cs typeface="Calibri" pitchFamily="34" charset="0"/>
              </a:rPr>
              <a:t>Відсутність власності</a:t>
            </a:r>
            <a:endParaRPr lang="uk-UA" sz="1600" dirty="0" smtClean="0">
              <a:latin typeface="Calibri" pitchFamily="34" charset="0"/>
              <a:cs typeface="Calibri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3795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"/>
          <p:cNvSpPr txBox="1">
            <a:spLocks noGrp="1"/>
          </p:cNvSpPr>
          <p:nvPr>
            <p:ph type="title"/>
          </p:nvPr>
        </p:nvSpPr>
        <p:spPr>
          <a:xfrm>
            <a:off x="-5009" y="1268760"/>
            <a:ext cx="9144000" cy="1008112"/>
          </a:xfrm>
          <a:prstGeom prst="rect">
            <a:avLst/>
          </a:prstGeom>
          <a:solidFill>
            <a:srgbClr val="006C32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3600">
                <a:solidFill>
                  <a:srgbClr val="00ACFF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uk-UA" sz="3600">
                <a:solidFill>
                  <a:srgbClr val="00ACFF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3600">
              <a:solidFill>
                <a:schemeClr val="lt1"/>
              </a:solidFill>
            </a:endParaRPr>
          </a:p>
        </p:txBody>
      </p:sp>
      <p:pic>
        <p:nvPicPr>
          <p:cNvPr id="102" name="Google Shape;102;p2" descr="UEK_logotyp_zielen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19400" y="108575"/>
            <a:ext cx="1866900" cy="786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2" descr="C:\Users\yyesmukhanova\AppData\Local\Microsoft\Windows\INetCache\Content.Word\Horizontal_RGB_294.png"/>
          <p:cNvPicPr preferRelativeResize="0"/>
          <p:nvPr/>
        </p:nvPicPr>
        <p:blipFill rotWithShape="1">
          <a:blip r:embed="rId4">
            <a:alphaModFix/>
          </a:blip>
          <a:srcRect l="8975" t="7236" r="9229" b="14325"/>
          <a:stretch/>
        </p:blipFill>
        <p:spPr>
          <a:xfrm>
            <a:off x="93736" y="96050"/>
            <a:ext cx="2258939" cy="853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7423" y="5840381"/>
            <a:ext cx="1244217" cy="8867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444208" y="6138389"/>
            <a:ext cx="2448272" cy="578363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2"/>
          <p:cNvSpPr txBox="1"/>
          <p:nvPr/>
        </p:nvSpPr>
        <p:spPr>
          <a:xfrm>
            <a:off x="36200" y="108575"/>
            <a:ext cx="8856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19700" y="108574"/>
            <a:ext cx="1064693" cy="1083419"/>
          </a:xfrm>
          <a:prstGeom prst="rect">
            <a:avLst/>
          </a:prstGeom>
        </p:spPr>
      </p:pic>
      <p:pic>
        <p:nvPicPr>
          <p:cNvPr id="10" name="Рисунок 9"/>
          <p:cNvPicPr/>
          <p:nvPr/>
        </p:nvPicPr>
        <p:blipFill>
          <a:blip r:embed="rId8"/>
          <a:stretch>
            <a:fillRect/>
          </a:stretch>
        </p:blipFill>
        <p:spPr>
          <a:xfrm>
            <a:off x="6619874" y="333375"/>
            <a:ext cx="2047875" cy="7239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01041" y="2951947"/>
            <a:ext cx="8166708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dirty="0">
              <a:latin typeface="Calibri" pitchFamily="34" charset="0"/>
              <a:cs typeface="Calibri" pitchFamily="34" charset="0"/>
            </a:endParaRPr>
          </a:p>
          <a:p>
            <a:endParaRPr lang="ru-RU" sz="2000" b="1" dirty="0">
              <a:latin typeface="Calibri" pitchFamily="34" charset="0"/>
              <a:cs typeface="Calibri" pitchFamily="34" charset="0"/>
            </a:endParaRPr>
          </a:p>
          <a:p>
            <a:r>
              <a:rPr lang="ru-RU" sz="2000" dirty="0" smtClean="0"/>
              <a:t> </a:t>
            </a:r>
            <a:endParaRPr lang="ru-RU" sz="2000" dirty="0"/>
          </a:p>
          <a:p>
            <a:r>
              <a:rPr lang="ru-RU" sz="2000" dirty="0" smtClean="0"/>
              <a:t> </a:t>
            </a:r>
            <a:endParaRPr lang="ru-RU" sz="2000" dirty="0"/>
          </a:p>
          <a:p>
            <a:r>
              <a:rPr lang="ru-RU" sz="2000" dirty="0" smtClean="0"/>
              <a:t> </a:t>
            </a:r>
            <a:endParaRPr lang="ru-RU" sz="2000" dirty="0"/>
          </a:p>
          <a:p>
            <a:endParaRPr lang="uk-UA" sz="2000" b="1" dirty="0" smtClean="0">
              <a:latin typeface="Calibri" pitchFamily="34" charset="0"/>
              <a:cs typeface="Calibri" pitchFamily="34" charset="0"/>
            </a:endParaRPr>
          </a:p>
          <a:p>
            <a:endParaRPr lang="ru-RU" sz="2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09531" y="3167390"/>
            <a:ext cx="782069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1041" y="1443841"/>
            <a:ext cx="816670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b="1" dirty="0" smtClean="0"/>
          </a:p>
          <a:p>
            <a:endParaRPr lang="uk-UA" b="1" dirty="0"/>
          </a:p>
          <a:p>
            <a:endParaRPr lang="uk-UA" b="1" dirty="0" smtClean="0"/>
          </a:p>
          <a:p>
            <a:endParaRPr lang="uk-UA" b="1" dirty="0"/>
          </a:p>
          <a:p>
            <a:r>
              <a:rPr lang="uk-UA" sz="1600" b="1" dirty="0" smtClean="0">
                <a:latin typeface="Calibri" pitchFamily="34" charset="0"/>
                <a:cs typeface="Calibri" pitchFamily="34" charset="0"/>
              </a:rPr>
              <a:t>2. Особливості публічних послуг:</a:t>
            </a:r>
            <a:endParaRPr lang="ru-RU" sz="1600" dirty="0">
              <a:latin typeface="Calibri" pitchFamily="34" charset="0"/>
              <a:cs typeface="Calibri" pitchFamily="34" charset="0"/>
            </a:endParaRPr>
          </a:p>
          <a:p>
            <a:endParaRPr lang="uk-UA" sz="1600" dirty="0" smtClean="0">
              <a:latin typeface="Calibri" pitchFamily="34" charset="0"/>
              <a:cs typeface="Calibri" pitchFamily="34" charset="0"/>
            </a:endParaRPr>
          </a:p>
          <a:p>
            <a:r>
              <a:rPr lang="uk-UA" sz="1600" dirty="0" smtClean="0">
                <a:latin typeface="Calibri" pitchFamily="34" charset="0"/>
                <a:cs typeface="Calibri" pitchFamily="34" charset="0"/>
              </a:rPr>
              <a:t>- </a:t>
            </a:r>
            <a:r>
              <a:rPr lang="uk-UA" sz="1600" dirty="0">
                <a:latin typeface="Calibri" pitchFamily="34" charset="0"/>
                <a:cs typeface="Calibri" pitchFamily="34" charset="0"/>
              </a:rPr>
              <a:t>охоплюють суспільні блага, стосовно яких не можна виключити жодної особи, якій би вони не </a:t>
            </a:r>
            <a:r>
              <a:rPr lang="uk-UA" sz="1600" dirty="0" smtClean="0">
                <a:latin typeface="Calibri" pitchFamily="34" charset="0"/>
                <a:cs typeface="Calibri" pitchFamily="34" charset="0"/>
              </a:rPr>
              <a:t>знадобились</a:t>
            </a:r>
            <a:r>
              <a:rPr lang="uk-UA" sz="1600" dirty="0">
                <a:latin typeface="Calibri" pitchFamily="34" charset="0"/>
                <a:cs typeface="Calibri" pitchFamily="34" charset="0"/>
              </a:rPr>
              <a:t>;</a:t>
            </a:r>
            <a:endParaRPr lang="uk-UA" sz="1600" dirty="0" smtClean="0">
              <a:latin typeface="Calibri" pitchFamily="34" charset="0"/>
              <a:cs typeface="Calibri" pitchFamily="34" charset="0"/>
            </a:endParaRPr>
          </a:p>
          <a:p>
            <a:endParaRPr lang="ru-RU" sz="1600" dirty="0"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uk-UA" sz="1600" dirty="0" smtClean="0">
                <a:latin typeface="Calibri" pitchFamily="34" charset="0"/>
                <a:cs typeface="Calibri" pitchFamily="34" charset="0"/>
              </a:rPr>
              <a:t>- пропонуються </a:t>
            </a:r>
            <a:r>
              <a:rPr lang="uk-UA" sz="1600" dirty="0">
                <a:latin typeface="Calibri" pitchFamily="34" charset="0"/>
                <a:cs typeface="Calibri" pitchFamily="34" charset="0"/>
              </a:rPr>
              <a:t>або контролюються урядом (на національному, регіональному або місцевому рівні</a:t>
            </a:r>
            <a:r>
              <a:rPr lang="uk-UA" sz="1600" dirty="0" smtClean="0">
                <a:latin typeface="Calibri" pitchFamily="34" charset="0"/>
                <a:cs typeface="Calibri" pitchFamily="34" charset="0"/>
              </a:rPr>
              <a:t>);</a:t>
            </a:r>
            <a:endParaRPr lang="ru-RU" sz="1600" dirty="0">
              <a:latin typeface="Calibri" pitchFamily="34" charset="0"/>
              <a:cs typeface="Calibri" pitchFamily="34" charset="0"/>
            </a:endParaRPr>
          </a:p>
          <a:p>
            <a:pPr lvl="0"/>
            <a:endParaRPr lang="uk-UA" sz="1600" dirty="0" smtClean="0"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uk-UA" sz="1600" dirty="0" smtClean="0">
                <a:latin typeface="Calibri" pitchFamily="34" charset="0"/>
                <a:cs typeface="Calibri" pitchFamily="34" charset="0"/>
              </a:rPr>
              <a:t>- надаються </a:t>
            </a:r>
            <a:r>
              <a:rPr lang="uk-UA" sz="1600" dirty="0">
                <a:latin typeface="Calibri" pitchFamily="34" charset="0"/>
                <a:cs typeface="Calibri" pitchFamily="34" charset="0"/>
              </a:rPr>
              <a:t>в областях, які вважаються важливими для забезпечення якості життя, такі, що вище мотиву </a:t>
            </a:r>
            <a:r>
              <a:rPr lang="uk-UA" sz="1600" dirty="0" smtClean="0">
                <a:latin typeface="Calibri" pitchFamily="34" charset="0"/>
                <a:cs typeface="Calibri" pitchFamily="34" charset="0"/>
              </a:rPr>
              <a:t>прибутку;</a:t>
            </a:r>
            <a:endParaRPr lang="ru-RU" sz="1600" dirty="0">
              <a:latin typeface="Calibri" pitchFamily="34" charset="0"/>
              <a:cs typeface="Calibri" pitchFamily="34" charset="0"/>
            </a:endParaRPr>
          </a:p>
          <a:p>
            <a:pPr lvl="0"/>
            <a:endParaRPr lang="uk-UA" sz="1600" dirty="0" smtClean="0"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uk-UA" sz="1600" dirty="0" smtClean="0">
                <a:latin typeface="Calibri" pitchFamily="34" charset="0"/>
                <a:cs typeface="Calibri" pitchFamily="34" charset="0"/>
              </a:rPr>
              <a:t>- мають </a:t>
            </a:r>
            <a:r>
              <a:rPr lang="uk-UA" sz="1600" dirty="0" err="1">
                <a:latin typeface="Calibri" pitchFamily="34" charset="0"/>
                <a:cs typeface="Calibri" pitchFamily="34" charset="0"/>
              </a:rPr>
              <a:t>нефінансові</a:t>
            </a:r>
            <a:r>
              <a:rPr lang="uk-UA" sz="1600" dirty="0">
                <a:latin typeface="Calibri" pitchFamily="34" charset="0"/>
                <a:cs typeface="Calibri" pitchFamily="34" charset="0"/>
              </a:rPr>
              <a:t> цілі, такі як поліпшення здоров'я населення, на відміну від приватного сектора, який переслідує в першу чергу фінансові цілі, такі як цілі </a:t>
            </a:r>
            <a:r>
              <a:rPr lang="uk-UA" sz="1600" dirty="0" smtClean="0">
                <a:latin typeface="Calibri" pitchFamily="34" charset="0"/>
                <a:cs typeface="Calibri" pitchFamily="34" charset="0"/>
              </a:rPr>
              <a:t>доходу;</a:t>
            </a:r>
            <a:endParaRPr lang="ru-RU" sz="1600" dirty="0">
              <a:latin typeface="Calibri" pitchFamily="34" charset="0"/>
              <a:cs typeface="Calibri" pitchFamily="34" charset="0"/>
            </a:endParaRPr>
          </a:p>
          <a:p>
            <a:endParaRPr lang="uk-UA" sz="1600" dirty="0" smtClean="0">
              <a:latin typeface="Calibri" pitchFamily="34" charset="0"/>
              <a:cs typeface="Calibri" pitchFamily="34" charset="0"/>
            </a:endParaRPr>
          </a:p>
          <a:p>
            <a:r>
              <a:rPr lang="uk-UA" sz="1600" dirty="0" smtClean="0">
                <a:latin typeface="Calibri" pitchFamily="34" charset="0"/>
                <a:cs typeface="Calibri" pitchFamily="34" charset="0"/>
              </a:rPr>
              <a:t>- надаються згідно з принципом </a:t>
            </a:r>
            <a:r>
              <a:rPr lang="uk-UA" sz="1600" dirty="0">
                <a:latin typeface="Calibri" pitchFamily="34" charset="0"/>
                <a:cs typeface="Calibri" pitchFamily="34" charset="0"/>
              </a:rPr>
              <a:t>загальнодоступності, як в аспекті послуги як такої, так і в фінансовому </a:t>
            </a:r>
            <a:r>
              <a:rPr lang="uk-UA" sz="1600" dirty="0" smtClean="0">
                <a:latin typeface="Calibri" pitchFamily="34" charset="0"/>
                <a:cs typeface="Calibri" pitchFamily="34" charset="0"/>
              </a:rPr>
              <a:t>контексті</a:t>
            </a:r>
            <a:endParaRPr lang="ru-RU" sz="16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961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"/>
          <p:cNvSpPr txBox="1">
            <a:spLocks noGrp="1"/>
          </p:cNvSpPr>
          <p:nvPr>
            <p:ph type="title"/>
          </p:nvPr>
        </p:nvSpPr>
        <p:spPr>
          <a:xfrm>
            <a:off x="-5009" y="1268760"/>
            <a:ext cx="9144000" cy="1008112"/>
          </a:xfrm>
          <a:prstGeom prst="rect">
            <a:avLst/>
          </a:prstGeom>
          <a:solidFill>
            <a:srgbClr val="006C32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3600">
                <a:solidFill>
                  <a:srgbClr val="00ACFF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uk-UA" sz="3600">
                <a:solidFill>
                  <a:srgbClr val="00ACFF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3600">
              <a:solidFill>
                <a:schemeClr val="lt1"/>
              </a:solidFill>
            </a:endParaRPr>
          </a:p>
        </p:txBody>
      </p:sp>
      <p:pic>
        <p:nvPicPr>
          <p:cNvPr id="102" name="Google Shape;102;p2" descr="UEK_logotyp_zielen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19400" y="108575"/>
            <a:ext cx="1866900" cy="786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2" descr="C:\Users\yyesmukhanova\AppData\Local\Microsoft\Windows\INetCache\Content.Word\Horizontal_RGB_294.png"/>
          <p:cNvPicPr preferRelativeResize="0"/>
          <p:nvPr/>
        </p:nvPicPr>
        <p:blipFill rotWithShape="1">
          <a:blip r:embed="rId4">
            <a:alphaModFix/>
          </a:blip>
          <a:srcRect l="8975" t="7236" r="9229" b="14325"/>
          <a:stretch/>
        </p:blipFill>
        <p:spPr>
          <a:xfrm>
            <a:off x="93736" y="96050"/>
            <a:ext cx="2258939" cy="853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7423" y="5840381"/>
            <a:ext cx="1244217" cy="8867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444208" y="6138389"/>
            <a:ext cx="2448272" cy="578363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2"/>
          <p:cNvSpPr txBox="1"/>
          <p:nvPr/>
        </p:nvSpPr>
        <p:spPr>
          <a:xfrm>
            <a:off x="36200" y="108575"/>
            <a:ext cx="8856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19700" y="108574"/>
            <a:ext cx="1064693" cy="1083419"/>
          </a:xfrm>
          <a:prstGeom prst="rect">
            <a:avLst/>
          </a:prstGeom>
        </p:spPr>
      </p:pic>
      <p:pic>
        <p:nvPicPr>
          <p:cNvPr id="10" name="Рисунок 9"/>
          <p:cNvPicPr/>
          <p:nvPr/>
        </p:nvPicPr>
        <p:blipFill>
          <a:blip r:embed="rId8"/>
          <a:stretch>
            <a:fillRect/>
          </a:stretch>
        </p:blipFill>
        <p:spPr>
          <a:xfrm>
            <a:off x="6619874" y="333375"/>
            <a:ext cx="2047875" cy="7239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01041" y="2951947"/>
            <a:ext cx="8166708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dirty="0">
              <a:latin typeface="Calibri" pitchFamily="34" charset="0"/>
              <a:cs typeface="Calibri" pitchFamily="34" charset="0"/>
            </a:endParaRPr>
          </a:p>
          <a:p>
            <a:endParaRPr lang="ru-RU" sz="2000" b="1" dirty="0">
              <a:latin typeface="Calibri" pitchFamily="34" charset="0"/>
              <a:cs typeface="Calibri" pitchFamily="34" charset="0"/>
            </a:endParaRPr>
          </a:p>
          <a:p>
            <a:r>
              <a:rPr lang="ru-RU" sz="2000" dirty="0" smtClean="0"/>
              <a:t> </a:t>
            </a:r>
            <a:endParaRPr lang="ru-RU" sz="2000" dirty="0"/>
          </a:p>
          <a:p>
            <a:r>
              <a:rPr lang="ru-RU" sz="2000" dirty="0" smtClean="0"/>
              <a:t> </a:t>
            </a:r>
            <a:endParaRPr lang="ru-RU" sz="2000" dirty="0"/>
          </a:p>
          <a:p>
            <a:r>
              <a:rPr lang="ru-RU" sz="2000" dirty="0" smtClean="0"/>
              <a:t> </a:t>
            </a:r>
            <a:endParaRPr lang="ru-RU" sz="2000" dirty="0"/>
          </a:p>
          <a:p>
            <a:endParaRPr lang="uk-UA" sz="2000" b="1" dirty="0" smtClean="0">
              <a:latin typeface="Calibri" pitchFamily="34" charset="0"/>
              <a:cs typeface="Calibri" pitchFamily="34" charset="0"/>
            </a:endParaRPr>
          </a:p>
          <a:p>
            <a:endParaRPr lang="ru-RU" sz="2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09531" y="3167390"/>
            <a:ext cx="782069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1041" y="1443841"/>
            <a:ext cx="8166708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b="1" dirty="0" smtClean="0"/>
          </a:p>
          <a:p>
            <a:endParaRPr lang="uk-UA" b="1" dirty="0"/>
          </a:p>
          <a:p>
            <a:endParaRPr lang="uk-UA" b="1" dirty="0" smtClean="0"/>
          </a:p>
          <a:p>
            <a:endParaRPr lang="uk-UA" b="1" dirty="0" smtClean="0"/>
          </a:p>
          <a:p>
            <a:pPr algn="ctr"/>
            <a:r>
              <a:rPr lang="uk-UA" sz="1800" b="1" dirty="0" smtClean="0">
                <a:latin typeface="Calibri" pitchFamily="34" charset="0"/>
                <a:cs typeface="Calibri" pitchFamily="34" charset="0"/>
              </a:rPr>
              <a:t>Особливості суспільних благ:</a:t>
            </a:r>
          </a:p>
          <a:p>
            <a:pPr marL="285750" indent="-285750" algn="just">
              <a:buFontTx/>
              <a:buChar char="-"/>
            </a:pPr>
            <a:r>
              <a:rPr lang="uk-UA" sz="1800" dirty="0" smtClean="0">
                <a:latin typeface="Calibri" pitchFamily="34" charset="0"/>
                <a:cs typeface="Calibri" pitchFamily="34" charset="0"/>
              </a:rPr>
              <a:t>неподільність, тобто не можуть бути продані окремим покупцям;</a:t>
            </a:r>
          </a:p>
          <a:p>
            <a:pPr marL="285750" indent="-285750" algn="just">
              <a:buFontTx/>
              <a:buChar char="-"/>
            </a:pPr>
            <a:r>
              <a:rPr lang="uk-UA" sz="1800" dirty="0">
                <a:latin typeface="Calibri" pitchFamily="34" charset="0"/>
                <a:cs typeface="Calibri" pitchFamily="34" charset="0"/>
              </a:rPr>
              <a:t>н</a:t>
            </a:r>
            <a:r>
              <a:rPr lang="uk-UA" sz="1800" dirty="0" smtClean="0">
                <a:latin typeface="Calibri" pitchFamily="34" charset="0"/>
                <a:cs typeface="Calibri" pitchFamily="34" charset="0"/>
              </a:rPr>
              <a:t>е можливо обмежити доступ до їх споживання;</a:t>
            </a:r>
          </a:p>
          <a:p>
            <a:pPr algn="just"/>
            <a:endParaRPr lang="uk-UA" sz="1800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uk-UA" sz="1800" b="1" dirty="0" smtClean="0">
                <a:latin typeface="Calibri" pitchFamily="34" charset="0"/>
                <a:cs typeface="Calibri" pitchFamily="34" charset="0"/>
              </a:rPr>
              <a:t>Протиріччя реалізації:</a:t>
            </a:r>
          </a:p>
          <a:p>
            <a:pPr algn="just"/>
            <a:r>
              <a:rPr lang="uk-UA" sz="1800" dirty="0" smtClean="0">
                <a:latin typeface="Calibri" pitchFamily="34" charset="0"/>
                <a:cs typeface="Calibri" pitchFamily="34" charset="0"/>
              </a:rPr>
              <a:t>-    «проблема </a:t>
            </a:r>
            <a:r>
              <a:rPr lang="uk-UA" sz="1800" dirty="0" err="1" smtClean="0">
                <a:latin typeface="Calibri" pitchFamily="34" charset="0"/>
                <a:cs typeface="Calibri" pitchFamily="34" charset="0"/>
              </a:rPr>
              <a:t>безбілетніка</a:t>
            </a:r>
            <a:r>
              <a:rPr lang="uk-UA" sz="1800" dirty="0" smtClean="0">
                <a:latin typeface="Calibri" pitchFamily="34" charset="0"/>
                <a:cs typeface="Calibri" pitchFamily="34" charset="0"/>
              </a:rPr>
              <a:t>»;</a:t>
            </a:r>
          </a:p>
          <a:p>
            <a:pPr marL="285750" indent="-285750" algn="just">
              <a:buFontTx/>
              <a:buChar char="-"/>
            </a:pPr>
            <a:r>
              <a:rPr lang="uk-UA" sz="1800" dirty="0" smtClean="0">
                <a:latin typeface="Calibri" pitchFamily="34" charset="0"/>
                <a:cs typeface="Calibri" pitchFamily="34" charset="0"/>
              </a:rPr>
              <a:t>«трагедія спільного»;</a:t>
            </a:r>
          </a:p>
          <a:p>
            <a:pPr marL="285750" indent="-285750" algn="just">
              <a:buFontTx/>
              <a:buChar char="-"/>
            </a:pPr>
            <a:r>
              <a:rPr lang="uk-UA" sz="1800" dirty="0" smtClean="0">
                <a:latin typeface="Calibri" pitchFamily="34" charset="0"/>
                <a:cs typeface="Calibri" pitchFamily="34" charset="0"/>
              </a:rPr>
              <a:t>проблема задоволеності та щастя;</a:t>
            </a:r>
          </a:p>
          <a:p>
            <a:pPr marL="285750" indent="-285750" algn="just">
              <a:buFontTx/>
              <a:buChar char="-"/>
            </a:pPr>
            <a:r>
              <a:rPr lang="uk-UA" sz="1800" dirty="0" smtClean="0">
                <a:latin typeface="Calibri" pitchFamily="34" charset="0"/>
                <a:cs typeface="Calibri" pitchFamily="34" charset="0"/>
              </a:rPr>
              <a:t>проблема довіри</a:t>
            </a:r>
          </a:p>
          <a:p>
            <a:pPr algn="ctr"/>
            <a:endParaRPr lang="uk-UA" sz="18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uk-UA" b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2270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"/>
          <p:cNvSpPr txBox="1">
            <a:spLocks noGrp="1"/>
          </p:cNvSpPr>
          <p:nvPr>
            <p:ph type="title"/>
          </p:nvPr>
        </p:nvSpPr>
        <p:spPr>
          <a:xfrm>
            <a:off x="-5009" y="1268760"/>
            <a:ext cx="9144000" cy="1008112"/>
          </a:xfrm>
          <a:prstGeom prst="rect">
            <a:avLst/>
          </a:prstGeom>
          <a:solidFill>
            <a:srgbClr val="006C32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3600">
                <a:solidFill>
                  <a:srgbClr val="00ACFF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uk-UA" sz="3600">
                <a:solidFill>
                  <a:srgbClr val="00ACFF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3600">
              <a:solidFill>
                <a:schemeClr val="lt1"/>
              </a:solidFill>
            </a:endParaRPr>
          </a:p>
        </p:txBody>
      </p:sp>
      <p:pic>
        <p:nvPicPr>
          <p:cNvPr id="102" name="Google Shape;102;p2" descr="UEK_logotyp_zielen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19400" y="108575"/>
            <a:ext cx="1866900" cy="786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2" descr="C:\Users\yyesmukhanova\AppData\Local\Microsoft\Windows\INetCache\Content.Word\Horizontal_RGB_294.png"/>
          <p:cNvPicPr preferRelativeResize="0"/>
          <p:nvPr/>
        </p:nvPicPr>
        <p:blipFill rotWithShape="1">
          <a:blip r:embed="rId4">
            <a:alphaModFix/>
          </a:blip>
          <a:srcRect l="8975" t="7236" r="9229" b="14325"/>
          <a:stretch/>
        </p:blipFill>
        <p:spPr>
          <a:xfrm>
            <a:off x="93736" y="96050"/>
            <a:ext cx="2258939" cy="853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7423" y="5840381"/>
            <a:ext cx="1244217" cy="8867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444208" y="6138389"/>
            <a:ext cx="2448272" cy="578363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2"/>
          <p:cNvSpPr txBox="1"/>
          <p:nvPr/>
        </p:nvSpPr>
        <p:spPr>
          <a:xfrm>
            <a:off x="36200" y="108575"/>
            <a:ext cx="8856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19700" y="108574"/>
            <a:ext cx="1064693" cy="1083419"/>
          </a:xfrm>
          <a:prstGeom prst="rect">
            <a:avLst/>
          </a:prstGeom>
        </p:spPr>
      </p:pic>
      <p:pic>
        <p:nvPicPr>
          <p:cNvPr id="10" name="Рисунок 9"/>
          <p:cNvPicPr/>
          <p:nvPr/>
        </p:nvPicPr>
        <p:blipFill>
          <a:blip r:embed="rId8"/>
          <a:stretch>
            <a:fillRect/>
          </a:stretch>
        </p:blipFill>
        <p:spPr>
          <a:xfrm>
            <a:off x="6619874" y="333375"/>
            <a:ext cx="2047875" cy="7239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01041" y="2951947"/>
            <a:ext cx="8166708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dirty="0">
              <a:latin typeface="Calibri" pitchFamily="34" charset="0"/>
              <a:cs typeface="Calibri" pitchFamily="34" charset="0"/>
            </a:endParaRPr>
          </a:p>
          <a:p>
            <a:endParaRPr lang="ru-RU" sz="2000" b="1" dirty="0">
              <a:latin typeface="Calibri" pitchFamily="34" charset="0"/>
              <a:cs typeface="Calibri" pitchFamily="34" charset="0"/>
            </a:endParaRPr>
          </a:p>
          <a:p>
            <a:r>
              <a:rPr lang="ru-RU" sz="2000" dirty="0" smtClean="0"/>
              <a:t> </a:t>
            </a:r>
            <a:endParaRPr lang="ru-RU" sz="2000" dirty="0"/>
          </a:p>
          <a:p>
            <a:r>
              <a:rPr lang="ru-RU" sz="2000" dirty="0" smtClean="0"/>
              <a:t> </a:t>
            </a:r>
            <a:endParaRPr lang="ru-RU" sz="2000" dirty="0"/>
          </a:p>
          <a:p>
            <a:r>
              <a:rPr lang="ru-RU" sz="2000" dirty="0" smtClean="0"/>
              <a:t> </a:t>
            </a:r>
            <a:endParaRPr lang="ru-RU" sz="2000" dirty="0"/>
          </a:p>
          <a:p>
            <a:endParaRPr lang="uk-UA" sz="2000" b="1" dirty="0" smtClean="0">
              <a:latin typeface="Calibri" pitchFamily="34" charset="0"/>
              <a:cs typeface="Calibri" pitchFamily="34" charset="0"/>
            </a:endParaRPr>
          </a:p>
          <a:p>
            <a:endParaRPr lang="ru-RU" sz="2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09531" y="3275112"/>
            <a:ext cx="7645329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800" b="1" dirty="0" smtClean="0">
                <a:latin typeface="Calibri" pitchFamily="34" charset="0"/>
                <a:cs typeface="Calibri" pitchFamily="34" charset="0"/>
              </a:rPr>
              <a:t>3. Класифікація публічних послуг</a:t>
            </a:r>
          </a:p>
          <a:p>
            <a:endParaRPr lang="uk-UA" sz="1800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uk-UA" sz="1800" b="1" dirty="0" smtClean="0">
                <a:latin typeface="Calibri" pitchFamily="34" charset="0"/>
                <a:cs typeface="Calibri" pitchFamily="34" charset="0"/>
              </a:rPr>
              <a:t>За сферами життєдіяльності виділяються такі різновиди публічних послуг:</a:t>
            </a:r>
          </a:p>
          <a:p>
            <a:endParaRPr lang="uk-UA" sz="1800" dirty="0" smtClean="0">
              <a:latin typeface="Calibri" pitchFamily="34" charset="0"/>
              <a:cs typeface="Calibri" pitchFamily="34" charset="0"/>
            </a:endParaRPr>
          </a:p>
          <a:p>
            <a:r>
              <a:rPr lang="uk-UA" sz="1800" dirty="0" smtClean="0">
                <a:latin typeface="Calibri" pitchFamily="34" charset="0"/>
                <a:cs typeface="Calibri" pitchFamily="34" charset="0"/>
              </a:rPr>
              <a:t>- адміністративні;</a:t>
            </a:r>
          </a:p>
          <a:p>
            <a:endParaRPr lang="uk-UA" sz="1800" dirty="0">
              <a:latin typeface="Calibri" pitchFamily="34" charset="0"/>
              <a:cs typeface="Calibri" pitchFamily="34" charset="0"/>
            </a:endParaRPr>
          </a:p>
          <a:p>
            <a:r>
              <a:rPr lang="uk-UA" sz="1800" dirty="0" smtClean="0">
                <a:latin typeface="Calibri" pitchFamily="34" charset="0"/>
                <a:cs typeface="Calibri" pitchFamily="34" charset="0"/>
              </a:rPr>
              <a:t>- соціально-гуманітарні;</a:t>
            </a:r>
          </a:p>
          <a:p>
            <a:endParaRPr lang="uk-UA" sz="1800" dirty="0">
              <a:latin typeface="Calibri" pitchFamily="34" charset="0"/>
              <a:cs typeface="Calibri" pitchFamily="34" charset="0"/>
            </a:endParaRPr>
          </a:p>
          <a:p>
            <a:r>
              <a:rPr lang="uk-UA" sz="1800" dirty="0" smtClean="0">
                <a:latin typeface="Calibri" pitchFamily="34" charset="0"/>
                <a:cs typeface="Calibri" pitchFamily="34" charset="0"/>
              </a:rPr>
              <a:t>- технічні</a:t>
            </a:r>
          </a:p>
          <a:p>
            <a:endParaRPr lang="uk-UA" b="1" dirty="0" smtClean="0"/>
          </a:p>
          <a:p>
            <a:endParaRPr lang="uk-UA" b="1" dirty="0" smtClean="0"/>
          </a:p>
          <a:p>
            <a:endParaRPr lang="uk-UA" b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4961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"/>
          <p:cNvSpPr txBox="1">
            <a:spLocks noGrp="1"/>
          </p:cNvSpPr>
          <p:nvPr>
            <p:ph type="title"/>
          </p:nvPr>
        </p:nvSpPr>
        <p:spPr>
          <a:xfrm>
            <a:off x="-5009" y="1268760"/>
            <a:ext cx="9144000" cy="1008112"/>
          </a:xfrm>
          <a:prstGeom prst="rect">
            <a:avLst/>
          </a:prstGeom>
          <a:solidFill>
            <a:srgbClr val="006C32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3600">
                <a:solidFill>
                  <a:srgbClr val="00ACFF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uk-UA" sz="3600">
                <a:solidFill>
                  <a:srgbClr val="00ACFF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3600">
              <a:solidFill>
                <a:schemeClr val="lt1"/>
              </a:solidFill>
            </a:endParaRPr>
          </a:p>
        </p:txBody>
      </p:sp>
      <p:pic>
        <p:nvPicPr>
          <p:cNvPr id="102" name="Google Shape;102;p2" descr="UEK_logotyp_zielen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19400" y="108575"/>
            <a:ext cx="1866900" cy="786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2" descr="C:\Users\yyesmukhanova\AppData\Local\Microsoft\Windows\INetCache\Content.Word\Horizontal_RGB_294.png"/>
          <p:cNvPicPr preferRelativeResize="0"/>
          <p:nvPr/>
        </p:nvPicPr>
        <p:blipFill rotWithShape="1">
          <a:blip r:embed="rId4">
            <a:alphaModFix/>
          </a:blip>
          <a:srcRect l="8975" t="7236" r="9229" b="14325"/>
          <a:stretch/>
        </p:blipFill>
        <p:spPr>
          <a:xfrm>
            <a:off x="93736" y="96050"/>
            <a:ext cx="2258939" cy="853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7423" y="5840381"/>
            <a:ext cx="1244217" cy="8867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444208" y="6138389"/>
            <a:ext cx="2448272" cy="578363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2"/>
          <p:cNvSpPr txBox="1"/>
          <p:nvPr/>
        </p:nvSpPr>
        <p:spPr>
          <a:xfrm>
            <a:off x="36200" y="108575"/>
            <a:ext cx="8856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19700" y="108574"/>
            <a:ext cx="1064693" cy="1083419"/>
          </a:xfrm>
          <a:prstGeom prst="rect">
            <a:avLst/>
          </a:prstGeom>
        </p:spPr>
      </p:pic>
      <p:pic>
        <p:nvPicPr>
          <p:cNvPr id="10" name="Рисунок 9"/>
          <p:cNvPicPr/>
          <p:nvPr/>
        </p:nvPicPr>
        <p:blipFill>
          <a:blip r:embed="rId8"/>
          <a:stretch>
            <a:fillRect/>
          </a:stretch>
        </p:blipFill>
        <p:spPr>
          <a:xfrm>
            <a:off x="6619874" y="333375"/>
            <a:ext cx="2047875" cy="7239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01041" y="2951947"/>
            <a:ext cx="8166708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dirty="0">
              <a:latin typeface="Calibri" pitchFamily="34" charset="0"/>
              <a:cs typeface="Calibri" pitchFamily="34" charset="0"/>
            </a:endParaRPr>
          </a:p>
          <a:p>
            <a:endParaRPr lang="ru-RU" sz="2000" b="1" dirty="0">
              <a:latin typeface="Calibri" pitchFamily="34" charset="0"/>
              <a:cs typeface="Calibri" pitchFamily="34" charset="0"/>
            </a:endParaRPr>
          </a:p>
          <a:p>
            <a:r>
              <a:rPr lang="ru-RU" sz="2000" dirty="0" smtClean="0"/>
              <a:t> </a:t>
            </a:r>
            <a:endParaRPr lang="ru-RU" sz="2000" dirty="0"/>
          </a:p>
          <a:p>
            <a:r>
              <a:rPr lang="ru-RU" sz="2000" dirty="0" smtClean="0"/>
              <a:t> </a:t>
            </a:r>
            <a:endParaRPr lang="ru-RU" sz="2000" dirty="0"/>
          </a:p>
          <a:p>
            <a:r>
              <a:rPr lang="ru-RU" sz="2000" dirty="0" smtClean="0"/>
              <a:t> </a:t>
            </a:r>
            <a:endParaRPr lang="ru-RU" sz="2000" dirty="0"/>
          </a:p>
          <a:p>
            <a:endParaRPr lang="uk-UA" sz="2000" b="1" dirty="0" smtClean="0">
              <a:latin typeface="Calibri" pitchFamily="34" charset="0"/>
              <a:cs typeface="Calibri" pitchFamily="34" charset="0"/>
            </a:endParaRPr>
          </a:p>
          <a:p>
            <a:endParaRPr lang="ru-RU" sz="2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09531" y="3167390"/>
            <a:ext cx="782069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1040" y="1443841"/>
            <a:ext cx="8505173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b="1" dirty="0" smtClean="0"/>
          </a:p>
          <a:p>
            <a:endParaRPr lang="uk-UA" b="1" dirty="0"/>
          </a:p>
          <a:p>
            <a:endParaRPr lang="uk-UA" b="1" dirty="0" smtClean="0"/>
          </a:p>
          <a:p>
            <a:endParaRPr lang="uk-UA" b="1" dirty="0" smtClean="0"/>
          </a:p>
          <a:p>
            <a:r>
              <a:rPr lang="uk-UA" sz="1600" b="1" dirty="0" smtClean="0">
                <a:latin typeface="Calibri" pitchFamily="34" charset="0"/>
                <a:cs typeface="Calibri" pitchFamily="34" charset="0"/>
              </a:rPr>
              <a:t>Адміністративна послуга – це </a:t>
            </a:r>
            <a:r>
              <a:rPr lang="ru-RU" sz="1600" dirty="0" smtClean="0">
                <a:latin typeface="Calibri" pitchFamily="34" charset="0"/>
                <a:cs typeface="Calibri" pitchFamily="34" charset="0"/>
              </a:rPr>
              <a:t>результат </a:t>
            </a:r>
            <a:r>
              <a:rPr lang="ru-RU" sz="1600" dirty="0" err="1">
                <a:latin typeface="Calibri" pitchFamily="34" charset="0"/>
                <a:cs typeface="Calibri" pitchFamily="34" charset="0"/>
              </a:rPr>
              <a:t>здійснення</a:t>
            </a:r>
            <a:r>
              <a:rPr lang="ru-RU" sz="1600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1600" dirty="0" err="1">
                <a:latin typeface="Calibri" pitchFamily="34" charset="0"/>
                <a:cs typeface="Calibri" pitchFamily="34" charset="0"/>
              </a:rPr>
              <a:t>владних</a:t>
            </a:r>
            <a:r>
              <a:rPr lang="ru-RU" sz="1600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1600" dirty="0" err="1">
                <a:latin typeface="Calibri" pitchFamily="34" charset="0"/>
                <a:cs typeface="Calibri" pitchFamily="34" charset="0"/>
              </a:rPr>
              <a:t>повноважень</a:t>
            </a:r>
            <a:r>
              <a:rPr lang="ru-RU" sz="1600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1600" dirty="0" err="1">
                <a:latin typeface="Calibri" pitchFamily="34" charset="0"/>
                <a:cs typeface="Calibri" pitchFamily="34" charset="0"/>
              </a:rPr>
              <a:t>суб’єктом</a:t>
            </a:r>
            <a:r>
              <a:rPr lang="ru-RU" sz="1600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1600" dirty="0" err="1">
                <a:latin typeface="Calibri" pitchFamily="34" charset="0"/>
                <a:cs typeface="Calibri" pitchFamily="34" charset="0"/>
              </a:rPr>
              <a:t>надання</a:t>
            </a:r>
            <a:r>
              <a:rPr lang="ru-RU" sz="1600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1600" dirty="0" err="1">
                <a:latin typeface="Calibri" pitchFamily="34" charset="0"/>
                <a:cs typeface="Calibri" pitchFamily="34" charset="0"/>
              </a:rPr>
              <a:t>адміністративних</a:t>
            </a:r>
            <a:r>
              <a:rPr lang="ru-RU" sz="1600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1600" dirty="0" err="1">
                <a:latin typeface="Calibri" pitchFamily="34" charset="0"/>
                <a:cs typeface="Calibri" pitchFamily="34" charset="0"/>
              </a:rPr>
              <a:t>послуг</a:t>
            </a:r>
            <a:r>
              <a:rPr lang="ru-RU" sz="1600" dirty="0">
                <a:latin typeface="Calibri" pitchFamily="34" charset="0"/>
                <a:cs typeface="Calibri" pitchFamily="34" charset="0"/>
              </a:rPr>
              <a:t> за </a:t>
            </a:r>
            <a:r>
              <a:rPr lang="ru-RU" sz="1600" dirty="0" err="1">
                <a:latin typeface="Calibri" pitchFamily="34" charset="0"/>
                <a:cs typeface="Calibri" pitchFamily="34" charset="0"/>
              </a:rPr>
              <a:t>заявою</a:t>
            </a:r>
            <a:r>
              <a:rPr lang="ru-RU" sz="1600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1600" dirty="0" err="1">
                <a:latin typeface="Calibri" pitchFamily="34" charset="0"/>
                <a:cs typeface="Calibri" pitchFamily="34" charset="0"/>
              </a:rPr>
              <a:t>фізичної</a:t>
            </a:r>
            <a:r>
              <a:rPr lang="ru-RU" sz="1600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1600" dirty="0" err="1">
                <a:latin typeface="Calibri" pitchFamily="34" charset="0"/>
                <a:cs typeface="Calibri" pitchFamily="34" charset="0"/>
              </a:rPr>
              <a:t>або</a:t>
            </a:r>
            <a:r>
              <a:rPr lang="ru-RU" sz="1600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1600" dirty="0" err="1">
                <a:latin typeface="Calibri" pitchFamily="34" charset="0"/>
                <a:cs typeface="Calibri" pitchFamily="34" charset="0"/>
              </a:rPr>
              <a:t>юридичної</a:t>
            </a:r>
            <a:r>
              <a:rPr lang="ru-RU" sz="1600" dirty="0">
                <a:latin typeface="Calibri" pitchFamily="34" charset="0"/>
                <a:cs typeface="Calibri" pitchFamily="34" charset="0"/>
              </a:rPr>
              <a:t> особи, </a:t>
            </a:r>
            <a:r>
              <a:rPr lang="ru-RU" sz="1600" dirty="0" err="1">
                <a:latin typeface="Calibri" pitchFamily="34" charset="0"/>
                <a:cs typeface="Calibri" pitchFamily="34" charset="0"/>
              </a:rPr>
              <a:t>спрямований</a:t>
            </a:r>
            <a:r>
              <a:rPr lang="ru-RU" sz="1600" dirty="0">
                <a:latin typeface="Calibri" pitchFamily="34" charset="0"/>
                <a:cs typeface="Calibri" pitchFamily="34" charset="0"/>
              </a:rPr>
              <a:t> на </a:t>
            </a:r>
            <a:r>
              <a:rPr lang="ru-RU" sz="1600" dirty="0" err="1">
                <a:latin typeface="Calibri" pitchFamily="34" charset="0"/>
                <a:cs typeface="Calibri" pitchFamily="34" charset="0"/>
              </a:rPr>
              <a:t>набуття</a:t>
            </a:r>
            <a:r>
              <a:rPr lang="ru-RU" sz="1600" dirty="0">
                <a:latin typeface="Calibri" pitchFamily="34" charset="0"/>
                <a:cs typeface="Calibri" pitchFamily="34" charset="0"/>
              </a:rPr>
              <a:t>, </a:t>
            </a:r>
            <a:r>
              <a:rPr lang="ru-RU" sz="1600" dirty="0" err="1">
                <a:latin typeface="Calibri" pitchFamily="34" charset="0"/>
                <a:cs typeface="Calibri" pitchFamily="34" charset="0"/>
              </a:rPr>
              <a:t>зміну</a:t>
            </a:r>
            <a:r>
              <a:rPr lang="ru-RU" sz="1600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1600" dirty="0" err="1">
                <a:latin typeface="Calibri" pitchFamily="34" charset="0"/>
                <a:cs typeface="Calibri" pitchFamily="34" charset="0"/>
              </a:rPr>
              <a:t>чи</a:t>
            </a:r>
            <a:r>
              <a:rPr lang="ru-RU" sz="1600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1600" dirty="0" err="1">
                <a:latin typeface="Calibri" pitchFamily="34" charset="0"/>
                <a:cs typeface="Calibri" pitchFamily="34" charset="0"/>
              </a:rPr>
              <a:t>припинення</a:t>
            </a:r>
            <a:r>
              <a:rPr lang="ru-RU" sz="1600" dirty="0">
                <a:latin typeface="Calibri" pitchFamily="34" charset="0"/>
                <a:cs typeface="Calibri" pitchFamily="34" charset="0"/>
              </a:rPr>
              <a:t> прав та/</a:t>
            </a:r>
            <a:r>
              <a:rPr lang="ru-RU" sz="1600" dirty="0" err="1">
                <a:latin typeface="Calibri" pitchFamily="34" charset="0"/>
                <a:cs typeface="Calibri" pitchFamily="34" charset="0"/>
              </a:rPr>
              <a:t>або</a:t>
            </a:r>
            <a:r>
              <a:rPr lang="ru-RU" sz="1600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1600" dirty="0" err="1">
                <a:latin typeface="Calibri" pitchFamily="34" charset="0"/>
                <a:cs typeface="Calibri" pitchFamily="34" charset="0"/>
              </a:rPr>
              <a:t>здійснення</a:t>
            </a:r>
            <a:r>
              <a:rPr lang="ru-RU" sz="1600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1600" dirty="0" err="1">
                <a:latin typeface="Calibri" pitchFamily="34" charset="0"/>
                <a:cs typeface="Calibri" pitchFamily="34" charset="0"/>
              </a:rPr>
              <a:t>обов’язків</a:t>
            </a:r>
            <a:r>
              <a:rPr lang="ru-RU" sz="1600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1600" dirty="0" err="1">
                <a:latin typeface="Calibri" pitchFamily="34" charset="0"/>
                <a:cs typeface="Calibri" pitchFamily="34" charset="0"/>
              </a:rPr>
              <a:t>такої</a:t>
            </a:r>
            <a:r>
              <a:rPr lang="ru-RU" sz="1600" dirty="0">
                <a:latin typeface="Calibri" pitchFamily="34" charset="0"/>
                <a:cs typeface="Calibri" pitchFamily="34" charset="0"/>
              </a:rPr>
              <a:t> особи </a:t>
            </a:r>
            <a:r>
              <a:rPr lang="ru-RU" sz="1600" dirty="0" err="1">
                <a:latin typeface="Calibri" pitchFamily="34" charset="0"/>
                <a:cs typeface="Calibri" pitchFamily="34" charset="0"/>
              </a:rPr>
              <a:t>відповідно</a:t>
            </a:r>
            <a:r>
              <a:rPr lang="ru-RU" sz="1600" dirty="0">
                <a:latin typeface="Calibri" pitchFamily="34" charset="0"/>
                <a:cs typeface="Calibri" pitchFamily="34" charset="0"/>
              </a:rPr>
              <a:t> до </a:t>
            </a:r>
            <a:r>
              <a:rPr lang="ru-RU" sz="1600" dirty="0" smtClean="0">
                <a:latin typeface="Calibri" pitchFamily="34" charset="0"/>
                <a:cs typeface="Calibri" pitchFamily="34" charset="0"/>
              </a:rPr>
              <a:t>закону (</a:t>
            </a:r>
            <a:r>
              <a:rPr lang="uk-UA" sz="1600" dirty="0" smtClean="0">
                <a:latin typeface="Calibri" pitchFamily="34" charset="0"/>
                <a:cs typeface="Calibri" pitchFamily="34" charset="0"/>
              </a:rPr>
              <a:t>Закон України «Про </a:t>
            </a:r>
            <a:r>
              <a:rPr lang="uk-UA" sz="1600" dirty="0">
                <a:latin typeface="Calibri" pitchFamily="34" charset="0"/>
                <a:cs typeface="Calibri" pitchFamily="34" charset="0"/>
              </a:rPr>
              <a:t>адміністративні послуги» № 5203-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VI </a:t>
            </a:r>
            <a:r>
              <a:rPr lang="uk-UA" sz="1600" dirty="0">
                <a:latin typeface="Calibri" pitchFamily="34" charset="0"/>
                <a:cs typeface="Calibri" pitchFamily="34" charset="0"/>
              </a:rPr>
              <a:t>від 06.12.2012, остання </a:t>
            </a:r>
            <a:r>
              <a:rPr lang="uk-UA" sz="1600">
                <a:latin typeface="Calibri" pitchFamily="34" charset="0"/>
                <a:cs typeface="Calibri" pitchFamily="34" charset="0"/>
              </a:rPr>
              <a:t>редакція </a:t>
            </a:r>
            <a:r>
              <a:rPr lang="uk-UA" sz="1600" smtClean="0">
                <a:latin typeface="Calibri" pitchFamily="34" charset="0"/>
                <a:cs typeface="Calibri" pitchFamily="34" charset="0"/>
              </a:rPr>
              <a:t>27.07.2023</a:t>
            </a:r>
            <a:r>
              <a:rPr lang="ru-RU" sz="1600" smtClean="0">
                <a:latin typeface="Calibri" pitchFamily="34" charset="0"/>
                <a:cs typeface="Calibri" pitchFamily="34" charset="0"/>
              </a:rPr>
              <a:t>).</a:t>
            </a:r>
            <a:endParaRPr lang="ru-RU" sz="1600" dirty="0" smtClean="0">
              <a:latin typeface="Calibri" pitchFamily="34" charset="0"/>
              <a:cs typeface="Calibri" pitchFamily="34" charset="0"/>
            </a:endParaRPr>
          </a:p>
          <a:p>
            <a:endParaRPr lang="uk-UA" sz="1600" dirty="0" smtClean="0"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uk-UA" sz="1600" dirty="0" smtClean="0">
                <a:latin typeface="Calibri" pitchFamily="34" charset="0"/>
                <a:cs typeface="Calibri" pitchFamily="34" charset="0"/>
              </a:rPr>
              <a:t>Передбачають </a:t>
            </a:r>
            <a:r>
              <a:rPr lang="uk-UA" sz="1600" dirty="0">
                <a:latin typeface="Calibri" pitchFamily="34" charset="0"/>
                <a:cs typeface="Calibri" pitchFamily="34" charset="0"/>
              </a:rPr>
              <a:t>виконання адміністративних дій в правових формах адміністративної діяльності, визначеної законом</a:t>
            </a:r>
            <a:r>
              <a:rPr lang="uk-UA" sz="16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lvl="0"/>
            <a:endParaRPr lang="ru-RU" sz="1600" dirty="0"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uk-UA" sz="1600" dirty="0">
                <a:latin typeface="Calibri" pitchFamily="34" charset="0"/>
                <a:cs typeface="Calibri" pitchFamily="34" charset="0"/>
              </a:rPr>
              <a:t>Категорії місцевих адміністративних послуг, зокрема, включають:</a:t>
            </a:r>
            <a:endParaRPr lang="ru-RU" sz="1600" dirty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uk-UA" sz="1600" dirty="0" smtClean="0">
                <a:latin typeface="Calibri" pitchFamily="34" charset="0"/>
                <a:cs typeface="Calibri" pitchFamily="34" charset="0"/>
              </a:rPr>
              <a:t>- видача </a:t>
            </a:r>
            <a:r>
              <a:rPr lang="uk-UA" sz="1600" dirty="0">
                <a:latin typeface="Calibri" pitchFamily="34" charset="0"/>
                <a:cs typeface="Calibri" pitchFamily="34" charset="0"/>
              </a:rPr>
              <a:t>документів (сертифікатів) на запит клієнта (наприклад, посвідчення особи, свідоцтво про народження</a:t>
            </a:r>
            <a:r>
              <a:rPr lang="uk-UA" sz="1600" dirty="0" smtClean="0">
                <a:latin typeface="Calibri" pitchFamily="34" charset="0"/>
                <a:cs typeface="Calibri" pitchFamily="34" charset="0"/>
              </a:rPr>
              <a:t>);</a:t>
            </a:r>
            <a:endParaRPr lang="ru-RU" sz="1600" dirty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uk-UA" sz="1600" dirty="0" smtClean="0">
                <a:latin typeface="Calibri" pitchFamily="34" charset="0"/>
                <a:cs typeface="Calibri" pitchFamily="34" charset="0"/>
              </a:rPr>
              <a:t>- видача </a:t>
            </a:r>
            <a:r>
              <a:rPr lang="uk-UA" sz="1600" dirty="0">
                <a:latin typeface="Calibri" pitchFamily="34" charset="0"/>
                <a:cs typeface="Calibri" pitchFamily="34" charset="0"/>
              </a:rPr>
              <a:t>рішень в рамках змісту і </a:t>
            </a:r>
            <a:r>
              <a:rPr lang="uk-UA" sz="1600" dirty="0" smtClean="0">
                <a:latin typeface="Calibri" pitchFamily="34" charset="0"/>
                <a:cs typeface="Calibri" pitchFamily="34" charset="0"/>
              </a:rPr>
              <a:t>процедур адміністративного законодавства </a:t>
            </a:r>
            <a:r>
              <a:rPr lang="uk-UA" sz="1600" dirty="0">
                <a:latin typeface="Calibri" pitchFamily="34" charset="0"/>
                <a:cs typeface="Calibri" pitchFamily="34" charset="0"/>
              </a:rPr>
              <a:t>(наприклад, дозволи на будівництво, рішення, що стосуються захисту навколишнього середовища, просторова економіка);</a:t>
            </a:r>
            <a:endParaRPr lang="ru-RU" sz="1600" dirty="0">
              <a:latin typeface="Calibri" pitchFamily="34" charset="0"/>
              <a:cs typeface="Calibri" pitchFamily="34" charset="0"/>
            </a:endParaRPr>
          </a:p>
          <a:p>
            <a:pPr marL="285750" lvl="1" indent="-285750">
              <a:buFontTx/>
              <a:buChar char="-"/>
            </a:pPr>
            <a:r>
              <a:rPr lang="uk-UA" sz="1600" dirty="0" smtClean="0">
                <a:latin typeface="Calibri" pitchFamily="34" charset="0"/>
                <a:cs typeface="Calibri" pitchFamily="34" charset="0"/>
              </a:rPr>
              <a:t>введення відомостей у </a:t>
            </a:r>
            <a:r>
              <a:rPr lang="uk-UA" sz="1600" dirty="0">
                <a:latin typeface="Calibri" pitchFamily="34" charset="0"/>
                <a:cs typeface="Calibri" pitchFamily="34" charset="0"/>
              </a:rPr>
              <a:t>реєстри (бази даних</a:t>
            </a:r>
            <a:r>
              <a:rPr lang="uk-UA" sz="1600" dirty="0" smtClean="0">
                <a:latin typeface="Calibri" pitchFamily="34" charset="0"/>
                <a:cs typeface="Calibri" pitchFamily="34" charset="0"/>
              </a:rPr>
              <a:t>);</a:t>
            </a:r>
          </a:p>
          <a:p>
            <a:pPr lvl="1"/>
            <a:r>
              <a:rPr lang="uk-UA" sz="1600" dirty="0" smtClean="0">
                <a:latin typeface="Calibri" pitchFamily="34" charset="0"/>
                <a:cs typeface="Calibri" pitchFamily="34" charset="0"/>
              </a:rPr>
              <a:t>- та ін. </a:t>
            </a:r>
            <a:endParaRPr lang="ru-RU" sz="1600" dirty="0">
              <a:latin typeface="Calibri" pitchFamily="34" charset="0"/>
              <a:cs typeface="Calibri" pitchFamily="34" charset="0"/>
            </a:endParaRPr>
          </a:p>
          <a:p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3635125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"/>
          <p:cNvSpPr txBox="1">
            <a:spLocks noGrp="1"/>
          </p:cNvSpPr>
          <p:nvPr>
            <p:ph type="title"/>
          </p:nvPr>
        </p:nvSpPr>
        <p:spPr>
          <a:xfrm>
            <a:off x="-5009" y="1268760"/>
            <a:ext cx="9144000" cy="1008112"/>
          </a:xfrm>
          <a:prstGeom prst="rect">
            <a:avLst/>
          </a:prstGeom>
          <a:solidFill>
            <a:srgbClr val="006C32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3600">
                <a:solidFill>
                  <a:srgbClr val="00ACFF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uk-UA" sz="3600">
                <a:solidFill>
                  <a:srgbClr val="00ACFF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3600">
              <a:solidFill>
                <a:schemeClr val="lt1"/>
              </a:solidFill>
            </a:endParaRPr>
          </a:p>
        </p:txBody>
      </p:sp>
      <p:pic>
        <p:nvPicPr>
          <p:cNvPr id="102" name="Google Shape;102;p2" descr="UEK_logotyp_zielen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19400" y="108575"/>
            <a:ext cx="1866900" cy="786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2" descr="C:\Users\yyesmukhanova\AppData\Local\Microsoft\Windows\INetCache\Content.Word\Horizontal_RGB_294.png"/>
          <p:cNvPicPr preferRelativeResize="0"/>
          <p:nvPr/>
        </p:nvPicPr>
        <p:blipFill rotWithShape="1">
          <a:blip r:embed="rId4">
            <a:alphaModFix/>
          </a:blip>
          <a:srcRect l="8975" t="7236" r="9229" b="14325"/>
          <a:stretch/>
        </p:blipFill>
        <p:spPr>
          <a:xfrm>
            <a:off x="93736" y="96050"/>
            <a:ext cx="2258939" cy="853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7423" y="5840381"/>
            <a:ext cx="1244217" cy="8867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444208" y="6138389"/>
            <a:ext cx="2448272" cy="578363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2"/>
          <p:cNvSpPr txBox="1"/>
          <p:nvPr/>
        </p:nvSpPr>
        <p:spPr>
          <a:xfrm>
            <a:off x="36200" y="108575"/>
            <a:ext cx="8856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19700" y="108574"/>
            <a:ext cx="1064693" cy="1083419"/>
          </a:xfrm>
          <a:prstGeom prst="rect">
            <a:avLst/>
          </a:prstGeom>
        </p:spPr>
      </p:pic>
      <p:pic>
        <p:nvPicPr>
          <p:cNvPr id="10" name="Рисунок 9"/>
          <p:cNvPicPr/>
          <p:nvPr/>
        </p:nvPicPr>
        <p:blipFill>
          <a:blip r:embed="rId8"/>
          <a:stretch>
            <a:fillRect/>
          </a:stretch>
        </p:blipFill>
        <p:spPr>
          <a:xfrm>
            <a:off x="6619874" y="333375"/>
            <a:ext cx="2047875" cy="7239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01041" y="2951947"/>
            <a:ext cx="8166708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dirty="0">
              <a:latin typeface="Calibri" pitchFamily="34" charset="0"/>
              <a:cs typeface="Calibri" pitchFamily="34" charset="0"/>
            </a:endParaRPr>
          </a:p>
          <a:p>
            <a:endParaRPr lang="ru-RU" sz="2000" b="1" dirty="0">
              <a:latin typeface="Calibri" pitchFamily="34" charset="0"/>
              <a:cs typeface="Calibri" pitchFamily="34" charset="0"/>
            </a:endParaRPr>
          </a:p>
          <a:p>
            <a:r>
              <a:rPr lang="ru-RU" sz="2000" dirty="0" smtClean="0"/>
              <a:t> </a:t>
            </a:r>
            <a:endParaRPr lang="ru-RU" sz="2000" dirty="0"/>
          </a:p>
          <a:p>
            <a:r>
              <a:rPr lang="ru-RU" sz="2000" dirty="0" smtClean="0"/>
              <a:t> </a:t>
            </a:r>
            <a:endParaRPr lang="ru-RU" sz="2000" dirty="0"/>
          </a:p>
          <a:p>
            <a:r>
              <a:rPr lang="ru-RU" sz="2000" dirty="0" smtClean="0"/>
              <a:t> </a:t>
            </a:r>
            <a:endParaRPr lang="ru-RU" sz="2000" dirty="0"/>
          </a:p>
          <a:p>
            <a:endParaRPr lang="uk-UA" sz="2000" b="1" dirty="0" smtClean="0">
              <a:latin typeface="Calibri" pitchFamily="34" charset="0"/>
              <a:cs typeface="Calibri" pitchFamily="34" charset="0"/>
            </a:endParaRPr>
          </a:p>
          <a:p>
            <a:endParaRPr lang="ru-RU" sz="2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09531" y="3167390"/>
            <a:ext cx="782069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1040" y="1443841"/>
            <a:ext cx="8505173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b="1" dirty="0" smtClean="0"/>
          </a:p>
          <a:p>
            <a:endParaRPr lang="uk-UA" b="1" dirty="0"/>
          </a:p>
          <a:p>
            <a:endParaRPr lang="uk-UA" b="1" dirty="0" smtClean="0"/>
          </a:p>
          <a:p>
            <a:endParaRPr lang="uk-UA" b="1" dirty="0" smtClean="0"/>
          </a:p>
          <a:p>
            <a:pPr lvl="0"/>
            <a:r>
              <a:rPr lang="uk-UA" sz="1600" b="1" dirty="0" smtClean="0">
                <a:latin typeface="Calibri" pitchFamily="34" charset="0"/>
                <a:cs typeface="Calibri" pitchFamily="34" charset="0"/>
              </a:rPr>
              <a:t>Соціально-гуманітарні </a:t>
            </a:r>
            <a:r>
              <a:rPr lang="uk-UA" sz="1600" b="1" dirty="0">
                <a:latin typeface="Calibri" pitchFamily="34" charset="0"/>
                <a:cs typeface="Calibri" pitchFamily="34" charset="0"/>
              </a:rPr>
              <a:t>послуги </a:t>
            </a:r>
            <a:r>
              <a:rPr lang="uk-UA" sz="1600" dirty="0">
                <a:latin typeface="Calibri" pitchFamily="34" charset="0"/>
                <a:cs typeface="Calibri" pitchFamily="34" charset="0"/>
              </a:rPr>
              <a:t>нематеріальні. </a:t>
            </a:r>
            <a:endParaRPr lang="uk-UA" sz="1600" dirty="0" smtClean="0">
              <a:latin typeface="Calibri" pitchFamily="34" charset="0"/>
              <a:cs typeface="Calibri" pitchFamily="34" charset="0"/>
            </a:endParaRPr>
          </a:p>
          <a:p>
            <a:pPr lvl="0"/>
            <a:endParaRPr lang="uk-UA" sz="1600" dirty="0" smtClean="0"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uk-UA" sz="1600" dirty="0" smtClean="0">
                <a:latin typeface="Calibri" pitchFamily="34" charset="0"/>
                <a:cs typeface="Calibri" pitchFamily="34" charset="0"/>
              </a:rPr>
              <a:t>Результати їх </a:t>
            </a:r>
            <a:r>
              <a:rPr lang="uk-UA" sz="1600" dirty="0">
                <a:latin typeface="Calibri" pitchFamily="34" charset="0"/>
                <a:cs typeface="Calibri" pitchFamily="34" charset="0"/>
              </a:rPr>
              <a:t>надання не є безпосередньою власністю або фізичною цінністю у використанні. </a:t>
            </a:r>
            <a:endParaRPr lang="uk-UA" sz="1600" dirty="0" smtClean="0">
              <a:latin typeface="Calibri" pitchFamily="34" charset="0"/>
              <a:cs typeface="Calibri" pitchFamily="34" charset="0"/>
            </a:endParaRPr>
          </a:p>
          <a:p>
            <a:pPr lvl="0"/>
            <a:endParaRPr lang="uk-UA" sz="1600" dirty="0"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uk-UA" sz="1600" dirty="0" smtClean="0">
                <a:latin typeface="Calibri" pitchFamily="34" charset="0"/>
                <a:cs typeface="Calibri" pitchFamily="34" charset="0"/>
              </a:rPr>
              <a:t>Це можуть </a:t>
            </a:r>
            <a:r>
              <a:rPr lang="uk-UA" sz="1600" dirty="0">
                <a:latin typeface="Calibri" pitchFamily="34" charset="0"/>
                <a:cs typeface="Calibri" pitchFamily="34" charset="0"/>
              </a:rPr>
              <a:t>бути знання, компетенції, професійна кваліфікація, інформація, порада, досвід, поліпшення здоров'я, благополуччя, задоволення, психічне розслаблення, відчуття безпеки.</a:t>
            </a:r>
            <a:endParaRPr lang="ru-RU" sz="1600" dirty="0">
              <a:latin typeface="Calibri" pitchFamily="34" charset="0"/>
              <a:cs typeface="Calibri" pitchFamily="34" charset="0"/>
            </a:endParaRPr>
          </a:p>
          <a:p>
            <a:pPr lvl="0"/>
            <a:endParaRPr lang="uk-UA" sz="1600" dirty="0" smtClean="0"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uk-UA" sz="1600" dirty="0" smtClean="0">
                <a:latin typeface="Calibri" pitchFamily="34" charset="0"/>
                <a:cs typeface="Calibri" pitchFamily="34" charset="0"/>
              </a:rPr>
              <a:t>Категорії </a:t>
            </a:r>
            <a:r>
              <a:rPr lang="uk-UA" sz="1600" dirty="0">
                <a:latin typeface="Calibri" pitchFamily="34" charset="0"/>
                <a:cs typeface="Calibri" pitchFamily="34" charset="0"/>
              </a:rPr>
              <a:t>місцевих соціальних послуг:</a:t>
            </a:r>
            <a:endParaRPr lang="ru-RU" sz="1600" dirty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uk-UA" sz="1600" dirty="0" smtClean="0">
                <a:latin typeface="Calibri" pitchFamily="34" charset="0"/>
                <a:cs typeface="Calibri" pitchFamily="34" charset="0"/>
              </a:rPr>
              <a:t>- охорона здоров'я;</a:t>
            </a:r>
            <a:endParaRPr lang="ru-RU" sz="1600" dirty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uk-UA" sz="1600" dirty="0" smtClean="0">
                <a:latin typeface="Calibri" pitchFamily="34" charset="0"/>
                <a:cs typeface="Calibri" pitchFamily="34" charset="0"/>
              </a:rPr>
              <a:t>- освіта;</a:t>
            </a:r>
            <a:endParaRPr lang="ru-RU" sz="1600" dirty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uk-UA" sz="1600" dirty="0" smtClean="0">
                <a:latin typeface="Calibri" pitchFamily="34" charset="0"/>
                <a:cs typeface="Calibri" pitchFamily="34" charset="0"/>
              </a:rPr>
              <a:t>- культура;</a:t>
            </a:r>
            <a:endParaRPr lang="ru-RU" sz="1600" dirty="0">
              <a:latin typeface="Calibri" pitchFamily="34" charset="0"/>
              <a:cs typeface="Calibri" pitchFamily="34" charset="0"/>
            </a:endParaRPr>
          </a:p>
          <a:p>
            <a:pPr marL="285750" lvl="1" indent="-285750">
              <a:buFontTx/>
              <a:buChar char="-"/>
            </a:pPr>
            <a:r>
              <a:rPr lang="uk-UA" sz="1600" dirty="0" smtClean="0">
                <a:latin typeface="Calibri" pitchFamily="34" charset="0"/>
                <a:cs typeface="Calibri" pitchFamily="34" charset="0"/>
              </a:rPr>
              <a:t>фізична культура</a:t>
            </a:r>
            <a:r>
              <a:rPr lang="uk-UA" sz="1600" dirty="0">
                <a:latin typeface="Calibri" pitchFamily="34" charset="0"/>
                <a:cs typeface="Calibri" pitchFamily="34" charset="0"/>
              </a:rPr>
              <a:t> </a:t>
            </a:r>
            <a:r>
              <a:rPr lang="uk-UA" sz="1600" dirty="0" smtClean="0">
                <a:latin typeface="Calibri" pitchFamily="34" charset="0"/>
                <a:cs typeface="Calibri" pitchFamily="34" charset="0"/>
              </a:rPr>
              <a:t>та рекреація;</a:t>
            </a:r>
          </a:p>
          <a:p>
            <a:pPr lvl="1"/>
            <a:r>
              <a:rPr lang="uk-UA" sz="1600" dirty="0" smtClean="0">
                <a:latin typeface="Calibri" pitchFamily="34" charset="0"/>
                <a:cs typeface="Calibri" pitchFamily="34" charset="0"/>
              </a:rPr>
              <a:t>- соціальна сфера (</a:t>
            </a:r>
            <a:r>
              <a:rPr lang="uk-UA" sz="1600" dirty="0">
                <a:latin typeface="Calibri" pitchFamily="34" charset="0"/>
                <a:cs typeface="Calibri" pitchFamily="34" charset="0"/>
              </a:rPr>
              <a:t>Закон України «Про соціальні послуги» № 2671-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VII </a:t>
            </a:r>
            <a:r>
              <a:rPr lang="uk-UA" sz="1600" dirty="0">
                <a:latin typeface="Calibri" pitchFamily="34" charset="0"/>
                <a:cs typeface="Calibri" pitchFamily="34" charset="0"/>
              </a:rPr>
              <a:t>від 17.01.2019, остання редакція від </a:t>
            </a:r>
            <a:r>
              <a:rPr lang="uk-UA" sz="1600" dirty="0" smtClean="0">
                <a:latin typeface="Calibri" pitchFamily="34" charset="0"/>
                <a:cs typeface="Calibri" pitchFamily="34" charset="0"/>
              </a:rPr>
              <a:t>27.04.2022);</a:t>
            </a:r>
            <a:endParaRPr lang="ru-RU" sz="1600" dirty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uk-UA" sz="1600" dirty="0" smtClean="0">
                <a:latin typeface="Calibri" pitchFamily="34" charset="0"/>
                <a:cs typeface="Calibri" pitchFamily="34" charset="0"/>
              </a:rPr>
              <a:t>- громадська </a:t>
            </a:r>
            <a:r>
              <a:rPr lang="uk-UA" sz="1600" dirty="0">
                <a:latin typeface="Calibri" pitchFamily="34" charset="0"/>
                <a:cs typeface="Calibri" pitchFamily="34" charset="0"/>
              </a:rPr>
              <a:t>безпека</a:t>
            </a:r>
            <a:endParaRPr lang="ru-RU" sz="1600" dirty="0">
              <a:latin typeface="Calibri" pitchFamily="34" charset="0"/>
              <a:cs typeface="Calibri" pitchFamily="34" charset="0"/>
            </a:endParaRPr>
          </a:p>
          <a:p>
            <a:endParaRPr lang="ru-RU" sz="1600" dirty="0">
              <a:latin typeface="Calibri" pitchFamily="34" charset="0"/>
              <a:cs typeface="Calibri" pitchFamily="34" charset="0"/>
            </a:endParaRPr>
          </a:p>
          <a:p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352104194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1254</Words>
  <Application>Microsoft Office PowerPoint</Application>
  <PresentationFormat>Экран (4:3)</PresentationFormat>
  <Paragraphs>416</Paragraphs>
  <Slides>22</Slides>
  <Notes>22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6" baseType="lpstr">
      <vt:lpstr>Arial</vt:lpstr>
      <vt:lpstr>Calibri</vt:lpstr>
      <vt:lpstr>Times New Roman</vt:lpstr>
      <vt:lpstr>Motyw pakietu Office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Last slide of the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Marcin Kukiełka</dc:creator>
  <cp:lastModifiedBy>user</cp:lastModifiedBy>
  <cp:revision>45</cp:revision>
  <dcterms:created xsi:type="dcterms:W3CDTF">2008-09-22T10:08:16Z</dcterms:created>
  <dcterms:modified xsi:type="dcterms:W3CDTF">2023-12-18T13:42:04Z</dcterms:modified>
</cp:coreProperties>
</file>