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71" r:id="rId5"/>
    <p:sldId id="264" r:id="rId6"/>
    <p:sldId id="272" r:id="rId7"/>
    <p:sldId id="266" r:id="rId8"/>
    <p:sldId id="274" r:id="rId9"/>
    <p:sldId id="265" r:id="rId10"/>
    <p:sldId id="273" r:id="rId11"/>
    <p:sldId id="267" r:id="rId12"/>
    <p:sldId id="275" r:id="rId13"/>
    <p:sldId id="270" r:id="rId14"/>
    <p:sldId id="276" r:id="rId15"/>
    <p:sldId id="268" r:id="rId16"/>
    <p:sldId id="27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DXOFyoBco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84663"/>
            <a:ext cx="8041882" cy="266617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2 </a:t>
            </a:r>
            <a:r>
              <a:rPr lang="en-US" dirty="0"/>
              <a:t>Communication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Turn taking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"What do you think about this idea, Sarah?"</a:t>
            </a:r>
          </a:p>
          <a:p>
            <a:pPr lvl="0"/>
            <a:r>
              <a:rPr lang="en-US" i="1" dirty="0"/>
              <a:t>Speaker 2:</a:t>
            </a:r>
            <a:r>
              <a:rPr lang="en-US" dirty="0"/>
              <a:t> "I think it’s a good start. John, do you have any thoughts?"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Both speakers give others the opportunity to speak, making sure everyone gets a chance to express their views.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759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shifting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shift </a:t>
            </a:r>
            <a:r>
              <a:rPr lang="en-US" sz="2400" dirty="0"/>
              <a:t>the topic because you don't </a:t>
            </a:r>
            <a:r>
              <a:rPr lang="en-US" sz="2400" dirty="0" smtClean="0"/>
              <a:t>want </a:t>
            </a:r>
          </a:p>
          <a:p>
            <a:pPr marL="0" indent="0">
              <a:buNone/>
            </a:pPr>
            <a:r>
              <a:rPr lang="en-US" sz="2400" dirty="0" smtClean="0"/>
              <a:t>to ignite more </a:t>
            </a:r>
            <a:r>
              <a:rPr lang="en-US" sz="2400" dirty="0"/>
              <a:t>the </a:t>
            </a:r>
            <a:r>
              <a:rPr lang="en-US" sz="2400" dirty="0" smtClean="0"/>
              <a:t>issue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7191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shifting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"We’ve covered the marketing strategy well. Now, let’s move on to the customer feedback analysis."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The speaker transitions the conversation from one subject (marketing strategy) to another (customer feedback) without disrupting the flow.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668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Includes asking </a:t>
            </a:r>
            <a:r>
              <a:rPr lang="en-US" sz="2400" dirty="0"/>
              <a:t>for a clarification </a:t>
            </a:r>
            <a:r>
              <a:rPr lang="en-US" sz="2400" dirty="0" smtClean="0"/>
              <a:t>not acknowledging </a:t>
            </a:r>
            <a:r>
              <a:rPr lang="en-US" sz="2400" dirty="0"/>
              <a:t>topic shifting </a:t>
            </a:r>
            <a:r>
              <a:rPr lang="en-US" sz="2400" dirty="0" smtClean="0"/>
              <a:t>not responding repeating </a:t>
            </a:r>
            <a:r>
              <a:rPr lang="en-US" sz="2400" dirty="0"/>
              <a:t>recasting and </a:t>
            </a:r>
            <a:r>
              <a:rPr lang="en-US" sz="2400" dirty="0" smtClean="0"/>
              <a:t>adding one </a:t>
            </a:r>
            <a:r>
              <a:rPr lang="en-US" sz="2400" dirty="0"/>
              <a:t>requests clarification by </a:t>
            </a:r>
            <a:r>
              <a:rPr lang="en-US" sz="2400" dirty="0" smtClean="0"/>
              <a:t>asking questions….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9662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"Wait, did you say the meeting is on Wednesday or Thursday?"</a:t>
            </a:r>
          </a:p>
          <a:p>
            <a:pPr lvl="0"/>
            <a:r>
              <a:rPr lang="en-US" i="1" dirty="0"/>
              <a:t>Speaker 2:</a:t>
            </a:r>
            <a:r>
              <a:rPr lang="en-US" dirty="0"/>
              <a:t> "Oh, sorry, I meant Thursday."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The speaker seeks clarification, and the other corrects the misunderstanding.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2129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Stop the conversation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933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"That covers everything we needed to discuss. Let’s follow up next week."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The speaker signals the end of the conversation and provides a point for future continuation (the follow-up next week).</a:t>
            </a:r>
          </a:p>
        </p:txBody>
      </p:sp>
    </p:spTree>
    <p:extLst>
      <p:ext uri="{BB962C8B-B14F-4D97-AF65-F5344CB8AC3E}">
        <p14:creationId xmlns:p14="http://schemas.microsoft.com/office/powerpoint/2010/main" val="3997393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 video</a:t>
            </a:r>
            <a:br>
              <a:rPr lang="en-US" dirty="0" smtClean="0"/>
            </a:br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www.youtube.com/watch?v=VDXOFyoBcow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336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types of communicative strategy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. Nomination</a:t>
            </a:r>
          </a:p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en-US" dirty="0" smtClean="0">
                <a:solidFill>
                  <a:schemeClr val="tx1"/>
                </a:solidFill>
              </a:rPr>
              <a:t>Restriction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smtClean="0">
                <a:solidFill>
                  <a:schemeClr val="tx1"/>
                </a:solidFill>
              </a:rPr>
              <a:t>Topic </a:t>
            </a:r>
            <a:r>
              <a:rPr lang="en-US" dirty="0">
                <a:solidFill>
                  <a:schemeClr val="tx1"/>
                </a:solidFill>
              </a:rPr>
              <a:t>control</a:t>
            </a:r>
          </a:p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en-US" dirty="0" smtClean="0">
                <a:solidFill>
                  <a:schemeClr val="tx1"/>
                </a:solidFill>
              </a:rPr>
              <a:t>Turn </a:t>
            </a:r>
            <a:r>
              <a:rPr lang="en-US" dirty="0">
                <a:solidFill>
                  <a:schemeClr val="tx1"/>
                </a:solidFill>
              </a:rPr>
              <a:t>taking</a:t>
            </a:r>
          </a:p>
          <a:p>
            <a:r>
              <a:rPr lang="en-US" dirty="0">
                <a:solidFill>
                  <a:schemeClr val="tx1"/>
                </a:solidFill>
              </a:rPr>
              <a:t>5. </a:t>
            </a:r>
            <a:r>
              <a:rPr lang="en-US" dirty="0" smtClean="0">
                <a:solidFill>
                  <a:schemeClr val="tx1"/>
                </a:solidFill>
              </a:rPr>
              <a:t>Topic </a:t>
            </a:r>
            <a:r>
              <a:rPr lang="en-US" dirty="0">
                <a:solidFill>
                  <a:schemeClr val="tx1"/>
                </a:solidFill>
              </a:rPr>
              <a:t>shifting</a:t>
            </a:r>
          </a:p>
          <a:p>
            <a:r>
              <a:rPr lang="en-US" dirty="0">
                <a:solidFill>
                  <a:schemeClr val="tx1"/>
                </a:solidFill>
              </a:rPr>
              <a:t>6. </a:t>
            </a:r>
            <a:r>
              <a:rPr lang="en-US" dirty="0" smtClean="0">
                <a:solidFill>
                  <a:schemeClr val="tx1"/>
                </a:solidFill>
              </a:rPr>
              <a:t>Repair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7.Termination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3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600" dirty="0"/>
              <a:t>nomination is the ability of </a:t>
            </a:r>
            <a:r>
              <a:rPr lang="en-US" sz="3600" dirty="0" smtClean="0"/>
              <a:t>taking attention </a:t>
            </a:r>
            <a:r>
              <a:rPr lang="en-US" sz="3600" dirty="0"/>
              <a:t>of the </a:t>
            </a:r>
            <a:r>
              <a:rPr lang="en-US" sz="3600" dirty="0" smtClean="0"/>
              <a:t>hearers and </a:t>
            </a:r>
            <a:r>
              <a:rPr lang="en-US" sz="3600" dirty="0"/>
              <a:t>trying to commence or to </a:t>
            </a:r>
            <a:r>
              <a:rPr lang="en-US" sz="3600" dirty="0" smtClean="0"/>
              <a:t>begin or </a:t>
            </a:r>
            <a:r>
              <a:rPr lang="en-US" sz="3600" dirty="0"/>
              <a:t>nominate or propose </a:t>
            </a:r>
            <a:r>
              <a:rPr lang="en-US" sz="3600" dirty="0" smtClean="0"/>
              <a:t>speakers ideas </a:t>
            </a:r>
            <a:r>
              <a:rPr lang="en-US" sz="3600" dirty="0"/>
              <a:t>in a </a:t>
            </a:r>
            <a:r>
              <a:rPr lang="en-US" sz="3600" dirty="0" smtClean="0"/>
              <a:t>conversation</a:t>
            </a:r>
          </a:p>
          <a:p>
            <a:pPr marL="0" indent="0">
              <a:buNone/>
            </a:pPr>
            <a:r>
              <a:rPr lang="en-US" sz="3600" dirty="0" smtClean="0"/>
              <a:t>Used to open </a:t>
            </a:r>
            <a:r>
              <a:rPr lang="en-US" sz="3600" dirty="0"/>
              <a:t>a </a:t>
            </a:r>
            <a:r>
              <a:rPr lang="en-US" sz="3600" dirty="0" smtClean="0"/>
              <a:t>topic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50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"Let’s talk about our upcoming project. Have you all seen the updated timeline?"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Here, the speaker introduces the topic of the project and invites others to contribute.</a:t>
            </a:r>
          </a:p>
        </p:txBody>
      </p:sp>
    </p:spTree>
    <p:extLst>
      <p:ext uri="{BB962C8B-B14F-4D97-AF65-F5344CB8AC3E}">
        <p14:creationId xmlns:p14="http://schemas.microsoft.com/office/powerpoint/2010/main" val="249207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 algn="just">
              <a:buNone/>
            </a:pPr>
            <a:r>
              <a:rPr lang="en-US" sz="2800" dirty="0" smtClean="0"/>
              <a:t>Constrains or </a:t>
            </a:r>
            <a:r>
              <a:rPr lang="en-US" sz="2800" dirty="0"/>
              <a:t>restricts the response of the </a:t>
            </a:r>
            <a:r>
              <a:rPr lang="en-US" sz="2800" dirty="0" smtClean="0"/>
              <a:t>person of </a:t>
            </a:r>
            <a:r>
              <a:rPr lang="en-US" sz="2800" dirty="0"/>
              <a:t>the other person involved in </a:t>
            </a:r>
            <a:r>
              <a:rPr lang="en-US" sz="2800" dirty="0" smtClean="0"/>
              <a:t>the communication situation the </a:t>
            </a:r>
            <a:r>
              <a:rPr lang="en-US" sz="2800" dirty="0"/>
              <a:t>listener is forced to respond </a:t>
            </a:r>
            <a:r>
              <a:rPr lang="en-US" sz="2800" dirty="0" smtClean="0"/>
              <a:t>only within </a:t>
            </a:r>
            <a:r>
              <a:rPr lang="en-US" sz="2800" dirty="0"/>
              <a:t>a set of </a:t>
            </a:r>
            <a:r>
              <a:rPr lang="en-US" sz="2800" dirty="0" smtClean="0"/>
              <a:t>categories</a:t>
            </a:r>
          </a:p>
          <a:p>
            <a:pPr marL="0" indent="0" algn="just">
              <a:buNone/>
            </a:pPr>
            <a:r>
              <a:rPr lang="en-US" sz="2800" dirty="0" smtClean="0"/>
              <a:t>Closed 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926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"Let’s focus only on the budget issues for now, and we’ll discuss logistics later."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The speaker limits the conversation to a particular aspect (budget), restricting irrelevant topics (logistics) from surfacing.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</a:t>
            </a:r>
            <a:r>
              <a:rPr lang="en-US" dirty="0"/>
              <a:t>control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/>
              <a:t>a </a:t>
            </a:r>
            <a:r>
              <a:rPr lang="en-US" sz="3200" dirty="0"/>
              <a:t>topic is initiated it should </a:t>
            </a:r>
            <a:r>
              <a:rPr lang="en-US" sz="3200" dirty="0" smtClean="0"/>
              <a:t>be collectively </a:t>
            </a:r>
            <a:r>
              <a:rPr lang="en-US" sz="3200" dirty="0"/>
              <a:t>developed by </a:t>
            </a:r>
            <a:r>
              <a:rPr lang="en-US" sz="3200" dirty="0" smtClean="0"/>
              <a:t>avoiding unnecessary </a:t>
            </a:r>
            <a:r>
              <a:rPr lang="en-US" sz="3200" dirty="0"/>
              <a:t>interruptions and </a:t>
            </a:r>
            <a:r>
              <a:rPr lang="en-US" sz="3200" dirty="0" smtClean="0"/>
              <a:t>topic shifts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033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</a:t>
            </a:r>
            <a:r>
              <a:rPr lang="en-US" dirty="0"/>
              <a:t>control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pPr lvl="0"/>
            <a:r>
              <a:rPr lang="en-US" i="1" dirty="0"/>
              <a:t>Speaker 1:</a:t>
            </a:r>
            <a:r>
              <a:rPr lang="en-US" dirty="0"/>
              <a:t> "That’s a great point, but let’s get back to discussing how we can improve customer service."</a:t>
            </a:r>
          </a:p>
          <a:p>
            <a:pPr lvl="0"/>
            <a:r>
              <a:rPr lang="en-US" i="1" dirty="0"/>
              <a:t>Explanation:</a:t>
            </a:r>
            <a:r>
              <a:rPr lang="en-US" dirty="0"/>
              <a:t> The speaker acknowledges the point made but redirects the conversation to the original topic (customer service).</a:t>
            </a:r>
          </a:p>
        </p:txBody>
      </p:sp>
    </p:spTree>
    <p:extLst>
      <p:ext uri="{BB962C8B-B14F-4D97-AF65-F5344CB8AC3E}">
        <p14:creationId xmlns:p14="http://schemas.microsoft.com/office/powerpoint/2010/main" val="323877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Turn taking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it </a:t>
            </a:r>
            <a:r>
              <a:rPr lang="en-US" sz="2400" dirty="0"/>
              <a:t>refers to the process by which </a:t>
            </a:r>
            <a:r>
              <a:rPr lang="en-US" sz="2400" dirty="0" smtClean="0"/>
              <a:t>people</a:t>
            </a:r>
            <a:r>
              <a:rPr lang="ru-RU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a conversation decide who is to </a:t>
            </a:r>
            <a:r>
              <a:rPr lang="en-US" sz="2400" dirty="0" smtClean="0"/>
              <a:t>speak next </a:t>
            </a:r>
            <a:r>
              <a:rPr lang="en-US" sz="2400" dirty="0"/>
              <a:t>knowing when to talk depends </a:t>
            </a:r>
            <a:r>
              <a:rPr lang="en-US" sz="2400" dirty="0" smtClean="0"/>
              <a:t>on watching </a:t>
            </a:r>
            <a:r>
              <a:rPr lang="en-US" sz="2400" dirty="0"/>
              <a:t>out for the verbal </a:t>
            </a:r>
            <a:r>
              <a:rPr lang="en-US" sz="2400" dirty="0" smtClean="0"/>
              <a:t>and non-verbal </a:t>
            </a:r>
            <a:r>
              <a:rPr lang="en-US" sz="2400" dirty="0"/>
              <a:t>cues </a:t>
            </a:r>
            <a:r>
              <a:rPr lang="en-US" sz="2400" dirty="0" smtClean="0"/>
              <a:t>that signal </a:t>
            </a:r>
            <a:r>
              <a:rPr lang="en-US" sz="2400" dirty="0"/>
              <a:t>the next speaker that </a:t>
            </a:r>
            <a:r>
              <a:rPr lang="en-US" sz="2400" dirty="0" smtClean="0"/>
              <a:t>the previous speaker has </a:t>
            </a:r>
            <a:r>
              <a:rPr lang="en-US" sz="2400" dirty="0"/>
              <a:t>finished or the topic or finished </a:t>
            </a:r>
            <a:r>
              <a:rPr lang="en-US" sz="2400" dirty="0" smtClean="0"/>
              <a:t>or the topic under </a:t>
            </a:r>
            <a:r>
              <a:rPr lang="en-US" sz="2400" dirty="0"/>
              <a:t>discussion has been exhausted </a:t>
            </a:r>
            <a:r>
              <a:rPr lang="en-US" sz="2400" dirty="0" smtClean="0"/>
              <a:t>and a </a:t>
            </a:r>
            <a:r>
              <a:rPr lang="en-US" sz="2400" dirty="0"/>
              <a:t>new topic may be introduced at </a:t>
            </a:r>
            <a:r>
              <a:rPr lang="en-US" sz="2400" dirty="0" smtClean="0"/>
              <a:t>the same tim</a:t>
            </a:r>
            <a:r>
              <a:rPr lang="en-US" sz="24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6567720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</TotalTime>
  <Words>577</Words>
  <Application>Microsoft Office PowerPoint</Application>
  <PresentationFormat>Широкоэкранный</PresentationFormat>
  <Paragraphs>61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Аспект</vt:lpstr>
      <vt:lpstr>Lecture 2 Communication Strategies</vt:lpstr>
      <vt:lpstr>7 types of communicative strategy </vt:lpstr>
      <vt:lpstr>Nomination </vt:lpstr>
      <vt:lpstr>Nomination </vt:lpstr>
      <vt:lpstr>Restriction </vt:lpstr>
      <vt:lpstr>Restriction </vt:lpstr>
      <vt:lpstr>Topic control </vt:lpstr>
      <vt:lpstr>Topic control </vt:lpstr>
      <vt:lpstr>Turn taking  </vt:lpstr>
      <vt:lpstr>Turn taking  </vt:lpstr>
      <vt:lpstr>Topic shifting </vt:lpstr>
      <vt:lpstr>Topic shifting </vt:lpstr>
      <vt:lpstr>Repair</vt:lpstr>
      <vt:lpstr>Repair</vt:lpstr>
      <vt:lpstr>Termination  </vt:lpstr>
      <vt:lpstr>Termination  </vt:lpstr>
      <vt:lpstr>Watch the video 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Communication and its principles</dc:title>
  <dc:creator>Cветлана</dc:creator>
  <cp:lastModifiedBy>Света</cp:lastModifiedBy>
  <cp:revision>10</cp:revision>
  <dcterms:created xsi:type="dcterms:W3CDTF">2021-09-13T10:34:22Z</dcterms:created>
  <dcterms:modified xsi:type="dcterms:W3CDTF">2024-09-10T07:54:52Z</dcterms:modified>
</cp:coreProperties>
</file>