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63" r:id="rId4"/>
    <p:sldId id="284" r:id="rId5"/>
    <p:sldId id="266" r:id="rId6"/>
    <p:sldId id="301" r:id="rId7"/>
    <p:sldId id="302" r:id="rId8"/>
    <p:sldId id="303" r:id="rId9"/>
    <p:sldId id="307" r:id="rId10"/>
    <p:sldId id="308" r:id="rId11"/>
    <p:sldId id="304" r:id="rId12"/>
    <p:sldId id="305" r:id="rId13"/>
    <p:sldId id="306" r:id="rId14"/>
    <p:sldId id="315" r:id="rId15"/>
    <p:sldId id="316" r:id="rId16"/>
    <p:sldId id="310" r:id="rId17"/>
    <p:sldId id="317" r:id="rId18"/>
    <p:sldId id="318" r:id="rId19"/>
    <p:sldId id="311" r:id="rId20"/>
    <p:sldId id="313" r:id="rId21"/>
    <p:sldId id="314" r:id="rId22"/>
    <p:sldId id="257" r:id="rId23"/>
    <p:sldId id="269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2F3D2-ECC7-47B4-A47B-32E87033DBF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893E-57B0-4A76-805E-8BBF5942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8FF14-A59B-4193-BDC1-81907053E7AF}" type="slidenum">
              <a:rPr lang="ru-RU"/>
              <a:pPr/>
              <a:t>4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2D485-6F0A-47DD-AB92-118026F80F32}" type="slidenum">
              <a:rPr lang="ru-RU"/>
              <a:pPr/>
              <a:t>14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19EA3-B6F6-4F0E-82CD-5B32BBEA931F}" type="slidenum">
              <a:rPr lang="ru-RU"/>
              <a:pPr/>
              <a:t>15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C6589-516D-483A-85FB-0B01227E269F}" type="slidenum">
              <a:rPr lang="ru-RU"/>
              <a:pPr/>
              <a:t>16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1C2F9-224C-43DF-B4D5-B5CAA1D269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64CC-FA10-4289-8C04-5D52A6DABC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0B007-237F-4250-B216-00113C20C2E8}" type="slidenum">
              <a:rPr lang="ru-RU"/>
              <a:pPr/>
              <a:t>19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4917D-3DE5-45F4-B788-89CCAF0B904A}" type="slidenum">
              <a:rPr lang="ru-RU"/>
              <a:pPr/>
              <a:t>20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39988-4D94-49B9-90A3-5C465A1A2882}" type="slidenum">
              <a:rPr lang="ru-RU"/>
              <a:pPr/>
              <a:t>21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08397-C966-47F6-930B-A369E5ADBB4E}" type="slidenum">
              <a:rPr lang="ru-RU"/>
              <a:pPr/>
              <a:t>24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Идея исправления хорошая, но там получилась неправильная логика. Термодинамические свойства – следствие, в первую очередь, дополнительного давления. Надо сделать так (пишу схематично):</a:t>
            </a:r>
          </a:p>
          <a:p>
            <a:r>
              <a:rPr lang="en-US"/>
              <a:t>				</a:t>
            </a:r>
            <a:r>
              <a:rPr lang="ru-RU"/>
              <a:t>Удельная поверхность</a:t>
            </a:r>
            <a:endParaRPr lang="ru-RU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						</a:t>
            </a:r>
            <a:r>
              <a:rPr lang="ru-RU">
                <a:sym typeface="Symbol" pitchFamily="18" charset="2"/>
              </a:rPr>
              <a:t></a:t>
            </a:r>
            <a:endParaRPr lang="ru-RU"/>
          </a:p>
          <a:p>
            <a:r>
              <a:rPr lang="en-US"/>
              <a:t>				</a:t>
            </a:r>
            <a:r>
              <a:rPr lang="ru-RU"/>
              <a:t>Поверхностные эффекты</a:t>
            </a:r>
          </a:p>
          <a:p>
            <a:r>
              <a:rPr lang="ru-RU"/>
              <a:t>					</a:t>
            </a:r>
            <a:r>
              <a:rPr lang="ru-RU">
                <a:sym typeface="Symbol" pitchFamily="18" charset="2"/>
              </a:rPr>
              <a:t></a:t>
            </a:r>
            <a:r>
              <a:rPr lang="ru-RU"/>
              <a:t>		</a:t>
            </a:r>
            <a:r>
              <a:rPr lang="ru-RU">
                <a:sym typeface="Symbol" pitchFamily="18" charset="2"/>
              </a:rPr>
              <a:t></a:t>
            </a:r>
            <a:endParaRPr lang="ru-RU"/>
          </a:p>
          <a:p>
            <a:r>
              <a:rPr lang="ru-RU"/>
              <a:t>Термод. свойства</a:t>
            </a:r>
            <a:r>
              <a:rPr lang="en-US"/>
              <a:t>   </a:t>
            </a:r>
            <a:r>
              <a:rPr lang="ru-RU">
                <a:sym typeface="Symbol" pitchFamily="18" charset="2"/>
              </a:rPr>
              <a:t></a:t>
            </a:r>
            <a:r>
              <a:rPr lang="ru-RU"/>
              <a:t>	Доп. давление	хим. активность</a:t>
            </a:r>
          </a:p>
          <a:p>
            <a:r>
              <a:rPr lang="ru-RU"/>
              <a:t>	–––-</a:t>
            </a:r>
          </a:p>
          <a:p>
            <a:r>
              <a:rPr lang="ru-RU"/>
              <a:t>	––––</a:t>
            </a:r>
          </a:p>
          <a:p>
            <a:r>
              <a:rPr lang="ru-RU"/>
              <a:t>	––––</a:t>
            </a:r>
          </a:p>
          <a:p>
            <a:r>
              <a:rPr lang="ru-RU"/>
              <a:t>Это будет логичнее, лучше скомпоновано и можно будет сделать шрифт крупнее (вы написали, что 14-й не будет виден). </a:t>
            </a:r>
            <a:endParaRPr lang="en-US"/>
          </a:p>
          <a:p>
            <a:endParaRPr lang="en-US"/>
          </a:p>
          <a:p>
            <a:r>
              <a:rPr lang="ru-RU"/>
              <a:t>Да, и тогда всю таблицу можно сделать по центру, а термодинамические свойства займут левую часть слайда.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14058-0446-416D-B1D2-8F403B77DAA8}" type="slidenum">
              <a:rPr lang="ru-RU"/>
              <a:pPr/>
              <a:t>6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C4C36-8761-4218-84EE-FF722F65D669}" type="slidenum">
              <a:rPr lang="ru-RU"/>
              <a:pPr/>
              <a:t>7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33FCF-E6A4-4DD3-BD12-7248E8D146E9}" type="slidenum">
              <a:rPr lang="ru-RU"/>
              <a:pPr/>
              <a:t>8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BC029-0B4B-43D0-87D5-D57D2CAC8102}" type="slidenum">
              <a:rPr lang="ru-RU"/>
              <a:pPr/>
              <a:t>9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3392F-CFE1-4DA8-8D88-7174BDA20220}" type="slidenum">
              <a:rPr lang="ru-RU"/>
              <a:pPr/>
              <a:t>10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862B8-8FCA-43EB-8708-6A5C2BDC5226}" type="slidenum">
              <a:rPr lang="ru-RU"/>
              <a:pPr/>
              <a:t>11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A1E9A-DDF6-40BE-BFD4-CFAB970137B5}" type="slidenum">
              <a:rPr lang="ru-RU"/>
              <a:pPr/>
              <a:t>12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46DB2-F543-484E-B7B5-01AD12E124C2}" type="slidenum">
              <a:rPr lang="ru-RU"/>
              <a:pPr/>
              <a:t>13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11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D31D59C-BED2-4423-A10E-F990F508F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A9DF-33DA-4A44-B43F-B9A762A63D2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4ED88-7A11-4B13-97FC-0A3C4255F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Размерные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эффекты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143248"/>
            <a:ext cx="764386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Структурные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магические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числа.</a:t>
            </a:r>
          </a:p>
          <a:p>
            <a:pPr algn="just">
              <a:lnSpc>
                <a:spcPct val="80000"/>
              </a:lnSpc>
            </a:pPr>
            <a:endParaRPr lang="uk-UA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Размерные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эффекты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Роль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endParaRPr lang="uk-UA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размерный эффект в металлах.</a:t>
            </a:r>
            <a:endParaRPr lang="uk-UA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uk-UA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Оптический размерный эффект. </a:t>
            </a:r>
          </a:p>
          <a:p>
            <a:pPr algn="just">
              <a:lnSpc>
                <a:spcPct val="80000"/>
              </a:lnSpc>
            </a:pPr>
            <a:endParaRPr lang="uk-UA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60350"/>
            <a:ext cx="8572528" cy="1447800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СТРУКТУРНІ   МАГІЧНІ   ЧИСЛА в ГЦК- гратці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916113"/>
            <a:ext cx="8572528" cy="4114800"/>
          </a:xfrm>
        </p:spPr>
        <p:txBody>
          <a:bodyPr>
            <a:normAutofit lnSpcReduction="10000"/>
          </a:bodyPr>
          <a:lstStyle/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шарів кількість атомів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у ГЦК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наночастинці визначається за формулою: </a:t>
            </a:r>
          </a:p>
          <a:p>
            <a:pPr algn="just"/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Число атомів на поверхні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визначається: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Діаметр такої наночастинки виражається формулою: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   - де        -  стала гратки</a:t>
            </a:r>
          </a:p>
          <a:p>
            <a:pPr algn="just"/>
            <a:endParaRPr lang="ru-RU" sz="1400" b="1" dirty="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2643174" y="2500306"/>
          <a:ext cx="3419475" cy="714375"/>
        </p:xfrm>
        <a:graphic>
          <a:graphicData uri="http://schemas.openxmlformats.org/presentationml/2006/ole">
            <p:oleObj spid="_x0000_s64514" name="Формула" r:id="rId4" imgW="3416300" imgH="711200" progId="Equation.3">
              <p:embed/>
            </p:oleObj>
          </a:graphicData>
        </a:graphic>
      </p:graphicFrame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857356" y="3214686"/>
            <a:ext cx="63055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0" lang="uk-UA" sz="1400" b="1" dirty="0">
                <a:latin typeface="Arial" charset="0"/>
                <a:cs typeface="Times New Roman" pitchFamily="18" charset="0"/>
              </a:rPr>
              <a:t> </a:t>
            </a:r>
            <a:r>
              <a:rPr kumimoji="0" lang="uk-UA" sz="1400" b="1" dirty="0">
                <a:latin typeface="Arial" charset="0"/>
              </a:rPr>
              <a:t>     (</a:t>
            </a:r>
            <a:r>
              <a:rPr kumimoji="0" lang="en-US" sz="1400" b="1" i="1" dirty="0">
                <a:latin typeface="Arial" charset="0"/>
              </a:rPr>
              <a:t> n</a:t>
            </a:r>
            <a:r>
              <a:rPr kumimoji="0" lang="uk-UA" sz="1400" b="1" dirty="0">
                <a:latin typeface="Arial" charset="0"/>
              </a:rPr>
              <a:t>=1</a:t>
            </a:r>
            <a:r>
              <a:rPr kumimoji="0" lang="uk-UA" sz="1400" b="1" dirty="0">
                <a:latin typeface="Arial" charset="0"/>
                <a:cs typeface="Times New Roman" pitchFamily="18" charset="0"/>
              </a:rPr>
              <a:t>відповідає наночастинці, що складаєься з одного атома)</a:t>
            </a:r>
            <a:endParaRPr kumimoji="0" lang="ru-RU" sz="1400" b="1" dirty="0">
              <a:latin typeface="Arial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3384560" y="4049720"/>
          <a:ext cx="2616200" cy="450850"/>
        </p:xfrm>
        <a:graphic>
          <a:graphicData uri="http://schemas.openxmlformats.org/presentationml/2006/ole">
            <p:oleObj spid="_x0000_s64515" name="Формула" r:id="rId5" imgW="2616120" imgH="457200" progId="Equation.3">
              <p:embed/>
            </p:oleObj>
          </a:graphicData>
        </a:graphic>
      </p:graphicFrame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3743332" y="5000636"/>
          <a:ext cx="1828800" cy="736600"/>
        </p:xfrm>
        <a:graphic>
          <a:graphicData uri="http://schemas.openxmlformats.org/presentationml/2006/ole">
            <p:oleObj spid="_x0000_s64516" name="Формула" r:id="rId6" imgW="1828800" imgH="736560" progId="Equation.3">
              <p:embed/>
            </p:oleObj>
          </a:graphicData>
        </a:graphic>
      </p:graphicFrame>
      <p:graphicFrame>
        <p:nvGraphicFramePr>
          <p:cNvPr id="19480" name="Object 24"/>
          <p:cNvGraphicFramePr>
            <a:graphicFrameLocks noChangeAspect="1"/>
          </p:cNvGraphicFramePr>
          <p:nvPr/>
        </p:nvGraphicFramePr>
        <p:xfrm>
          <a:off x="1444605" y="5578491"/>
          <a:ext cx="198437" cy="207963"/>
        </p:xfrm>
        <a:graphic>
          <a:graphicData uri="http://schemas.openxmlformats.org/presentationml/2006/ole">
            <p:oleObj spid="_x0000_s64517" name="Формула" r:id="rId7" imgW="2030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СТРУКТУРНІ   МАГІЧНІ   ЧИСЛА в ГЩ- гратці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5" y="1844675"/>
            <a:ext cx="8286807" cy="475297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Якщо використовувати аналогічну процедуру для побудови ГЩ – наночастинок, то одержимо наступний ряд структурних магічних чисел: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1, 13, 57, 153, 321, 581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Вищевказані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магічні числа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називаються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структурними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через те, що вони утворюються при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мінімізації об’єму і максимальній густині наночастинки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 формою, близькою до сферичної, і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щільноупакованою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структурою,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характерною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об'ємних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тіл.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ЕЛЕКТРОННІ  МАГІЧНІ  ЧИСЛА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1" y="1773238"/>
            <a:ext cx="8215369" cy="4751387"/>
          </a:xfrm>
        </p:spPr>
        <p:txBody>
          <a:bodyPr/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Іноді фактором, що визначає енергетичний мінімум структури малої наночастинки, є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взаємодія валентних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електронів.</a:t>
            </a: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uk-UA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Конфігурації атомних кластерів, в яких такі електрони утворюють заповнені оболонки, особливо стійкі і породжують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електронні магічні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числа.</a:t>
            </a: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uk-UA" sz="2400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Їхні атомні структури відрізняються від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ГЦК і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ГЩ-граток.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229600" cy="868346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и структурные магические числа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9322" y="1412875"/>
            <a:ext cx="3035291" cy="2444753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/>
              <a:t>    </a:t>
            </a:r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Количество атомов в 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лых кластерах определяется электронной структурой кластера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   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 больших – </a:t>
            </a:r>
            <a:r>
              <a:rPr lang="uk-UA" sz="1800" u="sng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структурой кристаллической решетки.</a:t>
            </a:r>
            <a:r>
              <a:rPr lang="ru-RU" sz="1800" u="sng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u="sng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 l="29911" t="27143" r="29464" b="8571"/>
          <a:stretch>
            <a:fillRect/>
          </a:stretch>
        </p:blipFill>
        <p:spPr bwMode="auto">
          <a:xfrm>
            <a:off x="-71470" y="928670"/>
            <a:ext cx="5857916" cy="57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88913"/>
            <a:ext cx="8429652" cy="1143000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Електронна будова атомів </a:t>
            </a:r>
            <a:b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лужних металів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2060575"/>
            <a:ext cx="7672414" cy="5111750"/>
          </a:xfrm>
        </p:spPr>
        <p:txBody>
          <a:bodyPr/>
          <a:lstStyle/>
          <a:p>
            <a:pPr indent="342900" algn="just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атоми лужних металів  мають </a:t>
            </a:r>
            <a:r>
              <a:rPr lang="uk-UA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валентний електрон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для металів, що мають електронну оболонку з </a:t>
            </a:r>
            <a:r>
              <a:rPr lang="uk-UA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електроном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поверх заповнених електронних оболонок, кластер можна представити у вигляді краплі, у якій </a:t>
            </a:r>
            <a:r>
              <a:rPr lang="uk-UA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валентні електрони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розглядаються в ефективному потенціалі, створюваному іншими електронами й іонами кластера;</a:t>
            </a:r>
          </a:p>
          <a:p>
            <a:pPr indent="342900" algn="just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У цій моделі, яку було названо 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оболонковою моделлю 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кластера чи 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моделлю желе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, іони атомів, що формують кластер, створюють усереднений позитивний заряд для руху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електронів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88913"/>
            <a:ext cx="8497916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Оболонкова модель кластера</a:t>
            </a:r>
            <a:b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(модель желе)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9" y="1285861"/>
            <a:ext cx="7972452" cy="5143536"/>
          </a:xfrm>
        </p:spPr>
        <p:txBody>
          <a:bodyPr>
            <a:normAutofit lnSpcReduction="10000"/>
          </a:bodyPr>
          <a:lstStyle/>
          <a:p>
            <a:pPr marL="0" indent="457200" algn="just"/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Згідно цієї моделі кластер можна розглядати як 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квазіатом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Періодичної системи Менделєєва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57200" algn="just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, кластер </a:t>
            </a:r>
            <a:r>
              <a:rPr lang="uk-UA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uk-UA" sz="18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, що включає 79 іонів </a:t>
            </a: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і 79 валентних електронів, можна розглядати як 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квазіатом</a:t>
            </a:r>
            <a:r>
              <a:rPr lang="uk-UA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Au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, що має 79 протонів у ядрі і 79 електронів усього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57200" algn="just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Однак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розходження між </a:t>
            </a: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і </a:t>
            </a: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істотні. Насамперед, усі позитивні заряди сконцентровані в ядрі атома золота, у той час як у кластері натрію вони розташовані серед електронів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7200" algn="just"/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Електронні магічні числа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відповідають певній кількості 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електронів квазіатома,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при якій верхній енергетичний рівень заповнений цілком. </a:t>
            </a:r>
          </a:p>
          <a:p>
            <a:pPr marL="0" indent="457200" algn="just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Помітимо, що порядок рівнів у моделі желе відрізняється від такого в атомі водню. </a:t>
            </a:r>
          </a:p>
          <a:p>
            <a:pPr marL="0" indent="457200" algn="just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У цій моделі 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магічні числа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відповідають 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кількості вільних електронів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, (а виходить, і кількості атомів у кластері), що утворюють замкнуті оболонки. </a:t>
            </a:r>
          </a:p>
          <a:p>
            <a:pPr marL="0" indent="457200" algn="just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Таким чином, замкнуті електронні оболонки будуть мати кластери, що містять </a:t>
            </a:r>
            <a:r>
              <a:rPr lang="uk-UA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=2, 18, 40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і т.д. атомів.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/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можливих розташування атомів у кластері  </a:t>
            </a: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4000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uk-UA" sz="4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285860"/>
            <a:ext cx="4752975" cy="24288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 елементарна комірка 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ємного алюмінію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  б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 три можливі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структури кластера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ГЦК, ГЩ і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ікосаедрична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5131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4143380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   ікосаедра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Найменший ікосаедр містить </a:t>
            </a:r>
            <a:r>
              <a:rPr lang="uk-UA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атомів, 12 з яких розташовані на рівних відстанях навколо центрального атома. </a:t>
            </a:r>
          </a:p>
          <a:p>
            <a:pPr algn="just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Ікосаедр із 13 атомів можна представити як фігуру, складену з </a:t>
            </a:r>
            <a:r>
              <a:rPr lang="uk-UA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 ідентичних тетраедрів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що мають спільну вершину і з'єднаних один з одним спільними гранями. </a:t>
            </a:r>
          </a:p>
          <a:p>
            <a:pPr algn="just"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Число найближчих сусідів в ікосаедрі є найбільшим, у порівнянні з аналогічного розміру частинками ГЦК і ГЩ – ґратки, що і є причиною його стабільності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428625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НАНОКЛАСТЕР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ЗІ СТРУКТУРОЮ ГЦК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FA54B-003E-487A-984F-91887B9B6751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Рисунок 4" descr="Al13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1" y="714356"/>
            <a:ext cx="3859509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om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38" y="4362450"/>
            <a:ext cx="2351087" cy="185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Al13(-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714355"/>
            <a:ext cx="3571900" cy="3442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om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388" y="4308475"/>
            <a:ext cx="2519362" cy="190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Palatino Linotype" pitchFamily="18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8072438" y="571500"/>
          <a:ext cx="785812" cy="730250"/>
        </p:xfrm>
        <a:graphic>
          <a:graphicData uri="http://schemas.openxmlformats.org/presentationml/2006/ole">
            <p:oleObj spid="_x0000_s135170" name="Формула" r:id="rId8" imgW="304932" imgH="254110" progId="Equation.3">
              <p:embed/>
            </p:oleObj>
          </a:graphicData>
        </a:graphic>
      </p:graphicFrame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0" y="6211888"/>
            <a:ext cx="478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Palatino Linotype" pitchFamily="18" charset="0"/>
              </a:rPr>
              <a:t>Кластер </a:t>
            </a:r>
            <a:r>
              <a:rPr lang="uk-UA" i="1">
                <a:latin typeface="Palatino Linotype" pitchFamily="18" charset="0"/>
              </a:rPr>
              <a:t>Al</a:t>
            </a:r>
            <a:r>
              <a:rPr lang="uk-UA" i="1" baseline="-25000">
                <a:latin typeface="Palatino Linotype" pitchFamily="18" charset="0"/>
              </a:rPr>
              <a:t>13 </a:t>
            </a:r>
            <a:r>
              <a:rPr lang="uk-UA">
                <a:latin typeface="Palatino Linotype" pitchFamily="18" charset="0"/>
              </a:rPr>
              <a:t>візуалізація HOMO</a:t>
            </a:r>
            <a:endParaRPr lang="ru-RU">
              <a:latin typeface="Palatino Linotype" pitchFamily="18" charset="0"/>
            </a:endParaRPr>
          </a:p>
        </p:txBody>
      </p:sp>
      <p:sp>
        <p:nvSpPr>
          <p:cNvPr id="2060" name="TextBox 12"/>
          <p:cNvSpPr txBox="1">
            <a:spLocks noChangeArrowheads="1"/>
          </p:cNvSpPr>
          <p:nvPr/>
        </p:nvSpPr>
        <p:spPr bwMode="auto">
          <a:xfrm>
            <a:off x="4500563" y="6211888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Palatino Linotype" pitchFamily="18" charset="0"/>
              </a:rPr>
              <a:t>Кластер</a:t>
            </a:r>
            <a:r>
              <a:rPr lang="en-US">
                <a:latin typeface="Palatino Linotype" pitchFamily="18" charset="0"/>
              </a:rPr>
              <a:t> </a:t>
            </a:r>
            <a:r>
              <a:rPr lang="uk-UA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   </a:t>
            </a:r>
            <a:r>
              <a:rPr lang="uk-UA" i="1" baseline="-25000">
                <a:latin typeface="Palatino Linotype" pitchFamily="18" charset="0"/>
              </a:rPr>
              <a:t> </a:t>
            </a:r>
            <a:r>
              <a:rPr lang="en-US" i="1" baseline="-25000">
                <a:latin typeface="Palatino Linotype" pitchFamily="18" charset="0"/>
              </a:rPr>
              <a:t>   </a:t>
            </a:r>
            <a:r>
              <a:rPr lang="ru-RU" i="1" baseline="-25000">
                <a:latin typeface="Palatino Linotype" pitchFamily="18" charset="0"/>
              </a:rPr>
              <a:t>  </a:t>
            </a:r>
            <a:r>
              <a:rPr lang="uk-UA">
                <a:latin typeface="Palatino Linotype" pitchFamily="18" charset="0"/>
              </a:rPr>
              <a:t>візуалізація HOMO</a:t>
            </a:r>
            <a:endParaRPr lang="ru-RU">
              <a:latin typeface="Palatino Linotype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00750" y="6215063"/>
          <a:ext cx="428625" cy="387350"/>
        </p:xfrm>
        <a:graphic>
          <a:graphicData uri="http://schemas.openxmlformats.org/presentationml/2006/ole">
            <p:oleObj spid="_x0000_s135171" name="Формула" r:id="rId9" imgW="279360" imgH="241200" progId="Equation.3">
              <p:embed/>
            </p:oleObj>
          </a:graphicData>
        </a:graphic>
      </p:graphicFrame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3000375" y="3857625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2.450-2.492 Å</a:t>
            </a:r>
            <a:endParaRPr lang="ru-RU"/>
          </a:p>
        </p:txBody>
      </p:sp>
      <p:sp>
        <p:nvSpPr>
          <p:cNvPr id="2062" name="Rectangle 15"/>
          <p:cNvSpPr>
            <a:spLocks noChangeArrowheads="1"/>
          </p:cNvSpPr>
          <p:nvPr/>
        </p:nvSpPr>
        <p:spPr bwMode="auto">
          <a:xfrm>
            <a:off x="7348538" y="3857625"/>
            <a:ext cx="179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455-2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515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 Å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16"/>
          <p:cNvSpPr>
            <a:spLocks noChangeArrowheads="1"/>
          </p:cNvSpPr>
          <p:nvPr/>
        </p:nvSpPr>
        <p:spPr bwMode="auto">
          <a:xfrm>
            <a:off x="454025" y="500063"/>
            <a:ext cx="903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600" i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uk-UA" sz="3600" i="1" baseline="-2500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FEEE-B29F-44B2-86F4-23DBBB03B75F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785813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2800" dirty="0" smtClean="0">
                <a:effectLst/>
                <a:cs typeface="Times New Roman" pitchFamily="18" charset="0"/>
              </a:rPr>
              <a:t>НАНОКЛАСТЕР</a:t>
            </a:r>
            <a:r>
              <a:rPr lang="uk-UA" sz="2800" dirty="0" smtClean="0">
                <a:cs typeface="Times New Roman" pitchFamily="18" charset="0"/>
              </a:rPr>
              <a:t> </a:t>
            </a:r>
            <a:r>
              <a:rPr lang="en-US" sz="2800" i="1" dirty="0" smtClean="0"/>
              <a:t>Al</a:t>
            </a:r>
            <a:r>
              <a:rPr lang="ru-RU" sz="2800" baseline="-25000" dirty="0" smtClean="0"/>
              <a:t>13</a:t>
            </a:r>
            <a:r>
              <a:rPr lang="ru-RU" sz="2800" dirty="0" smtClean="0"/>
              <a:t> </a:t>
            </a:r>
            <a:r>
              <a:rPr lang="uk-UA" sz="2800" dirty="0" smtClean="0"/>
              <a:t>З ІКОСАЕДРИЧНОЮ СТРУКТУРОЮ </a:t>
            </a:r>
            <a:endParaRPr lang="ru-RU" sz="3600" dirty="0">
              <a:cs typeface="Times New Roman" pitchFamily="18" charset="0"/>
            </a:endParaRPr>
          </a:p>
        </p:txBody>
      </p:sp>
      <p:pic>
        <p:nvPicPr>
          <p:cNvPr id="5" name="Рисунок 4" descr="Al13(-) icos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857232"/>
            <a:ext cx="321471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l13(-) homo icos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286256"/>
            <a:ext cx="264320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Al13 1 icos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928670"/>
            <a:ext cx="328614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Al13 lumo icos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286256"/>
            <a:ext cx="2857520" cy="2000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642938" y="571500"/>
            <a:ext cx="1000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i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uk-UA" sz="3600" i="1" baseline="-2500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Box 11"/>
          <p:cNvSpPr txBox="1">
            <a:spLocks noChangeArrowheads="1"/>
          </p:cNvSpPr>
          <p:nvPr/>
        </p:nvSpPr>
        <p:spPr bwMode="auto">
          <a:xfrm>
            <a:off x="571500" y="641667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>
                <a:latin typeface="Palatino Linotype" pitchFamily="18" charset="0"/>
              </a:rPr>
              <a:t>Кластер </a:t>
            </a:r>
            <a:r>
              <a:rPr lang="uk-UA" i="1">
                <a:latin typeface="Palatino Linotype" pitchFamily="18" charset="0"/>
              </a:rPr>
              <a:t>Al</a:t>
            </a:r>
            <a:r>
              <a:rPr lang="uk-UA" i="1" baseline="-25000">
                <a:latin typeface="Palatino Linotype" pitchFamily="18" charset="0"/>
              </a:rPr>
              <a:t>13</a:t>
            </a:r>
            <a:r>
              <a:rPr lang="uk-UA">
                <a:latin typeface="Palatino Linotype" pitchFamily="18" charset="0"/>
              </a:rPr>
              <a:t>, візуалізація HOMO</a:t>
            </a:r>
            <a:endParaRPr lang="ru-RU">
              <a:latin typeface="Palatino Linotype" pitchFamily="18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7913688" y="552450"/>
          <a:ext cx="747712" cy="752475"/>
        </p:xfrm>
        <a:graphic>
          <a:graphicData uri="http://schemas.openxmlformats.org/presentationml/2006/ole">
            <p:oleObj spid="_x0000_s136194" name="Equation" r:id="rId8" imgW="291960" imgH="253800" progId="Equation.3">
              <p:embed/>
            </p:oleObj>
          </a:graphicData>
        </a:graphic>
      </p:graphicFrame>
      <p:sp>
        <p:nvSpPr>
          <p:cNvPr id="3084" name="Прямоугольник 14"/>
          <p:cNvSpPr>
            <a:spLocks noChangeArrowheads="1"/>
          </p:cNvSpPr>
          <p:nvPr/>
        </p:nvSpPr>
        <p:spPr bwMode="auto">
          <a:xfrm>
            <a:off x="4572000" y="64166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Palatino Linotype" pitchFamily="18" charset="0"/>
              </a:rPr>
              <a:t>Кластер</a:t>
            </a:r>
            <a:r>
              <a:rPr lang="en-US">
                <a:latin typeface="Palatino Linotype" pitchFamily="18" charset="0"/>
              </a:rPr>
              <a:t>           </a:t>
            </a:r>
            <a:r>
              <a:rPr lang="uk-UA">
                <a:latin typeface="Palatino Linotype" pitchFamily="18" charset="0"/>
              </a:rPr>
              <a:t>, візуалізація HOMO</a:t>
            </a:r>
            <a:endParaRPr lang="ru-RU">
              <a:latin typeface="Palatino Linotype" pitchFamily="18" charset="0"/>
            </a:endParaRP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6000750" y="6357938"/>
          <a:ext cx="500063" cy="500062"/>
        </p:xfrm>
        <a:graphic>
          <a:graphicData uri="http://schemas.openxmlformats.org/presentationml/2006/ole">
            <p:oleObj spid="_x0000_s136195" name="Формула" r:id="rId9" imgW="279360" imgH="241200" progId="Equation.3">
              <p:embed/>
            </p:oleObj>
          </a:graphicData>
        </a:graphic>
      </p:graphicFrame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786063" y="3571875"/>
            <a:ext cx="1771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2.4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-2.4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 Å</a:t>
            </a:r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291388" y="3500438"/>
            <a:ext cx="1852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86 Å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Порівняння ікосаедричної структури і ГЦК-гратки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060575"/>
            <a:ext cx="8178827" cy="4608513"/>
          </a:xfrm>
        </p:spPr>
        <p:txBody>
          <a:bodyPr/>
          <a:lstStyle/>
          <a:p>
            <a:pPr marL="0" indent="342900" algn="just">
              <a:spcBef>
                <a:spcPts val="0"/>
              </a:spcBef>
            </a:pPr>
            <a:r>
              <a:rPr lang="uk-UA" sz="1800" dirty="0"/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 підставі критерію максимальної кількості зв'язків при мінімізації об’єму, а також того факту, що в об’ємі структурою алюмінію є </a:t>
            </a:r>
            <a:r>
              <a:rPr lang="uk-UA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ГЦК – ґратка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можна  очікувати, що структура такої наночастинки також буде </a:t>
            </a:r>
            <a:r>
              <a:rPr lang="uk-UA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ГЦК.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</a:pPr>
            <a:endParaRPr lang="uk-UA" sz="1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Однак обчислення показують, що енергія 13-атомного </a:t>
            </a:r>
            <a:r>
              <a:rPr lang="uk-UA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ікосаедричного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кластера </a:t>
            </a:r>
            <a:r>
              <a:rPr lang="uk-UA" sz="1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 17% нижче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енергії </a:t>
            </a:r>
            <a:r>
              <a:rPr lang="uk-UA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ГЦК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– кластера, </a:t>
            </a:r>
          </a:p>
          <a:p>
            <a:pPr marL="0" indent="342900" algn="just">
              <a:spcBef>
                <a:spcPts val="0"/>
              </a:spcBef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uk-UA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ГЦК-кластери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спонтанно переходять в </a:t>
            </a:r>
            <a:r>
              <a:rPr lang="uk-UA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ікосаедричну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форму, тобто, відбувається зміна їхньої структури.</a:t>
            </a:r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Існування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стабільних ікосаедричних частинок металів розміром менш 1 нм  (кластери, що містять менш 300 атомів) підтверджується багатьма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експериментами.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40"/>
            <a:ext cx="9144000" cy="682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 атомів в ікосаедричних структурах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357298"/>
            <a:ext cx="8107389" cy="515778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sz="1800" b="1" dirty="0"/>
              <a:t>            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Кількість атомів у більш великому кластері з щільним упакуванням, подібним </a:t>
            </a:r>
            <a:r>
              <a:rPr lang="uk-UA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ікосаедру</a:t>
            </a: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800" b="1" dirty="0" smtClean="0">
                <a:solidFill>
                  <a:srgbClr val="EF9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визначається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формулою:                            	</a:t>
            </a:r>
          </a:p>
          <a:p>
            <a:pPr algn="just"/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Font typeface="Wingdings" pitchFamily="2" charset="2"/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- де </a:t>
            </a: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– число шарів навколо центрального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атома.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                Таким чином, мінімальний кластер містить </a:t>
            </a:r>
            <a:r>
              <a:rPr lang="uk-UA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uk-UA" sz="1800" b="1" dirty="0">
                <a:solidFill>
                  <a:srgbClr val="EF9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атомів, при зростанні розмірів кластера отримаємо числа </a:t>
            </a:r>
          </a:p>
          <a:p>
            <a:pPr algn="just">
              <a:buFont typeface="Wingdings" pitchFamily="2" charset="2"/>
              <a:buNone/>
            </a:pP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uk-UA" sz="24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= 55, 147, 309, 561 … </a:t>
            </a:r>
          </a:p>
          <a:p>
            <a:pPr algn="just">
              <a:buFont typeface="Wingdings" pitchFamily="2" charset="2"/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just">
              <a:buFont typeface="Wingdings" pitchFamily="2" charset="2"/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                  Кластери, що включають ці магічні числа </a:t>
            </a:r>
            <a:r>
              <a:rPr lang="uk-UA" sz="20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                                мають підвищену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стабільність.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928926" y="2143116"/>
          <a:ext cx="3454400" cy="717550"/>
        </p:xfrm>
        <a:graphic>
          <a:graphicData uri="http://schemas.openxmlformats.org/presentationml/2006/ole">
            <p:oleObj spid="_x0000_s66562" name="Формула" r:id="rId4" imgW="3454200" imgH="723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Перехід від ікосаедричної структури до гексагональної або кубічної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7" y="1916113"/>
            <a:ext cx="8001055" cy="468153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Збільшення кількості атомів у кластері приводить до швидкого росту енергії пружної деформації, що пропорційна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об’єму.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 результаті в кластері великого розміру ріст пружної енергії перевищує зменшення поверхневої енергії, наслідком чого є дестабілізація ікосаедричної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структури.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Таким чином, є деякий критичний розмір, вище якого ікосаедричні структури стають менш стабільними, ніж ГЦК- або ГЩ- структури, характерні для наночастинок розміром більш 10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4"/>
            <a:ext cx="8229600" cy="93978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поверхности</a:t>
            </a:r>
          </a:p>
        </p:txBody>
      </p:sp>
      <p:pic>
        <p:nvPicPr>
          <p:cNvPr id="15365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52513"/>
            <a:ext cx="5279378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6" name="Object 6"/>
          <p:cNvGraphicFramePr>
            <a:graphicFrameLocks noGrp="1" noChangeAspect="1"/>
          </p:cNvGraphicFramePr>
          <p:nvPr/>
        </p:nvGraphicFramePr>
        <p:xfrm>
          <a:off x="6084888" y="3048000"/>
          <a:ext cx="1871662" cy="1244600"/>
        </p:xfrm>
        <a:graphic>
          <a:graphicData uri="http://schemas.openxmlformats.org/presentationml/2006/ole">
            <p:oleObj spid="_x0000_s1026" name="Equation" r:id="rId4" imgW="419040" imgH="393480" progId="">
              <p:embed/>
            </p:oleObj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57818" y="1412875"/>
            <a:ext cx="3606795" cy="13208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ru-RU" sz="2000" dirty="0"/>
              <a:t>При </a:t>
            </a:r>
            <a:r>
              <a:rPr lang="ru-RU" sz="2000" dirty="0">
                <a:solidFill>
                  <a:srgbClr val="FF0000"/>
                </a:solidFill>
              </a:rPr>
              <a:t>уменьшении </a:t>
            </a:r>
            <a:r>
              <a:rPr lang="ru-RU" sz="2000" dirty="0"/>
              <a:t>размера частиц </a:t>
            </a:r>
            <a:r>
              <a:rPr lang="ru-RU" sz="2000" dirty="0">
                <a:solidFill>
                  <a:srgbClr val="FF0000"/>
                </a:solidFill>
              </a:rPr>
              <a:t>в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ru-RU" sz="2000" dirty="0">
                <a:solidFill>
                  <a:srgbClr val="FF0000"/>
                </a:solidFill>
              </a:rPr>
              <a:t> раз</a:t>
            </a:r>
            <a:r>
              <a:rPr lang="ru-RU" sz="2000" dirty="0"/>
              <a:t> общая площадь поверхности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r>
              <a:rPr lang="ru-RU" sz="2000" dirty="0"/>
              <a:t>при заданном объеме</a:t>
            </a:r>
            <a:r>
              <a:rPr lang="en-US" sz="2000" dirty="0"/>
              <a:t> </a:t>
            </a:r>
            <a:r>
              <a:rPr lang="en-US" sz="2000" i="1" dirty="0"/>
              <a:t>V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возрастает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в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раз</a:t>
            </a:r>
            <a:r>
              <a:rPr lang="ru-RU" sz="2000" dirty="0"/>
              <a:t>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786446" y="5214950"/>
            <a:ext cx="3063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Зависимость доли атомов на поверхности и в объеме </a:t>
            </a:r>
            <a:r>
              <a:rPr lang="ru-RU" dirty="0" err="1"/>
              <a:t>наночастиц</a:t>
            </a:r>
            <a:r>
              <a:rPr lang="ru-RU" dirty="0"/>
              <a:t> от размера частиц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rcRect l="2344" t="39525" r="2343" b="10198"/>
          <a:stretch>
            <a:fillRect/>
          </a:stretch>
        </p:blipFill>
        <p:spPr>
          <a:xfrm>
            <a:off x="642910" y="928670"/>
            <a:ext cx="8072494" cy="3176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Зависимость количества атомов в кластере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поверхности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размера частицы</a:t>
            </a:r>
            <a:endParaRPr lang="ru-RU" sz="2400" b="1" baseline="-25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357694"/>
            <a:ext cx="8429684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Избыточность энергии поверхностных атомов  существенно влияет на: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Arial" charset="0"/>
            </a:endParaRPr>
          </a:p>
          <a:p>
            <a:pPr indent="2952750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температуру плавления,</a:t>
            </a:r>
          </a:p>
          <a:p>
            <a:pPr indent="2952750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2 )растворимость, </a:t>
            </a:r>
          </a:p>
          <a:p>
            <a:pPr indent="2952750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электропроводность,</a:t>
            </a:r>
          </a:p>
          <a:p>
            <a:pPr indent="2952750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окисленность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2952750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токсичность, </a:t>
            </a:r>
          </a:p>
          <a:p>
            <a:pPr indent="2952750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6) взрывоопасность</a:t>
            </a:r>
          </a:p>
          <a:p>
            <a:pPr indent="2952750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7) реакционную способность и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921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объясняется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размерный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14282" y="2118573"/>
            <a:ext cx="8450293" cy="4596575"/>
            <a:chOff x="2826" y="1521"/>
            <a:chExt cx="12888" cy="7560"/>
          </a:xfrm>
        </p:grpSpPr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rot="5400000">
              <a:off x="6496" y="5590"/>
              <a:ext cx="580" cy="1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 rot="5400000">
              <a:off x="12725" y="3570"/>
              <a:ext cx="580" cy="1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rot="5400000">
              <a:off x="9016" y="1810"/>
              <a:ext cx="579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2826" y="5841"/>
              <a:ext cx="8934" cy="3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39999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39999"/>
                  </a:srgbClr>
                </a:gs>
              </a:gsLst>
              <a:lin ang="5400000" scaled="1"/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tIns="118800"/>
            <a:lstStyle/>
            <a:p>
              <a:pPr algn="ctr"/>
              <a:r>
                <a:rPr lang="ru-RU" sz="2000" b="1" dirty="0">
                  <a:latin typeface="Times New Roman" pitchFamily="18" charset="0"/>
                </a:rPr>
                <a:t>Изменение термодинамических свойств:</a:t>
              </a:r>
            </a:p>
            <a:p>
              <a:pPr marL="0" lvl="1"/>
              <a:r>
                <a:rPr lang="ru-RU" sz="2000" dirty="0">
                  <a:latin typeface="Times New Roman" pitchFamily="18" charset="0"/>
                </a:rPr>
                <a:t>а) энергии </a:t>
              </a:r>
              <a:r>
                <a:rPr lang="ru-RU" sz="2000" dirty="0" smtClean="0">
                  <a:latin typeface="Times New Roman" pitchFamily="18" charset="0"/>
                </a:rPr>
                <a:t>Гиббса (</a:t>
              </a:r>
              <a:r>
                <a:rPr lang="en-US" sz="2000" dirty="0" smtClean="0">
                  <a:latin typeface="Times New Roman" pitchFamily="18" charset="0"/>
                </a:rPr>
                <a:t>G</a:t>
              </a:r>
              <a:r>
                <a:rPr lang="ru-RU" sz="2000" dirty="0" smtClean="0">
                  <a:latin typeface="Times New Roman" pitchFamily="18" charset="0"/>
                </a:rPr>
                <a:t>), энергии Гельмгольца</a:t>
              </a:r>
              <a:r>
                <a:rPr lang="en-US" sz="2000" dirty="0" smtClean="0">
                  <a:latin typeface="Times New Roman" pitchFamily="18" charset="0"/>
                </a:rPr>
                <a:t> (F)</a:t>
              </a:r>
              <a:r>
                <a:rPr lang="ru-RU" sz="2000" dirty="0" smtClean="0">
                  <a:latin typeface="Times New Roman" pitchFamily="18" charset="0"/>
                </a:rPr>
                <a:t>;</a:t>
              </a:r>
              <a:endParaRPr lang="ru-RU" sz="2000" dirty="0">
                <a:latin typeface="Times New Roman" pitchFamily="18" charset="0"/>
              </a:endParaRPr>
            </a:p>
            <a:p>
              <a:pPr marL="0" lvl="1"/>
              <a:r>
                <a:rPr lang="ru-RU" sz="2000" dirty="0">
                  <a:latin typeface="Times New Roman" pitchFamily="18" charset="0"/>
                </a:rPr>
                <a:t>б) давления пара над веществом;</a:t>
              </a:r>
            </a:p>
            <a:p>
              <a:pPr marL="0" lvl="1"/>
              <a:r>
                <a:rPr lang="ru-RU" sz="2000" dirty="0">
                  <a:latin typeface="Times New Roman" pitchFamily="18" charset="0"/>
                </a:rPr>
                <a:t>в) электродных потенциалов </a:t>
              </a:r>
            </a:p>
            <a:p>
              <a:pPr marL="0" lvl="1"/>
              <a:r>
                <a:rPr lang="ru-RU" sz="2000" dirty="0">
                  <a:latin typeface="Times New Roman" pitchFamily="18" charset="0"/>
                </a:rPr>
                <a:t>(</a:t>
              </a:r>
              <a:r>
                <a:rPr lang="ru-RU" sz="2000" dirty="0" err="1">
                  <a:latin typeface="Times New Roman" pitchFamily="18" charset="0"/>
                </a:rPr>
                <a:t>ок.-восст</a:t>
              </a:r>
              <a:r>
                <a:rPr lang="ru-RU" sz="2000" dirty="0">
                  <a:latin typeface="Times New Roman" pitchFamily="18" charset="0"/>
                </a:rPr>
                <a:t>. активности);</a:t>
              </a:r>
            </a:p>
            <a:p>
              <a:pPr marL="0" lvl="1"/>
              <a:r>
                <a:rPr lang="ru-RU" sz="2000" dirty="0">
                  <a:latin typeface="Times New Roman" pitchFamily="18" charset="0"/>
                </a:rPr>
                <a:t>г) константы равновесия.</a:t>
              </a:r>
              <a:endParaRPr lang="ru-RU" dirty="0"/>
            </a:p>
          </p:txBody>
        </p:sp>
        <p:sp>
          <p:nvSpPr>
            <p:cNvPr id="9244" name="AutoShape 28"/>
            <p:cNvSpPr>
              <a:spLocks noChangeArrowheads="1"/>
            </p:cNvSpPr>
            <p:nvPr/>
          </p:nvSpPr>
          <p:spPr bwMode="auto">
            <a:xfrm>
              <a:off x="3134" y="2061"/>
              <a:ext cx="12220" cy="11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tIns="118800"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Поверхностные эффекты</a:t>
              </a:r>
              <a:endParaRPr lang="ru-RU"/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10674" y="3861"/>
              <a:ext cx="5040" cy="144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39999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39999"/>
                  </a:srgbClr>
                </a:gs>
              </a:gsLst>
              <a:lin ang="5400000" scaled="1"/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tIns="118800"/>
            <a:lstStyle/>
            <a:p>
              <a:pPr algn="ctr"/>
              <a:r>
                <a:rPr lang="ru-RU" sz="2000" b="1">
                  <a:solidFill>
                    <a:srgbClr val="000080"/>
                  </a:solidFill>
                  <a:latin typeface="Times New Roman" pitchFamily="18" charset="0"/>
                </a:rPr>
                <a:t>Увеличение химической активности</a:t>
              </a:r>
              <a:endParaRPr lang="ru-RU"/>
            </a:p>
          </p:txBody>
        </p:sp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2934" y="3861"/>
              <a:ext cx="7020" cy="1439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39999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39999"/>
                  </a:srgbClr>
                </a:gs>
              </a:gsLst>
              <a:lin ang="5400000" scaled="1"/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tIns="118800"/>
            <a:lstStyle/>
            <a:p>
              <a:pPr algn="ctr"/>
              <a:r>
                <a:rPr lang="ru-RU" sz="2000" b="1">
                  <a:solidFill>
                    <a:srgbClr val="000080"/>
                  </a:solidFill>
                  <a:latin typeface="Times New Roman" pitchFamily="18" charset="0"/>
                </a:rPr>
                <a:t>Дополнительное (поверхностное) давление</a:t>
              </a:r>
              <a:endParaRPr lang="ru-RU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rot="5400000">
              <a:off x="6136" y="3570"/>
              <a:ext cx="580" cy="1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 rot="5400000">
              <a:off x="7396" y="1810"/>
              <a:ext cx="579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 rot="5400000">
              <a:off x="10637" y="1810"/>
              <a:ext cx="579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 rot="5400000">
              <a:off x="5957" y="1810"/>
              <a:ext cx="579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 rot="5400000">
              <a:off x="12077" y="1810"/>
              <a:ext cx="579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00034" y="64291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Возрастание удельной поверхности с уменьшением размера частиц.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Размер частиц является активной термодинамической переменной.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429387" y="4714884"/>
          <a:ext cx="1817293" cy="452438"/>
        </p:xfrm>
        <a:graphic>
          <a:graphicData uri="http://schemas.openxmlformats.org/presentationml/2006/ole">
            <p:oleObj spid="_x0000_s37890" name="Формула" r:id="rId4" imgW="1523880" imgH="380880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462194" y="5435629"/>
          <a:ext cx="1753144" cy="422263"/>
        </p:xfrm>
        <a:graphic>
          <a:graphicData uri="http://schemas.openxmlformats.org/presentationml/2006/ole">
            <p:oleObj spid="_x0000_s37891" name="Equation" r:id="rId5" imgW="736560" imgH="177480" progId="Equation.3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500826" y="6143644"/>
          <a:ext cx="1783285" cy="422258"/>
        </p:xfrm>
        <a:graphic>
          <a:graphicData uri="http://schemas.openxmlformats.org/presentationml/2006/ole">
            <p:oleObj spid="_x0000_s37892" name="Equation" r:id="rId6" imgW="749160" imgH="177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40"/>
            <a:ext cx="9144000" cy="682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1414"/>
            <a:ext cx="8540750" cy="6286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НЧ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металлов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5181600"/>
            <a:ext cx="4419600" cy="1676400"/>
          </a:xfrm>
          <a:noFill/>
          <a:ln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428868"/>
            <a:ext cx="31400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57686" y="1981200"/>
            <a:ext cx="4786314" cy="1447800"/>
          </a:xfrm>
          <a:prstGeom prst="rect">
            <a:avLst/>
          </a:prstGeom>
          <a:noFill/>
          <a:ln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53032" y="3429000"/>
            <a:ext cx="4191000" cy="2971800"/>
          </a:xfrm>
          <a:prstGeom prst="rect">
            <a:avLst/>
          </a:prstGeom>
          <a:noFill/>
          <a:ln/>
        </p:spPr>
      </p:pic>
      <p:sp>
        <p:nvSpPr>
          <p:cNvPr id="10" name="Прямоугольник 9"/>
          <p:cNvSpPr/>
          <p:nvPr/>
        </p:nvSpPr>
        <p:spPr>
          <a:xfrm>
            <a:off x="71438" y="8572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металлов обычно принимают правильную форму  октаэдра, икосаэдра,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тетрадекаэдра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(могут быть и другие формы). Структура НЧ подчиняется принципу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плотнейшей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атомной упаковки.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1" y="114298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Доля поверхностных атомов в частице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42852"/>
            <a:ext cx="928596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металевих нанокластерів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357298"/>
            <a:ext cx="7235825" cy="51133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1600" b="1" dirty="0"/>
              <a:t> </a:t>
            </a:r>
            <a:r>
              <a:rPr lang="uk-UA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Ag, Al, Au, Ca, Cu, Pb, Pt, як і інертні гази Ne, Ar, Kr, Xe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uk-UA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   кристалізуються в </a:t>
            </a:r>
            <a:r>
              <a:rPr lang="uk-UA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ГЦК -ґратку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Mg, Nd, Os, Re, Ru, Zn 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у </a:t>
            </a:r>
            <a:r>
              <a:rPr lang="uk-UA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ГЩ-ґратку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Деякі метали, такі як </a:t>
            </a:r>
            <a:r>
              <a:rPr lang="uk-UA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Nb, Ta, Mo, W,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у звичайному стані мають ОЦК- ґратку, але дослідження цих металів у нанокристалах розміром 5-10 нм показало, що вони також мають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uk-UA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ГЦК чи ГЩ структуру</a:t>
            </a:r>
            <a:endParaRPr lang="ru-RU" sz="20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88913"/>
            <a:ext cx="8786842" cy="1447800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Елементарна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комірка ГЦК- ґратки, побудована навколо </a:t>
            </a:r>
            <a:b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центрального атома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500174"/>
            <a:ext cx="7715304" cy="50133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Кожен атом в обох щільноупакованих структурах має </a:t>
            </a:r>
            <a:r>
              <a:rPr lang="uk-UA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12 сусідів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рисунку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показані </a:t>
            </a:r>
            <a:r>
              <a:rPr lang="uk-UA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12 сусідів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атома, що знаходиться в центрі куба для </a:t>
            </a:r>
            <a:r>
              <a:rPr lang="uk-UA" sz="20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ГЦК –ґратки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20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Ці </a:t>
            </a:r>
            <a:r>
              <a:rPr lang="uk-UA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13 атомів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складають найменшу з теоретично можливих для </a:t>
            </a:r>
            <a:r>
              <a:rPr lang="uk-UA" sz="20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наночастинок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елементарну комірку для </a:t>
            </a:r>
            <a:r>
              <a:rPr lang="uk-UA" sz="20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ГЦК-ґратки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928802"/>
            <a:ext cx="22320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28600"/>
            <a:ext cx="8563004" cy="98582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13-атомна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ГЦК- наночастинка, що має форму 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14-гранника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5143536" cy="2543188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spcBef>
                <a:spcPts val="0"/>
              </a:spcBef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 рисунку показаний чотирнадцятикутник з мінімальним об’ємом, утворений з’єднанням цих атомів плоскими гранями, що був названий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кубооктаедром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/>
          </a:p>
          <a:p>
            <a:pPr marL="0" indent="342900" algn="just">
              <a:spcBef>
                <a:spcPts val="0"/>
              </a:spcBef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білих кружки в правій верхній частині рисунка відповідають трьом атомам верхнього шару 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ГЦК- ґратки;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шість чорних кружків і невидимий центральний атом складають середній шар 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В  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ГЦК -  ґратки;</a:t>
            </a:r>
          </a:p>
          <a:p>
            <a:pPr marL="0" indent="342900" algn="just">
              <a:spcBef>
                <a:spcPts val="0"/>
              </a:spcBef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білий кружок ліворуч унизу – один із трьох невидимих атомів у нижній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площині 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643050"/>
            <a:ext cx="21605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00760" y="4357694"/>
            <a:ext cx="29987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0" lang="uk-UA" dirty="0">
                <a:latin typeface="Times New Roman" pitchFamily="18" charset="0"/>
                <a:cs typeface="Times New Roman" pitchFamily="18" charset="0"/>
              </a:rPr>
              <a:t>У цього 14-гранника – </a:t>
            </a:r>
          </a:p>
          <a:p>
            <a:pPr algn="ctr">
              <a:spcBef>
                <a:spcPct val="30000"/>
              </a:spcBef>
            </a:pPr>
            <a:r>
              <a:rPr kumimoji="0" lang="uk-UA" dirty="0">
                <a:latin typeface="Times New Roman" pitchFamily="18" charset="0"/>
                <a:cs typeface="Times New Roman" pitchFamily="18" charset="0"/>
              </a:rPr>
              <a:t>6 квадратних граней і </a:t>
            </a:r>
          </a:p>
          <a:p>
            <a:pPr algn="ctr">
              <a:spcBef>
                <a:spcPct val="30000"/>
              </a:spcBef>
            </a:pPr>
            <a:r>
              <a:rPr kumimoji="0" lang="uk-UA" dirty="0">
                <a:latin typeface="Times New Roman" pitchFamily="18" charset="0"/>
                <a:cs typeface="Times New Roman" pitchFamily="18" charset="0"/>
              </a:rPr>
              <a:t>8 граней у формі рівностороннього трикутника</a:t>
            </a:r>
            <a:r>
              <a:rPr kumimoji="0"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80" y="71414"/>
            <a:ext cx="8229600" cy="868346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СТРУКТУРНІ   МАГІЧНІ   ЧИСЛА в ГЦК- гратці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000108"/>
            <a:ext cx="6861175" cy="5072098"/>
          </a:xfrm>
        </p:spPr>
        <p:txBody>
          <a:bodyPr>
            <a:normAutofit/>
          </a:bodyPr>
          <a:lstStyle/>
          <a:p>
            <a:pPr algn="just"/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Якщо наростити на цю частинку ще один шар, то отримаємо частинку тієї ж форми з </a:t>
            </a:r>
            <a:r>
              <a:rPr lang="uk-UA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атомів.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Додаючи шари до такої частинки, зможемо одержати ще більші за розміром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наночастинки.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утворять ряд кластерів із сумарною кількістю атомів: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uk-UA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=1, 13, 55, 147, 309, 561… </a:t>
            </a:r>
          </a:p>
          <a:p>
            <a:pPr algn="ctr">
              <a:buFont typeface="Wingdings" pitchFamily="2" charset="2"/>
              <a:buNone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Ці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числа називають </a:t>
            </a:r>
          </a:p>
          <a:p>
            <a:pPr algn="ctr">
              <a:buFont typeface="Wingdings" pitchFamily="2" charset="2"/>
              <a:buNone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структурними магічними числами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16906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1324</Words>
  <Application>Microsoft Office PowerPoint</Application>
  <PresentationFormat>Экран (4:3)</PresentationFormat>
  <Paragraphs>207</Paragraphs>
  <Slides>24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Формула</vt:lpstr>
      <vt:lpstr>Equation</vt:lpstr>
      <vt:lpstr>Размерные эффекты и условия их проявления </vt:lpstr>
      <vt:lpstr>Слайд 2</vt:lpstr>
      <vt:lpstr>Слайд 3</vt:lpstr>
      <vt:lpstr>Строение НЧ металлов</vt:lpstr>
      <vt:lpstr>Слайд 5</vt:lpstr>
      <vt:lpstr>Структура металевих нанокластерів</vt:lpstr>
      <vt:lpstr>Елементарна комірка ГЦК- ґратки, побудована навколо  центрального атома</vt:lpstr>
      <vt:lpstr>13-атомна ГЦК- наночастинка, що має форму 14-гранника</vt:lpstr>
      <vt:lpstr>СТРУКТУРНІ   МАГІЧНІ   ЧИСЛА в ГЦК- гратці</vt:lpstr>
      <vt:lpstr>СТРУКТУРНІ   МАГІЧНІ   ЧИСЛА в ГЦК- гратці</vt:lpstr>
      <vt:lpstr>СТРУКТУРНІ   МАГІЧНІ   ЧИСЛА в ГЩ- гратці</vt:lpstr>
      <vt:lpstr>  ЕЛЕКТРОННІ  МАГІЧНІ  ЧИСЛА</vt:lpstr>
      <vt:lpstr>Электронные и структурные магические числа</vt:lpstr>
      <vt:lpstr>Електронна будова атомів  лужних металів </vt:lpstr>
      <vt:lpstr>Оболонкова модель кластера (модель желе)</vt:lpstr>
      <vt:lpstr>Три можливих розташування атомів у кластері  Al13 </vt:lpstr>
      <vt:lpstr>НАНОКЛАСТЕР Al13 ЗІ СТРУКТУРОЮ ГЦК</vt:lpstr>
      <vt:lpstr>НАНОКЛАСТЕР Al13 З ІКОСАЕДРИЧНОЮ СТРУКТУРОЮ </vt:lpstr>
      <vt:lpstr>Порівняння ікосаедричної структури і ГЦК-гратки</vt:lpstr>
      <vt:lpstr>Кількість атомів в ікосаедричних структурах</vt:lpstr>
      <vt:lpstr>Перехід від ікосаедричної структури до гексагональної або кубічної</vt:lpstr>
      <vt:lpstr>Роль поверхности</vt:lpstr>
      <vt:lpstr>Слайд 23</vt:lpstr>
      <vt:lpstr>Чем объясняется размерный эффект?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Размерные эффекты и условия их проявления</dc:title>
  <dc:creator>ananina</dc:creator>
  <cp:lastModifiedBy>ananina</cp:lastModifiedBy>
  <cp:revision>52</cp:revision>
  <dcterms:created xsi:type="dcterms:W3CDTF">2018-02-01T11:16:21Z</dcterms:created>
  <dcterms:modified xsi:type="dcterms:W3CDTF">2018-03-27T08:05:10Z</dcterms:modified>
</cp:coreProperties>
</file>