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8" roundtripDataSignature="AMtx7miWQi27yYk720fglA4tYrDgPuX3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'єкти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0" y="-86866"/>
            <a:ext cx="4724400" cy="694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726360" y="-23695"/>
            <a:ext cx="4417640" cy="69448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>
            <p:ph type="ctrTitle"/>
          </p:nvPr>
        </p:nvSpPr>
        <p:spPr>
          <a:xfrm>
            <a:off x="685800" y="1340767"/>
            <a:ext cx="7772400" cy="316835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 Драч – невтомний шукач нового змісту й нової форми в поезії. Переосмислення жанру балади. «Балада про соняшник» − поетичний роздум про суть мистецтва, процес творчості. Символічний образ соняшника, сонця</a:t>
            </a: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idx="1" type="body"/>
          </p:nvPr>
        </p:nvSpPr>
        <p:spPr>
          <a:xfrm>
            <a:off x="467544" y="188640"/>
            <a:ext cx="8229600" cy="25202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дев’яності роки були надруковані його збірка «Вогонь з попелу» (1995), драма-колаж про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 Шевченка «Гора», збірник статей з проблем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державотворення «Політика» (1997),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«Сізіфів меч. Вірші дев’яностих» (1999).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3227004"/>
            <a:ext cx="4680520" cy="30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072" y="3241941"/>
            <a:ext cx="3542954" cy="3080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p11"/>
          <p:cNvSpPr txBox="1"/>
          <p:nvPr>
            <p:ph idx="1" type="body"/>
          </p:nvPr>
        </p:nvSpPr>
        <p:spPr>
          <a:xfrm>
            <a:off x="457200" y="1600201"/>
            <a:ext cx="8229600" cy="6766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2006р. удостоєний звання Героя України.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2708920"/>
            <a:ext cx="11430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64" y="2551179"/>
            <a:ext cx="4637162" cy="3091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4716016" y="1484784"/>
            <a:ext cx="3765104" cy="38164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Помер 19 червня 2018 року. Похований  у рідному селі Теліженцях поруч із могилою сина Максима.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836712"/>
            <a:ext cx="3836696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ДУМКИ ІВАНА ДРАЧА</a:t>
            </a:r>
            <a:endParaRPr sz="2800"/>
          </a:p>
        </p:txBody>
      </p:sp>
      <p:sp>
        <p:nvSpPr>
          <p:cNvPr id="169" name="Google Shape;169;p13"/>
          <p:cNvSpPr txBox="1"/>
          <p:nvPr>
            <p:ph idx="1" type="body"/>
          </p:nvPr>
        </p:nvSpPr>
        <p:spPr>
          <a:xfrm>
            <a:off x="467544" y="1052736"/>
            <a:ext cx="8229600" cy="56166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«Я був як робочий віл, робоча бджола, я не був людиною, яка б'є у барабан і кричить про себе».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«Боюся болю. Смерті не боюся».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«Сенс життя – це саме життя. Щодня я оточений радостями та печалями. І радості, і печалі – це величезні крила. В мене великий розмах крил – і в трагізмі, і в радощах».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«Кожен українець – це «троїсті музики»: одне – думає, друге – каже, третє – робить».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«Коли людина не встане з колін, то вона не далеко зможе пройти».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«Є відчуття, що Росія ніколи не дасть нам відчути себе переможцями. Тому нам треба бути постійно при зброї і давати по зубах кожному, хто напрошується в гості без запрошення».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/>
          <p:nvPr/>
        </p:nvSpPr>
        <p:spPr>
          <a:xfrm>
            <a:off x="22169" y="35565"/>
            <a:ext cx="9036496" cy="13849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БАЛАДА</a:t>
            </a: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невеликий за розміром ліро-епічний твір фольклорного чи авторського походження на літературну чи історичну тему  з драматично-напруженим сюжетом</a:t>
            </a:r>
            <a: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-1" y="1628800"/>
            <a:ext cx="9058665" cy="489364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1480" lvl="0" marL="54864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6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БАЛАДИ:</a:t>
            </a:r>
            <a:endParaRPr/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❑"/>
            </a:pPr>
            <a:r>
              <a:rPr b="0" i="0" lang="ru-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незначний обсяг;</a:t>
            </a:r>
            <a:endParaRPr/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❑"/>
            </a:pPr>
            <a:r>
              <a:rPr b="0" i="0" lang="ru-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емоційна розповідь про незвичайні події, переживання героїв;</a:t>
            </a:r>
            <a:endParaRPr/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❑"/>
            </a:pPr>
            <a:r>
              <a:rPr b="0" i="0" lang="ru-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напружений драматизм сюжету;</a:t>
            </a:r>
            <a:endParaRPr/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❑"/>
            </a:pPr>
            <a:r>
              <a:rPr b="0" i="0" lang="ru-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зв’язок із фольклором (мотиви, образи, художні засоби тощо);</a:t>
            </a:r>
            <a:endParaRPr/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❑"/>
            </a:pPr>
            <a:r>
              <a:rPr b="0" i="0" lang="ru-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поєднання епосу (зображення зовнішніх подій) і лірики (відображення почуттів героїв);</a:t>
            </a:r>
            <a:endParaRPr/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❑"/>
            </a:pPr>
            <a:r>
              <a:rPr b="0" i="0" lang="ru-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елемент фантастики;</a:t>
            </a:r>
            <a:endParaRPr/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❑"/>
            </a:pPr>
            <a:r>
              <a:rPr b="0" i="0" lang="ru-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віршована форма;</a:t>
            </a:r>
            <a:endParaRPr/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❑"/>
            </a:pPr>
            <a:r>
              <a:rPr b="0" i="0" lang="ru-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романтичний пейзаж і метаморфози.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1" name="Google Shape;181;p15"/>
          <p:cNvSpPr txBox="1"/>
          <p:nvPr>
            <p:ph idx="1" type="body"/>
          </p:nvPr>
        </p:nvSpPr>
        <p:spPr>
          <a:xfrm>
            <a:off x="2843808" y="764704"/>
            <a:ext cx="5875165" cy="28803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Однією з найвідоміших балад І.Драча є перекладена багатьма мовами світу «Балада про соняшник» - своєрідна візитівка письменника.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393" y="255136"/>
            <a:ext cx="2232248" cy="35816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/>
          <p:nvPr/>
        </p:nvSpPr>
        <p:spPr>
          <a:xfrm>
            <a:off x="323528" y="3933056"/>
            <a:ext cx="8424936" cy="267765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Павло Тичина дав таку оцінку твору: «Цей твір цікавий... По-перше, тема обдарованості й таланту подана цілком по-новому... По-друге: розв'язання теми цілком своє, а не традиційне... По-третє: колір сонця в поета оранжевий, тобто жовтогарячий. Це, як мені здається, цілком відповідає характерові творчого сприймання світла українським народом...»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 txBox="1"/>
          <p:nvPr>
            <p:ph idx="1" type="body"/>
          </p:nvPr>
        </p:nvSpPr>
        <p:spPr>
          <a:xfrm>
            <a:off x="4211960" y="908720"/>
            <a:ext cx="4618856" cy="511256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ІДЕЯ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980728"/>
            <a:ext cx="3077836" cy="493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6" name="Google Shape;196;p17"/>
          <p:cNvSpPr txBox="1"/>
          <p:nvPr>
            <p:ph idx="1" type="body"/>
          </p:nvPr>
        </p:nvSpPr>
        <p:spPr>
          <a:xfrm>
            <a:off x="4211960" y="908720"/>
            <a:ext cx="4618856" cy="511256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ТЕМА: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розповідь про таїнство пробудження творчого духу в людині.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ІДЕЯ: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поет стверджує, що порив до високих сфер духовності виростає із «земного», із закоріненості в рідний ґрунт, із відкриття краси в повсякденному житті.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980728"/>
            <a:ext cx="3077836" cy="493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990424"/>
            <a:ext cx="2695019" cy="37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8"/>
          <p:cNvSpPr/>
          <p:nvPr/>
        </p:nvSpPr>
        <p:spPr>
          <a:xfrm>
            <a:off x="4597566" y="294744"/>
            <a:ext cx="4320481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купається коло млина</a:t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4599349" y="879161"/>
            <a:ext cx="4320481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лежить у піску</a:t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4567834" y="1538819"/>
            <a:ext cx="4320481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стріляє горобців з рогатки</a:t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4567835" y="2276872"/>
            <a:ext cx="4320481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симпатичний</a:t>
            </a: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4567836" y="2927342"/>
            <a:ext cx="4320481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веселий халамидник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3635002" y="242441"/>
            <a:ext cx="936104" cy="5291768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4599350" y="3645024"/>
            <a:ext cx="4320481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непосидючий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599352" y="4352155"/>
            <a:ext cx="4320481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закоханий у життя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623791" y="5010989"/>
            <a:ext cx="4320481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неординарною уявою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683568" y="4875375"/>
            <a:ext cx="2808312" cy="46166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 СОНЯШНИКА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683569" y="5706709"/>
            <a:ext cx="8260704" cy="95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справжній митець, який поєднує в собі порив у височінь  до сонця й закорінення в рідну землю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/>
          <p:nvPr/>
        </p:nvSpPr>
        <p:spPr>
          <a:xfrm>
            <a:off x="4512529" y="5010152"/>
            <a:ext cx="4320481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символізує поезію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4512530" y="2564904"/>
            <a:ext cx="4320481" cy="95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захоплює соняшника-розбишаку</a:t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4524184" y="3671446"/>
            <a:ext cx="4320481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красиве, засмагле</a:t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4512530" y="4377775"/>
            <a:ext cx="4320481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їхало на велосипеді</a:t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4521270" y="1413356"/>
            <a:ext cx="4320481" cy="95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відкриває соняшнику новий,  незвіданий світ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3560549" y="1413356"/>
            <a:ext cx="936104" cy="412001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2137315"/>
            <a:ext cx="2665960" cy="268836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 txBox="1"/>
          <p:nvPr/>
        </p:nvSpPr>
        <p:spPr>
          <a:xfrm>
            <a:off x="683568" y="4875375"/>
            <a:ext cx="2808312" cy="46166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 СОНЦЯ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idx="1" type="body"/>
          </p:nvPr>
        </p:nvSpPr>
        <p:spPr>
          <a:xfrm>
            <a:off x="395536" y="260648"/>
            <a:ext cx="8229600" cy="17281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 Федорович Драч народився 17 жовтня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1936 року в с. Теліжинці Терентіївського району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Київської області.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4504392" y="3058404"/>
            <a:ext cx="4134125" cy="224676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Дитинство часів війни сформувало в серці поета батьківську безстрашність і материнську любов.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513" y="2993187"/>
            <a:ext cx="349567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type="title"/>
          </p:nvPr>
        </p:nvSpPr>
        <p:spPr>
          <a:xfrm>
            <a:off x="467544" y="260648"/>
            <a:ext cx="8229600" cy="648072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Чим балади Драча відрізняються від традиційних?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0"/>
          <p:cNvSpPr txBox="1"/>
          <p:nvPr>
            <p:ph idx="1" type="body"/>
          </p:nvPr>
        </p:nvSpPr>
        <p:spPr>
          <a:xfrm>
            <a:off x="467544" y="1052736"/>
            <a:ext cx="8229600" cy="10367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майстерне поєднання епічної розповіді із драматизмом та ліричністю;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483359" y="2219164"/>
            <a:ext cx="8229600" cy="10367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відсутнє традиційне легендарно-історичне, героїчне та фантасичне її звучання;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474084" y="3430960"/>
            <a:ext cx="8229600" cy="10367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заміна реалістичної конкретики за допомогою асоціативного наповнення та метафоризації дійсності;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474084" y="4585017"/>
            <a:ext cx="8229600" cy="10367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ліричний поет уміє миттєво осягнути світ і побачити в ньому те, що не відкривається всім.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 txBox="1"/>
          <p:nvPr>
            <p:ph idx="1" type="body"/>
          </p:nvPr>
        </p:nvSpPr>
        <p:spPr>
          <a:xfrm>
            <a:off x="457200" y="1600200"/>
            <a:ext cx="8229600" cy="298092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І. Драч реформував жанр балади, відкинувши традиційні легендарно-історичні, героїчні й фантастичні її атрибути, але залишивши ліро-епічну структуру, напружений сюжет.</a:t>
            </a:r>
            <a:endParaRPr/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Ткачук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6" name="Google Shape;246;p22"/>
          <p:cNvSpPr txBox="1"/>
          <p:nvPr>
            <p:ph idx="1" type="body"/>
          </p:nvPr>
        </p:nvSpPr>
        <p:spPr>
          <a:xfrm>
            <a:off x="457200" y="1600200"/>
            <a:ext cx="8229600" cy="298092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І. Драч модернізував українську поезію не лише за формою, а й за типом образного мис­лення, наповнивши концептуальною ємністю, філософською глибиною й великою експре­сивною силою.</a:t>
            </a:r>
            <a:endParaRPr/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Ткачук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idx="1" type="body"/>
          </p:nvPr>
        </p:nvSpPr>
        <p:spPr>
          <a:xfrm>
            <a:off x="251520" y="188641"/>
            <a:ext cx="8640960" cy="19442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 закінчення Тетіївської середньої школи</a:t>
            </a:r>
            <a:r>
              <a:rPr lang="ru-RU" sz="28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на вступивши на факультет журналістики,</a:t>
            </a:r>
            <a:b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викладав мову та літературу в семирічці сусіднього села Дзвінячого.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3583195" y="2355611"/>
            <a:ext cx="5220072" cy="310854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Далі була служба в армії (1956–1958) й навчання в Київському університеті, звідки  його було виключено за «творчі та політичні погляди», але в 1961 році    відновився на заочному відділенні.</a:t>
            </a: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306489"/>
            <a:ext cx="3024336" cy="401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395536" y="260648"/>
            <a:ext cx="8424936" cy="19442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Влаштувався на роботу в «Літературну Україну».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1962-1964 рр. навчався на Вищих курсах кіносценаристів і кінорежисерів у Москві. У цей же час почав писати   перші вірші.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898" y="2469117"/>
            <a:ext cx="3161990" cy="403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968" y="2420887"/>
            <a:ext cx="3793837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4283968" y="6141294"/>
            <a:ext cx="3793837" cy="36933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 І.Миколайчуком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467544" y="908720"/>
            <a:ext cx="8229600" cy="1828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Тоді ж зблизився з українськими дисидентами. Однак після їх розгрому радянським режимом  написав листа, у якому каявся у своїх зв'язках із ними.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2981641"/>
            <a:ext cx="5366370" cy="357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539552" y="260648"/>
            <a:ext cx="8229600" cy="1800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 Драч працював у газетах "Літературна Україна" і "Батьківщина", а також на київській кіностудії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ім. О. П. Довженка.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2176158"/>
            <a:ext cx="2808312" cy="408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2176159"/>
            <a:ext cx="2875836" cy="387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467544" y="260648"/>
            <a:ext cx="8229600" cy="403244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1961 р. І. Драч опублікував у «Літературній газеті» драму-феєрію «Ніж у сонці», яка відразу привернула увагу критики.  Протягом 1962–1988 pp. виходили його збірки: «Соняшник» (1962), «Протуберанці серця» (1965), «Балади буднів» (1967), «До джерел» (1972), «Корінь і крона» (1974), «Київське небо» (1976), «Шабля і хустина» (1981),  «Драматичні поеми» (1982), «Теліжинці» (1985), «Чорнобильська мадонна» (1987),  «Храм серця» (1988).</a:t>
            </a:r>
            <a:endParaRPr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19545" l="0" r="0" t="0"/>
          <a:stretch/>
        </p:blipFill>
        <p:spPr>
          <a:xfrm>
            <a:off x="1475656" y="4393379"/>
            <a:ext cx="2180588" cy="234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984" y="4365104"/>
            <a:ext cx="3456806" cy="2302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539552" y="260648"/>
            <a:ext cx="8229600" cy="17567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Збірка І. Драча «Корінь і крона» була відзначена Державною премією України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ім. Т. Шевченка в 1976 р.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16444" r="16215" t="0"/>
          <a:stretch/>
        </p:blipFill>
        <p:spPr>
          <a:xfrm>
            <a:off x="1274618" y="2204864"/>
            <a:ext cx="2715491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2" y="2264415"/>
            <a:ext cx="3240360" cy="393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середині 80-х pp. поет був обраний до правління Київської організації Спілки письменників України, далі — його головою, а ще згодом — Головою Народного руху України та депутатом Верховної Ради України. Керував товариством «Україна», очолював Світовий конгрес українців та Конгрес української інтелігенції (КУІ), був міністром в уряді В. А. Ющенка, брав активну участь у подіях помаранчевої революції.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2020-12-12T19:01:53Z</dcterms:created>
  <dc:creator>Таня</dc:creator>
</cp:coreProperties>
</file>