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6" r:id="rId2"/>
    <p:sldId id="257" r:id="rId3"/>
    <p:sldId id="258" r:id="rId4"/>
    <p:sldId id="259" r:id="rId5"/>
    <p:sldId id="260" r:id="rId6"/>
    <p:sldId id="261" r:id="rId7"/>
    <p:sldId id="262" r:id="rId8"/>
    <p:sldId id="271" r:id="rId9"/>
    <p:sldId id="263" r:id="rId10"/>
    <p:sldId id="264" r:id="rId11"/>
    <p:sldId id="265" r:id="rId12"/>
    <p:sldId id="266" r:id="rId13"/>
    <p:sldId id="267" r:id="rId14"/>
    <p:sldId id="268" r:id="rId15"/>
    <p:sldId id="269" r:id="rId16"/>
  </p:sldIdLst>
  <p:sldSz cx="12192000" cy="6858000"/>
  <p:notesSz cx="9144000" cy="6858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9377" autoAdjust="0"/>
  </p:normalViewPr>
  <p:slideViewPr>
    <p:cSldViewPr snapToGrid="0">
      <p:cViewPr varScale="1">
        <p:scale>
          <a:sx n="81" d="100"/>
          <a:sy n="81" d="100"/>
        </p:scale>
        <p:origin x="9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sz="quarter" idx="1"/>
          </p:nvPr>
        </p:nvSpPr>
        <p:spPr>
          <a:xfrm>
            <a:off x="5179484" y="0"/>
            <a:ext cx="3962400" cy="344091"/>
          </a:xfrm>
          <a:prstGeom prst="rect">
            <a:avLst/>
          </a:prstGeom>
        </p:spPr>
        <p:txBody>
          <a:bodyPr vert="horz" lIns="91440" tIns="45720" rIns="91440" bIns="45720" rtlCol="0"/>
          <a:lstStyle>
            <a:lvl1pPr algn="r">
              <a:defRPr sz="1200"/>
            </a:lvl1pPr>
          </a:lstStyle>
          <a:p>
            <a:fld id="{2818DD19-21C2-4F8D-94A0-0E020CB8B267}" type="datetimeFigureOut">
              <a:rPr lang="uk-UA" smtClean="0"/>
              <a:t>25.09.2019</a:t>
            </a:fld>
            <a:endParaRPr lang="uk-UA"/>
          </a:p>
        </p:txBody>
      </p:sp>
      <p:sp>
        <p:nvSpPr>
          <p:cNvPr id="4" name="Нижний колонтитул 3"/>
          <p:cNvSpPr>
            <a:spLocks noGrp="1"/>
          </p:cNvSpPr>
          <p:nvPr>
            <p:ph type="ftr" sz="quarter" idx="2"/>
          </p:nvPr>
        </p:nvSpPr>
        <p:spPr>
          <a:xfrm>
            <a:off x="0" y="6513910"/>
            <a:ext cx="3962400" cy="344090"/>
          </a:xfrm>
          <a:prstGeom prst="rect">
            <a:avLst/>
          </a:prstGeom>
        </p:spPr>
        <p:txBody>
          <a:bodyPr vert="horz" lIns="91440" tIns="45720" rIns="91440" bIns="45720" rtlCol="0" anchor="b"/>
          <a:lstStyle>
            <a:lvl1pPr algn="l">
              <a:defRPr sz="1200"/>
            </a:lvl1pPr>
          </a:lstStyle>
          <a:p>
            <a:endParaRPr lang="uk-UA"/>
          </a:p>
        </p:txBody>
      </p:sp>
      <p:sp>
        <p:nvSpPr>
          <p:cNvPr id="5" name="Номер слайда 4"/>
          <p:cNvSpPr>
            <a:spLocks noGrp="1"/>
          </p:cNvSpPr>
          <p:nvPr>
            <p:ph type="sldNum" sz="quarter" idx="3"/>
          </p:nvPr>
        </p:nvSpPr>
        <p:spPr>
          <a:xfrm>
            <a:off x="5179484" y="6513910"/>
            <a:ext cx="3962400" cy="344090"/>
          </a:xfrm>
          <a:prstGeom prst="rect">
            <a:avLst/>
          </a:prstGeom>
        </p:spPr>
        <p:txBody>
          <a:bodyPr vert="horz" lIns="91440" tIns="45720" rIns="91440" bIns="45720" rtlCol="0" anchor="b"/>
          <a:lstStyle>
            <a:lvl1pPr algn="r">
              <a:defRPr sz="1200"/>
            </a:lvl1pPr>
          </a:lstStyle>
          <a:p>
            <a:fld id="{4660CB4B-A782-4769-BAAF-DA76C24121B0}" type="slidenum">
              <a:rPr lang="uk-UA" smtClean="0"/>
              <a:t>‹#›</a:t>
            </a:fld>
            <a:endParaRPr lang="uk-UA"/>
          </a:p>
        </p:txBody>
      </p:sp>
    </p:spTree>
    <p:extLst>
      <p:ext uri="{BB962C8B-B14F-4D97-AF65-F5344CB8AC3E}">
        <p14:creationId xmlns:p14="http://schemas.microsoft.com/office/powerpoint/2010/main" val="26685891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500D058D-3A7A-4F10-8C9C-7CE85AD327EC}" type="datetimeFigureOut">
              <a:rPr lang="uk-UA" smtClean="0"/>
              <a:t>25.09.2019</a:t>
            </a:fld>
            <a:endParaRPr lang="uk-UA"/>
          </a:p>
        </p:txBody>
      </p:sp>
      <p:sp>
        <p:nvSpPr>
          <p:cNvPr id="4" name="Образ слайда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8F8B71C3-7928-4836-80B7-5E7EEB210C5E}" type="slidenum">
              <a:rPr lang="uk-UA" smtClean="0"/>
              <a:t>‹#›</a:t>
            </a:fld>
            <a:endParaRPr lang="uk-UA"/>
          </a:p>
        </p:txBody>
      </p:sp>
    </p:spTree>
    <p:extLst>
      <p:ext uri="{BB962C8B-B14F-4D97-AF65-F5344CB8AC3E}">
        <p14:creationId xmlns:p14="http://schemas.microsoft.com/office/powerpoint/2010/main" val="42658872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uk-UA" dirty="0" smtClean="0"/>
              <a:t>Забезпечення постійної платоспроможності </a:t>
            </a:r>
            <a:r>
              <a:rPr lang="uk-UA" dirty="0" err="1" smtClean="0"/>
              <a:t>підпри</a:t>
            </a:r>
          </a:p>
          <a:p>
            <a:r>
              <a:rPr lang="uk-UA" dirty="0" err="1" smtClean="0"/>
              <a:t>ємства</a:t>
            </a:r>
            <a:r>
              <a:rPr lang="uk-UA" dirty="0" smtClean="0"/>
              <a:t> можна досягти за рахунок дотримання фінансової рівно</a:t>
            </a:r>
          </a:p>
          <a:p>
            <a:r>
              <a:rPr lang="uk-UA" dirty="0" smtClean="0"/>
              <a:t>ваги в довгостроковому періоді. Фінансова рівновага </a:t>
            </a:r>
            <a:r>
              <a:rPr lang="uk-UA" dirty="0" err="1" smtClean="0"/>
              <a:t>передба</a:t>
            </a:r>
          </a:p>
          <a:p>
            <a:r>
              <a:rPr lang="uk-UA" dirty="0" err="1" smtClean="0"/>
              <a:t>чає</a:t>
            </a:r>
            <a:r>
              <a:rPr lang="uk-UA" dirty="0" smtClean="0"/>
              <a:t>, що грошові надходження підприємства рівні або </a:t>
            </a:r>
            <a:r>
              <a:rPr lang="uk-UA" dirty="0" err="1" smtClean="0"/>
              <a:t>переви</a:t>
            </a:r>
          </a:p>
          <a:p>
            <a:r>
              <a:rPr lang="uk-UA" dirty="0" err="1" smtClean="0"/>
              <a:t>щують</a:t>
            </a:r>
            <a:r>
              <a:rPr lang="uk-UA" dirty="0" smtClean="0"/>
              <a:t> потребу в капіталі для виконання поточних платіжних</a:t>
            </a:r>
          </a:p>
          <a:p>
            <a:r>
              <a:rPr lang="uk-UA" dirty="0" smtClean="0"/>
              <a:t>зобов’язань.</a:t>
            </a:r>
            <a:endParaRPr lang="uk-UA" dirty="0"/>
          </a:p>
        </p:txBody>
      </p:sp>
      <p:sp>
        <p:nvSpPr>
          <p:cNvPr id="4" name="Номер слайда 3"/>
          <p:cNvSpPr>
            <a:spLocks noGrp="1"/>
          </p:cNvSpPr>
          <p:nvPr>
            <p:ph type="sldNum" sz="quarter" idx="10"/>
          </p:nvPr>
        </p:nvSpPr>
        <p:spPr/>
        <p:txBody>
          <a:bodyPr/>
          <a:lstStyle/>
          <a:p>
            <a:fld id="{8F8B71C3-7928-4836-80B7-5E7EEB210C5E}" type="slidenum">
              <a:rPr lang="uk-UA" smtClean="0"/>
              <a:t>7</a:t>
            </a:fld>
            <a:endParaRPr lang="uk-UA"/>
          </a:p>
        </p:txBody>
      </p:sp>
    </p:spTree>
    <p:extLst>
      <p:ext uri="{BB962C8B-B14F-4D97-AF65-F5344CB8AC3E}">
        <p14:creationId xmlns:p14="http://schemas.microsoft.com/office/powerpoint/2010/main" val="11409362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1. Золоте правило </a:t>
            </a:r>
            <a:r>
              <a:rPr lang="ru-RU" dirty="0" err="1" smtClean="0"/>
              <a:t>фінансування</a:t>
            </a:r>
            <a:r>
              <a:rPr lang="ru-RU" dirty="0" smtClean="0"/>
              <a:t>.</a:t>
            </a:r>
          </a:p>
          <a:p>
            <a:r>
              <a:rPr lang="ru-RU" dirty="0" err="1" smtClean="0"/>
              <a:t>Його</a:t>
            </a:r>
            <a:r>
              <a:rPr lang="ru-RU" dirty="0" smtClean="0"/>
              <a:t> </a:t>
            </a:r>
            <a:r>
              <a:rPr lang="ru-RU" dirty="0" err="1" smtClean="0"/>
              <a:t>ще</a:t>
            </a:r>
            <a:r>
              <a:rPr lang="ru-RU" dirty="0" smtClean="0"/>
              <a:t> </a:t>
            </a:r>
            <a:r>
              <a:rPr lang="ru-RU" dirty="0" err="1" smtClean="0"/>
              <a:t>називають</a:t>
            </a:r>
            <a:r>
              <a:rPr lang="ru-RU" dirty="0" smtClean="0"/>
              <a:t> золотим </a:t>
            </a:r>
            <a:r>
              <a:rPr lang="ru-RU" dirty="0" err="1" smtClean="0"/>
              <a:t>банківським</a:t>
            </a:r>
            <a:r>
              <a:rPr lang="ru-RU" dirty="0" smtClean="0"/>
              <a:t> правилом </a:t>
            </a:r>
            <a:r>
              <a:rPr lang="ru-RU" dirty="0" err="1" smtClean="0"/>
              <a:t>або</a:t>
            </a:r>
            <a:r>
              <a:rPr lang="ru-RU" dirty="0" smtClean="0"/>
              <a:t> правилом </a:t>
            </a:r>
            <a:r>
              <a:rPr lang="ru-RU" dirty="0" err="1" smtClean="0"/>
              <a:t>узгодженості</a:t>
            </a:r>
            <a:r>
              <a:rPr lang="ru-RU" dirty="0" smtClean="0"/>
              <a:t> </a:t>
            </a:r>
            <a:r>
              <a:rPr lang="ru-RU" dirty="0" err="1" smtClean="0"/>
              <a:t>строків</a:t>
            </a:r>
            <a:r>
              <a:rPr lang="ru-RU" dirty="0" smtClean="0"/>
              <a:t>. </a:t>
            </a:r>
            <a:endParaRPr lang="uk-UA" dirty="0"/>
          </a:p>
        </p:txBody>
      </p:sp>
      <p:sp>
        <p:nvSpPr>
          <p:cNvPr id="4" name="Номер слайда 3"/>
          <p:cNvSpPr>
            <a:spLocks noGrp="1"/>
          </p:cNvSpPr>
          <p:nvPr>
            <p:ph type="sldNum" sz="quarter" idx="10"/>
          </p:nvPr>
        </p:nvSpPr>
        <p:spPr/>
        <p:txBody>
          <a:bodyPr/>
          <a:lstStyle/>
          <a:p>
            <a:fld id="{8F8B71C3-7928-4836-80B7-5E7EEB210C5E}" type="slidenum">
              <a:rPr lang="uk-UA" smtClean="0"/>
              <a:t>12</a:t>
            </a:fld>
            <a:endParaRPr lang="uk-UA"/>
          </a:p>
        </p:txBody>
      </p:sp>
    </p:spTree>
    <p:extLst>
      <p:ext uri="{BB962C8B-B14F-4D97-AF65-F5344CB8AC3E}">
        <p14:creationId xmlns:p14="http://schemas.microsoft.com/office/powerpoint/2010/main" val="29512248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uk-UA" dirty="0" smtClean="0"/>
              <a:t>Правило вертикальної структури капіталу</a:t>
            </a:r>
            <a:r>
              <a:rPr lang="uk-UA" baseline="0" dirty="0" smtClean="0"/>
              <a:t> п</a:t>
            </a:r>
            <a:r>
              <a:rPr lang="uk-UA" dirty="0" smtClean="0"/>
              <a:t>ов’язане з аналізом складу та структури джерел формування капіталу, а також вимог дотримання певного співвідношення між власним і позичковим капіталом підприємства. </a:t>
            </a:r>
          </a:p>
          <a:p>
            <a:r>
              <a:rPr lang="ru-RU" dirty="0" err="1" smtClean="0"/>
              <a:t>Аналізуючи</a:t>
            </a:r>
            <a:r>
              <a:rPr lang="ru-RU" dirty="0" smtClean="0"/>
              <a:t> </a:t>
            </a:r>
            <a:r>
              <a:rPr lang="ru-RU" dirty="0" err="1" smtClean="0"/>
              <a:t>вертикальну</a:t>
            </a:r>
            <a:r>
              <a:rPr lang="ru-RU" dirty="0" smtClean="0"/>
              <a:t> структуру балансу, </a:t>
            </a:r>
            <a:r>
              <a:rPr lang="ru-RU" dirty="0" err="1" smtClean="0"/>
              <a:t>обчислюють</a:t>
            </a:r>
            <a:r>
              <a:rPr lang="ru-RU" dirty="0" smtClean="0"/>
              <a:t> два </a:t>
            </a:r>
            <a:r>
              <a:rPr lang="ru-RU" dirty="0" err="1" smtClean="0"/>
              <a:t>основні</a:t>
            </a:r>
            <a:r>
              <a:rPr lang="ru-RU" dirty="0" smtClean="0"/>
              <a:t> </a:t>
            </a:r>
            <a:r>
              <a:rPr lang="ru-RU" dirty="0" err="1" smtClean="0"/>
              <a:t>показники</a:t>
            </a:r>
            <a:endParaRPr lang="ru-RU" dirty="0" smtClean="0"/>
          </a:p>
          <a:p>
            <a:endParaRPr lang="uk-UA" dirty="0" smtClean="0"/>
          </a:p>
          <a:p>
            <a:r>
              <a:rPr lang="uk-UA" dirty="0" smtClean="0"/>
              <a:t>Показник фінансового левериджу (коефіцієнт фінансової заборгованості)</a:t>
            </a:r>
          </a:p>
          <a:p>
            <a:pPr marL="0" marR="0" indent="0" algn="l" defTabSz="914400" rtl="0" eaLnBrk="1" fontAlgn="auto" latinLnBrk="0" hangingPunct="1">
              <a:lnSpc>
                <a:spcPct val="100000"/>
              </a:lnSpc>
              <a:spcBef>
                <a:spcPts val="0"/>
              </a:spcBef>
              <a:spcAft>
                <a:spcPts val="0"/>
              </a:spcAft>
              <a:buClrTx/>
              <a:buSzTx/>
              <a:buFontTx/>
              <a:buNone/>
              <a:tabLst/>
              <a:defRPr/>
            </a:pPr>
            <a:r>
              <a:rPr lang="uk-UA" sz="1200" dirty="0" smtClean="0"/>
              <a:t>За вибраних напрямків інвестування ризик кредиторів тим менший, чим менша частка позичкового капіталу в загальній сумі пасивів.</a:t>
            </a:r>
          </a:p>
          <a:p>
            <a:endParaRPr lang="uk-UA" dirty="0"/>
          </a:p>
        </p:txBody>
      </p:sp>
      <p:sp>
        <p:nvSpPr>
          <p:cNvPr id="4" name="Номер слайда 3"/>
          <p:cNvSpPr>
            <a:spLocks noGrp="1"/>
          </p:cNvSpPr>
          <p:nvPr>
            <p:ph type="sldNum" sz="quarter" idx="10"/>
          </p:nvPr>
        </p:nvSpPr>
        <p:spPr/>
        <p:txBody>
          <a:bodyPr/>
          <a:lstStyle/>
          <a:p>
            <a:fld id="{8F8B71C3-7928-4836-80B7-5E7EEB210C5E}" type="slidenum">
              <a:rPr lang="uk-UA" smtClean="0"/>
              <a:t>14</a:t>
            </a:fld>
            <a:endParaRPr lang="uk-UA"/>
          </a:p>
        </p:txBody>
      </p:sp>
    </p:spTree>
    <p:extLst>
      <p:ext uri="{BB962C8B-B14F-4D97-AF65-F5344CB8AC3E}">
        <p14:creationId xmlns:p14="http://schemas.microsoft.com/office/powerpoint/2010/main" val="13894628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uk-UA"/>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p>
            <a:fld id="{7979870B-FC5B-4EB5-AA4A-A7572AB73543}" type="datetimeFigureOut">
              <a:rPr lang="uk-UA" smtClean="0"/>
              <a:t>25.09.2019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128B3694-007D-4B77-ABAE-4D7D8C82D9FB}" type="slidenum">
              <a:rPr lang="uk-UA" smtClean="0"/>
              <a:t>‹#›</a:t>
            </a:fld>
            <a:endParaRPr lang="uk-UA"/>
          </a:p>
        </p:txBody>
      </p:sp>
    </p:spTree>
    <p:extLst>
      <p:ext uri="{BB962C8B-B14F-4D97-AF65-F5344CB8AC3E}">
        <p14:creationId xmlns:p14="http://schemas.microsoft.com/office/powerpoint/2010/main" val="11119946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7979870B-FC5B-4EB5-AA4A-A7572AB73543}" type="datetimeFigureOut">
              <a:rPr lang="uk-UA" smtClean="0"/>
              <a:t>25.09.2019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128B3694-007D-4B77-ABAE-4D7D8C82D9FB}" type="slidenum">
              <a:rPr lang="uk-UA" smtClean="0"/>
              <a:t>‹#›</a:t>
            </a:fld>
            <a:endParaRPr lang="uk-UA"/>
          </a:p>
        </p:txBody>
      </p:sp>
    </p:spTree>
    <p:extLst>
      <p:ext uri="{BB962C8B-B14F-4D97-AF65-F5344CB8AC3E}">
        <p14:creationId xmlns:p14="http://schemas.microsoft.com/office/powerpoint/2010/main" val="15323242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7979870B-FC5B-4EB5-AA4A-A7572AB73543}" type="datetimeFigureOut">
              <a:rPr lang="uk-UA" smtClean="0"/>
              <a:t>25.09.2019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128B3694-007D-4B77-ABAE-4D7D8C82D9FB}" type="slidenum">
              <a:rPr lang="uk-UA" smtClean="0"/>
              <a:t>‹#›</a:t>
            </a:fld>
            <a:endParaRPr lang="uk-UA"/>
          </a:p>
        </p:txBody>
      </p:sp>
    </p:spTree>
    <p:extLst>
      <p:ext uri="{BB962C8B-B14F-4D97-AF65-F5344CB8AC3E}">
        <p14:creationId xmlns:p14="http://schemas.microsoft.com/office/powerpoint/2010/main" val="23608737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7979870B-FC5B-4EB5-AA4A-A7572AB73543}" type="datetimeFigureOut">
              <a:rPr lang="uk-UA" smtClean="0"/>
              <a:t>25.09.2019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128B3694-007D-4B77-ABAE-4D7D8C82D9FB}" type="slidenum">
              <a:rPr lang="uk-UA" smtClean="0"/>
              <a:t>‹#›</a:t>
            </a:fld>
            <a:endParaRPr lang="uk-UA"/>
          </a:p>
        </p:txBody>
      </p:sp>
    </p:spTree>
    <p:extLst>
      <p:ext uri="{BB962C8B-B14F-4D97-AF65-F5344CB8AC3E}">
        <p14:creationId xmlns:p14="http://schemas.microsoft.com/office/powerpoint/2010/main" val="23894869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uk-UA"/>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7979870B-FC5B-4EB5-AA4A-A7572AB73543}" type="datetimeFigureOut">
              <a:rPr lang="uk-UA" smtClean="0"/>
              <a:t>25.09.2019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128B3694-007D-4B77-ABAE-4D7D8C82D9FB}" type="slidenum">
              <a:rPr lang="uk-UA" smtClean="0"/>
              <a:t>‹#›</a:t>
            </a:fld>
            <a:endParaRPr lang="uk-UA"/>
          </a:p>
        </p:txBody>
      </p:sp>
    </p:spTree>
    <p:extLst>
      <p:ext uri="{BB962C8B-B14F-4D97-AF65-F5344CB8AC3E}">
        <p14:creationId xmlns:p14="http://schemas.microsoft.com/office/powerpoint/2010/main" val="19677692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p>
            <a:fld id="{7979870B-FC5B-4EB5-AA4A-A7572AB73543}" type="datetimeFigureOut">
              <a:rPr lang="uk-UA" smtClean="0"/>
              <a:t>25.09.2019</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128B3694-007D-4B77-ABAE-4D7D8C82D9FB}" type="slidenum">
              <a:rPr lang="uk-UA" smtClean="0"/>
              <a:t>‹#›</a:t>
            </a:fld>
            <a:endParaRPr lang="uk-UA"/>
          </a:p>
        </p:txBody>
      </p:sp>
    </p:spTree>
    <p:extLst>
      <p:ext uri="{BB962C8B-B14F-4D97-AF65-F5344CB8AC3E}">
        <p14:creationId xmlns:p14="http://schemas.microsoft.com/office/powerpoint/2010/main" val="4107820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uk-UA"/>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p>
            <a:fld id="{7979870B-FC5B-4EB5-AA4A-A7572AB73543}" type="datetimeFigureOut">
              <a:rPr lang="uk-UA" smtClean="0"/>
              <a:t>25.09.2019</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128B3694-007D-4B77-ABAE-4D7D8C82D9FB}" type="slidenum">
              <a:rPr lang="uk-UA" smtClean="0"/>
              <a:t>‹#›</a:t>
            </a:fld>
            <a:endParaRPr lang="uk-UA"/>
          </a:p>
        </p:txBody>
      </p:sp>
    </p:spTree>
    <p:extLst>
      <p:ext uri="{BB962C8B-B14F-4D97-AF65-F5344CB8AC3E}">
        <p14:creationId xmlns:p14="http://schemas.microsoft.com/office/powerpoint/2010/main" val="23743533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p>
            <a:fld id="{7979870B-FC5B-4EB5-AA4A-A7572AB73543}" type="datetimeFigureOut">
              <a:rPr lang="uk-UA" smtClean="0"/>
              <a:t>25.09.2019</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128B3694-007D-4B77-ABAE-4D7D8C82D9FB}" type="slidenum">
              <a:rPr lang="uk-UA" smtClean="0"/>
              <a:t>‹#›</a:t>
            </a:fld>
            <a:endParaRPr lang="uk-UA"/>
          </a:p>
        </p:txBody>
      </p:sp>
    </p:spTree>
    <p:extLst>
      <p:ext uri="{BB962C8B-B14F-4D97-AF65-F5344CB8AC3E}">
        <p14:creationId xmlns:p14="http://schemas.microsoft.com/office/powerpoint/2010/main" val="31711708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979870B-FC5B-4EB5-AA4A-A7572AB73543}" type="datetimeFigureOut">
              <a:rPr lang="uk-UA" smtClean="0"/>
              <a:t>25.09.2019</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128B3694-007D-4B77-ABAE-4D7D8C82D9FB}" type="slidenum">
              <a:rPr lang="uk-UA" smtClean="0"/>
              <a:t>‹#›</a:t>
            </a:fld>
            <a:endParaRPr lang="uk-UA"/>
          </a:p>
        </p:txBody>
      </p:sp>
    </p:spTree>
    <p:extLst>
      <p:ext uri="{BB962C8B-B14F-4D97-AF65-F5344CB8AC3E}">
        <p14:creationId xmlns:p14="http://schemas.microsoft.com/office/powerpoint/2010/main" val="38502526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uk-UA"/>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7979870B-FC5B-4EB5-AA4A-A7572AB73543}" type="datetimeFigureOut">
              <a:rPr lang="uk-UA" smtClean="0"/>
              <a:t>25.09.2019</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128B3694-007D-4B77-ABAE-4D7D8C82D9FB}" type="slidenum">
              <a:rPr lang="uk-UA" smtClean="0"/>
              <a:t>‹#›</a:t>
            </a:fld>
            <a:endParaRPr lang="uk-UA"/>
          </a:p>
        </p:txBody>
      </p:sp>
    </p:spTree>
    <p:extLst>
      <p:ext uri="{BB962C8B-B14F-4D97-AF65-F5344CB8AC3E}">
        <p14:creationId xmlns:p14="http://schemas.microsoft.com/office/powerpoint/2010/main" val="228909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uk-UA"/>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7979870B-FC5B-4EB5-AA4A-A7572AB73543}" type="datetimeFigureOut">
              <a:rPr lang="uk-UA" smtClean="0"/>
              <a:t>25.09.2019</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128B3694-007D-4B77-ABAE-4D7D8C82D9FB}" type="slidenum">
              <a:rPr lang="uk-UA" smtClean="0"/>
              <a:t>‹#›</a:t>
            </a:fld>
            <a:endParaRPr lang="uk-UA"/>
          </a:p>
        </p:txBody>
      </p:sp>
    </p:spTree>
    <p:extLst>
      <p:ext uri="{BB962C8B-B14F-4D97-AF65-F5344CB8AC3E}">
        <p14:creationId xmlns:p14="http://schemas.microsoft.com/office/powerpoint/2010/main" val="22910198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uk-UA"/>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79870B-FC5B-4EB5-AA4A-A7572AB73543}" type="datetimeFigureOut">
              <a:rPr lang="uk-UA" smtClean="0"/>
              <a:t>25.09.2019</a:t>
            </a:fld>
            <a:endParaRPr lang="uk-UA"/>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8B3694-007D-4B77-ABAE-4D7D8C82D9FB}" type="slidenum">
              <a:rPr lang="uk-UA" smtClean="0"/>
              <a:t>‹#›</a:t>
            </a:fld>
            <a:endParaRPr lang="uk-UA"/>
          </a:p>
        </p:txBody>
      </p:sp>
    </p:spTree>
    <p:extLst>
      <p:ext uri="{BB962C8B-B14F-4D97-AF65-F5344CB8AC3E}">
        <p14:creationId xmlns:p14="http://schemas.microsoft.com/office/powerpoint/2010/main" val="27433598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43148" y="985652"/>
            <a:ext cx="10094026" cy="3539430"/>
          </a:xfrm>
          <a:prstGeom prst="rect">
            <a:avLst/>
          </a:prstGeom>
        </p:spPr>
        <p:txBody>
          <a:bodyPr wrap="square">
            <a:spAutoFit/>
          </a:bodyPr>
          <a:lstStyle/>
          <a:p>
            <a:r>
              <a:rPr lang="uk-UA" sz="2800" b="1" i="1" dirty="0" smtClean="0"/>
              <a:t>Тема 4.  Форми,    правила   та   умови    фінансування    санації підприємств</a:t>
            </a:r>
          </a:p>
          <a:p>
            <a:endParaRPr lang="uk-UA" sz="2800" b="1" i="1" dirty="0" smtClean="0"/>
          </a:p>
          <a:p>
            <a:r>
              <a:rPr lang="uk-UA" sz="2800" dirty="0" smtClean="0"/>
              <a:t>1. Класифікація форм фінансування фінансової санації</a:t>
            </a:r>
          </a:p>
          <a:p>
            <a:r>
              <a:rPr lang="uk-UA" sz="2800" dirty="0" smtClean="0"/>
              <a:t>2. Механізм визначення потреби в капіталі для проведення санації підприємства</a:t>
            </a:r>
          </a:p>
          <a:p>
            <a:r>
              <a:rPr lang="uk-UA" sz="2800" dirty="0" smtClean="0"/>
              <a:t>3. Основні правила фінансування санації підприємств</a:t>
            </a:r>
          </a:p>
          <a:p>
            <a:r>
              <a:rPr lang="uk-UA" sz="2800" dirty="0" smtClean="0"/>
              <a:t>	</a:t>
            </a:r>
            <a:endParaRPr lang="uk-UA" sz="2800" dirty="0"/>
          </a:p>
        </p:txBody>
      </p:sp>
    </p:spTree>
    <p:extLst>
      <p:ext uri="{BB962C8B-B14F-4D97-AF65-F5344CB8AC3E}">
        <p14:creationId xmlns:p14="http://schemas.microsoft.com/office/powerpoint/2010/main" val="12523768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14400" y="1104405"/>
            <a:ext cx="10509662" cy="3877985"/>
          </a:xfrm>
          <a:prstGeom prst="rect">
            <a:avLst/>
          </a:prstGeom>
        </p:spPr>
        <p:txBody>
          <a:bodyPr wrap="square">
            <a:spAutoFit/>
          </a:bodyPr>
          <a:lstStyle/>
          <a:p>
            <a:pPr>
              <a:spcBef>
                <a:spcPts val="1200"/>
              </a:spcBef>
            </a:pPr>
            <a:r>
              <a:rPr lang="uk-UA" sz="2800" i="1" dirty="0" smtClean="0"/>
              <a:t>Збільшення вхідних грошових потоків досягається за рахунок таких заходів:</a:t>
            </a:r>
          </a:p>
          <a:p>
            <a:pPr>
              <a:spcBef>
                <a:spcPts val="1200"/>
              </a:spcBef>
            </a:pPr>
            <a:r>
              <a:rPr lang="uk-UA" sz="2800" dirty="0" smtClean="0"/>
              <a:t>– мобілізація внутрішніх джерел самофінансування;</a:t>
            </a:r>
          </a:p>
          <a:p>
            <a:pPr>
              <a:spcBef>
                <a:spcPts val="1200"/>
              </a:spcBef>
            </a:pPr>
            <a:r>
              <a:rPr lang="uk-UA" sz="2800" dirty="0" smtClean="0"/>
              <a:t>– рефінансування дебіторської заборгованості;</a:t>
            </a:r>
          </a:p>
          <a:p>
            <a:pPr>
              <a:spcBef>
                <a:spcPts val="1200"/>
              </a:spcBef>
            </a:pPr>
            <a:r>
              <a:rPr lang="uk-UA" sz="2800" dirty="0" smtClean="0"/>
              <a:t>– стимулювання збуту основної продукції;</a:t>
            </a:r>
          </a:p>
          <a:p>
            <a:pPr>
              <a:spcBef>
                <a:spcPts val="1200"/>
              </a:spcBef>
            </a:pPr>
            <a:r>
              <a:rPr lang="uk-UA" sz="2800" dirty="0" smtClean="0"/>
              <a:t>– залучення додаткового акціонерного капіталу;</a:t>
            </a:r>
          </a:p>
          <a:p>
            <a:pPr>
              <a:spcBef>
                <a:spcPts val="1200"/>
              </a:spcBef>
            </a:pPr>
            <a:r>
              <a:rPr lang="uk-UA" sz="2800" dirty="0" smtClean="0"/>
              <a:t>– одержання нових позик.</a:t>
            </a:r>
            <a:endParaRPr lang="uk-UA" sz="2800" dirty="0"/>
          </a:p>
        </p:txBody>
      </p:sp>
    </p:spTree>
    <p:extLst>
      <p:ext uri="{BB962C8B-B14F-4D97-AF65-F5344CB8AC3E}">
        <p14:creationId xmlns:p14="http://schemas.microsoft.com/office/powerpoint/2010/main" val="30916115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45029" y="1080655"/>
            <a:ext cx="10652166" cy="3293209"/>
          </a:xfrm>
          <a:prstGeom prst="rect">
            <a:avLst/>
          </a:prstGeom>
        </p:spPr>
        <p:txBody>
          <a:bodyPr wrap="square">
            <a:spAutoFit/>
          </a:bodyPr>
          <a:lstStyle/>
          <a:p>
            <a:pPr>
              <a:spcBef>
                <a:spcPts val="1200"/>
              </a:spcBef>
            </a:pPr>
            <a:r>
              <a:rPr lang="uk-UA" sz="2800" i="1" dirty="0" smtClean="0"/>
              <a:t>Вихідні грошові потоки зменшуються в результаті таких заходів:</a:t>
            </a:r>
          </a:p>
          <a:p>
            <a:pPr>
              <a:spcBef>
                <a:spcPts val="1200"/>
              </a:spcBef>
            </a:pPr>
            <a:r>
              <a:rPr lang="uk-UA" sz="2800" dirty="0" smtClean="0"/>
              <a:t>– зменшення поточних виплат в рамках операційної діяльності (зниження собівартості продукції);</a:t>
            </a:r>
          </a:p>
          <a:p>
            <a:pPr>
              <a:spcBef>
                <a:spcPts val="1200"/>
              </a:spcBef>
            </a:pPr>
            <a:r>
              <a:rPr lang="uk-UA" sz="2800" dirty="0" smtClean="0"/>
              <a:t>– реструктуризація кредиторської заборгованості;</a:t>
            </a:r>
          </a:p>
          <a:p>
            <a:pPr>
              <a:spcBef>
                <a:spcPts val="1200"/>
              </a:spcBef>
            </a:pPr>
            <a:r>
              <a:rPr lang="uk-UA" sz="2800" dirty="0" smtClean="0"/>
              <a:t>– перегляд дивідендної політики;</a:t>
            </a:r>
          </a:p>
          <a:p>
            <a:pPr>
              <a:spcBef>
                <a:spcPts val="1200"/>
              </a:spcBef>
            </a:pPr>
            <a:r>
              <a:rPr lang="uk-UA" sz="2800" dirty="0" smtClean="0"/>
              <a:t>– заморожування інвестицій.</a:t>
            </a:r>
            <a:endParaRPr lang="uk-UA" sz="2800" dirty="0"/>
          </a:p>
        </p:txBody>
      </p:sp>
    </p:spTree>
    <p:extLst>
      <p:ext uri="{BB962C8B-B14F-4D97-AF65-F5344CB8AC3E}">
        <p14:creationId xmlns:p14="http://schemas.microsoft.com/office/powerpoint/2010/main" val="7350052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60020" y="665019"/>
            <a:ext cx="10889673" cy="5693866"/>
          </a:xfrm>
          <a:prstGeom prst="rect">
            <a:avLst/>
          </a:prstGeom>
        </p:spPr>
        <p:txBody>
          <a:bodyPr wrap="square">
            <a:spAutoFit/>
          </a:bodyPr>
          <a:lstStyle/>
          <a:p>
            <a:r>
              <a:rPr lang="uk-UA" sz="2800" b="1" i="1" u="sng" dirty="0" smtClean="0"/>
              <a:t>1. Золоте правило фінансування.</a:t>
            </a:r>
          </a:p>
          <a:p>
            <a:pPr algn="just"/>
            <a:r>
              <a:rPr lang="uk-UA" sz="2800" dirty="0" smtClean="0"/>
              <a:t>Воно вимагає щоб строки, на які мобілізуються фінансові ресурси, збігались із строками, на які вони вкладаються на реальні чи фінансові інвестиції. Це означає, що фінансовий капітал має бути мобілізований на строк не менший від того, на який відповідний капітал заморожується в активах підприємства, тобто в об’єктах основних та оборотних засобів. </a:t>
            </a:r>
          </a:p>
          <a:p>
            <a:endParaRPr lang="uk-UA" sz="2800" dirty="0"/>
          </a:p>
          <a:p>
            <a:r>
              <a:rPr lang="uk-UA" sz="2800" dirty="0" smtClean="0"/>
              <a:t>На практиці це правило трактують у вигляді двох формул:</a:t>
            </a:r>
          </a:p>
          <a:p>
            <a:r>
              <a:rPr lang="uk-UA" sz="2800" b="1" u="sng" dirty="0" smtClean="0"/>
              <a:t>Відношення довгострокових активів до довгострокових пасивів ≤ 1.</a:t>
            </a:r>
          </a:p>
          <a:p>
            <a:endParaRPr lang="uk-UA" sz="2800" b="1" u="sng" dirty="0" smtClean="0"/>
          </a:p>
          <a:p>
            <a:r>
              <a:rPr lang="uk-UA" sz="2800" b="1" u="sng" dirty="0" smtClean="0"/>
              <a:t>Відношення короткострокових активів до короткострокового капіталу ≥ 1.</a:t>
            </a:r>
            <a:endParaRPr lang="uk-UA" sz="2800" b="1" u="sng" dirty="0"/>
          </a:p>
        </p:txBody>
      </p:sp>
    </p:spTree>
    <p:extLst>
      <p:ext uri="{BB962C8B-B14F-4D97-AF65-F5344CB8AC3E}">
        <p14:creationId xmlns:p14="http://schemas.microsoft.com/office/powerpoint/2010/main" val="21907786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97529" y="700643"/>
            <a:ext cx="10343408" cy="5262979"/>
          </a:xfrm>
          <a:prstGeom prst="rect">
            <a:avLst/>
          </a:prstGeom>
        </p:spPr>
        <p:txBody>
          <a:bodyPr wrap="square">
            <a:spAutoFit/>
          </a:bodyPr>
          <a:lstStyle/>
          <a:p>
            <a:r>
              <a:rPr lang="uk-UA" sz="2800" b="1" i="1" u="sng" dirty="0" smtClean="0"/>
              <a:t>2. Золоте правило балансу.</a:t>
            </a:r>
          </a:p>
          <a:p>
            <a:endParaRPr lang="uk-UA" sz="2800" dirty="0" smtClean="0"/>
          </a:p>
          <a:p>
            <a:pPr algn="just"/>
            <a:r>
              <a:rPr lang="uk-UA" sz="2800" dirty="0" smtClean="0"/>
              <a:t>Вимагає не лише паралельності строків фінансування та інвестування, а й дотримання правильних співвідношень між окремими статтями пасиву та активу.</a:t>
            </a:r>
          </a:p>
          <a:p>
            <a:pPr algn="just"/>
            <a:r>
              <a:rPr lang="uk-UA" sz="2800" i="1" dirty="0" smtClean="0"/>
              <a:t>Вимогою є виконання таких двох умов:</a:t>
            </a:r>
          </a:p>
          <a:p>
            <a:pPr algn="just"/>
            <a:endParaRPr lang="uk-UA" sz="2800" i="1" dirty="0" smtClean="0"/>
          </a:p>
          <a:p>
            <a:pPr marL="514350" indent="-514350" algn="just">
              <a:buAutoNum type="arabicPeriod"/>
            </a:pPr>
            <a:r>
              <a:rPr lang="uk-UA" sz="2800" i="1" u="sng" dirty="0" smtClean="0"/>
              <a:t>Основні засоби мають фінансуватися за рахунок власного капіталу та довгострокових позик.</a:t>
            </a:r>
          </a:p>
          <a:p>
            <a:pPr algn="just"/>
            <a:endParaRPr lang="uk-UA" sz="2800" i="1" u="sng" dirty="0" smtClean="0"/>
          </a:p>
          <a:p>
            <a:pPr algn="just"/>
            <a:r>
              <a:rPr lang="uk-UA" sz="2800" i="1" u="sng" dirty="0" smtClean="0"/>
              <a:t>2. Довгострокові капітальні вкладення мають фінансуватися за рахунок коштів, мобілізованих на довгостроковий період.</a:t>
            </a:r>
            <a:endParaRPr lang="uk-UA" sz="2800" i="1" u="sng" dirty="0"/>
          </a:p>
        </p:txBody>
      </p:sp>
    </p:spTree>
    <p:extLst>
      <p:ext uri="{BB962C8B-B14F-4D97-AF65-F5344CB8AC3E}">
        <p14:creationId xmlns:p14="http://schemas.microsoft.com/office/powerpoint/2010/main" val="29185332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59824" y="672636"/>
            <a:ext cx="10596747" cy="5693866"/>
          </a:xfrm>
          <a:prstGeom prst="rect">
            <a:avLst/>
          </a:prstGeom>
        </p:spPr>
        <p:txBody>
          <a:bodyPr wrap="square">
            <a:spAutoFit/>
          </a:bodyPr>
          <a:lstStyle/>
          <a:p>
            <a:r>
              <a:rPr lang="uk-UA" sz="2800" b="1" i="1" u="sng" dirty="0" smtClean="0"/>
              <a:t>3. Правило вертикальної структури капіталу</a:t>
            </a:r>
            <a:r>
              <a:rPr lang="uk-UA" sz="2800" dirty="0" smtClean="0"/>
              <a:t>.</a:t>
            </a:r>
          </a:p>
          <a:p>
            <a:endParaRPr lang="uk-UA" sz="2800" dirty="0" smtClean="0"/>
          </a:p>
          <a:p>
            <a:r>
              <a:rPr lang="uk-UA" sz="2800" b="1" i="1" u="sng" dirty="0" smtClean="0"/>
              <a:t>Коефіцієнт фінансової незалежності </a:t>
            </a:r>
            <a:r>
              <a:rPr lang="uk-UA" sz="2800" dirty="0" smtClean="0"/>
              <a:t>(автономії) </a:t>
            </a:r>
            <a:r>
              <a:rPr lang="en-US" sz="2800" dirty="0" err="1" smtClean="0"/>
              <a:t>Ka</a:t>
            </a:r>
            <a:r>
              <a:rPr lang="uk-UA" sz="2800" dirty="0" smtClean="0"/>
              <a:t>в, що визначається як відношення загальної суми власних коштів до</a:t>
            </a:r>
          </a:p>
          <a:p>
            <a:r>
              <a:rPr lang="uk-UA" sz="2800" dirty="0" smtClean="0"/>
              <a:t>валюти балансу. </a:t>
            </a:r>
          </a:p>
          <a:p>
            <a:r>
              <a:rPr lang="uk-UA" sz="2800" dirty="0" smtClean="0"/>
              <a:t>Якщо частка власних коштів по структурі джерел фінансування збільшилась, то </a:t>
            </a:r>
            <a:r>
              <a:rPr lang="en-US" sz="2800" dirty="0" err="1" smtClean="0"/>
              <a:t>Ka</a:t>
            </a:r>
            <a:r>
              <a:rPr lang="uk-UA" sz="2800" dirty="0" smtClean="0"/>
              <a:t>в ⇒ 1, якщо існує тенденція до фінансування за рахунок позик, то </a:t>
            </a:r>
            <a:r>
              <a:rPr lang="en-US" sz="2800" dirty="0" err="1" smtClean="0"/>
              <a:t>Ka</a:t>
            </a:r>
            <a:r>
              <a:rPr lang="uk-UA" sz="2800" dirty="0" smtClean="0"/>
              <a:t>в⇒ 0.</a:t>
            </a:r>
          </a:p>
          <a:p>
            <a:endParaRPr lang="uk-UA" sz="2800" dirty="0" smtClean="0"/>
          </a:p>
          <a:p>
            <a:r>
              <a:rPr lang="uk-UA" sz="2800" b="1" i="1" u="sng" dirty="0" smtClean="0"/>
              <a:t>Показник фінансового левериджу</a:t>
            </a:r>
            <a:r>
              <a:rPr lang="uk-UA" sz="2800" dirty="0" smtClean="0"/>
              <a:t> визначається як відношення позичкового капіталу до джерел власних коштів. Зростання цього показника свідчить про зростання фінансового ризику, тобто про можливість втрати платоспроможності і навпаки. </a:t>
            </a:r>
            <a:endParaRPr lang="uk-UA" sz="2800" dirty="0"/>
          </a:p>
        </p:txBody>
      </p:sp>
    </p:spTree>
    <p:extLst>
      <p:ext uri="{BB962C8B-B14F-4D97-AF65-F5344CB8AC3E}">
        <p14:creationId xmlns:p14="http://schemas.microsoft.com/office/powerpoint/2010/main" val="23468790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24394" y="570015"/>
            <a:ext cx="10557163" cy="5693866"/>
          </a:xfrm>
          <a:prstGeom prst="rect">
            <a:avLst/>
          </a:prstGeom>
        </p:spPr>
        <p:txBody>
          <a:bodyPr wrap="square">
            <a:spAutoFit/>
          </a:bodyPr>
          <a:lstStyle/>
          <a:p>
            <a:r>
              <a:rPr lang="uk-UA" sz="2800" dirty="0"/>
              <a:t>Правило вертикальної структури капіталу пов’язане з аналізом складу та структури джерел формування капіталу, а також вимог дотримання певного співвідношення між власним і позичковим капіталом підприємства. </a:t>
            </a:r>
          </a:p>
          <a:p>
            <a:r>
              <a:rPr lang="ru-RU" sz="2800" dirty="0" err="1"/>
              <a:t>Аналізуючи</a:t>
            </a:r>
            <a:r>
              <a:rPr lang="ru-RU" sz="2800" dirty="0"/>
              <a:t> </a:t>
            </a:r>
            <a:r>
              <a:rPr lang="ru-RU" sz="2800" dirty="0" err="1"/>
              <a:t>вертикальну</a:t>
            </a:r>
            <a:r>
              <a:rPr lang="ru-RU" sz="2800" dirty="0"/>
              <a:t> структуру балансу, </a:t>
            </a:r>
            <a:r>
              <a:rPr lang="ru-RU" sz="2800" dirty="0" err="1"/>
              <a:t>обчислюють</a:t>
            </a:r>
            <a:r>
              <a:rPr lang="ru-RU" sz="2800" dirty="0"/>
              <a:t> два </a:t>
            </a:r>
            <a:r>
              <a:rPr lang="ru-RU" sz="2800" dirty="0" err="1"/>
              <a:t>основні</a:t>
            </a:r>
            <a:r>
              <a:rPr lang="ru-RU" sz="2800" dirty="0"/>
              <a:t> </a:t>
            </a:r>
            <a:r>
              <a:rPr lang="ru-RU" sz="2800" dirty="0" err="1" smtClean="0"/>
              <a:t>показники</a:t>
            </a:r>
            <a:r>
              <a:rPr lang="uk-UA" sz="2800" dirty="0" smtClean="0"/>
              <a:t>:</a:t>
            </a:r>
          </a:p>
          <a:p>
            <a:r>
              <a:rPr lang="uk-UA" sz="2800" dirty="0" smtClean="0"/>
              <a:t>Коефіцієнт фінансової незалежності</a:t>
            </a:r>
            <a:endParaRPr lang="ru-RU" sz="2800" dirty="0"/>
          </a:p>
          <a:p>
            <a:endParaRPr lang="uk-UA" sz="2800" dirty="0"/>
          </a:p>
          <a:p>
            <a:r>
              <a:rPr lang="uk-UA" sz="2800" dirty="0"/>
              <a:t>Показник фінансового левериджу (коефіцієнт фінансової заборгованості</a:t>
            </a:r>
            <a:r>
              <a:rPr lang="uk-UA" sz="2800" dirty="0" smtClean="0"/>
              <a:t>)</a:t>
            </a:r>
          </a:p>
          <a:p>
            <a:endParaRPr lang="uk-UA" sz="2800" dirty="0"/>
          </a:p>
          <a:p>
            <a:pPr>
              <a:defRPr/>
            </a:pPr>
            <a:r>
              <a:rPr lang="uk-UA" sz="2800" dirty="0"/>
              <a:t>За вибраних напрямків інвестування ризик кредиторів тим менший, чим менша частка позичкового капіталу в загальній сумі пасивів.</a:t>
            </a:r>
          </a:p>
        </p:txBody>
      </p:sp>
    </p:spTree>
    <p:extLst>
      <p:ext uri="{BB962C8B-B14F-4D97-AF65-F5344CB8AC3E}">
        <p14:creationId xmlns:p14="http://schemas.microsoft.com/office/powerpoint/2010/main" val="35277289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73776" y="1151906"/>
            <a:ext cx="10521538" cy="3539430"/>
          </a:xfrm>
          <a:prstGeom prst="rect">
            <a:avLst/>
          </a:prstGeom>
        </p:spPr>
        <p:txBody>
          <a:bodyPr wrap="square">
            <a:spAutoFit/>
          </a:bodyPr>
          <a:lstStyle/>
          <a:p>
            <a:r>
              <a:rPr lang="uk-UA" sz="2800" b="1" i="1" dirty="0" smtClean="0"/>
              <a:t>Розрізняють два види санації:</a:t>
            </a:r>
          </a:p>
          <a:p>
            <a:r>
              <a:rPr lang="uk-UA" sz="2800" b="1" i="1" u="sng" dirty="0" smtClean="0"/>
              <a:t>1) Санація без залучення на підприємство додаткових фінансових ресурсів, яка може набирати такі форми:</a:t>
            </a:r>
          </a:p>
          <a:p>
            <a:r>
              <a:rPr lang="en-US" sz="2800" dirty="0" smtClean="0"/>
              <a:t>a) </a:t>
            </a:r>
            <a:r>
              <a:rPr lang="uk-UA" sz="2800" dirty="0" smtClean="0"/>
              <a:t>зменшення номінального капіталу підприємства;</a:t>
            </a:r>
          </a:p>
          <a:p>
            <a:r>
              <a:rPr lang="uk-UA" sz="2800" dirty="0" smtClean="0"/>
              <a:t>б) пролонгація строків сплати заборгованості;</a:t>
            </a:r>
          </a:p>
          <a:p>
            <a:r>
              <a:rPr lang="uk-UA" sz="2800" dirty="0" smtClean="0"/>
              <a:t>в) самофінансування;</a:t>
            </a:r>
          </a:p>
          <a:p>
            <a:r>
              <a:rPr lang="uk-UA" sz="2800" dirty="0" smtClean="0"/>
              <a:t>г) добровільне зменшення заборгованості;</a:t>
            </a:r>
          </a:p>
          <a:p>
            <a:r>
              <a:rPr lang="uk-UA" sz="2800" dirty="0" smtClean="0"/>
              <a:t>д) інше.</a:t>
            </a:r>
            <a:endParaRPr lang="uk-UA" sz="2800" dirty="0"/>
          </a:p>
        </p:txBody>
      </p:sp>
    </p:spTree>
    <p:extLst>
      <p:ext uri="{BB962C8B-B14F-4D97-AF65-F5344CB8AC3E}">
        <p14:creationId xmlns:p14="http://schemas.microsoft.com/office/powerpoint/2010/main" val="29843833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94410" y="1009403"/>
            <a:ext cx="10022774" cy="3539430"/>
          </a:xfrm>
          <a:prstGeom prst="rect">
            <a:avLst/>
          </a:prstGeom>
        </p:spPr>
        <p:txBody>
          <a:bodyPr wrap="square">
            <a:spAutoFit/>
          </a:bodyPr>
          <a:lstStyle/>
          <a:p>
            <a:r>
              <a:rPr lang="uk-UA" sz="2800" b="1" i="1" u="sng" dirty="0" smtClean="0"/>
              <a:t>2) Санація із залученням нового фінансового капіталу:</a:t>
            </a:r>
          </a:p>
          <a:p>
            <a:r>
              <a:rPr lang="en-US" sz="2800" dirty="0" smtClean="0"/>
              <a:t>a) </a:t>
            </a:r>
            <a:r>
              <a:rPr lang="uk-UA" sz="2800" dirty="0" smtClean="0"/>
              <a:t>альтернативна санація;</a:t>
            </a:r>
          </a:p>
          <a:p>
            <a:r>
              <a:rPr lang="uk-UA" sz="2800" dirty="0" smtClean="0"/>
              <a:t>б) безповоротна фінансова допомога власників;</a:t>
            </a:r>
          </a:p>
          <a:p>
            <a:r>
              <a:rPr lang="uk-UA" sz="2800" dirty="0" smtClean="0"/>
              <a:t>в) зменшення номінального капіталу з подальшим його</a:t>
            </a:r>
          </a:p>
          <a:p>
            <a:r>
              <a:rPr lang="uk-UA" sz="2800" dirty="0" smtClean="0"/>
              <a:t>збільшенням (двоступінчаста санація);</a:t>
            </a:r>
          </a:p>
          <a:p>
            <a:r>
              <a:rPr lang="uk-UA" sz="2800" dirty="0" smtClean="0"/>
              <a:t>г) безповоротна фінансова допомога персоналу;</a:t>
            </a:r>
          </a:p>
          <a:p>
            <a:r>
              <a:rPr lang="uk-UA" sz="2800" dirty="0" smtClean="0"/>
              <a:t>д) емісія облігацій конверсійної позики;</a:t>
            </a:r>
          </a:p>
          <a:p>
            <a:r>
              <a:rPr lang="uk-UA" sz="2800" dirty="0" smtClean="0"/>
              <a:t>е) залучення додаткових позик.</a:t>
            </a:r>
            <a:endParaRPr lang="uk-UA" sz="2800" dirty="0"/>
          </a:p>
        </p:txBody>
      </p:sp>
    </p:spTree>
    <p:extLst>
      <p:ext uri="{BB962C8B-B14F-4D97-AF65-F5344CB8AC3E}">
        <p14:creationId xmlns:p14="http://schemas.microsoft.com/office/powerpoint/2010/main" val="1164175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23158" y="1151906"/>
            <a:ext cx="9737768" cy="3108543"/>
          </a:xfrm>
          <a:prstGeom prst="rect">
            <a:avLst/>
          </a:prstGeom>
        </p:spPr>
        <p:txBody>
          <a:bodyPr wrap="square">
            <a:spAutoFit/>
          </a:bodyPr>
          <a:lstStyle/>
          <a:p>
            <a:r>
              <a:rPr lang="uk-UA" sz="2800" i="1" dirty="0" smtClean="0"/>
              <a:t>Для залучення фінансових ресурсів при проведенні санації</a:t>
            </a:r>
          </a:p>
          <a:p>
            <a:r>
              <a:rPr lang="uk-UA" sz="2800" i="1" dirty="0" smtClean="0"/>
              <a:t>підприємства слід визначити потребу в капіталі. </a:t>
            </a:r>
          </a:p>
          <a:p>
            <a:endParaRPr lang="uk-UA" sz="2800" dirty="0"/>
          </a:p>
          <a:p>
            <a:pPr algn="just"/>
            <a:r>
              <a:rPr lang="uk-UA" sz="2800" b="1" i="1" dirty="0" smtClean="0"/>
              <a:t>Потреба в капіталі </a:t>
            </a:r>
            <a:r>
              <a:rPr lang="uk-UA" sz="2800" dirty="0" smtClean="0"/>
              <a:t>– це виражена в грошовому еквіваленті потреба підприємства у грошових та матеріальних засобах, необхідних для виконання поставлених цілей та забезпечення фінансової рівноваги</a:t>
            </a:r>
            <a:endParaRPr lang="uk-UA" sz="2800" dirty="0"/>
          </a:p>
        </p:txBody>
      </p:sp>
    </p:spTree>
    <p:extLst>
      <p:ext uri="{BB962C8B-B14F-4D97-AF65-F5344CB8AC3E}">
        <p14:creationId xmlns:p14="http://schemas.microsoft.com/office/powerpoint/2010/main" val="2991022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1128155" y="819382"/>
            <a:ext cx="10272156" cy="4559892"/>
          </a:xfrm>
          <a:prstGeom prst="rect">
            <a:avLst/>
          </a:prstGeom>
        </p:spPr>
      </p:pic>
    </p:spTree>
    <p:extLst>
      <p:ext uri="{BB962C8B-B14F-4D97-AF65-F5344CB8AC3E}">
        <p14:creationId xmlns:p14="http://schemas.microsoft.com/office/powerpoint/2010/main" val="4065873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51906" y="819397"/>
            <a:ext cx="10521538" cy="4862870"/>
          </a:xfrm>
          <a:prstGeom prst="rect">
            <a:avLst/>
          </a:prstGeom>
        </p:spPr>
        <p:txBody>
          <a:bodyPr wrap="square">
            <a:spAutoFit/>
          </a:bodyPr>
          <a:lstStyle/>
          <a:p>
            <a:r>
              <a:rPr lang="uk-UA" sz="2800" i="1" dirty="0" smtClean="0"/>
              <a:t>Головною метою фінансового менеджменту у процесі санації підприємства є мобілізація фінансових ресурсів для виконання двох основних завдань:</a:t>
            </a:r>
          </a:p>
          <a:p>
            <a:pPr marL="514350" indent="-514350" algn="just">
              <a:spcBef>
                <a:spcPts val="1200"/>
              </a:spcBef>
              <a:spcAft>
                <a:spcPts val="1200"/>
              </a:spcAft>
              <a:buFont typeface="+mj-lt"/>
              <a:buAutoNum type="arabicPeriod"/>
            </a:pPr>
            <a:r>
              <a:rPr lang="uk-UA" sz="2800" b="1" dirty="0" smtClean="0"/>
              <a:t>Відновлення платоспроможності, погашення кредитів, виплата %, виконання обов’язкових зобов’язань (потреба в капіталі постає переважно на пасивній частині балансу).</a:t>
            </a:r>
          </a:p>
          <a:p>
            <a:pPr marL="514350" indent="-514350" algn="just">
              <a:spcBef>
                <a:spcPts val="1200"/>
              </a:spcBef>
              <a:spcAft>
                <a:spcPts val="1200"/>
              </a:spcAft>
              <a:buFont typeface="+mj-lt"/>
              <a:buAutoNum type="arabicPeriod"/>
            </a:pPr>
            <a:r>
              <a:rPr lang="uk-UA" sz="2800" b="1" dirty="0" smtClean="0"/>
              <a:t>Формування фінансового капіталу для проведення санаційних заходів виробничо-технічного характеру (потреба в капіталі виникає на активній стороні балансу), фінансування капітальних вкладень та поточної операційної діяльності.</a:t>
            </a:r>
            <a:endParaRPr lang="uk-UA" sz="2800" b="1" dirty="0"/>
          </a:p>
        </p:txBody>
      </p:sp>
    </p:spTree>
    <p:extLst>
      <p:ext uri="{BB962C8B-B14F-4D97-AF65-F5344CB8AC3E}">
        <p14:creationId xmlns:p14="http://schemas.microsoft.com/office/powerpoint/2010/main" val="18225325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66898" y="1116281"/>
            <a:ext cx="10747169" cy="3970318"/>
          </a:xfrm>
          <a:prstGeom prst="rect">
            <a:avLst/>
          </a:prstGeom>
        </p:spPr>
        <p:txBody>
          <a:bodyPr wrap="square">
            <a:spAutoFit/>
          </a:bodyPr>
          <a:lstStyle/>
          <a:p>
            <a:pPr algn="ctr"/>
            <a:r>
              <a:rPr lang="uk-UA" sz="2800" b="1" i="1" u="sng" dirty="0" smtClean="0"/>
              <a:t>Рівняння фінансової рівноваги :</a:t>
            </a:r>
          </a:p>
          <a:p>
            <a:pPr algn="ctr"/>
            <a:endParaRPr lang="uk-UA" sz="2800" b="1" i="1" u="sng" dirty="0" smtClean="0"/>
          </a:p>
          <a:p>
            <a:pPr algn="ctr"/>
            <a:r>
              <a:rPr lang="uk-UA" sz="2800" dirty="0" smtClean="0"/>
              <a:t>Початковий стан резервів + Виручка від реалізації продукції + +Надходження від інвестиційної діяльності + Надходження від фінансової діяльності</a:t>
            </a:r>
          </a:p>
          <a:p>
            <a:pPr algn="ctr"/>
            <a:r>
              <a:rPr lang="uk-UA" sz="2800" dirty="0" smtClean="0"/>
              <a:t>=</a:t>
            </a:r>
          </a:p>
          <a:p>
            <a:pPr algn="ctr"/>
            <a:r>
              <a:rPr lang="uk-UA" sz="2800" dirty="0" smtClean="0"/>
              <a:t>Поточні виплати в рамках операційної діяльності + Інвестиції + +Погашення заборгованостей + Виплата дивідендів + Кінцевий обсяг резервів.</a:t>
            </a:r>
            <a:endParaRPr lang="uk-UA" sz="2800" dirty="0"/>
          </a:p>
        </p:txBody>
      </p:sp>
    </p:spTree>
    <p:extLst>
      <p:ext uri="{BB962C8B-B14F-4D97-AF65-F5344CB8AC3E}">
        <p14:creationId xmlns:p14="http://schemas.microsoft.com/office/powerpoint/2010/main" val="39190660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75657" y="1258784"/>
            <a:ext cx="9619013" cy="2677656"/>
          </a:xfrm>
          <a:prstGeom prst="rect">
            <a:avLst/>
          </a:prstGeom>
        </p:spPr>
        <p:txBody>
          <a:bodyPr wrap="square">
            <a:spAutoFit/>
          </a:bodyPr>
          <a:lstStyle/>
          <a:p>
            <a:pPr algn="just"/>
            <a:r>
              <a:rPr lang="uk-UA" sz="2800" dirty="0"/>
              <a:t>Забезпечення постійної платоспроможності </a:t>
            </a:r>
            <a:r>
              <a:rPr lang="uk-UA" sz="2800" dirty="0" smtClean="0"/>
              <a:t>підприємства </a:t>
            </a:r>
            <a:r>
              <a:rPr lang="uk-UA" sz="2800" dirty="0"/>
              <a:t>можна досягти за рахунок дотримання фінансової </a:t>
            </a:r>
            <a:r>
              <a:rPr lang="uk-UA" sz="2800" dirty="0" smtClean="0"/>
              <a:t>рівноваги </a:t>
            </a:r>
            <a:r>
              <a:rPr lang="uk-UA" sz="2800" dirty="0"/>
              <a:t>в довгостроковому періоді. Фінансова рівновага </a:t>
            </a:r>
            <a:r>
              <a:rPr lang="uk-UA" sz="2800" dirty="0" smtClean="0"/>
              <a:t>передбачає</a:t>
            </a:r>
            <a:r>
              <a:rPr lang="uk-UA" sz="2800" dirty="0"/>
              <a:t>, що грошові надходження підприємства рівні або </a:t>
            </a:r>
            <a:r>
              <a:rPr lang="uk-UA" sz="2800" dirty="0" smtClean="0"/>
              <a:t>перевищують </a:t>
            </a:r>
            <a:r>
              <a:rPr lang="uk-UA" sz="2800" dirty="0"/>
              <a:t>потребу в капіталі для виконання поточних </a:t>
            </a:r>
            <a:r>
              <a:rPr lang="uk-UA" sz="2800" dirty="0" smtClean="0"/>
              <a:t>платіжних</a:t>
            </a:r>
            <a:r>
              <a:rPr lang="en-US" sz="2800" dirty="0" smtClean="0"/>
              <a:t> </a:t>
            </a:r>
            <a:r>
              <a:rPr lang="uk-UA" sz="2800" dirty="0" smtClean="0"/>
              <a:t>зобов’язань</a:t>
            </a:r>
            <a:r>
              <a:rPr lang="uk-UA" dirty="0"/>
              <a:t>.</a:t>
            </a:r>
          </a:p>
        </p:txBody>
      </p:sp>
    </p:spTree>
    <p:extLst>
      <p:ext uri="{BB962C8B-B14F-4D97-AF65-F5344CB8AC3E}">
        <p14:creationId xmlns:p14="http://schemas.microsoft.com/office/powerpoint/2010/main" val="15345957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377539" y="1935679"/>
            <a:ext cx="9476508" cy="2246769"/>
          </a:xfrm>
          <a:prstGeom prst="rect">
            <a:avLst/>
          </a:prstGeom>
        </p:spPr>
        <p:txBody>
          <a:bodyPr wrap="square">
            <a:spAutoFit/>
          </a:bodyPr>
          <a:lstStyle/>
          <a:p>
            <a:pPr algn="just"/>
            <a:r>
              <a:rPr lang="uk-UA" sz="2800" b="1" dirty="0" smtClean="0"/>
              <a:t>Використання моделей фінансової рівноваги </a:t>
            </a:r>
            <a:r>
              <a:rPr lang="uk-UA" sz="2800" dirty="0" smtClean="0"/>
              <a:t>з метою забезпечення платоспроможності та ліквідності підприємства, що перебуває в кризі, спрямоване </a:t>
            </a:r>
            <a:r>
              <a:rPr lang="uk-UA" sz="2800" b="1" dirty="0" smtClean="0"/>
              <a:t>на збільшення вхідних грошових потоків та зменшення вихідних.</a:t>
            </a:r>
            <a:endParaRPr lang="uk-UA" sz="2800" b="1" dirty="0"/>
          </a:p>
        </p:txBody>
      </p:sp>
    </p:spTree>
    <p:extLst>
      <p:ext uri="{BB962C8B-B14F-4D97-AF65-F5344CB8AC3E}">
        <p14:creationId xmlns:p14="http://schemas.microsoft.com/office/powerpoint/2010/main" val="35306036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TotalTime>
  <Words>859</Words>
  <Application>Microsoft Office PowerPoint</Application>
  <PresentationFormat>Широкоэкранный</PresentationFormat>
  <Paragraphs>91</Paragraphs>
  <Slides>15</Slides>
  <Notes>3</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15</vt:i4>
      </vt:variant>
    </vt:vector>
  </HeadingPairs>
  <TitlesOfParts>
    <vt:vector size="19" baseType="lpstr">
      <vt:lpstr>Arial</vt:lpstr>
      <vt:lpstr>Calibri</vt:lpstr>
      <vt:lpstr>Calibri Light</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H</dc:creator>
  <cp:lastModifiedBy>H</cp:lastModifiedBy>
  <cp:revision>6</cp:revision>
  <cp:lastPrinted>2019-09-25T18:04:45Z</cp:lastPrinted>
  <dcterms:created xsi:type="dcterms:W3CDTF">2019-07-03T12:29:28Z</dcterms:created>
  <dcterms:modified xsi:type="dcterms:W3CDTF">2019-09-25T18:05:04Z</dcterms:modified>
</cp:coreProperties>
</file>