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3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36F"/>
    <a:srgbClr val="996633"/>
    <a:srgbClr val="E71E19"/>
    <a:srgbClr val="FC3E9D"/>
    <a:srgbClr val="FFFCFB"/>
    <a:srgbClr val="FEEFEC"/>
    <a:srgbClr val="FEE6FC"/>
    <a:srgbClr val="470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7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B2BA26-EE4C-4315-BEE1-BAD1CCB7BF8D}" type="doc">
      <dgm:prSet loTypeId="urn:microsoft.com/office/officeart/2005/8/layout/radial3" loCatId="cycle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D51BD7A1-8542-4356-ADDB-D5BD09D6A4AD}">
      <dgm:prSet phldrT="[Текст]" custT="1"/>
      <dgm:spPr/>
      <dgm:t>
        <a:bodyPr/>
        <a:lstStyle/>
        <a:p>
          <a:r>
            <a:rPr lang="uk-UA" sz="2400" b="1" i="1" u="none" dirty="0" smtClean="0">
              <a:solidFill>
                <a:schemeClr val="accent3">
                  <a:lumMod val="50000"/>
                </a:schemeClr>
              </a:solidFill>
            </a:rPr>
            <a:t>Моделі місцевого самоврядування</a:t>
          </a:r>
          <a:endParaRPr lang="ru-RU" sz="2400" b="1" i="1" u="none" dirty="0">
            <a:solidFill>
              <a:schemeClr val="accent3">
                <a:lumMod val="50000"/>
              </a:schemeClr>
            </a:solidFill>
          </a:endParaRPr>
        </a:p>
      </dgm:t>
    </dgm:pt>
    <dgm:pt modelId="{782D126E-2368-4149-90C0-803D4874A4A0}" type="parTrans" cxnId="{8BF1B418-C7EC-4090-A7AC-6240B3DBC864}">
      <dgm:prSet/>
      <dgm:spPr/>
      <dgm:t>
        <a:bodyPr/>
        <a:lstStyle/>
        <a:p>
          <a:endParaRPr lang="ru-RU"/>
        </a:p>
      </dgm:t>
    </dgm:pt>
    <dgm:pt modelId="{4A753951-D602-4FD4-A1CE-F81302346014}" type="sibTrans" cxnId="{8BF1B418-C7EC-4090-A7AC-6240B3DBC864}">
      <dgm:prSet/>
      <dgm:spPr/>
      <dgm:t>
        <a:bodyPr/>
        <a:lstStyle/>
        <a:p>
          <a:endParaRPr lang="ru-RU"/>
        </a:p>
      </dgm:t>
    </dgm:pt>
    <dgm:pt modelId="{952ADFCE-87CE-40A5-91F7-DDF33D1499DA}">
      <dgm:prSet phldrT="[Текст]" custT="1"/>
      <dgm:spPr/>
      <dgm:t>
        <a:bodyPr/>
        <a:lstStyle/>
        <a:p>
          <a:r>
            <a:rPr lang="uk-UA" sz="1400" i="1" dirty="0" smtClean="0">
              <a:solidFill>
                <a:schemeClr val="accent3">
                  <a:lumMod val="50000"/>
                </a:schemeClr>
              </a:solidFill>
            </a:rPr>
            <a:t>1. </a:t>
          </a:r>
          <a:r>
            <a:rPr lang="uk-UA" sz="1400" i="1" dirty="0" smtClean="0"/>
            <a:t>англо-саксонська (англо-американська)</a:t>
          </a:r>
          <a:endParaRPr lang="ru-RU" sz="1400" i="1" dirty="0"/>
        </a:p>
      </dgm:t>
    </dgm:pt>
    <dgm:pt modelId="{E4CE7C7B-4ABF-44F6-93FD-49EE26CC8C90}" type="parTrans" cxnId="{94017A5D-D038-4200-999D-905C2F48B6D1}">
      <dgm:prSet/>
      <dgm:spPr/>
      <dgm:t>
        <a:bodyPr/>
        <a:lstStyle/>
        <a:p>
          <a:endParaRPr lang="ru-RU"/>
        </a:p>
      </dgm:t>
    </dgm:pt>
    <dgm:pt modelId="{333F81ED-96D8-4C7E-AF32-EBDE5898D426}" type="sibTrans" cxnId="{94017A5D-D038-4200-999D-905C2F48B6D1}">
      <dgm:prSet/>
      <dgm:spPr/>
      <dgm:t>
        <a:bodyPr/>
        <a:lstStyle/>
        <a:p>
          <a:endParaRPr lang="ru-RU"/>
        </a:p>
      </dgm:t>
    </dgm:pt>
    <dgm:pt modelId="{A26AD8FF-6F87-407C-8253-B357CBA44CFB}">
      <dgm:prSet phldrT="[Текст]" custT="1"/>
      <dgm:spPr/>
      <dgm:t>
        <a:bodyPr/>
        <a:lstStyle/>
        <a:p>
          <a:r>
            <a:rPr lang="ru-RU" sz="1400" i="1" dirty="0" smtClean="0">
              <a:solidFill>
                <a:schemeClr val="accent3">
                  <a:lumMod val="50000"/>
                </a:schemeClr>
              </a:solidFill>
            </a:rPr>
            <a:t>2. </a:t>
          </a:r>
          <a:r>
            <a:rPr lang="ru-RU" sz="1400" i="1" dirty="0" smtClean="0"/>
            <a:t>континентальна (</a:t>
          </a:r>
          <a:r>
            <a:rPr lang="uk-UA" sz="1400" i="1" dirty="0" smtClean="0"/>
            <a:t>є</a:t>
          </a:r>
          <a:r>
            <a:rPr lang="ru-RU" sz="1400" i="1" dirty="0" smtClean="0"/>
            <a:t>вропейська або романо-германська)   </a:t>
          </a:r>
          <a:endParaRPr lang="ru-RU" sz="1400" i="1" dirty="0"/>
        </a:p>
      </dgm:t>
    </dgm:pt>
    <dgm:pt modelId="{91D63F96-16C8-480B-8EAE-5F796087FF12}" type="parTrans" cxnId="{853A7F81-E195-4754-A3C9-4CD1B7C8B188}">
      <dgm:prSet/>
      <dgm:spPr/>
      <dgm:t>
        <a:bodyPr/>
        <a:lstStyle/>
        <a:p>
          <a:endParaRPr lang="ru-RU"/>
        </a:p>
      </dgm:t>
    </dgm:pt>
    <dgm:pt modelId="{43993BEC-87D4-4F80-B931-2905261CB806}" type="sibTrans" cxnId="{853A7F81-E195-4754-A3C9-4CD1B7C8B188}">
      <dgm:prSet/>
      <dgm:spPr/>
      <dgm:t>
        <a:bodyPr/>
        <a:lstStyle/>
        <a:p>
          <a:endParaRPr lang="ru-RU"/>
        </a:p>
      </dgm:t>
    </dgm:pt>
    <dgm:pt modelId="{01C23EEF-EB46-4A80-995C-63E3C841C302}">
      <dgm:prSet phldrT="[Текст]" custT="1"/>
      <dgm:spPr/>
      <dgm:t>
        <a:bodyPr/>
        <a:lstStyle/>
        <a:p>
          <a:r>
            <a:rPr lang="ru-RU" sz="1400" i="1" dirty="0" smtClean="0">
              <a:solidFill>
                <a:schemeClr val="accent3">
                  <a:lumMod val="50000"/>
                </a:schemeClr>
              </a:solidFill>
            </a:rPr>
            <a:t>3. </a:t>
          </a:r>
          <a:r>
            <a:rPr lang="uk-UA" sz="1400" i="1" dirty="0" smtClean="0"/>
            <a:t>іберійська</a:t>
          </a:r>
          <a:r>
            <a:rPr lang="ru-RU" sz="1400" i="1" dirty="0" smtClean="0"/>
            <a:t> </a:t>
          </a:r>
          <a:endParaRPr lang="ru-RU" sz="1400" i="1" dirty="0"/>
        </a:p>
      </dgm:t>
    </dgm:pt>
    <dgm:pt modelId="{E40E47C0-99B9-401E-80BC-7BAB7D50468D}" type="parTrans" cxnId="{5325D06A-5B71-4AFF-AF1A-D56FBA7A045C}">
      <dgm:prSet/>
      <dgm:spPr/>
      <dgm:t>
        <a:bodyPr/>
        <a:lstStyle/>
        <a:p>
          <a:endParaRPr lang="ru-RU"/>
        </a:p>
      </dgm:t>
    </dgm:pt>
    <dgm:pt modelId="{89CD2293-EB94-44B2-B606-1A3B2DEABB01}" type="sibTrans" cxnId="{5325D06A-5B71-4AFF-AF1A-D56FBA7A045C}">
      <dgm:prSet/>
      <dgm:spPr/>
      <dgm:t>
        <a:bodyPr/>
        <a:lstStyle/>
        <a:p>
          <a:endParaRPr lang="ru-RU"/>
        </a:p>
      </dgm:t>
    </dgm:pt>
    <dgm:pt modelId="{11B83512-1281-4C52-AED3-B95B25F4A377}">
      <dgm:prSet phldrT="[Текст]" custT="1"/>
      <dgm:spPr/>
      <dgm:t>
        <a:bodyPr/>
        <a:lstStyle/>
        <a:p>
          <a:r>
            <a:rPr lang="uk-UA" sz="1400" i="1" dirty="0" smtClean="0">
              <a:solidFill>
                <a:schemeClr val="accent3">
                  <a:lumMod val="50000"/>
                </a:schemeClr>
              </a:solidFill>
            </a:rPr>
            <a:t>4. </a:t>
          </a:r>
          <a:r>
            <a:rPr lang="uk-UA" sz="1400" i="1" dirty="0" smtClean="0"/>
            <a:t>радянська</a:t>
          </a:r>
          <a:endParaRPr lang="ru-RU" sz="1400" i="1" dirty="0"/>
        </a:p>
      </dgm:t>
    </dgm:pt>
    <dgm:pt modelId="{501EA672-878D-4682-AF77-A9C939EEF35A}" type="parTrans" cxnId="{D78C3DF6-AE14-4904-BF45-B9929C28F130}">
      <dgm:prSet/>
      <dgm:spPr/>
      <dgm:t>
        <a:bodyPr/>
        <a:lstStyle/>
        <a:p>
          <a:endParaRPr lang="ru-RU"/>
        </a:p>
      </dgm:t>
    </dgm:pt>
    <dgm:pt modelId="{EC78DF9B-180B-4B16-A91A-900AAFA18E20}" type="sibTrans" cxnId="{D78C3DF6-AE14-4904-BF45-B9929C28F130}">
      <dgm:prSet/>
      <dgm:spPr/>
      <dgm:t>
        <a:bodyPr/>
        <a:lstStyle/>
        <a:p>
          <a:endParaRPr lang="ru-RU"/>
        </a:p>
      </dgm:t>
    </dgm:pt>
    <dgm:pt modelId="{28DE8D9C-1DB9-4685-882F-6EDEEC75A02D}" type="pres">
      <dgm:prSet presAssocID="{4BB2BA26-EE4C-4315-BEE1-BAD1CCB7BF8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3D8430-8F6E-4457-B286-8D751B36391F}" type="pres">
      <dgm:prSet presAssocID="{4BB2BA26-EE4C-4315-BEE1-BAD1CCB7BF8D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E80AC5C1-F4AE-436E-B48A-4662D5E8AFD7}" type="pres">
      <dgm:prSet presAssocID="{D51BD7A1-8542-4356-ADDB-D5BD09D6A4AD}" presName="centerShape" presStyleLbl="vennNode1" presStyleIdx="0" presStyleCnt="5" custScaleX="139500" custScaleY="126110" custLinFactNeighborX="-938" custLinFactNeighborY="-441"/>
      <dgm:spPr/>
      <dgm:t>
        <a:bodyPr/>
        <a:lstStyle/>
        <a:p>
          <a:endParaRPr lang="ru-RU"/>
        </a:p>
      </dgm:t>
    </dgm:pt>
    <dgm:pt modelId="{F32A9AA4-C4CF-4617-B3B6-E21C896F7B12}" type="pres">
      <dgm:prSet presAssocID="{952ADFCE-87CE-40A5-91F7-DDF33D1499DA}" presName="node" presStyleLbl="vennNode1" presStyleIdx="1" presStyleCnt="5" custScaleX="132038" custScaleY="102297" custRadScaleRad="115285" custRadScaleInc="-2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84E64-CBD8-4DAE-9461-7786CCBF060C}" type="pres">
      <dgm:prSet presAssocID="{A26AD8FF-6F87-407C-8253-B357CBA44CFB}" presName="node" presStyleLbl="vennNode1" presStyleIdx="2" presStyleCnt="5" custScaleX="175395" custScaleY="106870" custRadScaleRad="132838" custRadScaleInc="16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A7EA7-2544-490B-9A61-70343CBD125E}" type="pres">
      <dgm:prSet presAssocID="{01C23EEF-EB46-4A80-995C-63E3C841C302}" presName="node" presStyleLbl="vennNode1" presStyleIdx="3" presStyleCnt="5" custScaleX="120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19176-94E2-4744-9A48-5FACA8216DE5}" type="pres">
      <dgm:prSet presAssocID="{11B83512-1281-4C52-AED3-B95B25F4A377}" presName="node" presStyleLbl="vennNode1" presStyleIdx="4" presStyleCnt="5" custScaleX="119490" custScaleY="114391" custRadScaleRad="125148" custRadScaleInc="4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17A5D-D038-4200-999D-905C2F48B6D1}" srcId="{D51BD7A1-8542-4356-ADDB-D5BD09D6A4AD}" destId="{952ADFCE-87CE-40A5-91F7-DDF33D1499DA}" srcOrd="0" destOrd="0" parTransId="{E4CE7C7B-4ABF-44F6-93FD-49EE26CC8C90}" sibTransId="{333F81ED-96D8-4C7E-AF32-EBDE5898D426}"/>
    <dgm:cxn modelId="{4C4AD841-3FEE-48F3-8E6E-C92EEFB5DD05}" type="presOf" srcId="{4BB2BA26-EE4C-4315-BEE1-BAD1CCB7BF8D}" destId="{28DE8D9C-1DB9-4685-882F-6EDEEC75A02D}" srcOrd="0" destOrd="0" presId="urn:microsoft.com/office/officeart/2005/8/layout/radial3"/>
    <dgm:cxn modelId="{E772DF8D-C7A3-4C00-BBE3-8E5817DD90A2}" type="presOf" srcId="{952ADFCE-87CE-40A5-91F7-DDF33D1499DA}" destId="{F32A9AA4-C4CF-4617-B3B6-E21C896F7B12}" srcOrd="0" destOrd="0" presId="urn:microsoft.com/office/officeart/2005/8/layout/radial3"/>
    <dgm:cxn modelId="{9C902C35-66B0-490F-9C5B-34CEAB5E808E}" type="presOf" srcId="{A26AD8FF-6F87-407C-8253-B357CBA44CFB}" destId="{C5384E64-CBD8-4DAE-9461-7786CCBF060C}" srcOrd="0" destOrd="0" presId="urn:microsoft.com/office/officeart/2005/8/layout/radial3"/>
    <dgm:cxn modelId="{9D9B5FCE-9CF1-4460-AE1C-2325DD8E7D8F}" type="presOf" srcId="{11B83512-1281-4C52-AED3-B95B25F4A377}" destId="{86919176-94E2-4744-9A48-5FACA8216DE5}" srcOrd="0" destOrd="0" presId="urn:microsoft.com/office/officeart/2005/8/layout/radial3"/>
    <dgm:cxn modelId="{DDD7AC78-D37F-4ADB-8BDC-62A0AF85E94C}" type="presOf" srcId="{D51BD7A1-8542-4356-ADDB-D5BD09D6A4AD}" destId="{E80AC5C1-F4AE-436E-B48A-4662D5E8AFD7}" srcOrd="0" destOrd="0" presId="urn:microsoft.com/office/officeart/2005/8/layout/radial3"/>
    <dgm:cxn modelId="{853A7F81-E195-4754-A3C9-4CD1B7C8B188}" srcId="{D51BD7A1-8542-4356-ADDB-D5BD09D6A4AD}" destId="{A26AD8FF-6F87-407C-8253-B357CBA44CFB}" srcOrd="1" destOrd="0" parTransId="{91D63F96-16C8-480B-8EAE-5F796087FF12}" sibTransId="{43993BEC-87D4-4F80-B931-2905261CB806}"/>
    <dgm:cxn modelId="{8BF1B418-C7EC-4090-A7AC-6240B3DBC864}" srcId="{4BB2BA26-EE4C-4315-BEE1-BAD1CCB7BF8D}" destId="{D51BD7A1-8542-4356-ADDB-D5BD09D6A4AD}" srcOrd="0" destOrd="0" parTransId="{782D126E-2368-4149-90C0-803D4874A4A0}" sibTransId="{4A753951-D602-4FD4-A1CE-F81302346014}"/>
    <dgm:cxn modelId="{42A90A4D-B660-4636-BFCF-E74B6CBD92FB}" type="presOf" srcId="{01C23EEF-EB46-4A80-995C-63E3C841C302}" destId="{26AA7EA7-2544-490B-9A61-70343CBD125E}" srcOrd="0" destOrd="0" presId="urn:microsoft.com/office/officeart/2005/8/layout/radial3"/>
    <dgm:cxn modelId="{5325D06A-5B71-4AFF-AF1A-D56FBA7A045C}" srcId="{D51BD7A1-8542-4356-ADDB-D5BD09D6A4AD}" destId="{01C23EEF-EB46-4A80-995C-63E3C841C302}" srcOrd="2" destOrd="0" parTransId="{E40E47C0-99B9-401E-80BC-7BAB7D50468D}" sibTransId="{89CD2293-EB94-44B2-B606-1A3B2DEABB01}"/>
    <dgm:cxn modelId="{D78C3DF6-AE14-4904-BF45-B9929C28F130}" srcId="{D51BD7A1-8542-4356-ADDB-D5BD09D6A4AD}" destId="{11B83512-1281-4C52-AED3-B95B25F4A377}" srcOrd="3" destOrd="0" parTransId="{501EA672-878D-4682-AF77-A9C939EEF35A}" sibTransId="{EC78DF9B-180B-4B16-A91A-900AAFA18E20}"/>
    <dgm:cxn modelId="{3A032135-7F9C-49D4-981B-F5E1C08951FB}" type="presParOf" srcId="{28DE8D9C-1DB9-4685-882F-6EDEEC75A02D}" destId="{D43D8430-8F6E-4457-B286-8D751B36391F}" srcOrd="0" destOrd="0" presId="urn:microsoft.com/office/officeart/2005/8/layout/radial3"/>
    <dgm:cxn modelId="{8AB1B50F-01E8-41D9-962E-B398BA59C46A}" type="presParOf" srcId="{D43D8430-8F6E-4457-B286-8D751B36391F}" destId="{E80AC5C1-F4AE-436E-B48A-4662D5E8AFD7}" srcOrd="0" destOrd="0" presId="urn:microsoft.com/office/officeart/2005/8/layout/radial3"/>
    <dgm:cxn modelId="{1E448A20-05ED-4FC9-8117-F00620EE5C59}" type="presParOf" srcId="{D43D8430-8F6E-4457-B286-8D751B36391F}" destId="{F32A9AA4-C4CF-4617-B3B6-E21C896F7B12}" srcOrd="1" destOrd="0" presId="urn:microsoft.com/office/officeart/2005/8/layout/radial3"/>
    <dgm:cxn modelId="{C88836E4-B818-4E1D-95E6-6974701D42A0}" type="presParOf" srcId="{D43D8430-8F6E-4457-B286-8D751B36391F}" destId="{C5384E64-CBD8-4DAE-9461-7786CCBF060C}" srcOrd="2" destOrd="0" presId="urn:microsoft.com/office/officeart/2005/8/layout/radial3"/>
    <dgm:cxn modelId="{EBA9B0F7-BE88-41B5-8F99-F77805AC56D5}" type="presParOf" srcId="{D43D8430-8F6E-4457-B286-8D751B36391F}" destId="{26AA7EA7-2544-490B-9A61-70343CBD125E}" srcOrd="3" destOrd="0" presId="urn:microsoft.com/office/officeart/2005/8/layout/radial3"/>
    <dgm:cxn modelId="{75EAEDEA-6939-438F-A888-B9F562C327C8}" type="presParOf" srcId="{D43D8430-8F6E-4457-B286-8D751B36391F}" destId="{86919176-94E2-4744-9A48-5FACA8216DE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AC5C1-F4AE-436E-B48A-4662D5E8AFD7}">
      <dsp:nvSpPr>
        <dsp:cNvPr id="0" name=""/>
        <dsp:cNvSpPr/>
      </dsp:nvSpPr>
      <dsp:spPr>
        <a:xfrm>
          <a:off x="1224130" y="792086"/>
          <a:ext cx="4123206" cy="3727437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u="none" kern="1200" dirty="0" smtClean="0">
              <a:solidFill>
                <a:schemeClr val="accent3">
                  <a:lumMod val="50000"/>
                </a:schemeClr>
              </a:solidFill>
            </a:rPr>
            <a:t>Моделі місцевого самоврядування</a:t>
          </a:r>
          <a:endParaRPr lang="ru-RU" sz="2400" b="1" i="1" u="none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827960" y="1337957"/>
        <a:ext cx="2915546" cy="2635695"/>
      </dsp:txXfrm>
    </dsp:sp>
    <dsp:sp modelId="{F32A9AA4-C4CF-4617-B3B6-E21C896F7B12}">
      <dsp:nvSpPr>
        <dsp:cNvPr id="0" name=""/>
        <dsp:cNvSpPr/>
      </dsp:nvSpPr>
      <dsp:spPr>
        <a:xfrm>
          <a:off x="2252652" y="-7958"/>
          <a:ext cx="1951325" cy="1511797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1"/>
                <a:satOff val="4167"/>
                <a:lumOff val="1497"/>
                <a:alphaOff val="7500"/>
                <a:lumMod val="95000"/>
              </a:schemeClr>
            </a:gs>
            <a:gs pos="100000">
              <a:schemeClr val="accent3">
                <a:shade val="80000"/>
                <a:alpha val="50000"/>
                <a:hueOff val="1"/>
                <a:satOff val="4167"/>
                <a:lumOff val="1497"/>
                <a:alphaOff val="75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i="1" kern="1200" dirty="0" smtClean="0">
              <a:solidFill>
                <a:schemeClr val="accent3">
                  <a:lumMod val="50000"/>
                </a:schemeClr>
              </a:solidFill>
            </a:rPr>
            <a:t>1. </a:t>
          </a:r>
          <a:r>
            <a:rPr lang="uk-UA" sz="1400" i="1" kern="1200" dirty="0" smtClean="0"/>
            <a:t>англо-саксонська (англо-американська)</a:t>
          </a:r>
          <a:endParaRPr lang="ru-RU" sz="1400" i="1" kern="1200" dirty="0"/>
        </a:p>
      </dsp:txBody>
      <dsp:txXfrm>
        <a:off x="2538417" y="213440"/>
        <a:ext cx="1379795" cy="1069001"/>
      </dsp:txXfrm>
    </dsp:sp>
    <dsp:sp modelId="{C5384E64-CBD8-4DAE-9461-7786CCBF060C}">
      <dsp:nvSpPr>
        <dsp:cNvPr id="0" name=""/>
        <dsp:cNvSpPr/>
      </dsp:nvSpPr>
      <dsp:spPr>
        <a:xfrm>
          <a:off x="4464706" y="2525078"/>
          <a:ext cx="2592077" cy="157938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2"/>
                <a:satOff val="8335"/>
                <a:lumOff val="2995"/>
                <a:alphaOff val="15000"/>
                <a:lumMod val="95000"/>
              </a:schemeClr>
            </a:gs>
            <a:gs pos="100000">
              <a:schemeClr val="accent3">
                <a:shade val="80000"/>
                <a:alpha val="50000"/>
                <a:hueOff val="2"/>
                <a:satOff val="8335"/>
                <a:lumOff val="2995"/>
                <a:alphaOff val="15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accent3">
                  <a:lumMod val="50000"/>
                </a:schemeClr>
              </a:solidFill>
            </a:rPr>
            <a:t>2. </a:t>
          </a:r>
          <a:r>
            <a:rPr lang="ru-RU" sz="1400" i="1" kern="1200" dirty="0" smtClean="0"/>
            <a:t>континентальна (</a:t>
          </a:r>
          <a:r>
            <a:rPr lang="uk-UA" sz="1400" i="1" kern="1200" dirty="0" smtClean="0"/>
            <a:t>є</a:t>
          </a:r>
          <a:r>
            <a:rPr lang="ru-RU" sz="1400" i="1" kern="1200" dirty="0" smtClean="0"/>
            <a:t>вропейська або романо-германська)   </a:t>
          </a:r>
          <a:endParaRPr lang="ru-RU" sz="1400" i="1" kern="1200" dirty="0"/>
        </a:p>
      </dsp:txBody>
      <dsp:txXfrm>
        <a:off x="4844307" y="2756373"/>
        <a:ext cx="1832875" cy="1116790"/>
      </dsp:txXfrm>
    </dsp:sp>
    <dsp:sp modelId="{26AA7EA7-2544-490B-9A61-70343CBD125E}">
      <dsp:nvSpPr>
        <dsp:cNvPr id="0" name=""/>
        <dsp:cNvSpPr/>
      </dsp:nvSpPr>
      <dsp:spPr>
        <a:xfrm>
          <a:off x="2431112" y="3858699"/>
          <a:ext cx="1781461" cy="1477851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3"/>
                <a:satOff val="12502"/>
                <a:lumOff val="4492"/>
                <a:alphaOff val="22500"/>
                <a:lumMod val="95000"/>
              </a:schemeClr>
            </a:gs>
            <a:gs pos="100000">
              <a:schemeClr val="accent3">
                <a:shade val="80000"/>
                <a:alpha val="50000"/>
                <a:hueOff val="3"/>
                <a:satOff val="12502"/>
                <a:lumOff val="4492"/>
                <a:alphaOff val="225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accent3">
                  <a:lumMod val="50000"/>
                </a:schemeClr>
              </a:solidFill>
            </a:rPr>
            <a:t>3. </a:t>
          </a:r>
          <a:r>
            <a:rPr lang="uk-UA" sz="1400" i="1" kern="1200" dirty="0" smtClean="0"/>
            <a:t>іберійська</a:t>
          </a:r>
          <a:r>
            <a:rPr lang="ru-RU" sz="1400" i="1" kern="1200" dirty="0" smtClean="0"/>
            <a:t> </a:t>
          </a:r>
          <a:endParaRPr lang="ru-RU" sz="1400" i="1" kern="1200" dirty="0"/>
        </a:p>
      </dsp:txBody>
      <dsp:txXfrm>
        <a:off x="2692001" y="4075125"/>
        <a:ext cx="1259683" cy="1044999"/>
      </dsp:txXfrm>
    </dsp:sp>
    <dsp:sp modelId="{86919176-94E2-4744-9A48-5FACA8216DE5}">
      <dsp:nvSpPr>
        <dsp:cNvPr id="0" name=""/>
        <dsp:cNvSpPr/>
      </dsp:nvSpPr>
      <dsp:spPr>
        <a:xfrm>
          <a:off x="36100" y="1656176"/>
          <a:ext cx="1765884" cy="1690529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5"/>
                <a:satOff val="16669"/>
                <a:lumOff val="5990"/>
                <a:alphaOff val="30000"/>
                <a:lumMod val="95000"/>
              </a:schemeClr>
            </a:gs>
            <a:gs pos="100000">
              <a:schemeClr val="accent3">
                <a:shade val="80000"/>
                <a:alpha val="50000"/>
                <a:hueOff val="5"/>
                <a:satOff val="16669"/>
                <a:lumOff val="5990"/>
                <a:alphaOff val="30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i="1" kern="1200" dirty="0" smtClean="0">
              <a:solidFill>
                <a:schemeClr val="accent3">
                  <a:lumMod val="50000"/>
                </a:schemeClr>
              </a:solidFill>
            </a:rPr>
            <a:t>4. </a:t>
          </a:r>
          <a:r>
            <a:rPr lang="uk-UA" sz="1400" i="1" kern="1200" dirty="0" smtClean="0"/>
            <a:t>радянська</a:t>
          </a:r>
          <a:endParaRPr lang="ru-RU" sz="1400" i="1" kern="1200" dirty="0"/>
        </a:p>
      </dsp:txBody>
      <dsp:txXfrm>
        <a:off x="294708" y="1903748"/>
        <a:ext cx="1248668" cy="1195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82A28B-4080-4890-BCC4-B2470329F234}" type="datetimeFigureOut">
              <a:rPr lang="ru-RU"/>
              <a:pPr>
                <a:defRPr/>
              </a:pPr>
              <a:t>10.02.2019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2C2F61-7D5F-4BB7-BC9C-564890A9A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379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CAECC-9781-4F9F-A503-232B7C7B9D9F}" type="datetimeFigureOut">
              <a:rPr lang="ru-RU"/>
              <a:pPr>
                <a:defRPr/>
              </a:pPr>
              <a:t>10.02.2019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E033-ECAE-4AF3-9F12-82DEE58310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37AD5-AC1F-4FA3-BA17-3F778E9D306A}" type="datetimeFigureOut">
              <a:rPr lang="ru-RU"/>
              <a:pPr>
                <a:defRPr/>
              </a:pPr>
              <a:t>10.02.2019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50636-63A3-42D3-A481-21FE85F603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8E5CB-F3DD-4D52-A6EF-786F11A2F633}" type="datetimeFigureOut">
              <a:rPr lang="ru-RU"/>
              <a:pPr>
                <a:defRPr/>
              </a:pPr>
              <a:t>10.02.2019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C2C4B-3636-4A0B-8D76-BD4F2DFC16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E3710-BFEF-4A0C-BBAF-F5A3D9ADD92F}" type="datetimeFigureOut">
              <a:rPr lang="ru-RU"/>
              <a:pPr>
                <a:defRPr/>
              </a:pPr>
              <a:t>10.02.2019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037F-831B-47F9-AA34-12C3D8C144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1E6E9-4A96-4848-BAD7-4539CC2881C5}" type="datetimeFigureOut">
              <a:rPr lang="ru-RU"/>
              <a:pPr>
                <a:defRPr/>
              </a:pPr>
              <a:t>10.02.2019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57A09-DCBC-4396-8DFF-4FCEBC139A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4133E-1109-4E87-A4B5-9FD56EF39537}" type="datetimeFigureOut">
              <a:rPr lang="ru-RU"/>
              <a:pPr>
                <a:defRPr/>
              </a:pPr>
              <a:t>10.02.2019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3E961-7914-461F-A5B0-8AA595B97D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49FC-93FB-4E08-BEAB-F968CC599C19}" type="datetimeFigureOut">
              <a:rPr lang="ru-RU"/>
              <a:pPr>
                <a:defRPr/>
              </a:pPr>
              <a:t>10.02.2019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E0C1B-3702-4C21-83F7-D2A415D085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8728A-F327-4ED2-913E-E076621547D0}" type="datetimeFigureOut">
              <a:rPr lang="ru-RU"/>
              <a:pPr>
                <a:defRPr/>
              </a:pPr>
              <a:t>10.02.2019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19F2D-FDB7-495F-9609-C4DE89DDE2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59107-0F27-45F6-91DC-E74704F2A843}" type="datetimeFigureOut">
              <a:rPr lang="ru-RU"/>
              <a:pPr>
                <a:defRPr/>
              </a:pPr>
              <a:t>10.02.2019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0F9D8-1844-4606-9723-AAB1CED80F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05845-8522-450F-9539-B0A7D0B5A03C}" type="datetimeFigureOut">
              <a:rPr lang="ru-RU"/>
              <a:pPr>
                <a:defRPr/>
              </a:pPr>
              <a:t>10.02.2019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0444D-AB3F-4F67-929C-CCB10E079E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D1B42-1D0A-470B-BA9F-6CFA3818F850}" type="datetimeFigureOut">
              <a:rPr lang="ru-RU"/>
              <a:pPr>
                <a:defRPr/>
              </a:pPr>
              <a:t>10.02.2019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9089D-8BE2-4858-BE18-CA90EC57BE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36F461-185C-4CDA-AB12-8E3A508CA99C}" type="datetimeFigureOut">
              <a:rPr lang="ru-RU"/>
              <a:pPr>
                <a:defRPr/>
              </a:pPr>
              <a:t>10.02.2019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8FB259-BEBB-4B54-9E37-ACD516BD6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 spd="slow">
    <p:dissolv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115888"/>
            <a:ext cx="7085013" cy="6626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43808" y="3356992"/>
            <a:ext cx="3744416" cy="269185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chemeClr val="tx1"/>
                </a:solidFill>
              </a:rPr>
              <a:t>Тема: «Становлення та розвиток місцевого самоврядування в Україні та світі»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</p:nvPr>
        </p:nvGraphicFramePr>
        <p:xfrm>
          <a:off x="373627" y="188640"/>
          <a:ext cx="8559793" cy="30784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8559793"/>
              </a:tblGrid>
              <a:tr h="9890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i="1" u="sng" dirty="0" smtClean="0">
                          <a:solidFill>
                            <a:srgbClr val="FFFF00"/>
                          </a:solidFill>
                        </a:rPr>
                        <a:t>Теорія муніципального дуалізму (громадівсько-державницька теорія)</a:t>
                      </a:r>
                      <a:endParaRPr lang="ru-RU" sz="2400" i="1" u="sng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543220"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q"/>
                      </a:pPr>
                      <a:r>
                        <a:rPr lang="uk-UA" sz="1600" dirty="0" smtClean="0">
                          <a:solidFill>
                            <a:srgbClr val="FF0000"/>
                          </a:solidFill>
                        </a:rPr>
                        <a:t>інститути місцевого самоврядування є незалежними від держави в суто громадських справах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6565"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q"/>
                      </a:pPr>
                      <a:r>
                        <a:rPr lang="uk-UA" sz="1600" dirty="0" smtClean="0">
                          <a:solidFill>
                            <a:srgbClr val="FFFF00"/>
                          </a:solidFill>
                        </a:rPr>
                        <a:t>справи, що здійснюються місцевим самоврядуванням, повинні поділятись на власні та делеговані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759493"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q"/>
                      </a:pPr>
                      <a:r>
                        <a:rPr lang="uk-UA" sz="1600" dirty="0" smtClean="0">
                          <a:solidFill>
                            <a:srgbClr val="FF0000"/>
                          </a:solidFill>
                        </a:rPr>
                        <a:t>у здійсненні власних справ органи місцевого самоврядування діють самостійно і незалежно від органів державної влади, у здійсненні делегованих повноважень – вони є повністю підконтрольні державі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963764" y="3752871"/>
            <a:ext cx="5919976" cy="2219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трелка вниз 7"/>
          <p:cNvSpPr/>
          <p:nvPr/>
        </p:nvSpPr>
        <p:spPr>
          <a:xfrm>
            <a:off x="900113" y="3273425"/>
            <a:ext cx="287337" cy="431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Загнутый угол 8"/>
          <p:cNvSpPr/>
          <p:nvPr/>
        </p:nvSpPr>
        <p:spPr>
          <a:xfrm>
            <a:off x="611188" y="3735388"/>
            <a:ext cx="1944687" cy="19431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rgbClr val="FFFF00"/>
                </a:solidFill>
              </a:rPr>
              <a:t>золота середина</a:t>
            </a:r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24936" cy="576064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</a:rPr>
              <a:t>Моделі м</a:t>
            </a:r>
            <a:r>
              <a:rPr lang="uk-UA" sz="2800" i="1" dirty="0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</a:rPr>
              <a:t>сцевого </a:t>
            </a:r>
            <a:r>
              <a:rPr lang="uk-UA" sz="2800" i="1" dirty="0" smtClean="0">
                <a:solidFill>
                  <a:schemeClr val="accent3">
                    <a:lumMod val="50000"/>
                  </a:schemeClr>
                </a:solidFill>
              </a:rPr>
              <a:t>самоврядування</a:t>
            </a:r>
            <a:endParaRPr lang="uk-UA" sz="28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5724128" y="1268760"/>
            <a:ext cx="2929208" cy="216024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5" name="Схема 14"/>
          <p:cNvGraphicFramePr/>
          <p:nvPr/>
        </p:nvGraphicFramePr>
        <p:xfrm>
          <a:off x="323528" y="1196752"/>
          <a:ext cx="705678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858837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i="1" dirty="0" smtClean="0">
                <a:solidFill>
                  <a:schemeClr val="accent4"/>
                </a:solidFill>
                <a:effectLst/>
              </a:rPr>
              <a:t>Англо-саксонська (американська) модель місцевого самоврядування</a:t>
            </a:r>
            <a:endParaRPr lang="ru-RU" sz="2400" i="1" dirty="0">
              <a:solidFill>
                <a:schemeClr val="accent4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0825" y="1778000"/>
            <a:ext cx="4392613" cy="4645025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indent="-182880" algn="just" eaLnBrk="1" fontAlgn="auto" hangingPunct="1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uk-UA" sz="1800" dirty="0">
                <a:solidFill>
                  <a:schemeClr val="tx1"/>
                </a:solidFill>
              </a:rPr>
              <a:t>м</a:t>
            </a:r>
            <a:r>
              <a:rPr lang="uk-UA" sz="1800" dirty="0" smtClean="0">
                <a:solidFill>
                  <a:schemeClr val="tx1"/>
                </a:solidFill>
              </a:rPr>
              <a:t>ає високий ступінь автономії органів місцевого самоврядування;</a:t>
            </a:r>
          </a:p>
          <a:p>
            <a:pPr indent="-182880" algn="just" eaLnBrk="1" fontAlgn="auto" hangingPunct="1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uk-UA" sz="1800" dirty="0" smtClean="0">
                <a:solidFill>
                  <a:schemeClr val="tx1"/>
                </a:solidFill>
              </a:rPr>
              <a:t>за цієї моделі на місцевому рівні створюються органи місцевого самоврядування, а органи державної виконавчої влади на місцях не створюються взагалі (тобто немає адміністрацій);</a:t>
            </a:r>
          </a:p>
          <a:p>
            <a:pPr indent="-182880" algn="just" eaLnBrk="1" fontAlgn="auto" hangingPunct="1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uk-UA" sz="1800" dirty="0" smtClean="0">
                <a:solidFill>
                  <a:schemeClr val="tx1"/>
                </a:solidFill>
              </a:rPr>
              <a:t> виборність посадових осіб органів місцевого самоврядування;</a:t>
            </a:r>
          </a:p>
          <a:p>
            <a:pPr indent="-182880" algn="just" eaLnBrk="1" fontAlgn="auto" hangingPunct="1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uk-UA" sz="1800" dirty="0">
                <a:solidFill>
                  <a:schemeClr val="tx1"/>
                </a:solidFill>
              </a:rPr>
              <a:t>п</a:t>
            </a:r>
            <a:r>
              <a:rPr lang="uk-UA" sz="1800" dirty="0" smtClean="0">
                <a:solidFill>
                  <a:schemeClr val="tx1"/>
                </a:solidFill>
              </a:rPr>
              <a:t>ершооснова – громадівська теорія (теорія вільної громади);</a:t>
            </a:r>
          </a:p>
          <a:p>
            <a:pPr indent="-182880" algn="just" eaLnBrk="1" fontAlgn="auto" hangingPunct="1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uk-UA" sz="1800" dirty="0" smtClean="0">
                <a:solidFill>
                  <a:schemeClr val="tx1"/>
                </a:solidFill>
              </a:rPr>
              <a:t>отримала поширення Великій Британії, США, Канаді, Австралії та в інших країнах. 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1125538"/>
            <a:ext cx="4119563" cy="5297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856662" cy="8699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500" i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Континентальна (європейська, романо-германська)</a:t>
            </a:r>
            <a:r>
              <a:rPr lang="uk-UA" sz="2500" i="1" dirty="0">
                <a:solidFill>
                  <a:schemeClr val="bg2">
                    <a:lumMod val="75000"/>
                  </a:schemeClr>
                </a:solidFill>
                <a:effectLst/>
              </a:rPr>
              <a:t> модель місцевого самоврядування</a:t>
            </a:r>
            <a:endParaRPr lang="ru-RU" sz="2500" i="1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1268413"/>
            <a:ext cx="5616575" cy="5040312"/>
          </a:xfr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tlCol="0">
            <a:normAutofit lnSpcReduction="10000"/>
          </a:bodyPr>
          <a:lstStyle/>
          <a:p>
            <a:pPr indent="-182880" algn="just" eaLnBrk="1" fontAlgn="auto" hangingPunct="1">
              <a:buClr>
                <a:srgbClr val="429AEA"/>
              </a:buClr>
              <a:buFont typeface="Wingdings" pitchFamily="2" charset="2"/>
              <a:buChar char="§"/>
              <a:defRPr/>
            </a:pPr>
            <a:r>
              <a:rPr lang="uk-UA" sz="2000" dirty="0" smtClean="0">
                <a:solidFill>
                  <a:schemeClr val="tx1"/>
                </a:solidFill>
              </a:rPr>
              <a:t>більш високий ступінь централізації ніж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англо-саксонської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модел</a:t>
            </a:r>
            <a:r>
              <a:rPr lang="uk-UA" sz="2000" dirty="0" smtClean="0">
                <a:solidFill>
                  <a:schemeClr val="tx1"/>
                </a:solidFill>
              </a:rPr>
              <a:t>і;</a:t>
            </a:r>
          </a:p>
          <a:p>
            <a:pPr indent="-182880" algn="just" eaLnBrk="1" fontAlgn="auto" hangingPunct="1">
              <a:buClr>
                <a:srgbClr val="429AEA"/>
              </a:buClr>
              <a:buFont typeface="Wingdings" pitchFamily="2" charset="2"/>
              <a:buChar char="§"/>
              <a:defRPr/>
            </a:pPr>
            <a:r>
              <a:rPr lang="uk-UA" sz="2000" dirty="0" smtClean="0">
                <a:solidFill>
                  <a:schemeClr val="tx1"/>
                </a:solidFill>
              </a:rPr>
              <a:t>наявність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вертикальної підпорядкованості; </a:t>
            </a:r>
          </a:p>
          <a:p>
            <a:pPr indent="-182880" algn="just" eaLnBrk="1" fontAlgn="auto" hangingPunct="1">
              <a:buClr>
                <a:srgbClr val="429AEA"/>
              </a:buClr>
              <a:buFont typeface="Wingdings" pitchFamily="2" charset="2"/>
              <a:buChar char="§"/>
              <a:defRPr/>
            </a:pPr>
            <a:r>
              <a:rPr lang="uk-UA" sz="2000" dirty="0">
                <a:solidFill>
                  <a:schemeClr val="tx1"/>
                </a:solidFill>
              </a:rPr>
              <a:t>о</a:t>
            </a:r>
            <a:r>
              <a:rPr lang="uk-UA" sz="2000" dirty="0" smtClean="0">
                <a:solidFill>
                  <a:schemeClr val="tx1"/>
                </a:solidFill>
              </a:rPr>
              <a:t>рганічне поєднання місцевого самоврядування і державного управління на місцях;  </a:t>
            </a:r>
          </a:p>
          <a:p>
            <a:pPr indent="-182880" algn="just" eaLnBrk="1" fontAlgn="auto" hangingPunct="1">
              <a:buClr>
                <a:srgbClr val="429AEA"/>
              </a:buClr>
              <a:buFont typeface="Wingdings" pitchFamily="2" charset="2"/>
              <a:buChar char="§"/>
              <a:defRPr/>
            </a:pPr>
            <a:r>
              <a:rPr lang="uk-UA" sz="2000" dirty="0">
                <a:solidFill>
                  <a:schemeClr val="tx1"/>
                </a:solidFill>
              </a:rPr>
              <a:t>п</a:t>
            </a:r>
            <a:r>
              <a:rPr lang="uk-UA" sz="2000" dirty="0" smtClean="0">
                <a:solidFill>
                  <a:schemeClr val="tx1"/>
                </a:solidFill>
              </a:rPr>
              <a:t>овноваження місцевого самоврядування визначаються згідно з негативним принципом правового регулювання – </a:t>
            </a:r>
            <a:r>
              <a:rPr lang="uk-UA" sz="2000" i="1" dirty="0" smtClean="0">
                <a:solidFill>
                  <a:schemeClr val="tx1"/>
                </a:solidFill>
              </a:rPr>
              <a:t>дозволяється робити все, що прямо не забороняється законом;</a:t>
            </a:r>
          </a:p>
          <a:p>
            <a:pPr indent="-182880" algn="just" eaLnBrk="1" fontAlgn="auto" hangingPunct="1">
              <a:buClr>
                <a:srgbClr val="429AEA"/>
              </a:buClr>
              <a:buFont typeface="Wingdings" pitchFamily="2" charset="2"/>
              <a:buChar char="§"/>
              <a:defRPr/>
            </a:pPr>
            <a:r>
              <a:rPr lang="uk-UA" sz="2000" dirty="0" smtClean="0">
                <a:solidFill>
                  <a:schemeClr val="tx1"/>
                </a:solidFill>
              </a:rPr>
              <a:t>отримала поширення в континентальній Європі, франкомовній  Африці, деяких країнах Латинської Америки і на Близькому Сході.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406" r="4988"/>
          <a:stretch/>
        </p:blipFill>
        <p:spPr>
          <a:xfrm>
            <a:off x="6011863" y="1311275"/>
            <a:ext cx="2979737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 bwMode="auto">
          <a:xfrm>
            <a:off x="179388" y="185738"/>
            <a:ext cx="8785225" cy="576262"/>
          </a:xfr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rgbClr val="663300"/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Georgia" pitchFamily="18" charset="0"/>
              <a:buNone/>
            </a:pPr>
            <a:r>
              <a:rPr lang="uk-UA" sz="2500" i="1" smtClean="0">
                <a:solidFill>
                  <a:srgbClr val="663300"/>
                </a:solidFill>
                <a:effectLst/>
              </a:rPr>
              <a:t>Іберійська модель місцевого самоврядування</a:t>
            </a:r>
            <a:endParaRPr lang="ru-RU" sz="2500" i="1" smtClean="0">
              <a:solidFill>
                <a:srgbClr val="6633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0825" y="2565400"/>
            <a:ext cx="5834063" cy="3025775"/>
          </a:xfrm>
          <a:ln>
            <a:solidFill>
              <a:srgbClr val="6633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indent="-182880" algn="just" eaLnBrk="1" fontAlgn="auto" hangingPunct="1">
              <a:buClr>
                <a:srgbClr val="663300"/>
              </a:buClr>
              <a:defRPr/>
            </a:pPr>
            <a:r>
              <a:rPr lang="uk-UA" sz="2000" dirty="0" smtClean="0">
                <a:solidFill>
                  <a:schemeClr val="tx1"/>
                </a:solidFill>
              </a:rPr>
              <a:t>на рівні низових адміністративно-територіальних одиниць обираються органи місцевого самоврядування, посадові особи, а потім одночасно призначаються представницькі органи державної влади на місцях;</a:t>
            </a:r>
          </a:p>
          <a:p>
            <a:pPr indent="-182880" algn="just" eaLnBrk="1" fontAlgn="auto" hangingPunct="1">
              <a:buClr>
                <a:srgbClr val="663300"/>
              </a:buClr>
              <a:defRPr/>
            </a:pPr>
            <a:r>
              <a:rPr lang="uk-UA" sz="2000" dirty="0" smtClean="0">
                <a:solidFill>
                  <a:schemeClr val="tx1"/>
                </a:solidFill>
              </a:rPr>
              <a:t> набула поширення в країнах Латинської Америки, наприклад: Мексика, Португалія, Бразилія.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25" y="836613"/>
            <a:ext cx="2586038" cy="4754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566737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500" i="1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Радянська модель місцевого самоврядування</a:t>
            </a:r>
            <a:endParaRPr lang="ru-RU" sz="2500" i="1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7950" y="855663"/>
            <a:ext cx="4422775" cy="5094287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rtlCol="0">
            <a:normAutofit lnSpcReduction="10000"/>
          </a:bodyPr>
          <a:lstStyle/>
          <a:p>
            <a:pPr indent="-182880" algn="just" eaLnBrk="1" fontAlgn="auto" hangingPunct="1">
              <a:buClr>
                <a:schemeClr val="accent3">
                  <a:lumMod val="50000"/>
                </a:schemeClr>
              </a:buClr>
              <a:defRPr/>
            </a:pPr>
            <a:r>
              <a:rPr lang="uk-UA" sz="2000" dirty="0">
                <a:solidFill>
                  <a:schemeClr val="tx1"/>
                </a:solidFill>
              </a:rPr>
              <a:t>с</a:t>
            </a:r>
            <a:r>
              <a:rPr lang="uk-UA" sz="2000" dirty="0" smtClean="0">
                <a:solidFill>
                  <a:schemeClr val="tx1"/>
                </a:solidFill>
              </a:rPr>
              <a:t>истема рад та їх  виконавчих комітетів;</a:t>
            </a:r>
          </a:p>
          <a:p>
            <a:pPr indent="-182880" algn="just" eaLnBrk="1" fontAlgn="auto" hangingPunct="1">
              <a:buClr>
                <a:schemeClr val="accent3">
                  <a:lumMod val="50000"/>
                </a:schemeClr>
              </a:buClr>
              <a:defRPr/>
            </a:pPr>
            <a:r>
              <a:rPr lang="uk-UA" sz="2000" dirty="0">
                <a:solidFill>
                  <a:schemeClr val="tx1"/>
                </a:solidFill>
              </a:rPr>
              <a:t>і</a:t>
            </a:r>
            <a:r>
              <a:rPr lang="uk-UA" sz="2000" dirty="0" smtClean="0">
                <a:solidFill>
                  <a:schemeClr val="tx1"/>
                </a:solidFill>
              </a:rPr>
              <a:t>єрархічна підпорядкованість всіх елементів;</a:t>
            </a:r>
          </a:p>
          <a:p>
            <a:pPr indent="-182880" algn="just" eaLnBrk="1" fontAlgn="auto" hangingPunct="1">
              <a:buClr>
                <a:schemeClr val="accent3">
                  <a:lumMod val="50000"/>
                </a:schemeClr>
              </a:buClr>
              <a:defRPr/>
            </a:pPr>
            <a:r>
              <a:rPr lang="uk-UA" sz="2000" dirty="0">
                <a:solidFill>
                  <a:schemeClr val="tx1"/>
                </a:solidFill>
              </a:rPr>
              <a:t>р</a:t>
            </a:r>
            <a:r>
              <a:rPr lang="uk-UA" sz="2000" dirty="0" smtClean="0">
                <a:solidFill>
                  <a:schemeClr val="tx1"/>
                </a:solidFill>
              </a:rPr>
              <a:t>ади є органами державної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влади;</a:t>
            </a:r>
          </a:p>
          <a:p>
            <a:pPr indent="-182880" algn="just" eaLnBrk="1" fontAlgn="auto" hangingPunct="1">
              <a:buClr>
                <a:schemeClr val="accent3">
                  <a:lumMod val="50000"/>
                </a:schemeClr>
              </a:buClr>
              <a:defRPr/>
            </a:pPr>
            <a:r>
              <a:rPr lang="uk-UA" sz="2000" dirty="0" smtClean="0">
                <a:solidFill>
                  <a:schemeClr val="tx1"/>
                </a:solidFill>
              </a:rPr>
              <a:t>ради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обирають виконавчий комітет, який є колегіальним органом державного управління;</a:t>
            </a:r>
          </a:p>
          <a:p>
            <a:pPr indent="-182880" algn="just" eaLnBrk="1" fontAlgn="auto" hangingPunct="1">
              <a:buClr>
                <a:schemeClr val="accent3">
                  <a:lumMod val="50000"/>
                </a:schemeClr>
              </a:buClr>
              <a:defRPr/>
            </a:pPr>
            <a:r>
              <a:rPr lang="uk-UA" sz="2000" dirty="0">
                <a:solidFill>
                  <a:schemeClr val="tx1"/>
                </a:solidFill>
              </a:rPr>
              <a:t>в</a:t>
            </a:r>
            <a:r>
              <a:rPr lang="uk-UA" sz="2000" dirty="0" smtClean="0">
                <a:solidFill>
                  <a:schemeClr val="tx1"/>
                </a:solidFill>
              </a:rPr>
              <a:t>сі справи в державі є державними (повний контроль з боку держави);</a:t>
            </a:r>
          </a:p>
          <a:p>
            <a:pPr indent="-182880" algn="just" eaLnBrk="1" fontAlgn="auto" hangingPunct="1">
              <a:buClr>
                <a:schemeClr val="accent3">
                  <a:lumMod val="50000"/>
                </a:schemeClr>
              </a:buClr>
              <a:defRPr/>
            </a:pPr>
            <a:r>
              <a:rPr lang="uk-UA" sz="2000" dirty="0">
                <a:solidFill>
                  <a:schemeClr val="tx1"/>
                </a:solidFill>
              </a:rPr>
              <a:t>в</a:t>
            </a:r>
            <a:r>
              <a:rPr lang="uk-UA" sz="2000" dirty="0" smtClean="0">
                <a:solidFill>
                  <a:schemeClr val="tx1"/>
                </a:solidFill>
              </a:rPr>
              <a:t>ертикальна система підпорядкування;</a:t>
            </a:r>
          </a:p>
          <a:p>
            <a:pPr indent="-182880" algn="just" eaLnBrk="1" fontAlgn="auto" hangingPunct="1">
              <a:buClr>
                <a:schemeClr val="accent3">
                  <a:lumMod val="50000"/>
                </a:schemeClr>
              </a:buClr>
              <a:defRPr/>
            </a:pPr>
            <a:r>
              <a:rPr lang="uk-UA" sz="2000" dirty="0" smtClean="0">
                <a:solidFill>
                  <a:schemeClr val="tx1"/>
                </a:solidFill>
              </a:rPr>
              <a:t>отримала поширення на Кубі, в КНР і КНДР.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813" y="836613"/>
            <a:ext cx="3768725" cy="5472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856662" cy="576262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500" i="1" dirty="0" smtClean="0">
                <a:solidFill>
                  <a:srgbClr val="996633"/>
                </a:solidFill>
                <a:effectLst/>
              </a:rPr>
              <a:t>Змішана модель місцевого самоврядування</a:t>
            </a:r>
            <a:endParaRPr lang="ru-RU" sz="2500" i="1" dirty="0">
              <a:solidFill>
                <a:srgbClr val="996633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0825" y="3770313"/>
            <a:ext cx="4537075" cy="2592387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996633"/>
            </a:solidFill>
          </a:ln>
        </p:spPr>
        <p:txBody>
          <a:bodyPr rtlCol="0">
            <a:normAutofit lnSpcReduction="10000"/>
          </a:bodyPr>
          <a:lstStyle/>
          <a:p>
            <a:pPr indent="-182880" algn="just" eaLnBrk="1" fontAlgn="auto" hangingPunct="1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uk-UA" sz="2000" dirty="0" smtClean="0">
                <a:solidFill>
                  <a:schemeClr val="tx1"/>
                </a:solidFill>
              </a:rPr>
              <a:t>поєднує у собі ознаки континентальної й англо-саксонської моделей місцевого самоврядування;</a:t>
            </a:r>
          </a:p>
          <a:p>
            <a:pPr indent="-182880" algn="just" eaLnBrk="1" fontAlgn="auto" hangingPunct="1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uk-UA" sz="2000" dirty="0" smtClean="0">
                <a:solidFill>
                  <a:schemeClr val="tx1"/>
                </a:solidFill>
              </a:rPr>
              <a:t>   набула поширення в Австрії, Російській Федерації і Федеративній Республіці Німеччина.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400" b="1631"/>
          <a:stretch/>
        </p:blipFill>
        <p:spPr>
          <a:xfrm>
            <a:off x="5029200" y="895350"/>
            <a:ext cx="3951288" cy="5467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700" i="1" dirty="0">
                <a:solidFill>
                  <a:schemeClr val="bg1"/>
                </a:solidFill>
                <a:effectLst/>
              </a:rPr>
              <a:t>Принципи місцевого самоврядування</a:t>
            </a:r>
            <a:endParaRPr lang="ru-RU" sz="2700" i="1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1052513"/>
            <a:ext cx="8785225" cy="488632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1800" i="1" dirty="0" smtClean="0"/>
              <a:t>	Під </a:t>
            </a:r>
            <a:r>
              <a:rPr lang="uk-UA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принципом</a:t>
            </a:r>
            <a:r>
              <a:rPr lang="uk-UA" sz="1800" i="1" dirty="0" smtClean="0"/>
              <a:t> (лат. </a:t>
            </a:r>
            <a:r>
              <a:rPr lang="en-US" sz="1800" i="1" dirty="0" smtClean="0"/>
              <a:t>principium – </a:t>
            </a:r>
            <a:r>
              <a:rPr lang="uk-UA" sz="1800" i="1" dirty="0" smtClean="0"/>
              <a:t>основа, засада)</a:t>
            </a:r>
            <a:r>
              <a:rPr lang="en-US" sz="1800" i="1" dirty="0" smtClean="0"/>
              <a:t> </a:t>
            </a:r>
            <a:r>
              <a:rPr lang="uk-UA" sz="1800" i="1" dirty="0" smtClean="0"/>
              <a:t> слід розуміти суб'єктивно усвідомлену в науці об'єктивну закономірність, притаманну будь-якому соціально-політичному явищу, сформульовану у вигляді певної ідеї, правила чи засади.</a:t>
            </a:r>
            <a:r>
              <a:rPr lang="ru-RU" sz="1800" i="1" dirty="0"/>
              <a:t> </a:t>
            </a:r>
            <a:endParaRPr lang="ru-RU" sz="1800" i="1" dirty="0" smtClean="0"/>
          </a:p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i="1" dirty="0"/>
              <a:t>	</a:t>
            </a:r>
            <a:r>
              <a:rPr lang="uk-UA" sz="1800" i="1" dirty="0" smtClean="0"/>
              <a:t>Головні принципи місцевого самоврядування зумовлюють характер його системи, територіальної, організаційно-правової та матеріально-фінансової основ, особливості правового статусу територіальних громад, органів і посадових осіб місцевого самоврядування</a:t>
            </a:r>
            <a:r>
              <a:rPr lang="ru-RU" sz="1800" i="1" dirty="0" smtClean="0"/>
              <a:t>.</a:t>
            </a:r>
            <a:endParaRPr lang="uk-UA" sz="1800" i="1" dirty="0" smtClean="0"/>
          </a:p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1800" i="1" dirty="0"/>
              <a:t>	</a:t>
            </a:r>
            <a:r>
              <a:rPr lang="uk-UA" sz="1800" i="1" dirty="0" smtClean="0"/>
              <a:t>Система принципів місцевого самоврядування знайшла своє правове врегулювання у ст. 4 Закону України «Про місцеве </a:t>
            </a:r>
          </a:p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1800" i="1" dirty="0" smtClean="0"/>
              <a:t>самоврядування в Україні» (21 травня </a:t>
            </a:r>
          </a:p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1800" i="1" dirty="0" smtClean="0"/>
              <a:t>1997 року), а також у   Європейській </a:t>
            </a:r>
          </a:p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1800" i="1" dirty="0" smtClean="0"/>
              <a:t>хартії місцевого самоврядування </a:t>
            </a:r>
          </a:p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1800" i="1" dirty="0" smtClean="0"/>
              <a:t>(15 жовтня 1985 року).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3500438"/>
            <a:ext cx="24384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5353298" y="3506787"/>
            <a:ext cx="3143250" cy="294322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Рамка 4"/>
          <p:cNvSpPr/>
          <p:nvPr/>
        </p:nvSpPr>
        <p:spPr>
          <a:xfrm>
            <a:off x="468313" y="4868863"/>
            <a:ext cx="3816350" cy="1584325"/>
          </a:xfrm>
          <a:prstGeom prst="fra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00B050"/>
                </a:solidFill>
              </a:rPr>
              <a:t>Принципи місцевого самоврядування науковці поділяють на дві групи</a:t>
            </a:r>
            <a:endParaRPr lang="ru-RU" b="1" i="1" dirty="0">
              <a:solidFill>
                <a:srgbClr val="00B05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030288" y="376808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584575" y="376808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79388" y="1628775"/>
            <a:ext cx="2520950" cy="21605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i="1" dirty="0">
                <a:solidFill>
                  <a:srgbClr val="00B050"/>
                </a:solidFill>
              </a:rPr>
              <a:t>1) </a:t>
            </a:r>
            <a:r>
              <a:rPr lang="uk-UA" sz="1200" i="1" dirty="0">
                <a:solidFill>
                  <a:schemeClr val="accent2">
                    <a:lumMod val="50000"/>
                  </a:schemeClr>
                </a:solidFill>
              </a:rPr>
              <a:t>ті, що є універсальними, тобто властивими як місцевому самоврядуванню та його органам, так і державному управлінню та його органам, іншим органам державної влади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2916238" y="1608138"/>
            <a:ext cx="2376487" cy="216058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i="1" dirty="0">
                <a:solidFill>
                  <a:srgbClr val="00B050"/>
                </a:solidFill>
              </a:rPr>
              <a:t>2) </a:t>
            </a:r>
            <a:r>
              <a:rPr lang="uk-UA" sz="1200" i="1" dirty="0">
                <a:solidFill>
                  <a:schemeClr val="accent2">
                    <a:lumMod val="50000"/>
                  </a:schemeClr>
                </a:solidFill>
              </a:rPr>
              <a:t>ті, що властиві лише місцевому самоврядуванню та його органам</a:t>
            </a:r>
          </a:p>
        </p:txBody>
      </p:sp>
      <p:sp>
        <p:nvSpPr>
          <p:cNvPr id="13" name="Овал 12"/>
          <p:cNvSpPr/>
          <p:nvPr/>
        </p:nvSpPr>
        <p:spPr>
          <a:xfrm>
            <a:off x="6732588" y="1641475"/>
            <a:ext cx="1828800" cy="12239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Courier New" pitchFamily="49" charset="0"/>
              <a:buChar char="o"/>
              <a:defRPr/>
            </a:pPr>
            <a:r>
              <a:rPr lang="uk-UA" sz="1200" dirty="0">
                <a:solidFill>
                  <a:schemeClr val="accent2">
                    <a:lumMod val="50000"/>
                  </a:schemeClr>
                </a:solidFill>
              </a:rPr>
              <a:t>виборності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388" y="142875"/>
            <a:ext cx="2089150" cy="12239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Courier New" pitchFamily="49" charset="0"/>
              <a:buChar char="o"/>
              <a:defRPr/>
            </a:pPr>
            <a:r>
              <a:rPr lang="uk-UA" sz="1200" dirty="0">
                <a:solidFill>
                  <a:schemeClr val="accent2">
                    <a:lumMod val="50000"/>
                  </a:schemeClr>
                </a:solidFill>
              </a:rPr>
              <a:t>принцип народовладдя</a:t>
            </a:r>
          </a:p>
        </p:txBody>
      </p:sp>
      <p:sp>
        <p:nvSpPr>
          <p:cNvPr id="15" name="Овал 14"/>
          <p:cNvSpPr/>
          <p:nvPr/>
        </p:nvSpPr>
        <p:spPr>
          <a:xfrm>
            <a:off x="6446838" y="133350"/>
            <a:ext cx="2114550" cy="12906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Courier New" pitchFamily="49" charset="0"/>
              <a:buChar char="o"/>
              <a:defRPr/>
            </a:pPr>
            <a:r>
              <a:rPr lang="uk-UA" sz="1200" dirty="0">
                <a:solidFill>
                  <a:schemeClr val="accent2">
                    <a:lumMod val="50000"/>
                  </a:schemeClr>
                </a:solidFill>
              </a:rPr>
              <a:t>колегіальності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606675" y="155575"/>
            <a:ext cx="1655763" cy="12239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Courier New" pitchFamily="49" charset="0"/>
              <a:buChar char="o"/>
              <a:defRPr/>
            </a:pPr>
            <a:r>
              <a:rPr lang="uk-UA" sz="1200" dirty="0">
                <a:solidFill>
                  <a:schemeClr val="accent2">
                    <a:lumMod val="50000"/>
                  </a:schemeClr>
                </a:solidFill>
              </a:rPr>
              <a:t>законності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464050" y="177800"/>
            <a:ext cx="1655763" cy="12239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Courier New" pitchFamily="49" charset="0"/>
              <a:buChar char="o"/>
              <a:defRPr/>
            </a:pPr>
            <a:r>
              <a:rPr lang="uk-UA" sz="1200" dirty="0">
                <a:solidFill>
                  <a:schemeClr val="accent2">
                    <a:lumMod val="50000"/>
                  </a:schemeClr>
                </a:solidFill>
              </a:rPr>
              <a:t>гласності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1691680" y="1257615"/>
            <a:ext cx="126234" cy="384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267744" y="570605"/>
            <a:ext cx="432048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46208" y="463550"/>
            <a:ext cx="30955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106788" y="476250"/>
            <a:ext cx="4680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876256" y="1298281"/>
            <a:ext cx="1" cy="61947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/>
          <p:cNvGraphicFramePr>
            <a:graphicFrameLocks noGrp="1"/>
          </p:cNvGraphicFramePr>
          <p:nvPr>
            <p:ph sz="quarter" idx="4294967295"/>
          </p:nvPr>
        </p:nvGraphicFramePr>
        <p:xfrm>
          <a:off x="755576" y="204984"/>
          <a:ext cx="7776864" cy="640871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888432"/>
                <a:gridCol w="3888432"/>
              </a:tblGrid>
              <a:tr h="713310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u="sng" dirty="0" smtClean="0">
                          <a:solidFill>
                            <a:schemeClr val="bg1"/>
                          </a:solidFill>
                        </a:rPr>
                        <a:t>Принципи першої групи</a:t>
                      </a:r>
                      <a:endParaRPr lang="ru-RU" sz="2000" b="1" i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i="1" u="sng" dirty="0" smtClean="0">
                          <a:solidFill>
                            <a:schemeClr val="bg1"/>
                          </a:solidFill>
                        </a:rPr>
                        <a:t>Тлумачення</a:t>
                      </a:r>
                      <a:endParaRPr lang="ru-RU" sz="2000" i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723833"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chemeClr val="bg1"/>
                        </a:buClr>
                        <a:buFont typeface="Wingdings" pitchFamily="2" charset="2"/>
                        <a:buChar char="ü"/>
                      </a:pPr>
                      <a:r>
                        <a:rPr lang="uk-UA" i="1" dirty="0" smtClean="0">
                          <a:solidFill>
                            <a:schemeClr val="tx1"/>
                          </a:solidFill>
                        </a:rPr>
                        <a:t>народовладдя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16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«народ здійснює владу безпосередньо і через органи державної влади і через органи місцевого самоврядування» (ч. 1 ст. 5 Конституції України)</a:t>
                      </a:r>
                      <a:endParaRPr lang="uk-UA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47735"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chemeClr val="bg1"/>
                        </a:buClr>
                        <a:buFont typeface="Wingdings" pitchFamily="2" charset="2"/>
                        <a:buChar char="ü"/>
                      </a:pPr>
                      <a:r>
                        <a:rPr lang="uk-UA" i="1" dirty="0" smtClean="0">
                          <a:solidFill>
                            <a:schemeClr val="tx1"/>
                          </a:solidFill>
                        </a:rPr>
                        <a:t>законності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16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«органи державної влади та органи місцевого самоврядування, їх посадові особи зобов'язані діяти лише на підставі, в межах повноважень та у спосіб, що передбачені Конституцією та законами України» (ч. 2 ст. 19 Основного</a:t>
                      </a:r>
                      <a:r>
                        <a:rPr kumimoji="0" lang="uk-UA" sz="1600" b="0" i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Закону</a:t>
                      </a:r>
                      <a:r>
                        <a:rPr kumimoji="0" lang="uk-UA" sz="16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uk-UA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23833"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chemeClr val="bg1"/>
                        </a:buClr>
                        <a:buFont typeface="Wingdings" pitchFamily="2" charset="2"/>
                        <a:buChar char="ü"/>
                      </a:pPr>
                      <a:r>
                        <a:rPr lang="uk-UA" i="1" dirty="0" smtClean="0">
                          <a:solidFill>
                            <a:schemeClr val="tx1"/>
                          </a:solidFill>
                        </a:rPr>
                        <a:t>гласності, колегіальності, виборності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noProof="0" dirty="0" smtClean="0">
                          <a:solidFill>
                            <a:schemeClr val="tx1"/>
                          </a:solidFill>
                        </a:rPr>
                        <a:t>державна влада є прозорою для громадян усієї країни;  державні органи є колегіальними і виборними органами </a:t>
                      </a:r>
                      <a:endParaRPr lang="uk-UA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content.foto.mail.ru/mail/geo-gen/1095/i-81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651000"/>
            <a:ext cx="1725612" cy="86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28" name="Picture 4" descr="http://ua.golos.ua/images/articles/main/2013-03/f_68600249213636928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3789363"/>
            <a:ext cx="1725612" cy="968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313" y="5445125"/>
            <a:ext cx="1725612" cy="1023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23850" y="188913"/>
            <a:ext cx="8496300" cy="65357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uk-UA" sz="2400" b="1" i="1" smtClean="0">
                <a:solidFill>
                  <a:srgbClr val="F14124"/>
                </a:solidFill>
              </a:rPr>
              <a:t>План</a:t>
            </a:r>
          </a:p>
          <a:p>
            <a:pPr marL="0" indent="0" algn="just" eaLnBrk="1" hangingPunct="1">
              <a:buFont typeface="Georgia" pitchFamily="18" charset="0"/>
              <a:buNone/>
              <a:defRPr/>
            </a:pPr>
            <a:r>
              <a:rPr lang="uk-UA" b="1" smtClean="0">
                <a:solidFill>
                  <a:srgbClr val="F14124"/>
                </a:solidFill>
              </a:rPr>
              <a:t>1. </a:t>
            </a:r>
            <a:r>
              <a:rPr lang="uk-UA" smtClean="0">
                <a:solidFill>
                  <a:schemeClr val="tx1"/>
                </a:solidFill>
              </a:rPr>
              <a:t>Зародження та розвиток місцевого самоврядування: історичний аспект.</a:t>
            </a:r>
          </a:p>
          <a:p>
            <a:pPr marL="0" indent="0" algn="just" eaLnBrk="1" hangingPunct="1">
              <a:buFont typeface="Georgia" pitchFamily="18" charset="0"/>
              <a:buNone/>
              <a:defRPr/>
            </a:pPr>
            <a:r>
              <a:rPr lang="uk-UA" b="1" smtClean="0">
                <a:solidFill>
                  <a:srgbClr val="F14124"/>
                </a:solidFill>
              </a:rPr>
              <a:t>2. </a:t>
            </a:r>
            <a:r>
              <a:rPr lang="uk-UA" smtClean="0">
                <a:solidFill>
                  <a:schemeClr val="tx1"/>
                </a:solidFill>
              </a:rPr>
              <a:t>Поняття та сутність місцевого самоврядування.</a:t>
            </a:r>
          </a:p>
          <a:p>
            <a:pPr marL="0" indent="0" algn="just" eaLnBrk="1" hangingPunct="1">
              <a:buFont typeface="Georgia" pitchFamily="18" charset="0"/>
              <a:buNone/>
              <a:defRPr/>
            </a:pPr>
            <a:r>
              <a:rPr lang="uk-UA" b="1" smtClean="0">
                <a:solidFill>
                  <a:srgbClr val="F14124"/>
                </a:solidFill>
              </a:rPr>
              <a:t>3. </a:t>
            </a:r>
            <a:r>
              <a:rPr lang="uk-UA" smtClean="0">
                <a:solidFill>
                  <a:schemeClr val="tx1"/>
                </a:solidFill>
              </a:rPr>
              <a:t>Правова природа теорій та характеристика основних моделей місцевого самоврядування.</a:t>
            </a:r>
          </a:p>
          <a:p>
            <a:pPr marL="0" indent="0" algn="just" eaLnBrk="1" hangingPunct="1">
              <a:buFont typeface="Georgia" pitchFamily="18" charset="0"/>
              <a:buNone/>
              <a:defRPr/>
            </a:pPr>
            <a:r>
              <a:rPr lang="uk-UA" b="1" smtClean="0">
                <a:solidFill>
                  <a:srgbClr val="F14124"/>
                </a:solidFill>
              </a:rPr>
              <a:t>4. </a:t>
            </a:r>
            <a:r>
              <a:rPr lang="uk-UA" smtClean="0">
                <a:solidFill>
                  <a:schemeClr val="tx1"/>
                </a:solidFill>
              </a:rPr>
              <a:t>Принципи місцевого самоврядування.</a:t>
            </a:r>
            <a:endParaRPr lang="uk-UA" smtClean="0">
              <a:solidFill>
                <a:schemeClr val="tx1"/>
              </a:solidFill>
              <a:latin typeface="Arial" charset="0"/>
            </a:endParaRPr>
          </a:p>
          <a:p>
            <a:pPr marL="0" indent="0" algn="just" eaLnBrk="1" hangingPunct="1">
              <a:buFont typeface="Georgia" pitchFamily="18" charset="0"/>
              <a:buNone/>
              <a:defRPr/>
            </a:pPr>
            <a:r>
              <a:rPr lang="uk-UA" smtClean="0">
                <a:solidFill>
                  <a:schemeClr val="tx1"/>
                </a:solidFill>
                <a:latin typeface="Arial" charset="0"/>
              </a:rPr>
              <a:t>5. Функції та повноваження місцевого самоврядування</a:t>
            </a:r>
            <a:endParaRPr lang="ru-RU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995936" y="3212976"/>
            <a:ext cx="4584073" cy="3438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</p:nvPr>
        </p:nvGraphicFramePr>
        <p:xfrm>
          <a:off x="755650" y="333375"/>
          <a:ext cx="7776864" cy="6187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888432"/>
                <a:gridCol w="3888432"/>
              </a:tblGrid>
              <a:tr h="5040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i="1" u="sng" dirty="0" smtClean="0"/>
                        <a:t>Принципи другої групи</a:t>
                      </a:r>
                      <a:endParaRPr lang="ru-RU" sz="2000" i="1" u="sng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i="1" u="sng" dirty="0" smtClean="0"/>
                        <a:t>Тлумачення</a:t>
                      </a:r>
                      <a:endParaRPr lang="ru-RU" sz="2000" i="1" u="sng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218424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uk-UA" sz="1600" b="0" i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правової, організаційної та матеріально-фінансової самостійності в межах повноважень, визначених цим та іншими законами</a:t>
                      </a:r>
                      <a:endParaRPr lang="uk-UA" sz="1600" i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місцеве самоврядування та його органи повинні мати свої власні повноваження, визначені Конституцією або законом;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основні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суб'єкти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місцевого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самоврядування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—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територіальні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громади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— не є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елементами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державного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апарату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не належать до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системи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право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територіальних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громад та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утворених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ними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органів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місцевого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самоврядування на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володіння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користування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розпорядження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майном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яке є в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комунальній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власності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також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власними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фінансовими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коштами,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достатніми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здійснення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власних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повноважень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місцевого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самоврядування та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органів</a:t>
                      </a:r>
                      <a:endParaRPr lang="uk-UA" sz="14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8424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uk-UA" sz="1600" b="0" i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поєднання місцевих і державних інтересів</a:t>
                      </a:r>
                      <a:endParaRPr lang="uk-UA" sz="1600" i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місцеве самоврядування не може бути повністю незалежною від держави (суверенною) управлінською системою, тобто своєрідною державою в державі, воно повинно гармонійно поєднувати у своїй діяльності місцеві та державні інтереси, зокрема ефективно та відповідально здійснювати окремі повноваження органів виконавчої влади, надані (делеговані) йому законом</a:t>
                      </a:r>
                      <a:endParaRPr lang="uk-UA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</p:nvPr>
        </p:nvGraphicFramePr>
        <p:xfrm>
          <a:off x="1116013" y="333375"/>
          <a:ext cx="6984776" cy="621240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492388"/>
                <a:gridCol w="3492388"/>
              </a:tblGrid>
              <a:tr h="3272121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20000"/>
                            <a:lumOff val="80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uk-UA" sz="1600" b="0" i="1" kern="120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державної підтримки та гарантій місцевого самоврядування</a:t>
                      </a:r>
                      <a:endParaRPr lang="uk-UA" sz="1600" i="1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1400" b="0" i="0" kern="120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місцеве самоврядування не може обійтися без відповідної підтримки з боку держави, зокрема фінансової, наприклад:</a:t>
                      </a:r>
                      <a:r>
                        <a:rPr kumimoji="0" lang="uk-UA" sz="1400" b="0" i="0" kern="1200" baseline="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400" b="0" i="0" kern="120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«держава бере участь у формуванні доходів бюджетів місцевого самоврядування, фінансово підтримує місцеве самоврядування» (ч. З ст. 142 Конституції</a:t>
                      </a:r>
                      <a:r>
                        <a:rPr kumimoji="0" lang="uk-UA" sz="1400" b="0" i="0" kern="1200" baseline="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України</a:t>
                      </a:r>
                      <a:r>
                        <a:rPr kumimoji="0" lang="uk-UA" sz="1400" b="0" i="0" kern="120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держава</a:t>
                      </a:r>
                      <a:r>
                        <a:rPr kumimoji="0" lang="uk-UA" sz="14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якщо вона демократична, має підтримувати місцеве самоврядування і політично, створюючи не тільки фінансово-економічні, а й конституційні, організаційно-правові та матеріально-фінансові гарантії для його ефективного функціонування</a:t>
                      </a:r>
                      <a:endParaRPr lang="uk-UA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460283"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chemeClr val="accent1"/>
                        </a:buClr>
                        <a:buFont typeface="Arial" pitchFamily="34" charset="0"/>
                        <a:buChar char="•"/>
                      </a:pPr>
                      <a:r>
                        <a:rPr kumimoji="0" lang="uk-UA" sz="1600" b="0" i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підзвітності та відповідальності перед територіальними громадами їх органів та посадових осіб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14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відповідно до Конституції України (ст. 118) місцеві державні адміністрації підзвітні й підконтрольні радам у частині повноважень, делегованих їм відповідними районними, обласними радами</a:t>
                      </a:r>
                      <a:endParaRPr lang="uk-UA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6028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uk-UA" sz="1600" b="0" i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судового захисту прав місцевого самоврядування</a:t>
                      </a:r>
                      <a:endParaRPr lang="uk-UA" sz="1600" i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у разі порушення прав місцевого самоврядування гарантується захист даних прав у судовому порядку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Зародження та розвиток місцевого самоврядування: історичний </a:t>
            </a:r>
            <a:r>
              <a:rPr lang="uk-UA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аспект</a:t>
            </a:r>
            <a:endParaRPr lang="ru-RU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1460500"/>
            <a:ext cx="4897437" cy="5064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1700" i="1" dirty="0" smtClean="0">
                <a:solidFill>
                  <a:schemeClr val="tx1"/>
                </a:solidFill>
              </a:rPr>
              <a:t>	На першому етапі свого розвитку, тобто в </a:t>
            </a:r>
            <a:r>
              <a:rPr lang="en-US" sz="1700" b="1" i="1" dirty="0" smtClean="0">
                <a:solidFill>
                  <a:schemeClr val="tx1"/>
                </a:solidFill>
              </a:rPr>
              <a:t>XI-XV</a:t>
            </a:r>
            <a:r>
              <a:rPr lang="uk-UA" sz="1700" b="1" i="1" dirty="0" smtClean="0">
                <a:solidFill>
                  <a:schemeClr val="tx1"/>
                </a:solidFill>
              </a:rPr>
              <a:t> ст.</a:t>
            </a:r>
            <a:r>
              <a:rPr lang="uk-UA" sz="1700" i="1" dirty="0" smtClean="0">
                <a:solidFill>
                  <a:schemeClr val="tx1"/>
                </a:solidFill>
              </a:rPr>
              <a:t>, місцеве самоврядування лише починало зароджуватись. На другому етапі, в </a:t>
            </a:r>
            <a:r>
              <a:rPr lang="en-US" sz="1700" b="1" i="1" dirty="0" smtClean="0">
                <a:solidFill>
                  <a:schemeClr val="tx1"/>
                </a:solidFill>
              </a:rPr>
              <a:t>XVI-XVII</a:t>
            </a:r>
            <a:r>
              <a:rPr lang="uk-UA" sz="1700" b="1" i="1" dirty="0" smtClean="0">
                <a:solidFill>
                  <a:schemeClr val="tx1"/>
                </a:solidFill>
              </a:rPr>
              <a:t> ст.</a:t>
            </a:r>
            <a:r>
              <a:rPr lang="uk-UA" sz="1700" i="1" dirty="0" smtClean="0">
                <a:solidFill>
                  <a:schemeClr val="tx1"/>
                </a:solidFill>
              </a:rPr>
              <a:t>, вже  відбувалось підпорядкування міст та інших менших форм самоорганізації населення (місцевого самоврядування) державній владі і надалі після цього місцева влада набула місцевих форм центрального підпорядкування. </a:t>
            </a:r>
          </a:p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1700" i="1" dirty="0" smtClean="0">
                <a:solidFill>
                  <a:schemeClr val="tx1"/>
                </a:solidFill>
              </a:rPr>
              <a:t>	В сучасному розумінні місцеве самоврядування було введене у </a:t>
            </a:r>
            <a:r>
              <a:rPr lang="en-US" sz="1700" b="1" i="1" dirty="0" smtClean="0">
                <a:solidFill>
                  <a:schemeClr val="tx1"/>
                </a:solidFill>
              </a:rPr>
              <a:t>XIX </a:t>
            </a:r>
            <a:r>
              <a:rPr lang="uk-UA" sz="1700" b="1" i="1" dirty="0" smtClean="0">
                <a:solidFill>
                  <a:schemeClr val="tx1"/>
                </a:solidFill>
              </a:rPr>
              <a:t>ст. </a:t>
            </a:r>
            <a:r>
              <a:rPr lang="uk-UA" sz="1700" i="1" dirty="0" smtClean="0">
                <a:solidFill>
                  <a:schemeClr val="tx1"/>
                </a:solidFill>
              </a:rPr>
              <a:t>Німецький юрист </a:t>
            </a:r>
            <a:r>
              <a:rPr lang="uk-UA" sz="1700" b="1" i="1" dirty="0" smtClean="0">
                <a:solidFill>
                  <a:schemeClr val="tx1"/>
                </a:solidFill>
              </a:rPr>
              <a:t>Рудольф Гнейст </a:t>
            </a:r>
            <a:r>
              <a:rPr lang="uk-UA" sz="1700" i="1" dirty="0" smtClean="0">
                <a:solidFill>
                  <a:schemeClr val="tx1"/>
                </a:solidFill>
              </a:rPr>
              <a:t>ввів термін «муніципальне самоврядування» для визначення такого виду управління на місцях, за якого територіальні громади, що історично склалися законодавчо, були наділені правом вирішувати місцеві проблеми.  </a:t>
            </a:r>
            <a:endParaRPr lang="ru-RU" sz="1700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263" y="1460500"/>
            <a:ext cx="3557587" cy="4090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74676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Georgia" pitchFamily="18" charset="0"/>
              <a:buNone/>
            </a:pPr>
            <a:r>
              <a:rPr lang="uk-UA" sz="2700" i="1" smtClean="0">
                <a:solidFill>
                  <a:srgbClr val="00B0F0"/>
                </a:solidFill>
                <a:effectLst/>
              </a:rPr>
              <a:t>Поняття та сутність місцевого самоврядування</a:t>
            </a:r>
            <a:endParaRPr lang="ru-RU" sz="2700" i="1" smtClean="0">
              <a:solidFill>
                <a:srgbClr val="00B0F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1196975"/>
            <a:ext cx="6264275" cy="54006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Риси місцевого самоврядування:</a:t>
            </a:r>
          </a:p>
          <a:p>
            <a:pPr indent="-182880" algn="just" eaLnBrk="1" fontAlgn="auto" hangingPunct="1">
              <a:buClr>
                <a:srgbClr val="002060"/>
              </a:buClr>
              <a:buFont typeface="Wingdings" pitchFamily="2" charset="2"/>
              <a:buChar char="v"/>
              <a:defRPr/>
            </a:pPr>
            <a:r>
              <a:rPr lang="uk-UA" i="1" dirty="0">
                <a:solidFill>
                  <a:srgbClr val="00B0F0"/>
                </a:solidFill>
              </a:rPr>
              <a:t>н</a:t>
            </a:r>
            <a:r>
              <a:rPr lang="uk-UA" i="1" dirty="0" smtClean="0">
                <a:solidFill>
                  <a:srgbClr val="00B0F0"/>
                </a:solidFill>
              </a:rPr>
              <a:t>аявність соціального управління;</a:t>
            </a:r>
          </a:p>
          <a:p>
            <a:pPr indent="-182880" algn="just" eaLnBrk="1" fontAlgn="auto" hangingPunct="1">
              <a:buClr>
                <a:srgbClr val="002060"/>
              </a:buClr>
              <a:buFont typeface="Wingdings" pitchFamily="2" charset="2"/>
              <a:buChar char="v"/>
              <a:defRPr/>
            </a:pPr>
            <a:r>
              <a:rPr lang="uk-UA" i="1" dirty="0">
                <a:solidFill>
                  <a:srgbClr val="00B0F0"/>
                </a:solidFill>
              </a:rPr>
              <a:t>н</a:t>
            </a:r>
            <a:r>
              <a:rPr lang="uk-UA" i="1" dirty="0" smtClean="0">
                <a:solidFill>
                  <a:srgbClr val="00B0F0"/>
                </a:solidFill>
              </a:rPr>
              <a:t>алежність повноти всієї влади певній спільноті (колективу) людей;</a:t>
            </a:r>
          </a:p>
          <a:p>
            <a:pPr indent="-182880" algn="just" eaLnBrk="1" fontAlgn="auto" hangingPunct="1">
              <a:buClr>
                <a:srgbClr val="002060"/>
              </a:buClr>
              <a:buFont typeface="Wingdings" pitchFamily="2" charset="2"/>
              <a:buChar char="v"/>
              <a:defRPr/>
            </a:pPr>
            <a:r>
              <a:rPr lang="uk-UA" i="1" dirty="0">
                <a:solidFill>
                  <a:srgbClr val="00B0F0"/>
                </a:solidFill>
              </a:rPr>
              <a:t>с</a:t>
            </a:r>
            <a:r>
              <a:rPr lang="uk-UA" i="1" dirty="0" smtClean="0">
                <a:solidFill>
                  <a:srgbClr val="00B0F0"/>
                </a:solidFill>
              </a:rPr>
              <a:t>аморегуляція, яка виявляється в тому, що всі члени об'єднання спільно виробляють загальні рішення (правила поведінки);</a:t>
            </a:r>
          </a:p>
          <a:p>
            <a:pPr indent="-182880" algn="just" eaLnBrk="1" fontAlgn="auto" hangingPunct="1">
              <a:buClr>
                <a:srgbClr val="002060"/>
              </a:buClr>
              <a:buFont typeface="Wingdings" pitchFamily="2" charset="2"/>
              <a:buChar char="v"/>
              <a:defRPr/>
            </a:pPr>
            <a:r>
              <a:rPr lang="uk-UA" i="1" dirty="0">
                <a:solidFill>
                  <a:srgbClr val="00B0F0"/>
                </a:solidFill>
              </a:rPr>
              <a:t>с</a:t>
            </a:r>
            <a:r>
              <a:rPr lang="uk-UA" i="1" dirty="0" smtClean="0">
                <a:solidFill>
                  <a:srgbClr val="00B0F0"/>
                </a:solidFill>
              </a:rPr>
              <a:t>амоорганізація – проведення організаційних заходів з метою задоволення  і захисту спільних інтересів;</a:t>
            </a:r>
          </a:p>
          <a:p>
            <a:pPr indent="-182880" algn="just" eaLnBrk="1" fontAlgn="auto" hangingPunct="1">
              <a:buClr>
                <a:srgbClr val="002060"/>
              </a:buClr>
              <a:buFont typeface="Wingdings" pitchFamily="2" charset="2"/>
              <a:buChar char="v"/>
              <a:defRPr/>
            </a:pPr>
            <a:r>
              <a:rPr lang="uk-UA" i="1" dirty="0">
                <a:solidFill>
                  <a:srgbClr val="00B0F0"/>
                </a:solidFill>
              </a:rPr>
              <a:t>з</a:t>
            </a:r>
            <a:r>
              <a:rPr lang="uk-UA" i="1" dirty="0" smtClean="0">
                <a:solidFill>
                  <a:srgbClr val="00B0F0"/>
                </a:solidFill>
              </a:rPr>
              <a:t>дійснення влади безпосередньо об'єднаними суб'єктами або через засновані ними органи;</a:t>
            </a:r>
          </a:p>
          <a:p>
            <a:pPr indent="-182880" algn="just" eaLnBrk="1" fontAlgn="auto" hangingPunct="1">
              <a:buClr>
                <a:srgbClr val="002060"/>
              </a:buClr>
              <a:buFont typeface="Wingdings" pitchFamily="2" charset="2"/>
              <a:buChar char="v"/>
              <a:defRPr/>
            </a:pPr>
            <a:r>
              <a:rPr lang="uk-UA" i="1" dirty="0">
                <a:solidFill>
                  <a:srgbClr val="00B0F0"/>
                </a:solidFill>
              </a:rPr>
              <a:t>с</a:t>
            </a:r>
            <a:r>
              <a:rPr lang="uk-UA" i="1" dirty="0" smtClean="0">
                <a:solidFill>
                  <a:srgbClr val="00B0F0"/>
                </a:solidFill>
              </a:rPr>
              <a:t>пільна діяльність з реалізації прийнятих рішень.</a:t>
            </a:r>
            <a:endParaRPr lang="ru-RU" i="1" dirty="0"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688" y="4581525"/>
            <a:ext cx="2452687" cy="2019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03575" y="2492375"/>
            <a:ext cx="3744913" cy="12239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u="sng" dirty="0">
                <a:solidFill>
                  <a:srgbClr val="C00000"/>
                </a:solidFill>
              </a:rPr>
              <a:t>Аспекти поглядів на місцеве самоврядування в науковій літературі</a:t>
            </a:r>
            <a:endParaRPr lang="ru-RU" sz="1600" b="1" i="1" u="sng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2275" y="800100"/>
            <a:ext cx="2232025" cy="10080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i="1" dirty="0">
                <a:solidFill>
                  <a:srgbClr val="C00000"/>
                </a:solidFill>
              </a:rPr>
              <a:t>б) </a:t>
            </a:r>
            <a:r>
              <a:rPr lang="uk-UA" sz="1400" i="1" dirty="0">
                <a:solidFill>
                  <a:schemeClr val="accent5"/>
                </a:solidFill>
              </a:rPr>
              <a:t>форма народовладдя</a:t>
            </a:r>
            <a:endParaRPr lang="ru-RU" sz="1400" i="1" dirty="0">
              <a:solidFill>
                <a:schemeClr val="accent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6225" y="2708275"/>
            <a:ext cx="2232025" cy="10080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i="1" dirty="0">
                <a:solidFill>
                  <a:srgbClr val="C00000"/>
                </a:solidFill>
              </a:rPr>
              <a:t>а)</a:t>
            </a:r>
            <a:r>
              <a:rPr lang="uk-UA" sz="1400" i="1" dirty="0">
                <a:solidFill>
                  <a:schemeClr val="accent5"/>
                </a:solidFill>
              </a:rPr>
              <a:t> один з принципів конституційного ладу</a:t>
            </a:r>
            <a:endParaRPr lang="ru-RU" sz="1400" i="1" dirty="0">
              <a:solidFill>
                <a:schemeClr val="accent5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56150" y="4730750"/>
            <a:ext cx="2232025" cy="10080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i="1" dirty="0">
                <a:solidFill>
                  <a:srgbClr val="C00000"/>
                </a:solidFill>
              </a:rPr>
              <a:t>г) </a:t>
            </a:r>
            <a:r>
              <a:rPr lang="uk-UA" sz="1400" i="1" dirty="0">
                <a:solidFill>
                  <a:schemeClr val="accent5"/>
                </a:solidFill>
              </a:rPr>
              <a:t>право (як міра можливої поведінки)</a:t>
            </a:r>
            <a:endParaRPr lang="ru-RU" sz="1400" i="1" dirty="0">
              <a:solidFill>
                <a:schemeClr val="accent5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2275" y="4724400"/>
            <a:ext cx="2232025" cy="10080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i="1" dirty="0">
                <a:solidFill>
                  <a:srgbClr val="C00000"/>
                </a:solidFill>
              </a:rPr>
              <a:t>ґ) </a:t>
            </a:r>
            <a:r>
              <a:rPr lang="uk-UA" sz="1400" i="1" dirty="0">
                <a:solidFill>
                  <a:schemeClr val="accent5"/>
                </a:solidFill>
              </a:rPr>
              <a:t>системна організація (як різновид суспільного управління)</a:t>
            </a:r>
            <a:endParaRPr lang="ru-RU" sz="1400" i="1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27588" y="844550"/>
            <a:ext cx="2232025" cy="10080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i="1" dirty="0">
                <a:solidFill>
                  <a:srgbClr val="C00000"/>
                </a:solidFill>
              </a:rPr>
              <a:t>в) </a:t>
            </a:r>
            <a:r>
              <a:rPr lang="uk-UA" sz="1400" i="1" dirty="0">
                <a:solidFill>
                  <a:schemeClr val="accent5"/>
                </a:solidFill>
              </a:rPr>
              <a:t>особливий різновид публічної влади</a:t>
            </a:r>
            <a:endParaRPr lang="ru-RU" sz="1400" i="1" dirty="0">
              <a:solidFill>
                <a:schemeClr val="accent5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17273" y="1901123"/>
            <a:ext cx="1681162" cy="2857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3" name="Прямая со стрелкой 12"/>
          <p:cNvCxnSpPr/>
          <p:nvPr/>
        </p:nvCxnSpPr>
        <p:spPr>
          <a:xfrm flipH="1" flipV="1">
            <a:off x="3023828" y="1808490"/>
            <a:ext cx="360040" cy="6844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084168" y="1808490"/>
            <a:ext cx="216024" cy="6844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1"/>
          </p:cNvCxnSpPr>
          <p:nvPr/>
        </p:nvCxnSpPr>
        <p:spPr>
          <a:xfrm flipH="1">
            <a:off x="2508207" y="2809875"/>
            <a:ext cx="69564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203848" y="3717032"/>
            <a:ext cx="50405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944138" y="3717032"/>
            <a:ext cx="14003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787900" y="1182688"/>
            <a:ext cx="3960813" cy="50403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b="1" i="1" u="sng" dirty="0" smtClean="0">
                <a:solidFill>
                  <a:schemeClr val="accent5"/>
                </a:solidFill>
              </a:rPr>
              <a:t>Місцеве самоврядування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– політико-правовий інститут народовладдя через який здійснюється управління місцевими справами в низових адміністративно-територіальних одиницях через самоорганізацію жителів території за згодою та при сприянні держави.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/>
          </a:blip>
          <a:srcRect b="8467"/>
          <a:stretch/>
        </p:blipFill>
        <p:spPr>
          <a:xfrm>
            <a:off x="270497" y="620688"/>
            <a:ext cx="4091364" cy="5602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88913"/>
            <a:ext cx="7427912" cy="10795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i="1" dirty="0">
                <a:solidFill>
                  <a:schemeClr val="accent4">
                    <a:lumMod val="50000"/>
                  </a:schemeClr>
                </a:solidFill>
                <a:effectLst/>
              </a:rPr>
              <a:t>Правова природа теорій та характеристика основних моделей місцевого самоврядування</a:t>
            </a:r>
            <a:endParaRPr lang="ru-RU" sz="2400" i="1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5" name="Блок-схема: решение 4"/>
          <p:cNvSpPr/>
          <p:nvPr/>
        </p:nvSpPr>
        <p:spPr>
          <a:xfrm>
            <a:off x="2443163" y="1341438"/>
            <a:ext cx="4608512" cy="1871662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u="sng" dirty="0">
                <a:solidFill>
                  <a:srgbClr val="FFFF00"/>
                </a:solidFill>
              </a:rPr>
              <a:t>Концепції розвитку  місцевого самоврядування</a:t>
            </a:r>
            <a:endParaRPr lang="ru-RU" sz="1600" b="1" i="1" u="sng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42875" y="1357313"/>
            <a:ext cx="2089150" cy="2303462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i="1" dirty="0">
                <a:solidFill>
                  <a:srgbClr val="FFFF00"/>
                </a:solidFill>
              </a:rPr>
              <a:t>1. </a:t>
            </a:r>
            <a:r>
              <a:rPr lang="uk-UA" sz="1600" i="1" dirty="0"/>
              <a:t>громадівська теорія (теорія вільної громади)</a:t>
            </a:r>
            <a:endParaRPr lang="ru-RU" sz="1600" i="1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42875" y="4076700"/>
            <a:ext cx="2233613" cy="230505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i="1" dirty="0">
                <a:solidFill>
                  <a:srgbClr val="FFFF00"/>
                </a:solidFill>
              </a:rPr>
              <a:t>2. </a:t>
            </a:r>
            <a:r>
              <a:rPr lang="uk-UA" sz="1600" i="1" dirty="0"/>
              <a:t>державницька теорія  </a:t>
            </a:r>
            <a:endParaRPr lang="ru-RU" sz="1600" i="1" dirty="0"/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2771775" y="4076700"/>
            <a:ext cx="2376488" cy="230505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i="1" dirty="0">
                <a:solidFill>
                  <a:srgbClr val="FFFF00"/>
                </a:solidFill>
              </a:rPr>
              <a:t>3. </a:t>
            </a:r>
            <a:r>
              <a:rPr lang="uk-UA" sz="1600" i="1" dirty="0"/>
              <a:t>теорія муніципального дуалізму (громадівсько-державницька теорія)</a:t>
            </a:r>
            <a:endParaRPr lang="ru-RU" sz="1600" i="1" dirty="0"/>
          </a:p>
        </p:txBody>
      </p:sp>
      <p:cxnSp>
        <p:nvCxnSpPr>
          <p:cNvPr id="10" name="Прямая со стрелкой 9"/>
          <p:cNvCxnSpPr>
            <a:stCxn id="5" idx="1"/>
            <a:endCxn id="6" idx="0"/>
          </p:cNvCxnSpPr>
          <p:nvPr/>
        </p:nvCxnSpPr>
        <p:spPr>
          <a:xfrm flipH="1">
            <a:off x="2231740" y="2276872"/>
            <a:ext cx="211431" cy="2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979712" y="2654869"/>
            <a:ext cx="1368152" cy="14222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406900" y="3156992"/>
            <a:ext cx="0" cy="9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31896" y="2852936"/>
            <a:ext cx="2501287" cy="3533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</p:nvPr>
        </p:nvGraphicFramePr>
        <p:xfrm>
          <a:off x="323528" y="188640"/>
          <a:ext cx="8496944" cy="25946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8496944"/>
              </a:tblGrid>
              <a:tr h="528437">
                <a:tc>
                  <a:txBody>
                    <a:bodyPr/>
                    <a:lstStyle/>
                    <a:p>
                      <a:pPr algn="ctr"/>
                      <a:r>
                        <a:rPr lang="uk-UA" sz="2400" u="sng" dirty="0" smtClean="0"/>
                        <a:t>Громадівська теорія (теорія вільної громади)</a:t>
                      </a:r>
                      <a:endParaRPr lang="ru-RU" sz="2400" b="1" i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4011"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Ø"/>
                      </a:pPr>
                      <a:r>
                        <a:rPr lang="uk-UA" sz="1600" dirty="0" smtClean="0"/>
                        <a:t>первинні суб'єкти місцевого самоврядування формують самостійну самоврядну публічну владу, яка не залежить від держави</a:t>
                      </a:r>
                      <a:endParaRPr lang="ru-RU" sz="1600" i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54011"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Ø"/>
                      </a:pPr>
                      <a:r>
                        <a:rPr lang="uk-UA" sz="1600" dirty="0" smtClean="0"/>
                        <a:t>право на</a:t>
                      </a:r>
                      <a:r>
                        <a:rPr lang="uk-UA" sz="1600" baseline="0" dirty="0" smtClean="0"/>
                        <a:t> </a:t>
                      </a:r>
                      <a:r>
                        <a:rPr lang="uk-UA" sz="1600" dirty="0" smtClean="0"/>
                        <a:t>місцеве самоврядування є природним, невідчужуваним і належить</a:t>
                      </a:r>
                      <a:r>
                        <a:rPr lang="uk-UA" sz="1600" baseline="0" dirty="0" smtClean="0"/>
                        <a:t> громаді з моменту утворення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4011"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Ø"/>
                      </a:pPr>
                      <a:r>
                        <a:rPr lang="ru-RU" sz="1600" dirty="0" smtClean="0"/>
                        <a:t>місцеве самоврядування є можливим лише на рівні населених пунктів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54011"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Ø"/>
                      </a:pPr>
                      <a:r>
                        <a:rPr lang="ru-RU" sz="1600" dirty="0" smtClean="0"/>
                        <a:t>місцеве самоврядування може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uk-UA" sz="1600" baseline="0" dirty="0" smtClean="0"/>
                        <a:t>вирішувати тільки питання місцевого значення 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20" y="3030860"/>
            <a:ext cx="8528457" cy="3560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</p:nvPr>
        </p:nvGraphicFramePr>
        <p:xfrm>
          <a:off x="251520" y="260648"/>
          <a:ext cx="8424936" cy="3456385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8424936"/>
              </a:tblGrid>
              <a:tr h="691277">
                <a:tc>
                  <a:txBody>
                    <a:bodyPr/>
                    <a:lstStyle/>
                    <a:p>
                      <a:pPr algn="ctr"/>
                      <a:r>
                        <a:rPr lang="uk-UA" sz="2400" i="1" u="sng" dirty="0" smtClean="0">
                          <a:solidFill>
                            <a:schemeClr val="bg1"/>
                          </a:solidFill>
                        </a:rPr>
                        <a:t>Державницька теорія</a:t>
                      </a:r>
                      <a:endParaRPr lang="ru-RU" sz="2400" i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91277"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uk-UA" sz="1600" dirty="0" smtClean="0">
                          <a:solidFill>
                            <a:schemeClr val="tx2"/>
                          </a:solidFill>
                        </a:rPr>
                        <a:t>започаткована була в період становлення магдебурзького права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91277"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uk-UA" sz="1600" baseline="0" dirty="0" smtClean="0">
                          <a:solidFill>
                            <a:schemeClr val="bg1"/>
                          </a:solidFill>
                        </a:rPr>
                        <a:t>базовою є </a:t>
                      </a:r>
                      <a:r>
                        <a:rPr lang="uk-UA" sz="1600" dirty="0" smtClean="0">
                          <a:solidFill>
                            <a:schemeClr val="bg1"/>
                          </a:solidFill>
                        </a:rPr>
                        <a:t>ідея децентралізації частини державної влади і її делегування на місцевий рівень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91277"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uk-UA" sz="1600" dirty="0" smtClean="0">
                          <a:solidFill>
                            <a:schemeClr val="tx2"/>
                          </a:solidFill>
                        </a:rPr>
                        <a:t>є засобом здійснення державних функцій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91277"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uk-UA" sz="1600" dirty="0" smtClean="0">
                          <a:solidFill>
                            <a:schemeClr val="bg1"/>
                          </a:solidFill>
                        </a:rPr>
                        <a:t>органи місцевого самоврядування діють в межах чітко визначених законом повноважень (дозволено лише те, що передбачено законом і прописане</a:t>
                      </a:r>
                      <a:r>
                        <a:rPr lang="uk-UA" sz="1600" baseline="0" dirty="0" smtClean="0">
                          <a:solidFill>
                            <a:schemeClr val="bg1"/>
                          </a:solidFill>
                        </a:rPr>
                        <a:t> в законі</a:t>
                      </a:r>
                      <a:r>
                        <a:rPr lang="uk-UA" sz="16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086973" y="3861048"/>
            <a:ext cx="3749052" cy="2695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трелка вниз 6"/>
          <p:cNvSpPr/>
          <p:nvPr/>
        </p:nvSpPr>
        <p:spPr>
          <a:xfrm>
            <a:off x="1331913" y="3716338"/>
            <a:ext cx="360362" cy="5048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Загнутый угол 7"/>
          <p:cNvSpPr/>
          <p:nvPr/>
        </p:nvSpPr>
        <p:spPr>
          <a:xfrm>
            <a:off x="304800" y="4264025"/>
            <a:ext cx="2413000" cy="194945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tx1"/>
                </a:solidFill>
              </a:rPr>
              <a:t>антипод громадівської теорії  (теорії вільної громади)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3170</TotalTime>
  <Words>1090</Words>
  <Application>Microsoft Office PowerPoint</Application>
  <PresentationFormat>Экран (4:3)</PresentationFormat>
  <Paragraphs>114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Зародження та розвиток місцевого самоврядування: історичний аспект</vt:lpstr>
      <vt:lpstr>Поняття та сутність місцевого самоврядування</vt:lpstr>
      <vt:lpstr>Презентация PowerPoint</vt:lpstr>
      <vt:lpstr>Презентация PowerPoint</vt:lpstr>
      <vt:lpstr>Правова природа теорій та характеристика основних моделей місцевого самоврядування</vt:lpstr>
      <vt:lpstr>Презентация PowerPoint</vt:lpstr>
      <vt:lpstr>Презентация PowerPoint</vt:lpstr>
      <vt:lpstr>Презентация PowerPoint</vt:lpstr>
      <vt:lpstr>Моделі місцевого самоврядування</vt:lpstr>
      <vt:lpstr>Англо-саксонська (американська) модель місцевого самоврядування</vt:lpstr>
      <vt:lpstr>Континентальна (європейська, романо-германська) модель місцевого самоврядування</vt:lpstr>
      <vt:lpstr>Іберійська модель місцевого самоврядування</vt:lpstr>
      <vt:lpstr>Радянська модель місцевого самоврядування</vt:lpstr>
      <vt:lpstr>Змішана модель місцевого самоврядування</vt:lpstr>
      <vt:lpstr>Принципи місцевого самоврядування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Муніципальне право як галузь  права, наука та навчальна дисципліна</dc:title>
  <dc:creator>User</dc:creator>
  <cp:lastModifiedBy>Наташа</cp:lastModifiedBy>
  <cp:revision>563</cp:revision>
  <dcterms:created xsi:type="dcterms:W3CDTF">2013-02-24T17:21:33Z</dcterms:created>
  <dcterms:modified xsi:type="dcterms:W3CDTF">2019-02-10T21:16:32Z</dcterms:modified>
</cp:coreProperties>
</file>