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2"/>
  </p:notesMasterIdLst>
  <p:sldIdLst>
    <p:sldId id="256" r:id="rId2"/>
    <p:sldId id="262" r:id="rId3"/>
    <p:sldId id="263" r:id="rId4"/>
    <p:sldId id="257" r:id="rId5"/>
    <p:sldId id="264" r:id="rId6"/>
    <p:sldId id="258" r:id="rId7"/>
    <p:sldId id="265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7F005-18A8-4309-8D53-3D58381C3E42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5151-0F32-431F-9F43-581ACD7FC9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db7f258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db7f258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39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db7f2586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db7f2586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89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7db7f2586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7db7f2586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68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7db7f258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7db7f258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94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db7f25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db7f258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28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73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5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7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5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456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86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45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95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16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uk" smtClean="0"/>
              <a:pPr algn="r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66299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44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0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3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26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3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64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14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4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28221B-E7A8-43EC-ACFF-799A241152DB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3521-8916-48B0-8F05-CB6D00B08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637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34483"/>
            <a:ext cx="8825659" cy="882805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 публічного виступу  </a:t>
            </a:r>
            <a:endParaRPr lang="uk-UA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074128"/>
            <a:ext cx="9561368" cy="331191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Комунікативний етап  Початок виступу та його організація 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частина виступу. Засоби публічної промови. Промова та її кінетичні характеристики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Завершення виступу його особливості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86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960133" y="521233"/>
            <a:ext cx="9285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uk" sz="2400">
                <a:solidFill>
                  <a:srgbClr val="111111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Фінішна пряма</a:t>
            </a:r>
            <a:endParaRPr sz="2400">
              <a:solidFill>
                <a:srgbClr val="111111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  <a:p>
            <a:pPr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</a:pPr>
            <a:r>
              <a:rPr lang="uk" sz="240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Щоб правильно завершити виступ, лаконічно підсумуйте ключові тези й моменти. І не забувайте – усе починається з емоцій. Погляньте на публіку: які почуття панують у залі? Якщо ви бачите радість та ейфорію – комунікація здійснена успішно!</a:t>
            </a:r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01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  <a:p>
            <a:pPr algn="ctr"/>
            <a:endParaRPr sz="2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05867" y="4046233"/>
            <a:ext cx="12111200" cy="2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57600" y="277900"/>
            <a:ext cx="108768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ctr"/>
            <a:endParaRPr sz="24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0" y="192001"/>
            <a:ext cx="4938000" cy="220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609585" algn="just"/>
            <a:r>
              <a:rPr lang="uk" sz="2400" dirty="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Виступ перед публікою – справа нелегка, особливо якщо Ви боїтесь публіки. Однак цікаво представити себе й правильно подати інформацію під силу кожному. </a:t>
            </a:r>
            <a:endParaRPr sz="24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356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84;p17"/>
          <p:cNvSpPr txBox="1"/>
          <p:nvPr/>
        </p:nvSpPr>
        <p:spPr>
          <a:xfrm>
            <a:off x="486200" y="493767"/>
            <a:ext cx="112196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Aft>
                <a:spcPts val="2000"/>
              </a:spcAft>
            </a:pPr>
            <a:endParaRPr sz="4800">
              <a:solidFill>
                <a:srgbClr val="11111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9238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629267" y="123500"/>
            <a:ext cx="11425600" cy="2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Aft>
                <a:spcPts val="2000"/>
              </a:spcAft>
            </a:pPr>
            <a:r>
              <a:rPr lang="uk" sz="4800">
                <a:solidFill>
                  <a:srgbClr val="111111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Як боротися зі страхом публічного виступу?</a:t>
            </a:r>
            <a:endParaRPr sz="4800">
              <a:solidFill>
                <a:srgbClr val="111111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46867" y="2575967"/>
            <a:ext cx="9930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17572" indent="-423323">
              <a:lnSpc>
                <a:spcPct val="115000"/>
              </a:lnSpc>
              <a:buClr>
                <a:srgbClr val="444444"/>
              </a:buClr>
              <a:buSzPts val="1400"/>
              <a:buFont typeface="Roboto"/>
              <a:buChar char="●"/>
            </a:pPr>
            <a:r>
              <a:rPr lang="uk" sz="2400" b="1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Фізичні вправи</a:t>
            </a:r>
            <a:r>
              <a:rPr lang="uk" sz="240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. Це дозволяє розігнати кров по організму й зменшує стрес.</a:t>
            </a:r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  <a:p>
            <a:pPr marL="1117572" indent="-423323">
              <a:lnSpc>
                <a:spcPct val="115000"/>
              </a:lnSpc>
              <a:buClr>
                <a:srgbClr val="444444"/>
              </a:buClr>
              <a:buSzPts val="1400"/>
              <a:buFont typeface="Roboto"/>
              <a:buChar char="●"/>
            </a:pPr>
            <a:r>
              <a:rPr lang="uk" sz="2400" b="1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Гімнастика обличчя</a:t>
            </a:r>
            <a:r>
              <a:rPr lang="uk" sz="240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. Публічний виступ – це фізичне навантаження для м’язів обличчя, еквівалентне заняттям у тренажерному залі. Перед спортивними вправами ми завжди розминаємося, то чому забуваємо про це перед виступом?</a:t>
            </a:r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  <a:p>
            <a:pPr marL="1117572" indent="-423323">
              <a:lnSpc>
                <a:spcPct val="115000"/>
              </a:lnSpc>
              <a:buClr>
                <a:srgbClr val="444444"/>
              </a:buClr>
              <a:buSzPts val="1400"/>
              <a:buFont typeface="Roboto"/>
              <a:buChar char="●"/>
            </a:pPr>
            <a:r>
              <a:rPr lang="uk" sz="2400" b="1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Дихальна гімнастика</a:t>
            </a:r>
            <a:r>
              <a:rPr lang="uk" sz="240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. Це допоможе врівноважити нервову систему та налаштуватися на доповідь.</a:t>
            </a:r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  <a:p>
            <a:pPr marL="1117572" indent="-423323">
              <a:lnSpc>
                <a:spcPct val="115000"/>
              </a:lnSpc>
              <a:buClr>
                <a:srgbClr val="444444"/>
              </a:buClr>
              <a:buSzPts val="1400"/>
              <a:buFont typeface="Roboto"/>
              <a:buChar char="●"/>
            </a:pPr>
            <a:r>
              <a:rPr lang="uk" sz="2400" b="1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«Не бійтеся бути смішними!»</a:t>
            </a:r>
            <a:r>
              <a:rPr lang="uk" sz="240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 (Стів Балмер) Це золоте правило публічних виступів. Вмійте посміятися над власними помилками й недоліками – публіка оцінить.</a:t>
            </a:r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38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03249"/>
            <a:ext cx="8825659" cy="1148575"/>
          </a:xfrm>
        </p:spPr>
        <p:txBody>
          <a:bodyPr/>
          <a:lstStyle/>
          <a:p>
            <a:pPr algn="ctr"/>
            <a:r>
              <a:rPr lang="uk-UA" sz="4400" dirty="0" smtClean="0"/>
              <a:t>Початок виступу</a:t>
            </a:r>
            <a:endParaRPr lang="uk-UA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739590"/>
            <a:ext cx="9672880" cy="428021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Організаційний момент підготовки – подбати заздалегідь про інформацію щодо місця виступу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Психологічні засади встановлення контакту із слухачами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Ораторська лихоманка та засоби її подолання </a:t>
            </a:r>
          </a:p>
          <a:p>
            <a:r>
              <a:rPr lang="uk-UA" dirty="0"/>
              <a:t>«</a:t>
            </a:r>
            <a:r>
              <a:rPr lang="uk-UA" b="1" i="1" dirty="0"/>
              <a:t>Таємниця  успіху виступу – говорити зі слухачами, а не </a:t>
            </a:r>
            <a:r>
              <a:rPr lang="uk-UA" b="1" i="1" dirty="0" err="1"/>
              <a:t>ха</a:t>
            </a:r>
            <a:r>
              <a:rPr lang="uk-UA" b="1" i="1" dirty="0"/>
              <a:t> їхньої приступності» </a:t>
            </a:r>
            <a:endParaRPr lang="ru-RU" dirty="0"/>
          </a:p>
          <a:p>
            <a:r>
              <a:rPr lang="uk-UA" b="1" i="1" dirty="0"/>
              <a:t>«Я знаю те, чого не знають слухачі. Я прагну їм про це сказати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Встановлення ланцюгів  контактів  - зоровий контакт – особистісний контакт – емоційний контакт – пізнавальний  контакт 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b="1" i="1" dirty="0"/>
              <a:t>Перші слова лектора повинні бути надзвичайно прості, доступні  й цікаві </a:t>
            </a:r>
            <a:r>
              <a:rPr lang="uk-UA" b="1" i="1" dirty="0" smtClean="0"/>
              <a:t> (судовий оратор О.Коні)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764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3229400" y="288033"/>
            <a:ext cx="62544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Aft>
                <a:spcPts val="2000"/>
              </a:spcAft>
            </a:pPr>
            <a:endParaRPr sz="3200">
              <a:solidFill>
                <a:srgbClr val="11111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330500" y="1314000"/>
            <a:ext cx="3196000" cy="1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  <a:spcAft>
                <a:spcPts val="2000"/>
              </a:spcAft>
            </a:pPr>
            <a:endParaRPr sz="2400">
              <a:solidFill>
                <a:srgbClr val="11111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809300" y="2315233"/>
            <a:ext cx="9772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>
              <a:lnSpc>
                <a:spcPct val="115000"/>
              </a:lnSpc>
              <a:spcAft>
                <a:spcPts val="2000"/>
              </a:spcAft>
            </a:pPr>
            <a:endParaRPr sz="2400">
              <a:solidFill>
                <a:srgbClr val="444444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34100" y="2082000"/>
            <a:ext cx="10122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uk" sz="2400" dirty="0">
                <a:solidFill>
                  <a:srgbClr val="111111"/>
                </a:solidFill>
                <a:highlight>
                  <a:srgbClr val="F3F3F3"/>
                </a:highlight>
                <a:latin typeface="Times"/>
                <a:ea typeface="Times"/>
                <a:cs typeface="Times"/>
                <a:sym typeface="Times"/>
              </a:rPr>
              <a:t>Вступна частина</a:t>
            </a:r>
            <a:endParaRPr sz="2400" dirty="0">
              <a:solidFill>
                <a:srgbClr val="111111"/>
              </a:solidFill>
              <a:highlight>
                <a:srgbClr val="F3F3F3"/>
              </a:highlight>
              <a:latin typeface="Times"/>
              <a:ea typeface="Times"/>
              <a:cs typeface="Times"/>
              <a:sym typeface="Times"/>
            </a:endParaRPr>
          </a:p>
          <a:p>
            <a:pPr>
              <a:lnSpc>
                <a:spcPct val="115000"/>
              </a:lnSpc>
              <a:spcBef>
                <a:spcPts val="2000"/>
              </a:spcBef>
            </a:pPr>
            <a:r>
              <a:rPr lang="uk" sz="2400" dirty="0">
                <a:solidFill>
                  <a:srgbClr val="444444"/>
                </a:solidFill>
                <a:highlight>
                  <a:srgbClr val="F3F3F3"/>
                </a:highlight>
                <a:latin typeface="Times"/>
                <a:ea typeface="Times"/>
                <a:cs typeface="Times"/>
                <a:sym typeface="Times"/>
              </a:rPr>
              <a:t>Щоб успішно розпочати промову, одразу виголосіть мету виступу. На цьому етапі необхідно завоювати довіру людей: це можна зробити за допомогою кількох прийомів.</a:t>
            </a:r>
            <a:endParaRPr sz="2400" dirty="0">
              <a:solidFill>
                <a:srgbClr val="444444"/>
              </a:solidFill>
              <a:highlight>
                <a:srgbClr val="F3F3F3"/>
              </a:highlight>
              <a:latin typeface="Times"/>
              <a:ea typeface="Times"/>
              <a:cs typeface="Times"/>
              <a:sym typeface="Times"/>
            </a:endParaRPr>
          </a:p>
          <a:p>
            <a:pPr marL="1117572" indent="-423323">
              <a:lnSpc>
                <a:spcPct val="115000"/>
              </a:lnSpc>
              <a:spcBef>
                <a:spcPts val="2000"/>
              </a:spcBef>
              <a:buClr>
                <a:srgbClr val="444444"/>
              </a:buClr>
              <a:buSzPts val="1400"/>
              <a:buFont typeface="Roboto"/>
              <a:buAutoNum type="arabicPeriod"/>
            </a:pPr>
            <a:r>
              <a:rPr lang="uk" sz="2400" b="1" dirty="0">
                <a:solidFill>
                  <a:srgbClr val="444444"/>
                </a:solidFill>
                <a:highlight>
                  <a:srgbClr val="F3F3F3"/>
                </a:highlight>
                <a:latin typeface="Times"/>
                <a:ea typeface="Times"/>
                <a:cs typeface="Times"/>
                <a:sym typeface="Times"/>
              </a:rPr>
              <a:t>«Свій-чужий»</a:t>
            </a:r>
            <a:r>
              <a:rPr lang="uk" sz="2400" dirty="0">
                <a:solidFill>
                  <a:srgbClr val="444444"/>
                </a:solidFill>
                <a:highlight>
                  <a:srgbClr val="F3F3F3"/>
                </a:highlight>
                <a:latin typeface="Times"/>
                <a:ea typeface="Times"/>
                <a:cs typeface="Times"/>
                <a:sym typeface="Times"/>
              </a:rPr>
              <a:t>. Дайте аудиторії зрозуміти, що доповідач пов’язаний із виступом: до прикладу, переживає проблему, яка корелює з тематикою промови.</a:t>
            </a:r>
            <a:endParaRPr sz="2400" dirty="0">
              <a:solidFill>
                <a:srgbClr val="444444"/>
              </a:solidFill>
              <a:highlight>
                <a:srgbClr val="F3F3F3"/>
              </a:highlight>
              <a:latin typeface="Times"/>
              <a:ea typeface="Times"/>
              <a:cs typeface="Times"/>
              <a:sym typeface="Times"/>
            </a:endParaRPr>
          </a:p>
          <a:p>
            <a:pPr marL="1117572" indent="-423323">
              <a:lnSpc>
                <a:spcPct val="115000"/>
              </a:lnSpc>
              <a:buClr>
                <a:srgbClr val="444444"/>
              </a:buClr>
              <a:buSzPts val="1400"/>
              <a:buFont typeface="Roboto"/>
              <a:buAutoNum type="arabicPeriod"/>
            </a:pPr>
            <a:r>
              <a:rPr lang="uk" sz="2400" b="1" dirty="0">
                <a:solidFill>
                  <a:srgbClr val="444444"/>
                </a:solidFill>
                <a:highlight>
                  <a:srgbClr val="F3F3F3"/>
                </a:highlight>
                <a:latin typeface="Times"/>
                <a:ea typeface="Times"/>
                <a:cs typeface="Times"/>
                <a:sym typeface="Times"/>
              </a:rPr>
              <a:t>«Живий діалог»</a:t>
            </a:r>
            <a:r>
              <a:rPr lang="uk" sz="2400" dirty="0">
                <a:solidFill>
                  <a:srgbClr val="444444"/>
                </a:solidFill>
                <a:highlight>
                  <a:srgbClr val="F3F3F3"/>
                </a:highlight>
                <a:latin typeface="Times"/>
                <a:ea typeface="Times"/>
                <a:cs typeface="Times"/>
                <a:sym typeface="Times"/>
              </a:rPr>
              <a:t>. Будьте відкритими до постійного діалогу з слухачами, залучайте їх до обговорення певних тез і ключових моментів. Так можна активізувати аудиторію й зацікавити її. Щоб завоювати довіру, поділіться з людьми особистою історію чи зробіть комплімент публіці – головне щоб він був щирим.</a:t>
            </a:r>
            <a:endParaRPr sz="2400" dirty="0">
              <a:solidFill>
                <a:srgbClr val="444444"/>
              </a:solidFill>
              <a:highlight>
                <a:srgbClr val="F3F3F3"/>
              </a:highlight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191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21889"/>
            <a:ext cx="8825659" cy="670932"/>
          </a:xfrm>
        </p:spPr>
        <p:txBody>
          <a:bodyPr/>
          <a:lstStyle/>
          <a:p>
            <a:pPr algn="ctr"/>
            <a:r>
              <a:rPr lang="uk-UA" sz="3200" dirty="0" smtClean="0"/>
              <a:t>ПОЧАТОК ВИСТУПУ </a:t>
            </a:r>
            <a:endParaRPr lang="uk-UA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092820"/>
            <a:ext cx="8825659" cy="49269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Вступ, його різновиди та функції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Поль </a:t>
            </a:r>
            <a:r>
              <a:rPr lang="uk-UA" dirty="0" err="1" smtClean="0"/>
              <a:t>Сопер</a:t>
            </a:r>
            <a:r>
              <a:rPr lang="uk-UA" dirty="0" smtClean="0"/>
              <a:t> «Вплинути на байдужу аудиторію набагато складніше, ніж  на ту, яка від початку налаштована вороже»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Наявність зачину та вступу у публічній промові</a:t>
            </a:r>
          </a:p>
          <a:p>
            <a:pPr algn="ctr"/>
            <a:r>
              <a:rPr lang="uk-UA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Прийоми залучення уваги аудиторії: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   </a:t>
            </a:r>
            <a:r>
              <a:rPr lang="uk-UA" sz="1400" dirty="0" smtClean="0"/>
              <a:t>звернення до події, місця, часу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Звернення до конфлікту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Посилання на загальновідоме джерело інформації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Риторичне запитання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Збуджування цікавості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Розповідь про власний досвід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Історичний епізод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Постановка проблемного питання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23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000"/>
              </a:spcAft>
            </a:pPr>
            <a:endParaRPr sz="16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521200" y="534933"/>
            <a:ext cx="1063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uk" sz="2400">
                <a:solidFill>
                  <a:srgbClr val="111111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Основна частина</a:t>
            </a:r>
            <a:endParaRPr sz="2400">
              <a:solidFill>
                <a:srgbClr val="111111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  <a:p>
            <a:pPr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</a:pPr>
            <a:r>
              <a:rPr lang="uk" sz="2400">
                <a:solidFill>
                  <a:srgbClr val="444444"/>
                </a:solidFill>
                <a:highlight>
                  <a:srgbClr val="FFFFFF"/>
                </a:highlight>
                <a:latin typeface="Times"/>
                <a:ea typeface="Times"/>
                <a:cs typeface="Times"/>
                <a:sym typeface="Times"/>
              </a:rPr>
              <a:t>Успішна промова складається з реальних прикладів та фактів: неабияким доповненням стануть числа й статистика. Люди люблять конкретику, хочуть бачити реальні докази й посилання серйозні джерела. Не говоріть про те в чому не впевнений до кінця – це одразу помітять.</a:t>
            </a:r>
            <a:endParaRPr sz="2400">
              <a:solidFill>
                <a:srgbClr val="444444"/>
              </a:solidFill>
              <a:highlight>
                <a:srgbClr val="FFFFFF"/>
              </a:highlight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242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686" y="745273"/>
            <a:ext cx="9650578" cy="604025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ЗАСОБИ ПУБЛІЧНОЇ ПРОМОВИ</a:t>
            </a:r>
            <a:endParaRPr lang="uk-UA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260088"/>
            <a:ext cx="9070714" cy="47597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/>
              <a:t>П. </a:t>
            </a:r>
            <a:r>
              <a:rPr lang="uk-UA" dirty="0" err="1" smtClean="0"/>
              <a:t>Сопер</a:t>
            </a:r>
            <a:r>
              <a:rPr lang="uk-UA" dirty="0" smtClean="0"/>
              <a:t> «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промови важливо не те, що </a:t>
            </a:r>
          </a:p>
          <a:p>
            <a:pPr algn="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 на трибуні, важливо, що відбувається у свідомості слухачів. </a:t>
            </a:r>
          </a:p>
          <a:p>
            <a:pPr algn="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Промова – засіб; відгук аудиторії – мета</a:t>
            </a:r>
            <a:r>
              <a:rPr lang="uk-UA" dirty="0" smtClean="0"/>
              <a:t>.</a:t>
            </a:r>
          </a:p>
          <a:p>
            <a:pPr algn="ctr"/>
            <a:r>
              <a:rPr lang="uk-UA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Логічні засоби публічної промови</a:t>
            </a:r>
            <a:r>
              <a:rPr lang="uk-UA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Судження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Класифікація</a:t>
            </a:r>
          </a:p>
          <a:p>
            <a:pPr algn="ctr"/>
            <a:r>
              <a:rPr lang="uk-UA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Фактичні засоби публічної промови: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Статистичні дані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Наочні посібники</a:t>
            </a:r>
          </a:p>
          <a:p>
            <a:pPr algn="ctr"/>
            <a:r>
              <a:rPr lang="uk-UA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Психологічні засоби: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Розвага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Апеляція до почуттів слухачів</a:t>
            </a:r>
            <a:endParaRPr lang="uk-U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55343"/>
            <a:ext cx="8825659" cy="77129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Завершення публічного виступу</a:t>
            </a:r>
            <a:endParaRPr lang="uk-UA" sz="28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226635"/>
            <a:ext cx="8825659" cy="479316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Психологічний закон кінця та краю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Кінець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справі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вінець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 - народна мудрість </a:t>
            </a:r>
          </a:p>
          <a:p>
            <a:r>
              <a:rPr lang="ru-RU" dirty="0" smtClean="0"/>
              <a:t>Ф.</a:t>
            </a:r>
            <a:r>
              <a:rPr lang="uk-UA" dirty="0" err="1" smtClean="0"/>
              <a:t>Снел</a:t>
            </a:r>
            <a:r>
              <a:rPr lang="uk-UA" dirty="0" smtClean="0"/>
              <a:t> : </a:t>
            </a: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вдалим можна вважати той публічний виступ після якого аудиторія твердо упевнена, що потрібно робити із інформацією, яку вона отримала </a:t>
            </a:r>
          </a:p>
          <a:p>
            <a:pPr algn="ctr"/>
            <a:r>
              <a:rPr lang="uk-UA" sz="19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 завершення виступу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Цитата, крилатий вислів, прислів'я, народні мудрість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Узагальнюючий висновок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Звернення до слухачів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Кульмінація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Комплімент аудиторії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Подяка за увагу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Чітка хронологія завершення </a:t>
            </a:r>
            <a:endParaRPr lang="uk-UA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625</Words>
  <Application>Microsoft Office PowerPoint</Application>
  <PresentationFormat>Широкоэкранный</PresentationFormat>
  <Paragraphs>66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Roboto</vt:lpstr>
      <vt:lpstr>Times</vt:lpstr>
      <vt:lpstr>Wingdings</vt:lpstr>
      <vt:lpstr>Wingdings 3</vt:lpstr>
      <vt:lpstr>Ион</vt:lpstr>
      <vt:lpstr>Техніка публічного виступу  </vt:lpstr>
      <vt:lpstr> </vt:lpstr>
      <vt:lpstr>Презентация PowerPoint</vt:lpstr>
      <vt:lpstr>Початок виступу</vt:lpstr>
      <vt:lpstr>Презентация PowerPoint</vt:lpstr>
      <vt:lpstr>ПОЧАТОК ВИСТУПУ </vt:lpstr>
      <vt:lpstr>Презентация PowerPoint</vt:lpstr>
      <vt:lpstr>ЗАСОБИ ПУБЛІЧНОЇ ПРОМОВИ</vt:lpstr>
      <vt:lpstr>Завершення публічного виступу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Техніка публічного виступу  </dc:title>
  <dc:creator>Иван</dc:creator>
  <cp:lastModifiedBy>Иван</cp:lastModifiedBy>
  <cp:revision>13</cp:revision>
  <dcterms:created xsi:type="dcterms:W3CDTF">2022-10-19T16:09:29Z</dcterms:created>
  <dcterms:modified xsi:type="dcterms:W3CDTF">2022-10-20T18:20:38Z</dcterms:modified>
</cp:coreProperties>
</file>