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66" r:id="rId4"/>
    <p:sldId id="267" r:id="rId5"/>
    <p:sldId id="259" r:id="rId6"/>
    <p:sldId id="260" r:id="rId7"/>
    <p:sldId id="261" r:id="rId8"/>
    <p:sldId id="268" r:id="rId9"/>
    <p:sldId id="269" r:id="rId10"/>
    <p:sldId id="270" r:id="rId11"/>
    <p:sldId id="263" r:id="rId12"/>
    <p:sldId id="271" r:id="rId13"/>
    <p:sldId id="272" r:id="rId14"/>
    <p:sldId id="264" r:id="rId15"/>
    <p:sldId id="265" r:id="rId16"/>
    <p:sldId id="273" r:id="rId17"/>
    <p:sldId id="276" r:id="rId18"/>
    <p:sldId id="277" r:id="rId19"/>
    <p:sldId id="278" r:id="rId20"/>
    <p:sldId id="279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16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76800"/>
            <a:ext cx="8929718" cy="914400"/>
          </a:xfrm>
        </p:spPr>
        <p:txBody>
          <a:bodyPr/>
          <a:lstStyle/>
          <a:p>
            <a:r>
              <a:rPr lang="uk-UA" sz="3200" dirty="0" err="1" smtClean="0"/>
              <a:t>Мікро</a:t>
            </a:r>
            <a:r>
              <a:rPr lang="uk-UA" sz="3200" dirty="0" smtClean="0"/>
              <a:t> – та </a:t>
            </a:r>
            <a:r>
              <a:rPr lang="uk-UA" sz="3200" dirty="0" err="1" smtClean="0"/>
              <a:t>нанолектроніка</a:t>
            </a:r>
            <a:r>
              <a:rPr lang="uk-UA" sz="3200" dirty="0" smtClean="0"/>
              <a:t> електроніка – непорушний фундамент промисловості, транспорту, </a:t>
            </a:r>
            <a:r>
              <a:rPr lang="uk-UA" sz="3200" dirty="0" err="1" smtClean="0"/>
              <a:t>медиціни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Лекція</a:t>
            </a:r>
            <a:r>
              <a:rPr lang="ru-RU" sz="2800" b="1" dirty="0" smtClean="0"/>
              <a:t> 1</a:t>
            </a:r>
            <a:endParaRPr lang="ru-RU" sz="2800" b="1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152"/>
          <a:stretch/>
        </p:blipFill>
        <p:spPr>
          <a:xfrm>
            <a:off x="838200" y="948728"/>
            <a:ext cx="4343400" cy="290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10" y="4005064"/>
            <a:ext cx="313078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737" y="836712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У 1970 </a:t>
            </a:r>
            <a:r>
              <a:rPr lang="ru-RU" sz="2400" dirty="0"/>
              <a:t>р. </a:t>
            </a:r>
            <a:r>
              <a:rPr lang="ru-RU" sz="2400" dirty="0" err="1"/>
              <a:t>було</a:t>
            </a:r>
            <a:r>
              <a:rPr lang="ru-RU" sz="2400" dirty="0"/>
              <a:t> створено перший у </a:t>
            </a:r>
            <a:r>
              <a:rPr lang="ru-RU" sz="2400" dirty="0" err="1"/>
              <a:t>колишньому</a:t>
            </a:r>
            <a:r>
              <a:rPr lang="ru-RU" sz="2400" dirty="0"/>
              <a:t> СРСР і </a:t>
            </a:r>
            <a:r>
              <a:rPr lang="ru-RU" sz="2400" dirty="0" err="1"/>
              <a:t>Європі</a:t>
            </a:r>
            <a:r>
              <a:rPr lang="ru-RU" sz="2400" dirty="0"/>
              <a:t> </a:t>
            </a:r>
            <a:r>
              <a:rPr lang="ru-RU" sz="2400" b="1" dirty="0" err="1"/>
              <a:t>мікрокалькулятор</a:t>
            </a:r>
            <a:r>
              <a:rPr lang="ru-RU" sz="2400" u="sng" dirty="0"/>
              <a:t> </a:t>
            </a:r>
            <a:r>
              <a:rPr lang="ru-RU" sz="2400" dirty="0"/>
              <a:t>на 4-х великих </a:t>
            </a:r>
            <a:r>
              <a:rPr lang="ru-RU" sz="2400" dirty="0" err="1"/>
              <a:t>інтегральних</a:t>
            </a:r>
            <a:r>
              <a:rPr lang="ru-RU" sz="2400" dirty="0"/>
              <a:t> схемах МОП-ВІС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ступенем</a:t>
            </a:r>
            <a:r>
              <a:rPr lang="ru-RU" sz="2400" dirty="0"/>
              <a:t> </a:t>
            </a:r>
            <a:r>
              <a:rPr lang="ru-RU" sz="2400" dirty="0" err="1"/>
              <a:t>інтеграції</a:t>
            </a:r>
            <a:r>
              <a:rPr lang="ru-RU" sz="2400" dirty="0"/>
              <a:t> до 500 </a:t>
            </a:r>
            <a:r>
              <a:rPr lang="ru-RU" sz="2400" dirty="0" err="1"/>
              <a:t>транзисторів</a:t>
            </a:r>
            <a:r>
              <a:rPr lang="ru-RU" sz="2400" dirty="0"/>
              <a:t> на </a:t>
            </a:r>
            <a:r>
              <a:rPr lang="ru-RU" sz="2400" dirty="0" err="1"/>
              <a:t>кристалі</a:t>
            </a:r>
            <a:r>
              <a:rPr lang="ru-RU" sz="2400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0" y="3861048"/>
            <a:ext cx="389559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14" y="922080"/>
            <a:ext cx="354137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2160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43800" cy="914400"/>
          </a:xfrm>
        </p:spPr>
        <p:txBody>
          <a:bodyPr/>
          <a:lstStyle/>
          <a:p>
            <a:r>
              <a:rPr lang="ru-RU" sz="3200" dirty="0" err="1" smtClean="0"/>
              <a:t>Складові</a:t>
            </a:r>
            <a:r>
              <a:rPr lang="ru-RU" sz="3200" dirty="0" smtClean="0"/>
              <a:t>  </a:t>
            </a:r>
            <a:r>
              <a:rPr lang="ru-RU" sz="3200" dirty="0" err="1" smtClean="0"/>
              <a:t>частини</a:t>
            </a:r>
            <a:r>
              <a:rPr lang="ru-RU" sz="3200" dirty="0" smtClean="0"/>
              <a:t>  </a:t>
            </a:r>
            <a:r>
              <a:rPr lang="uk-UA" sz="3200" dirty="0" smtClean="0"/>
              <a:t>мікроелектроніки: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/>
              <a:t>	Функціональна мікроелектроніка.</a:t>
            </a:r>
            <a:r>
              <a:rPr lang="uk-UA" sz="2400" dirty="0"/>
              <a:t> </a:t>
            </a:r>
            <a:r>
              <a:rPr lang="uk-UA" sz="2400" dirty="0" smtClean="0"/>
              <a:t>Функціональна </a:t>
            </a:r>
            <a:r>
              <a:rPr lang="uk-UA" sz="2400" dirty="0"/>
              <a:t>мікроелектроніка пропонує принципово новий підхід, що дозволяє реалізувати певну функцію апаратури без застосування стандартних базових елементів, </a:t>
            </a:r>
            <a:r>
              <a:rPr lang="uk-UA" sz="2400" dirty="0" err="1"/>
              <a:t>грунтуючись</a:t>
            </a:r>
            <a:r>
              <a:rPr lang="uk-UA" sz="2400" dirty="0"/>
              <a:t> безпосередньо на фізичних явищах в твердому тілі.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04" y="3783815"/>
            <a:ext cx="4291744" cy="286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1228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578" y="352688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/>
              <a:t>	Оптоелектроніка. </a:t>
            </a:r>
            <a:r>
              <a:rPr lang="uk-UA" sz="2400" dirty="0" smtClean="0"/>
              <a:t>Істотна </a:t>
            </a:r>
            <a:r>
              <a:rPr lang="uk-UA" sz="2400" dirty="0"/>
              <a:t>особливість оптоелектронних пристроїв полягає в тому, що елементи в них оптично зв'язані, але </a:t>
            </a:r>
            <a:r>
              <a:rPr lang="uk-UA" sz="2400" dirty="0" err="1"/>
              <a:t>електрично</a:t>
            </a:r>
            <a:r>
              <a:rPr lang="uk-UA" sz="2400" dirty="0"/>
              <a:t> ізольовані один від одного. Завдяки цьому легко забезпечується узгодження високовольтних і низьковольтних, а також високочастотних ланцюгів.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669">
            <a:off x="5968533" y="1836855"/>
            <a:ext cx="2880492" cy="2899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323">
            <a:off x="1254000" y="4136694"/>
            <a:ext cx="4447337" cy="2501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8781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3297559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2400" dirty="0" smtClean="0"/>
              <a:t>	</a:t>
            </a:r>
            <a:r>
              <a:rPr lang="uk-UA" sz="2400" i="1" dirty="0" err="1">
                <a:effectLst/>
              </a:rPr>
              <a:t>Магнетоелектроніка</a:t>
            </a:r>
            <a:r>
              <a:rPr lang="uk-UA" sz="2400" i="1" dirty="0">
                <a:effectLst/>
              </a:rPr>
              <a:t>. </a:t>
            </a:r>
            <a:r>
              <a:rPr lang="uk-UA" sz="2400" dirty="0" err="1">
                <a:effectLst/>
              </a:rPr>
              <a:t>Магнетоелектроніка</a:t>
            </a:r>
            <a:r>
              <a:rPr lang="uk-UA" sz="2400" dirty="0">
                <a:effectLst/>
              </a:rPr>
              <a:t> – напрям функціональної мікроелектроніки, пов'язаний з появою нових магнітних матеріалів, що мають малу намагніченість насичення і з розробленням технологічних методів отримання тонких магнітних плівок.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362"/>
          <a:stretch/>
        </p:blipFill>
        <p:spPr>
          <a:xfrm>
            <a:off x="721327" y="3504309"/>
            <a:ext cx="782299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7648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-243408"/>
            <a:ext cx="8496944" cy="5256584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3200" dirty="0" smtClean="0"/>
              <a:t>	</a:t>
            </a:r>
            <a:r>
              <a:rPr lang="uk-UA" sz="2400" i="1" dirty="0" err="1">
                <a:effectLst/>
              </a:rPr>
              <a:t>Акустоелектроніка</a:t>
            </a:r>
            <a:r>
              <a:rPr lang="uk-UA" sz="2400" i="1" dirty="0">
                <a:effectLst/>
              </a:rPr>
              <a:t>.</a:t>
            </a:r>
            <a:r>
              <a:rPr lang="uk-UA" sz="2400" dirty="0">
                <a:effectLst/>
              </a:rPr>
              <a:t> </a:t>
            </a:r>
            <a:r>
              <a:rPr lang="uk-UA" sz="2400" dirty="0" err="1" smtClean="0">
                <a:effectLst/>
              </a:rPr>
              <a:t>Акустоелектроніка</a:t>
            </a:r>
            <a:r>
              <a:rPr lang="uk-UA" sz="2400" dirty="0" smtClean="0">
                <a:effectLst/>
              </a:rPr>
              <a:t> – </a:t>
            </a:r>
            <a:r>
              <a:rPr lang="uk-UA" sz="2400" dirty="0">
                <a:effectLst/>
              </a:rPr>
              <a:t>напрям функціональної мікроелектроніки, зв'язаний з використанням механічних резонансних ефектів, п'єзоелектричного ефекту, а також ефекту, заснованого на взаємодії електричних полів з хвилями акустичних напруг в </a:t>
            </a:r>
            <a:r>
              <a:rPr lang="uk-UA" sz="2400" dirty="0" smtClean="0">
                <a:effectLst/>
              </a:rPr>
              <a:t>п'єзоелектричному напівпровідниковому матеріалі. </a:t>
            </a:r>
            <a:r>
              <a:rPr lang="uk-UA" sz="2400" dirty="0" err="1" smtClean="0">
                <a:effectLst/>
              </a:rPr>
              <a:t>Акустоелектроніка</a:t>
            </a:r>
            <a:r>
              <a:rPr lang="uk-UA" sz="2400" dirty="0" smtClean="0">
                <a:effectLst/>
              </a:rPr>
              <a:t> </a:t>
            </a:r>
            <a:r>
              <a:rPr lang="uk-UA" sz="2400" dirty="0">
                <a:effectLst/>
              </a:rPr>
              <a:t>займається перетворенням акустичних сигналів в електричні і електричних сигналів в акустичні.</a:t>
            </a:r>
            <a:endParaRPr lang="ru-RU" sz="2400" dirty="0">
              <a:effectLst/>
            </a:endParaRPr>
          </a:p>
          <a:p>
            <a:pPr marL="18288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09671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608512" cy="6120680"/>
          </a:xfrm>
        </p:spPr>
        <p:txBody>
          <a:bodyPr/>
          <a:lstStyle/>
          <a:p>
            <a:pPr marL="18288" indent="0" algn="just">
              <a:buNone/>
            </a:pPr>
            <a:r>
              <a:rPr lang="uk-UA" i="1" dirty="0" smtClean="0">
                <a:effectLst/>
              </a:rPr>
              <a:t>	</a:t>
            </a:r>
            <a:r>
              <a:rPr lang="uk-UA" sz="2400" i="1" dirty="0" smtClean="0">
                <a:effectLst/>
              </a:rPr>
              <a:t>Хемотроніка</a:t>
            </a:r>
            <a:r>
              <a:rPr lang="uk-UA" sz="2400" i="1" dirty="0">
                <a:effectLst/>
              </a:rPr>
              <a:t>.</a:t>
            </a:r>
            <a:r>
              <a:rPr lang="uk-UA" sz="2400" dirty="0">
                <a:effectLst/>
              </a:rPr>
              <a:t> Хемотроніка </a:t>
            </a:r>
            <a:r>
              <a:rPr lang="uk-UA" sz="2400" dirty="0" smtClean="0">
                <a:effectLst/>
              </a:rPr>
              <a:t>як </a:t>
            </a:r>
            <a:r>
              <a:rPr lang="uk-UA" sz="2400" dirty="0">
                <a:effectLst/>
              </a:rPr>
              <a:t>новий науковий напрям виник на стику двох напрямів, що розвиваються: електрохімії і електроніки. Перспектива розвитку хемотроніки – це створення інформаційних систем і систем керування на рідинній основі, а в </a:t>
            </a:r>
            <a:r>
              <a:rPr lang="uk-UA" sz="2400" dirty="0" smtClean="0">
                <a:effectLst/>
              </a:rPr>
              <a:t>майбутньому – </a:t>
            </a:r>
            <a:r>
              <a:rPr lang="uk-UA" sz="2400" dirty="0" err="1">
                <a:effectLst/>
              </a:rPr>
              <a:t>біоперетворювачів</a:t>
            </a:r>
            <a:r>
              <a:rPr lang="uk-UA" sz="2400" dirty="0">
                <a:effectLst/>
              </a:rPr>
              <a:t> інформації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1" t="2615" b="3539"/>
          <a:stretch/>
        </p:blipFill>
        <p:spPr>
          <a:xfrm>
            <a:off x="5486400" y="1524000"/>
            <a:ext cx="3173660" cy="3990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0709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7940" y="260648"/>
            <a:ext cx="8716060" cy="3009527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2400" dirty="0" smtClean="0"/>
              <a:t>	</a:t>
            </a:r>
            <a:r>
              <a:rPr lang="uk-UA" sz="2400" i="1" dirty="0" err="1">
                <a:effectLst/>
              </a:rPr>
              <a:t>Кріоелектроніка</a:t>
            </a:r>
            <a:r>
              <a:rPr lang="uk-UA" sz="2400" i="1" dirty="0">
                <a:effectLst/>
              </a:rPr>
              <a:t>.</a:t>
            </a:r>
            <a:r>
              <a:rPr lang="uk-UA" sz="2400" dirty="0">
                <a:effectLst/>
              </a:rPr>
              <a:t> </a:t>
            </a:r>
            <a:r>
              <a:rPr lang="uk-UA" sz="2400" dirty="0" err="1" smtClean="0">
                <a:effectLst/>
              </a:rPr>
              <a:t>Кріоелектроніка</a:t>
            </a:r>
            <a:r>
              <a:rPr lang="uk-UA" sz="2400" dirty="0" smtClean="0">
                <a:effectLst/>
              </a:rPr>
              <a:t> – </a:t>
            </a:r>
            <a:r>
              <a:rPr lang="uk-UA" sz="2400" dirty="0">
                <a:effectLst/>
              </a:rPr>
              <a:t>напрям електроніки і мікроелектроніки </a:t>
            </a:r>
            <a:r>
              <a:rPr lang="uk-UA" sz="2400" dirty="0" err="1">
                <a:effectLst/>
              </a:rPr>
              <a:t>охоплюючий</a:t>
            </a:r>
            <a:r>
              <a:rPr lang="uk-UA" sz="2400" dirty="0">
                <a:effectLst/>
              </a:rPr>
              <a:t> дослідження взаємодії електромагнітного поля з електронами в твердих тілах при кріогенних температурах і створення електронних приладів на їх основі.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5040560" cy="351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6375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286388"/>
            <a:ext cx="8929718" cy="1143008"/>
          </a:xfrm>
        </p:spPr>
        <p:txBody>
          <a:bodyPr/>
          <a:lstStyle/>
          <a:p>
            <a:r>
              <a:rPr lang="uk-UA" sz="3200" dirty="0" smtClean="0"/>
              <a:t>Приклади застосування </a:t>
            </a:r>
            <a:r>
              <a:rPr lang="uk-UA" sz="3200" dirty="0" err="1" smtClean="0"/>
              <a:t>наноелктроніки</a:t>
            </a:r>
            <a:r>
              <a:rPr lang="uk-UA" sz="3200" dirty="0" smtClean="0"/>
              <a:t> </a:t>
            </a:r>
            <a:r>
              <a:rPr lang="uk-UA" sz="3200" dirty="0" smtClean="0"/>
              <a:t>у </a:t>
            </a:r>
            <a:r>
              <a:rPr lang="uk-UA" sz="3200" dirty="0" err="1" smtClean="0"/>
              <a:t>мелиціні</a:t>
            </a:r>
            <a:endParaRPr lang="ru-RU" sz="3200" dirty="0"/>
          </a:p>
        </p:txBody>
      </p:sp>
      <p:pic>
        <p:nvPicPr>
          <p:cNvPr id="4" name="Содержимое 3" descr="http://med88.ru/thumbs/6f26673c97a28fc2d504401f940e6237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0" y="142852"/>
            <a:ext cx="4714876" cy="3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786314" y="285728"/>
            <a:ext cx="4357686" cy="4786346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b="1" dirty="0" err="1" smtClean="0"/>
              <a:t>Наноботы</a:t>
            </a:r>
            <a:r>
              <a:rPr lang="ru-RU" dirty="0" smtClean="0"/>
              <a:t> </a:t>
            </a:r>
            <a:r>
              <a:rPr lang="ru-RU" dirty="0" smtClean="0"/>
              <a:t>—наномашин </a:t>
            </a:r>
            <a:r>
              <a:rPr lang="ru-RU" dirty="0" err="1" smtClean="0"/>
              <a:t>иайбутнього</a:t>
            </a:r>
            <a:r>
              <a:rPr lang="ru-RU" dirty="0" smtClean="0"/>
              <a:t>.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відчувати</a:t>
            </a:r>
            <a:r>
              <a:rPr lang="ru-RU" dirty="0" smtClean="0"/>
              <a:t> 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, </a:t>
            </a:r>
            <a:r>
              <a:rPr lang="ru-RU" dirty="0" err="1" smtClean="0"/>
              <a:t>адаптироватися</a:t>
            </a:r>
            <a:r>
              <a:rPr lang="ru-RU" dirty="0" smtClean="0"/>
              <a:t> 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,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обчислювання</a:t>
            </a:r>
            <a:r>
              <a:rPr lang="ru-RU" dirty="0" smtClean="0"/>
              <a:t>  </a:t>
            </a:r>
            <a:r>
              <a:rPr lang="ru-RU" dirty="0" err="1" smtClean="0"/>
              <a:t>спілкуватись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рухатись</a:t>
            </a:r>
            <a:r>
              <a:rPr lang="ru-RU" dirty="0" smtClean="0"/>
              <a:t>, проводить </a:t>
            </a:r>
            <a:r>
              <a:rPr lang="ru-RU" dirty="0" err="1" smtClean="0"/>
              <a:t>молекулярнескладання</a:t>
            </a:r>
            <a:r>
              <a:rPr lang="ru-RU" dirty="0" smtClean="0"/>
              <a:t> ремонт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розмноживатися</a:t>
            </a:r>
            <a:r>
              <a:rPr lang="ru-RU" dirty="0" smtClean="0"/>
              <a:t>. </a:t>
            </a:r>
            <a:r>
              <a:rPr lang="ru-RU" dirty="0" err="1" smtClean="0"/>
              <a:t>Мають</a:t>
            </a:r>
            <a:r>
              <a:rPr lang="ru-RU" dirty="0" smtClean="0"/>
              <a:t> великий </a:t>
            </a:r>
            <a:r>
              <a:rPr lang="ru-RU" dirty="0" err="1" smtClean="0"/>
              <a:t>потенціал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у </a:t>
            </a:r>
            <a:r>
              <a:rPr lang="ru-RU" dirty="0" err="1" smtClean="0"/>
              <a:t>медичних</a:t>
            </a:r>
            <a:r>
              <a:rPr lang="ru-RU" dirty="0" smtClean="0"/>
              <a:t> </a:t>
            </a:r>
            <a:r>
              <a:rPr lang="ru-RU" dirty="0" err="1" smtClean="0"/>
              <a:t>цілях</a:t>
            </a:r>
            <a:r>
              <a:rPr lang="ru-RU" dirty="0" smtClean="0"/>
              <a:t>. </a:t>
            </a:r>
          </a:p>
          <a:p>
            <a:pPr lvl="0" fontAlgn="base"/>
            <a:r>
              <a:rPr lang="ru-RU" b="1" dirty="0" err="1" smtClean="0"/>
              <a:t>Нанокомпьютеры</a:t>
            </a:r>
            <a:r>
              <a:rPr lang="ru-RU" dirty="0" smtClean="0"/>
              <a:t> – </a:t>
            </a:r>
            <a:r>
              <a:rPr lang="ru-RU" dirty="0" err="1" smtClean="0"/>
              <a:t>управлінняна</a:t>
            </a:r>
            <a:r>
              <a:rPr lang="ru-RU" dirty="0" smtClean="0"/>
              <a:t> </a:t>
            </a:r>
            <a:r>
              <a:rPr lang="ru-RU" dirty="0" err="1" smtClean="0"/>
              <a:t>ноботами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обчислювання</a:t>
            </a:r>
            <a:r>
              <a:rPr lang="ru-RU" dirty="0" smtClean="0"/>
              <a:t>, </a:t>
            </a:r>
            <a:r>
              <a:rPr lang="ru-RU" dirty="0" err="1" smtClean="0"/>
              <a:t>квантові</a:t>
            </a:r>
            <a:r>
              <a:rPr lang="ru-RU" dirty="0" smtClean="0"/>
              <a:t> </a:t>
            </a:r>
            <a:r>
              <a:rPr lang="ru-RU" dirty="0" err="1" smtClean="0"/>
              <a:t>нанокомп’ютери</a:t>
            </a:r>
            <a:r>
              <a:rPr lang="ru-RU" dirty="0" smtClean="0"/>
              <a:t> –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и..</a:t>
            </a:r>
            <a:endParaRPr lang="ru-RU" dirty="0" smtClean="0"/>
          </a:p>
          <a:p>
            <a:r>
              <a:rPr lang="ru-RU" b="1" dirty="0" err="1" smtClean="0"/>
              <a:t>Регенерація</a:t>
            </a:r>
            <a:r>
              <a:rPr lang="ru-RU" b="1" dirty="0" smtClean="0"/>
              <a:t> </a:t>
            </a:r>
            <a:r>
              <a:rPr lang="ru-RU" b="1" dirty="0" err="1" smtClean="0"/>
              <a:t>живих</a:t>
            </a:r>
            <a:r>
              <a:rPr lang="ru-RU" b="1" dirty="0" smtClean="0"/>
              <a:t> </a:t>
            </a:r>
            <a:r>
              <a:rPr lang="ru-RU" b="1" dirty="0" err="1" smtClean="0"/>
              <a:t>кліток</a:t>
            </a:r>
            <a:r>
              <a:rPr lang="ru-RU" dirty="0" smtClean="0"/>
              <a:t>. </a:t>
            </a:r>
            <a:r>
              <a:rPr lang="ru-RU" dirty="0" err="1" smtClean="0"/>
              <a:t>Наноботи</a:t>
            </a:r>
            <a:r>
              <a:rPr lang="ru-RU" dirty="0" smtClean="0"/>
              <a:t> 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пристрої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маніпуляторамиь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950122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err="1" smtClean="0">
                <a:latin typeface="inherit"/>
                <a:ea typeface="Times New Roman" pitchFamily="18" charset="0"/>
                <a:cs typeface="Arial" pitchFamily="34" charset="0"/>
              </a:rPr>
              <a:t>Старінняения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Nanoпристої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устройства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можуть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бути </a:t>
            </a:r>
            <a:r>
              <a:rPr lang="ru-RU" dirty="0" err="1" smtClean="0">
                <a:latin typeface="inherit"/>
                <a:ea typeface="Times New Roman" pitchFamily="18" charset="0"/>
                <a:cs typeface="Arial" pitchFamily="34" charset="0"/>
              </a:rPr>
              <a:t>використані</a:t>
            </a:r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inherit"/>
                <a:ea typeface="Times New Roman" pitchFamily="18" charset="0"/>
                <a:cs typeface="Arial" pitchFamily="34" charset="0"/>
              </a:rPr>
              <a:t>усунення</a:t>
            </a:r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inherit"/>
                <a:ea typeface="Times New Roman" pitchFamily="18" charset="0"/>
                <a:cs typeface="Arial" pitchFamily="34" charset="0"/>
              </a:rPr>
              <a:t>деяких</a:t>
            </a:r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inherit"/>
                <a:ea typeface="Times New Roman" pitchFamily="18" charset="0"/>
                <a:cs typeface="Arial" pitchFamily="34" charset="0"/>
              </a:rPr>
              <a:t>ознак</a:t>
            </a:r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: 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inheri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Лазерна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технологія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уже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зможе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зменшити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проявулітніх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озна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зморшок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ліній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плям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Лікування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 раку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невеликі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спеціалізовані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нанопристрої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можуть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бути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сппрямовані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ракові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клітини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знищення</a:t>
            </a:r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без </a:t>
            </a:r>
            <a:r>
              <a:rPr lang="ru-RU" dirty="0" err="1" smtClean="0">
                <a:latin typeface="inherit"/>
                <a:ea typeface="Times New Roman" pitchFamily="18" charset="0"/>
                <a:cs typeface="Arial" pitchFamily="34" charset="0"/>
              </a:rPr>
              <a:t>шкоди</a:t>
            </a:r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inherit"/>
                <a:ea typeface="Times New Roman" pitchFamily="18" charset="0"/>
                <a:cs typeface="Arial" pitchFamily="34" charset="0"/>
              </a:rPr>
              <a:t>здорових</a:t>
            </a:r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inherit"/>
                <a:ea typeface="Times New Roman" pitchFamily="18" charset="0"/>
                <a:cs typeface="Arial" pitchFamily="34" charset="0"/>
              </a:rPr>
              <a:t>кліток</a:t>
            </a:r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Захворювання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серцево-судинній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регенерація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тканин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серця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нанопристрої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очищення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судин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атеросклеротичних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бляшок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,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Имплантація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пристроїв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роботи</a:t>
            </a:r>
            <a:r>
              <a:rPr kumimoji="0" lang="ru-RU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наноботы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створення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необхідних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структуроздания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необходимых структур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всередині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тіла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b="1" dirty="0" smtClean="0"/>
              <a:t>Доставка </a:t>
            </a:r>
            <a:r>
              <a:rPr lang="ru-RU" b="1" dirty="0" err="1" smtClean="0"/>
              <a:t>ліків</a:t>
            </a:r>
            <a:r>
              <a:rPr lang="ru-RU" b="1" dirty="0" smtClean="0"/>
              <a:t>. 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автоматизації</a:t>
            </a:r>
            <a:r>
              <a:rPr lang="ru-RU" dirty="0" smtClean="0"/>
              <a:t> </a:t>
            </a:r>
            <a:r>
              <a:rPr lang="ru-RU" dirty="0" smtClean="0"/>
              <a:t>доставки </a:t>
            </a:r>
            <a:r>
              <a:rPr lang="ru-RU" dirty="0" err="1" smtClean="0"/>
              <a:t>ліків</a:t>
            </a:r>
            <a:r>
              <a:rPr lang="ru-RU" dirty="0" smtClean="0"/>
              <a:t> ,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підвищенню</a:t>
            </a:r>
            <a:r>
              <a:rPr lang="ru-RU" dirty="0" smtClean="0"/>
              <a:t>  </a:t>
            </a:r>
            <a:r>
              <a:rPr lang="ru-RU" dirty="0" err="1" smtClean="0"/>
              <a:t>узгодженості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системами  </a:t>
            </a:r>
            <a:r>
              <a:rPr lang="ru-RU" dirty="0" err="1" smtClean="0"/>
              <a:t>організму</a:t>
            </a:r>
            <a:r>
              <a:rPr lang="ru-RU" dirty="0" smtClean="0"/>
              <a:t>, без </a:t>
            </a:r>
            <a:r>
              <a:rPr lang="ru-RU" dirty="0" err="1" smtClean="0"/>
              <a:t>людських</a:t>
            </a:r>
            <a:r>
              <a:rPr lang="ru-RU" dirty="0" smtClean="0"/>
              <a:t>  </a:t>
            </a:r>
            <a:r>
              <a:rPr lang="ru-RU" dirty="0" err="1" smtClean="0"/>
              <a:t>помилок</a:t>
            </a:r>
            <a:r>
              <a:rPr lang="ru-RU" dirty="0" smtClean="0"/>
              <a:t>  </a:t>
            </a:r>
            <a:r>
              <a:rPr lang="ru-RU" dirty="0" err="1" smtClean="0"/>
              <a:t>нанотехнології</a:t>
            </a:r>
            <a:r>
              <a:rPr lang="ru-RU" dirty="0" smtClean="0"/>
              <a:t> </a:t>
            </a:r>
            <a:r>
              <a:rPr lang="ru-RU" dirty="0" err="1" smtClean="0"/>
              <a:t>програмують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доставки.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err="1" smtClean="0"/>
              <a:t>Генна</a:t>
            </a:r>
            <a:r>
              <a:rPr lang="ru-RU" b="1" dirty="0" smtClean="0"/>
              <a:t>  </a:t>
            </a:r>
            <a:r>
              <a:rPr lang="ru-RU" b="1" dirty="0" err="1" smtClean="0"/>
              <a:t>терапія</a:t>
            </a:r>
            <a:r>
              <a:rPr lang="ru-RU" dirty="0" smtClean="0"/>
              <a:t>. </a:t>
            </a:r>
            <a:r>
              <a:rPr lang="ru-RU" dirty="0" err="1" smtClean="0"/>
              <a:t>Нанотехнології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проникати</a:t>
            </a:r>
            <a:r>
              <a:rPr lang="ru-RU" dirty="0" smtClean="0"/>
              <a:t> </a:t>
            </a:r>
            <a:r>
              <a:rPr lang="ru-RU" dirty="0" err="1" smtClean="0"/>
              <a:t>нанороботам</a:t>
            </a:r>
            <a:r>
              <a:rPr lang="ru-RU" dirty="0" smtClean="0"/>
              <a:t> в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 </a:t>
            </a:r>
            <a:r>
              <a:rPr lang="ru-RU" dirty="0" err="1" smtClean="0"/>
              <a:t>вносити</a:t>
            </a:r>
            <a:r>
              <a:rPr lang="ru-RU" dirty="0" smtClean="0"/>
              <a:t> </a:t>
            </a:r>
            <a:r>
              <a:rPr lang="ru-RU" dirty="0" err="1" smtClean="0"/>
              <a:t>зміенения</a:t>
            </a:r>
            <a:r>
              <a:rPr lang="ru-RU" dirty="0" smtClean="0"/>
              <a:t> </a:t>
            </a:r>
            <a:r>
              <a:rPr lang="ru-RU" dirty="0" smtClean="0"/>
              <a:t>в геном.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корекцію</a:t>
            </a:r>
            <a:r>
              <a:rPr lang="ru-RU" dirty="0" smtClean="0"/>
              <a:t> генома, </a:t>
            </a:r>
            <a:r>
              <a:rPr lang="ru-RU" dirty="0" err="1" smtClean="0"/>
              <a:t>лікувати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генні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.  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dirty="0" err="1" smtClean="0"/>
              <a:t>Н</a:t>
            </a:r>
            <a:r>
              <a:rPr lang="ru-RU" b="1" dirty="0" err="1" smtClean="0"/>
              <a:t>анопінцети</a:t>
            </a:r>
            <a:r>
              <a:rPr lang="ru-RU" dirty="0" smtClean="0"/>
              <a:t>.  Як правило, </a:t>
            </a:r>
            <a:r>
              <a:rPr lang="ru-RU" dirty="0" err="1" smtClean="0"/>
              <a:t>побудовані</a:t>
            </a:r>
            <a:r>
              <a:rPr lang="ru-RU" dirty="0" smtClean="0"/>
              <a:t> 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нанотрубок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smtClean="0"/>
              <a:t> </a:t>
            </a:r>
            <a:r>
              <a:rPr lang="ru-RU" b="1" dirty="0" err="1" smtClean="0"/>
              <a:t>Стволові</a:t>
            </a:r>
            <a:r>
              <a:rPr lang="ru-RU" b="1" dirty="0" smtClean="0"/>
              <a:t> </a:t>
            </a:r>
            <a:r>
              <a:rPr lang="ru-RU" b="1" dirty="0" err="1" smtClean="0"/>
              <a:t>клітини</a:t>
            </a:r>
            <a:r>
              <a:rPr lang="ru-RU" b="1" dirty="0" smtClean="0"/>
              <a:t>. </a:t>
            </a:r>
            <a:r>
              <a:rPr lang="ru-RU" dirty="0" smtClean="0"/>
              <a:t> </a:t>
            </a:r>
            <a:r>
              <a:rPr lang="ru-RU" dirty="0" err="1" smtClean="0"/>
              <a:t>Нанотехнології</a:t>
            </a:r>
            <a:r>
              <a:rPr lang="ru-RU" dirty="0" smtClean="0"/>
              <a:t>  </a:t>
            </a:r>
            <a:r>
              <a:rPr lang="ru-RU" dirty="0" err="1" smtClean="0"/>
              <a:t>можуть</a:t>
            </a:r>
            <a:r>
              <a:rPr lang="ru-RU" dirty="0" smtClean="0"/>
              <a:t>  </a:t>
            </a:r>
            <a:r>
              <a:rPr lang="ru-RU" dirty="0" err="1" smtClean="0"/>
              <a:t>допомогти</a:t>
            </a:r>
            <a:r>
              <a:rPr lang="ru-RU" dirty="0" smtClean="0"/>
              <a:t>  </a:t>
            </a:r>
            <a:r>
              <a:rPr lang="ru-RU" dirty="0" err="1" smtClean="0"/>
              <a:t>дорослым</a:t>
            </a:r>
            <a:r>
              <a:rPr lang="ru-RU" dirty="0" smtClean="0"/>
              <a:t> </a:t>
            </a:r>
            <a:r>
              <a:rPr lang="ru-RU" dirty="0" err="1" smtClean="0"/>
              <a:t>стволовим</a:t>
            </a:r>
            <a:r>
              <a:rPr lang="ru-RU" dirty="0" smtClean="0"/>
              <a:t> </a:t>
            </a:r>
            <a:r>
              <a:rPr lang="ru-RU" dirty="0" err="1" smtClean="0"/>
              <a:t>клітинам</a:t>
            </a:r>
            <a:r>
              <a:rPr lang="ru-RU" dirty="0" smtClean="0"/>
              <a:t> </a:t>
            </a:r>
            <a:r>
              <a:rPr lang="ru-RU" dirty="0" err="1" smtClean="0"/>
              <a:t>перетвориатсь</a:t>
            </a:r>
            <a:r>
              <a:rPr lang="ru-RU" dirty="0" smtClean="0"/>
              <a:t> у </a:t>
            </a:r>
            <a:r>
              <a:rPr lang="ru-RU" dirty="0" err="1" smtClean="0"/>
              <a:t>любий</a:t>
            </a:r>
            <a:r>
              <a:rPr lang="ru-RU" dirty="0" smtClean="0"/>
              <a:t> </a:t>
            </a:r>
            <a:r>
              <a:rPr lang="ru-RU" dirty="0" err="1" smtClean="0"/>
              <a:t>необхідиний</a:t>
            </a:r>
            <a:r>
              <a:rPr lang="ru-RU" dirty="0" smtClean="0"/>
              <a:t> </a:t>
            </a:r>
            <a:r>
              <a:rPr lang="ru-RU" dirty="0" smtClean="0"/>
              <a:t>тип </a:t>
            </a:r>
            <a:r>
              <a:rPr lang="ru-RU" dirty="0" err="1" smtClean="0"/>
              <a:t>кліток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нейрони</a:t>
            </a:r>
            <a:r>
              <a:rPr lang="ru-RU" dirty="0" smtClean="0"/>
              <a:t> . </a:t>
            </a:r>
            <a:endParaRPr lang="ru-RU" dirty="0" smtClean="0"/>
          </a:p>
          <a:p>
            <a:pPr fontAlgn="base">
              <a:buFont typeface="Arial" pitchFamily="34" charset="0"/>
              <a:buChar char="•"/>
            </a:pPr>
            <a:r>
              <a:rPr lang="ru-RU" b="1" dirty="0" err="1" smtClean="0"/>
              <a:t>Регенерація</a:t>
            </a:r>
            <a:r>
              <a:rPr lang="ru-RU" b="1" dirty="0" smtClean="0"/>
              <a:t> </a:t>
            </a:r>
            <a:r>
              <a:rPr lang="ru-RU" b="1" dirty="0" err="1" smtClean="0"/>
              <a:t>кісток</a:t>
            </a:r>
            <a:r>
              <a:rPr lang="ru-RU" dirty="0" smtClean="0"/>
              <a:t>. </a:t>
            </a:r>
            <a:r>
              <a:rPr lang="ru-RU" dirty="0" err="1" smtClean="0"/>
              <a:t>Нанчастинки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різний</a:t>
            </a:r>
            <a:r>
              <a:rPr lang="ru-RU" dirty="0" smtClean="0"/>
              <a:t> </a:t>
            </a:r>
            <a:r>
              <a:rPr lang="ru-RU" dirty="0" err="1" smtClean="0"/>
              <a:t>хімічений</a:t>
            </a:r>
            <a:r>
              <a:rPr lang="ru-RU" dirty="0" smtClean="0"/>
              <a:t> склад,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з’єднати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 , </a:t>
            </a:r>
            <a:r>
              <a:rPr lang="ru-RU" dirty="0" err="1" smtClean="0"/>
              <a:t>навіть</a:t>
            </a:r>
            <a:r>
              <a:rPr lang="ru-RU" dirty="0" smtClean="0"/>
              <a:t>  </a:t>
            </a:r>
            <a:r>
              <a:rPr lang="ru-RU" dirty="0" err="1" smtClean="0"/>
              <a:t>порушення</a:t>
            </a:r>
            <a:r>
              <a:rPr lang="ru-RU" dirty="0" smtClean="0"/>
              <a:t> спинного </a:t>
            </a:r>
            <a:r>
              <a:rPr lang="ru-RU" dirty="0" err="1" smtClean="0"/>
              <a:t>мозоку</a:t>
            </a:r>
            <a:r>
              <a:rPr lang="ru-RU" dirty="0" smtClean="0"/>
              <a:t>.  </a:t>
            </a:r>
            <a:r>
              <a:rPr lang="ru-RU" b="1" dirty="0" smtClean="0"/>
              <a:t> </a:t>
            </a:r>
          </a:p>
          <a:p>
            <a:pPr fontAlgn="base">
              <a:buFont typeface="Arial" pitchFamily="34" charset="0"/>
              <a:buChar char="•"/>
            </a:pPr>
            <a:r>
              <a:rPr lang="ru-RU" b="1" dirty="0" err="1" smtClean="0"/>
              <a:t>Візуализація</a:t>
            </a:r>
            <a:r>
              <a:rPr lang="ru-RU" dirty="0" smtClean="0"/>
              <a:t>.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точне</a:t>
            </a:r>
            <a:r>
              <a:rPr lang="ru-RU" dirty="0" smtClean="0"/>
              <a:t> </a:t>
            </a:r>
            <a:r>
              <a:rPr lang="ru-RU" dirty="0" err="1" smtClean="0"/>
              <a:t>спеціфічне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,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діагностики</a:t>
            </a:r>
            <a:r>
              <a:rPr lang="ru-RU" dirty="0" smtClean="0"/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6215105"/>
          </a:xfrm>
        </p:spPr>
        <p:txBody>
          <a:bodyPr>
            <a:normAutofit/>
          </a:bodyPr>
          <a:lstStyle/>
          <a:p>
            <a:pPr lvl="0" fontAlgn="base"/>
            <a:r>
              <a:rPr lang="ru-RU" b="1" dirty="0" err="1" smtClean="0"/>
              <a:t>Цукровий</a:t>
            </a:r>
            <a:r>
              <a:rPr lang="ru-RU" b="1" dirty="0" smtClean="0"/>
              <a:t>  </a:t>
            </a:r>
            <a:r>
              <a:rPr lang="ru-RU" b="1" dirty="0" err="1" smtClean="0"/>
              <a:t>діабет</a:t>
            </a:r>
            <a:r>
              <a:rPr lang="ru-RU" dirty="0" smtClean="0"/>
              <a:t>. </a:t>
            </a:r>
            <a:r>
              <a:rPr lang="ru-RU" dirty="0" err="1" smtClean="0"/>
              <a:t>Хворі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лінзи</a:t>
            </a:r>
            <a:r>
              <a:rPr lang="ru-RU" dirty="0" smtClean="0"/>
              <a:t>. По </a:t>
            </a:r>
            <a:r>
              <a:rPr lang="ru-RU" dirty="0" err="1" smtClean="0"/>
              <a:t>зміні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 </a:t>
            </a:r>
            <a:r>
              <a:rPr lang="ru-RU" dirty="0" err="1" smtClean="0"/>
              <a:t>оцінюють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цукру</a:t>
            </a:r>
            <a:r>
              <a:rPr lang="ru-RU" dirty="0" smtClean="0"/>
              <a:t> у </a:t>
            </a:r>
            <a:r>
              <a:rPr lang="ru-RU" dirty="0" err="1" smtClean="0"/>
              <a:t>крові</a:t>
            </a:r>
            <a:r>
              <a:rPr lang="ru-RU" dirty="0" smtClean="0"/>
              <a:t>..</a:t>
            </a:r>
            <a:endParaRPr lang="ru-RU" dirty="0" smtClean="0"/>
          </a:p>
          <a:p>
            <a:pPr lvl="0" fontAlgn="base"/>
            <a:r>
              <a:rPr lang="ru-RU" b="1" dirty="0" err="1" smtClean="0"/>
              <a:t>Хиірургія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хирурги-роботи</a:t>
            </a:r>
            <a:r>
              <a:rPr lang="ru-RU" dirty="0" smtClean="0"/>
              <a:t>,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лазеры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зпрограмовані</a:t>
            </a:r>
            <a:r>
              <a:rPr lang="ru-RU" dirty="0" smtClean="0"/>
              <a:t>  </a:t>
            </a:r>
            <a:r>
              <a:rPr lang="ru-RU" dirty="0" err="1" smtClean="0"/>
              <a:t>нанопристрої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хирургічні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.</a:t>
            </a:r>
            <a:endParaRPr lang="ru-RU" dirty="0" smtClean="0"/>
          </a:p>
          <a:p>
            <a:pPr lvl="0" fontAlgn="base"/>
            <a:r>
              <a:rPr lang="ru-RU" b="1" dirty="0" err="1" smtClean="0"/>
              <a:t>Епілепсія</a:t>
            </a:r>
            <a:r>
              <a:rPr lang="ru-RU" dirty="0" smtClean="0"/>
              <a:t>. </a:t>
            </a:r>
            <a:r>
              <a:rPr lang="ru-RU" dirty="0" err="1" smtClean="0"/>
              <a:t>Разроблюються</a:t>
            </a:r>
            <a:r>
              <a:rPr lang="ru-RU" dirty="0" smtClean="0"/>
              <a:t>  </a:t>
            </a:r>
            <a:r>
              <a:rPr lang="ru-RU" dirty="0" err="1" smtClean="0"/>
              <a:t>наночипи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здібні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 </a:t>
            </a:r>
            <a:r>
              <a:rPr lang="ru-RU" dirty="0" err="1" smtClean="0"/>
              <a:t>керувати</a:t>
            </a:r>
            <a:r>
              <a:rPr lang="ru-RU" dirty="0" smtClean="0"/>
              <a:t> приступами которые </a:t>
            </a:r>
            <a:r>
              <a:rPr lang="ru-RU" dirty="0" smtClean="0"/>
              <a:t>способны помочь управлять приступами </a:t>
            </a:r>
            <a:r>
              <a:rPr lang="ru-RU" dirty="0" smtClean="0"/>
              <a:t>судом.  </a:t>
            </a:r>
            <a:r>
              <a:rPr lang="ru-RU" dirty="0" err="1" smtClean="0"/>
              <a:t>Чипи</a:t>
            </a:r>
            <a:r>
              <a:rPr lang="ru-RU" dirty="0" smtClean="0"/>
              <a:t> </a:t>
            </a:r>
            <a:r>
              <a:rPr lang="ru-RU" dirty="0" err="1" smtClean="0"/>
              <a:t>здібні</a:t>
            </a:r>
            <a:r>
              <a:rPr lang="ru-RU" dirty="0" smtClean="0"/>
              <a:t>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,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 </a:t>
            </a:r>
            <a:r>
              <a:rPr lang="ru-RU" dirty="0" err="1" smtClean="0"/>
              <a:t>налаштуавння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покращує</a:t>
            </a:r>
            <a:r>
              <a:rPr lang="ru-RU" dirty="0" smtClean="0"/>
              <a:t> контроль </a:t>
            </a:r>
            <a:r>
              <a:rPr lang="ru-RU" dirty="0" err="1" smtClean="0"/>
              <a:t>приступів</a:t>
            </a:r>
            <a:r>
              <a:rPr lang="ru-RU" dirty="0" smtClean="0"/>
              <a:t> </a:t>
            </a:r>
            <a:r>
              <a:rPr lang="ru-RU" dirty="0" err="1" smtClean="0"/>
              <a:t>епілепсії</a:t>
            </a:r>
            <a:r>
              <a:rPr lang="ru-RU" dirty="0" smtClean="0"/>
              <a:t>. </a:t>
            </a:r>
          </a:p>
          <a:p>
            <a:pPr lvl="0" fontAlgn="base"/>
            <a:r>
              <a:rPr lang="ru-RU" b="1" dirty="0" err="1" smtClean="0"/>
              <a:t>Зворотній</a:t>
            </a:r>
            <a:r>
              <a:rPr lang="ru-RU" b="1" dirty="0" smtClean="0"/>
              <a:t> </a:t>
            </a:r>
            <a:r>
              <a:rPr lang="ru-RU" b="1" dirty="0" err="1" smtClean="0"/>
              <a:t>сенсорнаий</a:t>
            </a:r>
            <a:r>
              <a:rPr lang="ru-RU" b="1" dirty="0" smtClean="0"/>
              <a:t> </a:t>
            </a:r>
            <a:r>
              <a:rPr lang="ru-RU" b="1" dirty="0" err="1" smtClean="0"/>
              <a:t>зв’язок</a:t>
            </a:r>
            <a:r>
              <a:rPr lang="ru-RU" b="1" dirty="0" smtClean="0"/>
              <a:t>. </a:t>
            </a:r>
            <a:r>
              <a:rPr lang="ru-RU" dirty="0" err="1" smtClean="0"/>
              <a:t>Наночипи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перехопляти</a:t>
            </a:r>
            <a:r>
              <a:rPr lang="ru-RU" dirty="0" smtClean="0"/>
              <a:t> </a:t>
            </a:r>
            <a:r>
              <a:rPr lang="ru-RU" dirty="0" err="1" smtClean="0"/>
              <a:t>електричнй</a:t>
            </a:r>
            <a:r>
              <a:rPr lang="ru-RU" dirty="0" smtClean="0"/>
              <a:t> </a:t>
            </a:r>
            <a:r>
              <a:rPr lang="ru-RU" dirty="0" err="1" smtClean="0"/>
              <a:t>імпульс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інтерпретувати</a:t>
            </a:r>
            <a:r>
              <a:rPr lang="ru-RU" dirty="0" smtClean="0"/>
              <a:t>.</a:t>
            </a:r>
          </a:p>
          <a:p>
            <a:pPr lvl="0" fontAlgn="base"/>
            <a:r>
              <a:rPr lang="ru-RU" b="1" dirty="0" err="1" smtClean="0"/>
              <a:t>Управлвіння</a:t>
            </a:r>
            <a:r>
              <a:rPr lang="ru-RU" b="1" dirty="0" smtClean="0"/>
              <a:t> </a:t>
            </a:r>
            <a:r>
              <a:rPr lang="ru-RU" b="1" dirty="0" smtClean="0"/>
              <a:t>протезами</a:t>
            </a:r>
            <a:r>
              <a:rPr lang="ru-RU" dirty="0" smtClean="0"/>
              <a:t>. </a:t>
            </a:r>
            <a:r>
              <a:rPr lang="ru-RU" dirty="0" err="1" smtClean="0"/>
              <a:t>Нанотехнології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мозока</a:t>
            </a:r>
            <a:r>
              <a:rPr lang="ru-RU" dirty="0" smtClean="0"/>
              <a:t> </a:t>
            </a:r>
            <a:r>
              <a:rPr lang="ru-RU" dirty="0" err="1" smtClean="0"/>
              <a:t>керувати</a:t>
            </a:r>
            <a:r>
              <a:rPr lang="ru-RU" dirty="0" smtClean="0"/>
              <a:t> протезами.  </a:t>
            </a:r>
            <a:endParaRPr lang="ru-RU" dirty="0" smtClean="0"/>
          </a:p>
          <a:p>
            <a:pPr lvl="0" fontAlgn="base"/>
            <a:r>
              <a:rPr lang="ru-RU" b="1" dirty="0" err="1" smtClean="0"/>
              <a:t>Медичний</a:t>
            </a:r>
            <a:r>
              <a:rPr lang="ru-RU" b="1" dirty="0" smtClean="0"/>
              <a:t> контроль</a:t>
            </a:r>
            <a:r>
              <a:rPr lang="ru-RU" dirty="0" smtClean="0"/>
              <a:t> - </a:t>
            </a:r>
            <a:r>
              <a:rPr lang="ru-RU" dirty="0" smtClean="0"/>
              <a:t>можно </a:t>
            </a:r>
            <a:r>
              <a:rPr lang="ru-RU" dirty="0" err="1" smtClean="0"/>
              <a:t>контролювати</a:t>
            </a:r>
            <a:r>
              <a:rPr lang="ru-RU" dirty="0" smtClean="0"/>
              <a:t>  стан </a:t>
            </a:r>
            <a:r>
              <a:rPr lang="ru-RU" dirty="0" err="1" smtClean="0"/>
              <a:t>різних</a:t>
            </a:r>
            <a:r>
              <a:rPr lang="ru-RU" dirty="0" smtClean="0"/>
              <a:t> систем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 smtClean="0"/>
              <a:t>Наночипи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імплантовані</a:t>
            </a:r>
            <a:r>
              <a:rPr lang="ru-RU" dirty="0" smtClean="0"/>
              <a:t>  </a:t>
            </a:r>
            <a:r>
              <a:rPr lang="ru-RU" dirty="0" smtClean="0"/>
              <a:t>в </a:t>
            </a:r>
            <a:r>
              <a:rPr lang="ru-RU" dirty="0" err="1" smtClean="0"/>
              <a:t>тіло</a:t>
            </a:r>
            <a:r>
              <a:rPr lang="ru-RU" dirty="0" smtClean="0"/>
              <a:t>, </a:t>
            </a:r>
            <a:r>
              <a:rPr lang="ru-RU" dirty="0" err="1" smtClean="0"/>
              <a:t>контролють</a:t>
            </a:r>
            <a:r>
              <a:rPr lang="ru-RU" dirty="0" smtClean="0"/>
              <a:t> стан  </a:t>
            </a: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відправляють</a:t>
            </a:r>
            <a:r>
              <a:rPr lang="ru-RU" dirty="0" smtClean="0"/>
              <a:t> </a:t>
            </a:r>
            <a:r>
              <a:rPr lang="ru-RU" dirty="0" err="1" smtClean="0"/>
              <a:t>одержані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на </a:t>
            </a:r>
            <a:r>
              <a:rPr lang="ru-RU" dirty="0" err="1" smtClean="0"/>
              <a:t>комп’ютер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</a:t>
            </a:r>
            <a:r>
              <a:rPr lang="ru-RU" dirty="0" smtClean="0"/>
              <a:t>. 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145431"/>
          </a:xfrm>
        </p:spPr>
        <p:txBody>
          <a:bodyPr/>
          <a:lstStyle/>
          <a:p>
            <a:pPr marL="18288" indent="0" algn="just">
              <a:buNone/>
            </a:pPr>
            <a:r>
              <a:rPr lang="uk-UA" dirty="0" smtClean="0"/>
              <a:t>	</a:t>
            </a:r>
            <a:r>
              <a:rPr lang="uk-UA" sz="2400" dirty="0" smtClean="0"/>
              <a:t>На сьогодні світ неможливо уявити без сучасних технологій. Саме мікроелектроніка є непорушним фундаментом для багатьох галузей промисловості.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43800" cy="914400"/>
          </a:xfrm>
        </p:spPr>
        <p:txBody>
          <a:bodyPr/>
          <a:lstStyle/>
          <a:p>
            <a:r>
              <a:rPr lang="uk-UA" dirty="0" smtClean="0"/>
              <a:t>Актуальність: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37" r="337"/>
          <a:stretch/>
        </p:blipFill>
        <p:spPr>
          <a:xfrm>
            <a:off x="2699792" y="3429000"/>
            <a:ext cx="4037434" cy="302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779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Медицичні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звіти</a:t>
            </a:r>
            <a:r>
              <a:rPr lang="ru-RU" b="1" dirty="0" smtClean="0">
                <a:latin typeface="inherit"/>
                <a:ea typeface="Times New Roman" pitchFamily="18" charset="0"/>
                <a:cs typeface="Arial" pitchFamily="34" charset="0"/>
              </a:rPr>
              <a:t>. </a:t>
            </a:r>
            <a:r>
              <a:rPr lang="ru-RU" b="1" dirty="0" err="1" smtClean="0">
                <a:latin typeface="inherit"/>
                <a:ea typeface="Times New Roman" pitchFamily="18" charset="0"/>
                <a:cs typeface="Arial" pitchFamily="34" charset="0"/>
              </a:rPr>
              <a:t>Використання</a:t>
            </a:r>
            <a:r>
              <a:rPr lang="ru-RU" b="1" dirty="0" smtClean="0"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нанотехнологій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для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відправлення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постачальникам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медичних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послуг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пілвищення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эфективності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электронних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медичних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нских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записів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Профілактика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зхворювань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анопристрій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організмі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здібен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реально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запобігти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різних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хвороб,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відкорегувати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проблеми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раніше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ніж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вони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стануть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серйозними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хронічними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захвореннями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Пренатальна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діагностика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Усунення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проблем плоду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утробі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матері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nherit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0" y="2357430"/>
            <a:ext cx="4617720" cy="4214842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ru-RU" b="1" dirty="0" err="1" smtClean="0"/>
              <a:t>Индивідуальна</a:t>
            </a:r>
            <a:r>
              <a:rPr lang="ru-RU" b="1" dirty="0" smtClean="0"/>
              <a:t> </a:t>
            </a:r>
            <a:r>
              <a:rPr lang="ru-RU" b="1" dirty="0" err="1" smtClean="0"/>
              <a:t>медиціна</a:t>
            </a:r>
            <a:r>
              <a:rPr lang="ru-RU" dirty="0" smtClean="0"/>
              <a:t>. </a:t>
            </a:r>
            <a:r>
              <a:rPr lang="ru-RU" dirty="0" err="1" smtClean="0"/>
              <a:t>Нанотехнології</a:t>
            </a:r>
            <a:r>
              <a:rPr lang="ru-RU" dirty="0" smtClean="0"/>
              <a:t> у </a:t>
            </a:r>
            <a:r>
              <a:rPr lang="ru-RU" dirty="0" err="1" smtClean="0"/>
              <a:t>змозі</a:t>
            </a:r>
            <a:r>
              <a:rPr lang="ru-RU" dirty="0" smtClean="0"/>
              <a:t> </a:t>
            </a:r>
            <a:r>
              <a:rPr lang="ru-RU" dirty="0" err="1" smtClean="0"/>
              <a:t>підлаштуватися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геном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належне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endParaRPr lang="ru-RU" dirty="0" smtClean="0"/>
          </a:p>
          <a:p>
            <a:pPr lvl="0" fontAlgn="base"/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endParaRPr lang="ru-RU" dirty="0" smtClean="0"/>
          </a:p>
          <a:p>
            <a:pPr lvl="0" fontAlgn="base"/>
            <a:r>
              <a:rPr lang="ru-RU" b="1" dirty="0" err="1" smtClean="0"/>
              <a:t>Дослідження</a:t>
            </a:r>
            <a:r>
              <a:rPr lang="ru-RU" dirty="0" smtClean="0"/>
              <a:t>. </a:t>
            </a:r>
            <a:r>
              <a:rPr lang="ru-RU" dirty="0" err="1" smtClean="0"/>
              <a:t>Нанотехнології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стрімко</a:t>
            </a:r>
            <a:r>
              <a:rPr lang="ru-RU" dirty="0" smtClean="0"/>
              <a:t> </a:t>
            </a:r>
            <a:r>
              <a:rPr lang="ru-RU" dirty="0" err="1" smtClean="0"/>
              <a:t>рухатись</a:t>
            </a:r>
            <a:r>
              <a:rPr lang="ru-RU" dirty="0" smtClean="0"/>
              <a:t> вперед,  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необхідний</a:t>
            </a:r>
            <a:r>
              <a:rPr lang="ru-RU" dirty="0" smtClean="0"/>
              <a:t> </a:t>
            </a:r>
            <a:r>
              <a:rPr lang="ru-RU" dirty="0" err="1" smtClean="0"/>
              <a:t>інструметарій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функціювання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дослідденням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, </a:t>
            </a:r>
            <a:r>
              <a:rPr lang="ru-RU" dirty="0" err="1" smtClean="0"/>
              <a:t>хімії</a:t>
            </a:r>
            <a:r>
              <a:rPr lang="ru-RU" dirty="0" smtClean="0"/>
              <a:t>, , </a:t>
            </a:r>
            <a:r>
              <a:rPr lang="ru-RU" dirty="0" err="1" smtClean="0"/>
              <a:t>нанортехнологій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органім</a:t>
            </a:r>
            <a:r>
              <a:rPr lang="ru-RU" dirty="0" smtClean="0"/>
              <a:t> </a:t>
            </a:r>
            <a:r>
              <a:rPr lang="ru-RU" dirty="0" err="1" smtClean="0"/>
              <a:t>будівельним</a:t>
            </a:r>
            <a:r>
              <a:rPr lang="ru-RU" dirty="0" smtClean="0"/>
              <a:t>  </a:t>
            </a:r>
            <a:r>
              <a:rPr lang="ru-RU" dirty="0" err="1" smtClean="0"/>
              <a:t>матеріалом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Управление протезами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00306"/>
            <a:ext cx="4286280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86412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uk-UA" sz="2000" dirty="0" smtClean="0"/>
              <a:t>	</a:t>
            </a:r>
            <a:endParaRPr lang="ru-RU" sz="2000" dirty="0">
              <a:effectLst/>
            </a:endParaRPr>
          </a:p>
          <a:p>
            <a:pPr marL="18288" indent="0" algn="just">
              <a:buNone/>
            </a:pPr>
            <a:r>
              <a:rPr lang="uk-UA" sz="2000" dirty="0" smtClean="0">
                <a:effectLst/>
              </a:rPr>
              <a:t>	</a:t>
            </a:r>
            <a:r>
              <a:rPr lang="uk-UA" sz="2400" dirty="0" smtClean="0">
                <a:effectLst/>
              </a:rPr>
              <a:t>Взаємозв’язок фізики та </a:t>
            </a:r>
            <a:r>
              <a:rPr lang="uk-UA" sz="2400" dirty="0" smtClean="0">
                <a:effectLst/>
              </a:rPr>
              <a:t>мікро- наноелектроніки </a:t>
            </a:r>
            <a:r>
              <a:rPr lang="uk-UA" sz="2400" dirty="0">
                <a:effectLst/>
              </a:rPr>
              <a:t>прослідковується в тому, </a:t>
            </a:r>
            <a:r>
              <a:rPr lang="uk-UA" sz="2400" dirty="0" smtClean="0">
                <a:effectLst/>
              </a:rPr>
              <a:t>що </a:t>
            </a:r>
            <a:r>
              <a:rPr lang="uk-UA" sz="2400" dirty="0" smtClean="0">
                <a:effectLst/>
              </a:rPr>
              <a:t>вони передбачають </a:t>
            </a:r>
            <a:r>
              <a:rPr lang="uk-UA" sz="2400" dirty="0">
                <a:effectLst/>
              </a:rPr>
              <a:t>принципово новий підхід, </a:t>
            </a:r>
            <a:r>
              <a:rPr lang="uk-UA" sz="2400" dirty="0" smtClean="0">
                <a:effectLst/>
              </a:rPr>
              <a:t>який </a:t>
            </a:r>
            <a:r>
              <a:rPr lang="uk-UA" sz="2400" dirty="0">
                <a:effectLst/>
              </a:rPr>
              <a:t>дозволяє реалізувати певну функцію апаратури без застосування стандартних базових елементів, </a:t>
            </a:r>
            <a:r>
              <a:rPr lang="uk-UA" sz="2400" dirty="0" err="1">
                <a:effectLst/>
              </a:rPr>
              <a:t>грунтуючись</a:t>
            </a:r>
            <a:r>
              <a:rPr lang="uk-UA" sz="2400" dirty="0">
                <a:effectLst/>
              </a:rPr>
              <a:t> безпосередньо на фізичних явищах </a:t>
            </a:r>
            <a:r>
              <a:rPr lang="uk-UA" sz="2400" dirty="0" smtClean="0">
                <a:effectLst/>
              </a:rPr>
              <a:t>у </a:t>
            </a:r>
            <a:r>
              <a:rPr lang="uk-UA" sz="2400" dirty="0">
                <a:effectLst/>
              </a:rPr>
              <a:t>твердому тілі. </a:t>
            </a:r>
            <a:endParaRPr lang="ru-RU" sz="2400" dirty="0">
              <a:effectLst/>
            </a:endParaRPr>
          </a:p>
          <a:p>
            <a:pPr marL="18288" indent="0" algn="just">
              <a:buNone/>
            </a:pPr>
            <a:r>
              <a:rPr lang="uk-UA" sz="2400" dirty="0" smtClean="0"/>
              <a:t>	</a:t>
            </a:r>
            <a:r>
              <a:rPr lang="uk-UA" sz="2400" dirty="0">
                <a:effectLst/>
              </a:rPr>
              <a:t>Розвиток сучасної </a:t>
            </a:r>
            <a:r>
              <a:rPr lang="uk-UA" sz="2400" dirty="0" smtClean="0">
                <a:effectLst/>
              </a:rPr>
              <a:t>електроніки </a:t>
            </a:r>
            <a:r>
              <a:rPr lang="uk-UA" sz="2400" dirty="0">
                <a:effectLst/>
              </a:rPr>
              <a:t>характеризується розробленням великого числа типів </a:t>
            </a:r>
            <a:r>
              <a:rPr lang="uk-UA" sz="2400" dirty="0" smtClean="0">
                <a:effectLst/>
              </a:rPr>
              <a:t> мікропроцесорів</a:t>
            </a:r>
            <a:r>
              <a:rPr lang="uk-UA" sz="2400" dirty="0">
                <a:effectLst/>
              </a:rPr>
              <a:t>, а також систем на одному кристалі. </a:t>
            </a:r>
            <a:r>
              <a:rPr lang="uk-UA" sz="2400" dirty="0" smtClean="0">
                <a:effectLst/>
              </a:rPr>
              <a:t>Саме завдяки </a:t>
            </a:r>
            <a:r>
              <a:rPr lang="uk-UA" sz="2400" dirty="0" smtClean="0">
                <a:effectLst/>
              </a:rPr>
              <a:t>цім розробкам електроніка </a:t>
            </a:r>
            <a:r>
              <a:rPr lang="uk-UA" sz="2400" dirty="0" smtClean="0">
                <a:effectLst/>
              </a:rPr>
              <a:t>є основою в будь-яких сучасних </a:t>
            </a:r>
            <a:r>
              <a:rPr lang="uk-UA" sz="2400" dirty="0" smtClean="0">
                <a:effectLst/>
              </a:rPr>
              <a:t>технологіях, </a:t>
            </a:r>
            <a:r>
              <a:rPr lang="uk-UA" sz="2400" dirty="0" smtClean="0">
                <a:effectLst/>
              </a:rPr>
              <a:t>без яких на сьогодні жоден з нас не може обійтися.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914400"/>
          </a:xfrm>
        </p:spPr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15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3441575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43800" cy="914400"/>
          </a:xfrm>
        </p:spPr>
        <p:txBody>
          <a:bodyPr/>
          <a:lstStyle/>
          <a:p>
            <a:r>
              <a:rPr lang="uk-UA" sz="2800" dirty="0" err="1" smtClean="0"/>
              <a:t>Взаємозв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язок</a:t>
            </a:r>
            <a:r>
              <a:rPr lang="uk-UA" sz="2800" dirty="0" smtClean="0"/>
              <a:t> мікроелектроніки з </a:t>
            </a:r>
            <a:r>
              <a:rPr lang="uk-UA" sz="2800" dirty="0" err="1" smtClean="0"/>
              <a:t>сучаними</a:t>
            </a:r>
            <a:r>
              <a:rPr lang="uk-UA" sz="2800" dirty="0" smtClean="0"/>
              <a:t> технологіями.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071678"/>
            <a:ext cx="8429683" cy="456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8412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0330" y="116632"/>
            <a:ext cx="8352928" cy="475252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b="1" dirty="0">
              <a:effectLst/>
            </a:endParaRPr>
          </a:p>
          <a:p>
            <a:pPr marL="18288" indent="0" algn="just">
              <a:buNone/>
            </a:pPr>
            <a:r>
              <a:rPr lang="uk-UA" dirty="0" smtClean="0">
                <a:effectLst/>
              </a:rPr>
              <a:t>	</a:t>
            </a:r>
            <a:r>
              <a:rPr lang="uk-UA" sz="2400" dirty="0" smtClean="0">
                <a:effectLst/>
              </a:rPr>
              <a:t>Мікроелектроніка </a:t>
            </a:r>
            <a:r>
              <a:rPr lang="uk-UA" sz="2400" dirty="0">
                <a:effectLst/>
              </a:rPr>
              <a:t>— галузь сучасної промисловості, виробництво кремнієвих кристалів інтегральних мікросхем</a:t>
            </a:r>
            <a:r>
              <a:rPr lang="uk-UA" sz="2400" dirty="0" smtClean="0">
                <a:effectLst/>
              </a:rPr>
              <a:t>.</a:t>
            </a:r>
          </a:p>
          <a:p>
            <a:pPr marL="18288" indent="0" algn="just">
              <a:buNone/>
            </a:pPr>
            <a:r>
              <a:rPr lang="uk-UA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	</a:t>
            </a:r>
            <a:r>
              <a:rPr lang="uk-UA" sz="2400" dirty="0" smtClean="0">
                <a:effectLst/>
              </a:rPr>
              <a:t>Мікроелектроніка </a:t>
            </a:r>
            <a:r>
              <a:rPr lang="uk-UA" sz="2400" dirty="0">
                <a:effectLst/>
              </a:rPr>
              <a:t>— це непорушний фундамент не тільки всієї сучасної індустрії інформаційних і комп'ютерних технологій, але і дуже багатьох суміжних галузей — побутової електроніки, індустрії розваг (включаючи музику і відео), медицини, військової і автомобільної промисловості тощо.</a:t>
            </a:r>
            <a:endParaRPr lang="ru-RU" sz="2400" dirty="0">
              <a:effectLst/>
            </a:endParaRPr>
          </a:p>
          <a:p>
            <a:pPr marL="18288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643">
            <a:off x="4932456" y="4323190"/>
            <a:ext cx="3456384" cy="2429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599">
            <a:off x="842863" y="4258242"/>
            <a:ext cx="3453119" cy="2366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6861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038" y="692696"/>
            <a:ext cx="8496944" cy="3657599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2400" dirty="0" smtClean="0"/>
              <a:t>	</a:t>
            </a:r>
            <a:r>
              <a:rPr lang="ru-RU" sz="2400" dirty="0">
                <a:effectLst/>
              </a:rPr>
              <a:t>У 1962 </a:t>
            </a:r>
            <a:r>
              <a:rPr lang="ru-RU" sz="2400" dirty="0" err="1">
                <a:effectLst/>
              </a:rPr>
              <a:t>році</a:t>
            </a:r>
            <a:r>
              <a:rPr lang="ru-RU" sz="2400" dirty="0">
                <a:effectLst/>
              </a:rPr>
              <a:t> уряд </a:t>
            </a:r>
            <a:r>
              <a:rPr lang="ru-RU" sz="2400" dirty="0" err="1">
                <a:effectLst/>
              </a:rPr>
              <a:t>колишнього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Радянського</a:t>
            </a:r>
            <a:r>
              <a:rPr lang="ru-RU" sz="2400" dirty="0">
                <a:effectLst/>
              </a:rPr>
              <a:t> Союзу </a:t>
            </a:r>
            <a:r>
              <a:rPr lang="ru-RU" sz="2400" dirty="0" err="1">
                <a:effectLst/>
              </a:rPr>
              <a:t>прийняв</a:t>
            </a:r>
            <a:r>
              <a:rPr lang="ru-RU" sz="2400" dirty="0">
                <a:effectLst/>
              </a:rPr>
              <a:t> постанову про </a:t>
            </a:r>
            <a:r>
              <a:rPr lang="ru-RU" sz="2400" dirty="0" err="1">
                <a:effectLst/>
              </a:rPr>
              <a:t>розвиток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мікроелектронної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промисловості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створення</a:t>
            </a:r>
            <a:r>
              <a:rPr lang="ru-RU" sz="2400" dirty="0">
                <a:effectLst/>
              </a:rPr>
              <a:t> у </a:t>
            </a:r>
            <a:r>
              <a:rPr lang="ru-RU" sz="2400" dirty="0" err="1">
                <a:effectLst/>
              </a:rPr>
              <a:t>Зеленограді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під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Москвою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Наукового</a:t>
            </a:r>
            <a:r>
              <a:rPr lang="ru-RU" sz="2400" dirty="0">
                <a:effectLst/>
              </a:rPr>
              <a:t> центру </a:t>
            </a:r>
            <a:r>
              <a:rPr lang="ru-RU" sz="2400" dirty="0" err="1">
                <a:effectLst/>
              </a:rPr>
              <a:t>мікроелектроніки</a:t>
            </a:r>
            <a:r>
              <a:rPr lang="ru-RU" sz="2400" dirty="0">
                <a:effectLst/>
              </a:rPr>
              <a:t> з </a:t>
            </a:r>
            <a:r>
              <a:rPr lang="ru-RU" sz="2400" dirty="0" err="1">
                <a:effectLst/>
              </a:rPr>
              <a:t>філіями</a:t>
            </a:r>
            <a:r>
              <a:rPr lang="ru-RU" sz="2400" dirty="0">
                <a:effectLst/>
              </a:rPr>
              <a:t> у </a:t>
            </a:r>
            <a:r>
              <a:rPr lang="ru-RU" sz="2400" dirty="0" err="1">
                <a:effectLst/>
              </a:rPr>
              <a:t>Києві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Мінську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Ризі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Вільнюсі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Тбілісі</a:t>
            </a:r>
            <a:r>
              <a:rPr lang="ru-RU" sz="2400" dirty="0">
                <a:effectLst/>
              </a:rPr>
              <a:t> й </a:t>
            </a:r>
            <a:r>
              <a:rPr lang="ru-RU" sz="2400" dirty="0" err="1">
                <a:effectLst/>
              </a:rPr>
              <a:t>ряді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інших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міст</a:t>
            </a:r>
            <a:r>
              <a:rPr lang="ru-RU" sz="2400" dirty="0">
                <a:effectLst/>
              </a:rPr>
              <a:t>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914400"/>
          </a:xfrm>
        </p:spPr>
        <p:txBody>
          <a:bodyPr/>
          <a:lstStyle/>
          <a:p>
            <a:r>
              <a:rPr lang="uk-UA" dirty="0" smtClean="0"/>
              <a:t>Історія розвитку: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04" y="3659266"/>
            <a:ext cx="4381500" cy="2924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2176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" y="692696"/>
            <a:ext cx="3240360" cy="440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4008" y="554444"/>
            <a:ext cx="4176464" cy="4777176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2400" dirty="0" smtClean="0"/>
              <a:t>	</a:t>
            </a:r>
            <a:r>
              <a:rPr lang="ru-RU" sz="2400" dirty="0">
                <a:effectLst/>
              </a:rPr>
              <a:t>З </a:t>
            </a:r>
            <a:r>
              <a:rPr lang="ru-RU" sz="2400" dirty="0" err="1">
                <a:effectLst/>
              </a:rPr>
              <a:t>ініціативи</a:t>
            </a:r>
            <a:r>
              <a:rPr lang="ru-RU" sz="2400" dirty="0">
                <a:effectLst/>
              </a:rPr>
              <a:t> і за </a:t>
            </a:r>
            <a:r>
              <a:rPr lang="ru-RU" sz="2400" dirty="0" err="1">
                <a:effectLst/>
              </a:rPr>
              <a:t>допомогою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Олександра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Івановича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Шокіна</a:t>
            </a:r>
            <a:r>
              <a:rPr lang="ru-RU" sz="2400" dirty="0" smtClean="0">
                <a:effectLst/>
              </a:rPr>
              <a:t> </a:t>
            </a:r>
            <a:r>
              <a:rPr lang="uk-UA" sz="2400" dirty="0" smtClean="0"/>
              <a:t>в </a:t>
            </a:r>
            <a:r>
              <a:rPr lang="ru-RU" sz="2400" dirty="0" err="1" smtClean="0">
                <a:effectLst/>
              </a:rPr>
              <a:t>Києві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на початку 1962 р. </a:t>
            </a:r>
            <a:r>
              <a:rPr lang="ru-RU" sz="2400" dirty="0" err="1">
                <a:effectLst/>
              </a:rPr>
              <a:t>відкрилася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виставка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засобів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мікроелектроніки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які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випускалися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підприємствами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>
                <a:effectLst/>
              </a:rPr>
              <a:t>Комітету</a:t>
            </a:r>
            <a:r>
              <a:rPr lang="ru-RU" sz="2400" dirty="0">
                <a:effectLst/>
              </a:rPr>
              <a:t>. </a:t>
            </a:r>
            <a:endParaRPr lang="ru-RU" sz="2400" dirty="0" smtClean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783" y="5301207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Шокін Олександр </a:t>
            </a:r>
          </a:p>
          <a:p>
            <a:pPr algn="ctr"/>
            <a:r>
              <a:rPr lang="uk-UA" sz="2200" b="1" dirty="0" smtClean="0"/>
              <a:t>Іванович</a:t>
            </a:r>
          </a:p>
        </p:txBody>
      </p:sp>
    </p:spTree>
    <p:extLst>
      <p:ext uri="{BB962C8B-B14F-4D97-AF65-F5344CB8AC3E}">
        <p14:creationId xmlns="" xmlns:p14="http://schemas.microsoft.com/office/powerpoint/2010/main" val="248180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149729" cy="42484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980728"/>
            <a:ext cx="3096344" cy="4248472"/>
          </a:xfrm>
        </p:spPr>
      </p:pic>
      <p:sp>
        <p:nvSpPr>
          <p:cNvPr id="9" name="Прямоугольник 8"/>
          <p:cNvSpPr/>
          <p:nvPr/>
        </p:nvSpPr>
        <p:spPr>
          <a:xfrm>
            <a:off x="1187624" y="5450104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err="1"/>
              <a:t>Іван</a:t>
            </a:r>
            <a:r>
              <a:rPr lang="ru-RU" sz="2200" b="1" dirty="0"/>
              <a:t> </a:t>
            </a:r>
            <a:r>
              <a:rPr lang="ru-RU" sz="2200" b="1" dirty="0" err="1"/>
              <a:t>Васильович</a:t>
            </a:r>
            <a:r>
              <a:rPr lang="ru-RU" sz="2200" b="1" dirty="0"/>
              <a:t>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Кудрявцев</a:t>
            </a: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458697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Станіслав Олексійович </a:t>
            </a:r>
          </a:p>
          <a:p>
            <a:pPr algn="ctr"/>
            <a:r>
              <a:rPr lang="uk-UA" sz="2200" b="1" dirty="0" err="1" smtClean="0"/>
              <a:t>Моральов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241820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3290664"/>
          </a:xfrm>
        </p:spPr>
        <p:txBody>
          <a:bodyPr/>
          <a:lstStyle/>
          <a:p>
            <a:pPr marL="18288" indent="0" algn="just">
              <a:buNone/>
            </a:pPr>
            <a:r>
              <a:rPr lang="uk-UA" dirty="0" smtClean="0"/>
              <a:t>	</a:t>
            </a:r>
            <a:r>
              <a:rPr lang="ru-RU" sz="2400" dirty="0" err="1">
                <a:effectLst/>
              </a:rPr>
              <a:t>Півроку</a:t>
            </a:r>
            <a:r>
              <a:rPr lang="ru-RU" sz="2400" dirty="0">
                <a:effectLst/>
              </a:rPr>
              <a:t> потому, коли </a:t>
            </a:r>
            <a:r>
              <a:rPr lang="ru-RU" sz="2400" dirty="0" err="1">
                <a:effectLst/>
              </a:rPr>
              <a:t>з'явилася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урядова</a:t>
            </a:r>
            <a:r>
              <a:rPr lang="ru-RU" sz="2400" dirty="0">
                <a:effectLst/>
              </a:rPr>
              <a:t> постанова про </a:t>
            </a:r>
            <a:r>
              <a:rPr lang="ru-RU" sz="2400" dirty="0" err="1">
                <a:effectLst/>
              </a:rPr>
              <a:t>розвиток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мікроелектронної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промисловості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було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створене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Київське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конструкторське</a:t>
            </a:r>
            <a:r>
              <a:rPr lang="ru-RU" sz="2400" dirty="0">
                <a:effectLst/>
              </a:rPr>
              <a:t> бюро з </a:t>
            </a:r>
            <a:r>
              <a:rPr lang="ru-RU" sz="2400" dirty="0" err="1">
                <a:effectLst/>
              </a:rPr>
              <a:t>мікроелектроніки</a:t>
            </a:r>
            <a:r>
              <a:rPr lang="ru-RU" sz="2400" dirty="0">
                <a:effectLst/>
              </a:rPr>
              <a:t> КБ-3 Державного </a:t>
            </a:r>
            <a:r>
              <a:rPr lang="ru-RU" sz="2400" dirty="0" err="1">
                <a:effectLst/>
              </a:rPr>
              <a:t>комітету</a:t>
            </a:r>
            <a:r>
              <a:rPr lang="ru-RU" sz="2400" dirty="0">
                <a:effectLst/>
              </a:rPr>
              <a:t> РМ СРСР з </a:t>
            </a:r>
            <a:r>
              <a:rPr lang="ru-RU" sz="2400" dirty="0" err="1">
                <a:effectLst/>
              </a:rPr>
              <a:t>електронної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техніки</a:t>
            </a:r>
            <a:r>
              <a:rPr lang="ru-RU" sz="2400" dirty="0">
                <a:effectLst/>
              </a:rPr>
              <a:t>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06080"/>
            <a:ext cx="4762500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3775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7" y="980728"/>
            <a:ext cx="2880320" cy="4164121"/>
          </a:xfrm>
        </p:spPr>
      </p:pic>
      <p:sp>
        <p:nvSpPr>
          <p:cNvPr id="5" name="Прямоугольник 4"/>
          <p:cNvSpPr/>
          <p:nvPr/>
        </p:nvSpPr>
        <p:spPr>
          <a:xfrm>
            <a:off x="582007" y="5589240"/>
            <a:ext cx="3182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/>
              <a:t>Олег </a:t>
            </a:r>
            <a:r>
              <a:rPr lang="ru-RU" sz="2200" b="1" dirty="0" err="1" smtClean="0"/>
              <a:t>Костянтинович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Антонов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37261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 smtClean="0"/>
              <a:t>За </a:t>
            </a:r>
            <a:r>
              <a:rPr lang="ru-RU" sz="2400" dirty="0" err="1"/>
              <a:t>пропозицією</a:t>
            </a:r>
            <a:r>
              <a:rPr lang="ru-RU" sz="2400" dirty="0"/>
              <a:t> Олега </a:t>
            </a:r>
            <a:r>
              <a:rPr lang="ru-RU" sz="2400" dirty="0" err="1"/>
              <a:t>Костянтиновича</a:t>
            </a:r>
            <a:r>
              <a:rPr lang="ru-RU" sz="2400" dirty="0"/>
              <a:t> Антонова - головного конструктора </a:t>
            </a:r>
            <a:r>
              <a:rPr lang="ru-RU" sz="2400" dirty="0" err="1"/>
              <a:t>Київського</a:t>
            </a:r>
            <a:r>
              <a:rPr lang="ru-RU" sz="2400" dirty="0"/>
              <a:t> </a:t>
            </a:r>
            <a:r>
              <a:rPr lang="ru-RU" sz="2400" dirty="0" err="1"/>
              <a:t>авіазаводу</a:t>
            </a:r>
            <a:r>
              <a:rPr lang="ru-RU" sz="2400" dirty="0"/>
              <a:t> -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проведені</a:t>
            </a:r>
            <a:r>
              <a:rPr lang="ru-RU" sz="2400" dirty="0"/>
              <a:t> </a:t>
            </a:r>
            <a:r>
              <a:rPr lang="ru-RU" sz="2400" dirty="0" err="1"/>
              <a:t>спільні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з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оптимальних</a:t>
            </a:r>
            <a:r>
              <a:rPr lang="ru-RU" sz="2400" dirty="0"/>
              <a:t> </a:t>
            </a:r>
            <a:r>
              <a:rPr lang="ru-RU" sz="2400" dirty="0" err="1"/>
              <a:t>шляхів</a:t>
            </a:r>
            <a:r>
              <a:rPr lang="ru-RU" sz="2400" dirty="0"/>
              <a:t> </a:t>
            </a:r>
            <a:r>
              <a:rPr lang="ru-RU" sz="2400" dirty="0" err="1"/>
              <a:t>мікромініатюризації</a:t>
            </a:r>
            <a:r>
              <a:rPr lang="ru-RU" sz="2400" dirty="0"/>
              <a:t> </a:t>
            </a:r>
            <a:r>
              <a:rPr lang="ru-RU" sz="2400" dirty="0" err="1"/>
              <a:t>бортової</a:t>
            </a:r>
            <a:r>
              <a:rPr lang="ru-RU" sz="2400" dirty="0"/>
              <a:t> </a:t>
            </a:r>
            <a:r>
              <a:rPr lang="ru-RU" sz="2400" dirty="0" err="1"/>
              <a:t>літакової</a:t>
            </a:r>
            <a:r>
              <a:rPr lang="ru-RU" sz="2400" dirty="0"/>
              <a:t> </a:t>
            </a:r>
            <a:r>
              <a:rPr lang="ru-RU" sz="2400" dirty="0" err="1"/>
              <a:t>апаратури</a:t>
            </a:r>
            <a:r>
              <a:rPr lang="ru-RU" sz="2400" dirty="0"/>
              <a:t> для </a:t>
            </a:r>
            <a:r>
              <a:rPr lang="ru-RU" sz="2400" dirty="0" err="1"/>
              <a:t>керування</a:t>
            </a:r>
            <a:r>
              <a:rPr lang="ru-RU" sz="2400" dirty="0"/>
              <a:t> </a:t>
            </a:r>
            <a:r>
              <a:rPr lang="ru-RU" sz="2400" dirty="0" err="1"/>
              <a:t>польотом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3187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698</TotalTime>
  <Words>476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Мікро – та нанолектроніка електроніка – непорушний фундамент промисловості, транспорту, медиціни</vt:lpstr>
      <vt:lpstr>Актуальність:</vt:lpstr>
      <vt:lpstr>Взаємозв’язок мікроелектроніки з сучаними технологіями. </vt:lpstr>
      <vt:lpstr>Слайд 4</vt:lpstr>
      <vt:lpstr>Історія розвитку:</vt:lpstr>
      <vt:lpstr>Слайд 6</vt:lpstr>
      <vt:lpstr>Слайд 7</vt:lpstr>
      <vt:lpstr>Слайд 8</vt:lpstr>
      <vt:lpstr>Слайд 9</vt:lpstr>
      <vt:lpstr>Слайд 10</vt:lpstr>
      <vt:lpstr>Складові  частини  мікроелектроніки:</vt:lpstr>
      <vt:lpstr>Слайд 12</vt:lpstr>
      <vt:lpstr>Слайд 13</vt:lpstr>
      <vt:lpstr>Слайд 14</vt:lpstr>
      <vt:lpstr>Слайд 15</vt:lpstr>
      <vt:lpstr>Слайд 16</vt:lpstr>
      <vt:lpstr>Приклади застосування наноелктроніки у мелиціні</vt:lpstr>
      <vt:lpstr>Слайд 18</vt:lpstr>
      <vt:lpstr>Слайд 19</vt:lpstr>
      <vt:lpstr>Слайд 20</vt:lpstr>
      <vt:lpstr>Висновок: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Мікроелектроніка</dc:title>
  <dc:creator>Ваня</dc:creator>
  <cp:lastModifiedBy>user</cp:lastModifiedBy>
  <cp:revision>39</cp:revision>
  <dcterms:created xsi:type="dcterms:W3CDTF">2014-04-28T13:20:18Z</dcterms:created>
  <dcterms:modified xsi:type="dcterms:W3CDTF">2024-03-24T15:44:48Z</dcterms:modified>
</cp:coreProperties>
</file>