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7" r:id="rId2"/>
    <p:sldId id="256" r:id="rId3"/>
    <p:sldId id="261" r:id="rId4"/>
    <p:sldId id="259" r:id="rId5"/>
    <p:sldId id="260" r:id="rId6"/>
    <p:sldId id="258" r:id="rId7"/>
    <p:sldId id="263" r:id="rId8"/>
    <p:sldId id="262" r:id="rId9"/>
    <p:sldId id="264" r:id="rId10"/>
    <p:sldId id="265" r:id="rId11"/>
    <p:sldId id="267" r:id="rId12"/>
    <p:sldId id="272" r:id="rId13"/>
    <p:sldId id="269" r:id="rId14"/>
    <p:sldId id="275" r:id="rId15"/>
    <p:sldId id="281" r:id="rId16"/>
    <p:sldId id="283" r:id="rId17"/>
    <p:sldId id="266" r:id="rId18"/>
    <p:sldId id="268" r:id="rId19"/>
    <p:sldId id="280" r:id="rId20"/>
    <p:sldId id="270" r:id="rId21"/>
    <p:sldId id="271" r:id="rId22"/>
    <p:sldId id="273" r:id="rId23"/>
    <p:sldId id="274" r:id="rId24"/>
    <p:sldId id="277" r:id="rId25"/>
    <p:sldId id="276" r:id="rId26"/>
    <p:sldId id="282" r:id="rId27"/>
    <p:sldId id="278" r:id="rId28"/>
    <p:sldId id="279" r:id="rId29"/>
    <p:sldId id="286" r:id="rId30"/>
    <p:sldId id="284" r:id="rId31"/>
    <p:sldId id="285" r:id="rId32"/>
    <p:sldId id="288" r:id="rId33"/>
    <p:sldId id="292" r:id="rId34"/>
    <p:sldId id="290" r:id="rId35"/>
    <p:sldId id="289" r:id="rId36"/>
    <p:sldId id="291" r:id="rId37"/>
    <p:sldId id="293" r:id="rId38"/>
    <p:sldId id="294" r:id="rId39"/>
    <p:sldId id="300" r:id="rId40"/>
    <p:sldId id="287" r:id="rId41"/>
    <p:sldId id="295" r:id="rId42"/>
    <p:sldId id="299" r:id="rId43"/>
    <p:sldId id="303" r:id="rId44"/>
    <p:sldId id="297" r:id="rId45"/>
    <p:sldId id="298" r:id="rId46"/>
    <p:sldId id="301" r:id="rId47"/>
    <p:sldId id="302" r:id="rId48"/>
    <p:sldId id="296" r:id="rId49"/>
    <p:sldId id="308" r:id="rId50"/>
    <p:sldId id="307" r:id="rId51"/>
    <p:sldId id="306" r:id="rId52"/>
    <p:sldId id="310" r:id="rId53"/>
    <p:sldId id="311" r:id="rId54"/>
    <p:sldId id="305" r:id="rId55"/>
    <p:sldId id="309" r:id="rId56"/>
    <p:sldId id="304" r:id="rId5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1" autoAdjust="0"/>
    <p:restoredTop sz="97692" autoAdjust="0"/>
  </p:normalViewPr>
  <p:slideViewPr>
    <p:cSldViewPr>
      <p:cViewPr varScale="1">
        <p:scale>
          <a:sx n="110" d="100"/>
          <a:sy n="110" d="100"/>
        </p:scale>
        <p:origin x="180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68C54-2E6B-4AD2-93FC-1AF3EEE1825D}" type="doc">
      <dgm:prSet loTypeId="urn:microsoft.com/office/officeart/2005/8/layout/vList3" loCatId="list" qsTypeId="urn:microsoft.com/office/officeart/2005/8/quickstyle/simple3" qsCatId="simple" csTypeId="urn:microsoft.com/office/officeart/2005/8/colors/accent1_5" csCatId="accent1" phldr="1"/>
      <dgm:spPr/>
      <dgm:t>
        <a:bodyPr/>
        <a:lstStyle/>
        <a:p>
          <a:endParaRPr lang="uk-UA"/>
        </a:p>
      </dgm:t>
    </dgm:pt>
    <dgm:pt modelId="{7D7B818C-DE1A-4667-9258-8C666918997E}">
      <dgm:prSet custT="1"/>
      <dgm:spPr/>
      <dgm:t>
        <a:bodyPr/>
        <a:lstStyle/>
        <a:p>
          <a:pPr rtl="0"/>
          <a:r>
            <a:rPr lang="uk-UA" sz="2800" dirty="0">
              <a:solidFill>
                <a:schemeClr val="accent6">
                  <a:lumMod val="50000"/>
                </a:schemeClr>
              </a:solidFill>
              <a:hlinkClick xmlns:r="http://schemas.openxmlformats.org/officeDocument/2006/relationships" r:id="rId1"/>
            </a:rPr>
            <a:t>Поняття і характеристика кіберпростору</a:t>
          </a:r>
          <a:endParaRPr lang="ru-RU" sz="2800" dirty="0">
            <a:solidFill>
              <a:schemeClr val="accent6">
                <a:lumMod val="50000"/>
              </a:schemeClr>
            </a:solidFill>
          </a:endParaRPr>
        </a:p>
      </dgm:t>
    </dgm:pt>
    <dgm:pt modelId="{138FEEC9-DE8C-49D5-939B-0E998965205E}" type="parTrans" cxnId="{50D128D9-C012-4606-9A2C-2FCCA58F73EE}">
      <dgm:prSet/>
      <dgm:spPr/>
      <dgm:t>
        <a:bodyPr/>
        <a:lstStyle/>
        <a:p>
          <a:endParaRPr lang="uk-UA" sz="2800">
            <a:solidFill>
              <a:schemeClr val="accent6">
                <a:lumMod val="50000"/>
              </a:schemeClr>
            </a:solidFill>
          </a:endParaRPr>
        </a:p>
      </dgm:t>
    </dgm:pt>
    <dgm:pt modelId="{D701371A-03FF-4033-9D54-015EDA5BED75}" type="sibTrans" cxnId="{50D128D9-C012-4606-9A2C-2FCCA58F73EE}">
      <dgm:prSet/>
      <dgm:spPr/>
      <dgm:t>
        <a:bodyPr/>
        <a:lstStyle/>
        <a:p>
          <a:endParaRPr lang="uk-UA" sz="2800">
            <a:solidFill>
              <a:schemeClr val="accent6">
                <a:lumMod val="50000"/>
              </a:schemeClr>
            </a:solidFill>
          </a:endParaRPr>
        </a:p>
      </dgm:t>
    </dgm:pt>
    <dgm:pt modelId="{1A2BAD11-2092-466C-8B3F-BAD19A0E7529}">
      <dgm:prSet custT="1"/>
      <dgm:spPr/>
      <dgm:t>
        <a:bodyPr/>
        <a:lstStyle/>
        <a:p>
          <a:pPr rtl="0"/>
          <a:r>
            <a:rPr lang="uk-UA" sz="2800" dirty="0">
              <a:solidFill>
                <a:schemeClr val="accent6">
                  <a:lumMod val="50000"/>
                </a:schemeClr>
              </a:solidFill>
              <a:hlinkClick xmlns:r="http://schemas.openxmlformats.org/officeDocument/2006/relationships" r:id="rId2"/>
            </a:rPr>
            <a:t>Віртуальний простір</a:t>
          </a:r>
          <a:endParaRPr lang="ru-RU" sz="2800" dirty="0">
            <a:solidFill>
              <a:schemeClr val="accent6">
                <a:lumMod val="50000"/>
              </a:schemeClr>
            </a:solidFill>
          </a:endParaRPr>
        </a:p>
      </dgm:t>
    </dgm:pt>
    <dgm:pt modelId="{9A005144-D07D-49F7-9107-FFAB93B71380}" type="parTrans" cxnId="{E8604CFD-D499-4582-A827-1AF17C9055AF}">
      <dgm:prSet/>
      <dgm:spPr/>
      <dgm:t>
        <a:bodyPr/>
        <a:lstStyle/>
        <a:p>
          <a:endParaRPr lang="uk-UA" sz="2800">
            <a:solidFill>
              <a:schemeClr val="accent6">
                <a:lumMod val="50000"/>
              </a:schemeClr>
            </a:solidFill>
          </a:endParaRPr>
        </a:p>
      </dgm:t>
    </dgm:pt>
    <dgm:pt modelId="{18F3D47F-26D3-4CAD-BFA0-4571ACB984B7}" type="sibTrans" cxnId="{E8604CFD-D499-4582-A827-1AF17C9055AF}">
      <dgm:prSet/>
      <dgm:spPr/>
      <dgm:t>
        <a:bodyPr/>
        <a:lstStyle/>
        <a:p>
          <a:endParaRPr lang="uk-UA" sz="2800">
            <a:solidFill>
              <a:schemeClr val="accent6">
                <a:lumMod val="50000"/>
              </a:schemeClr>
            </a:solidFill>
          </a:endParaRPr>
        </a:p>
      </dgm:t>
    </dgm:pt>
    <dgm:pt modelId="{2347B343-4EA3-46EF-92CB-7D1089F62FAE}">
      <dgm:prSet custT="1"/>
      <dgm:spPr/>
      <dgm:t>
        <a:bodyPr/>
        <a:lstStyle/>
        <a:p>
          <a:pPr rtl="0"/>
          <a:r>
            <a:rPr lang="uk-UA" sz="2800" dirty="0">
              <a:solidFill>
                <a:schemeClr val="accent6">
                  <a:lumMod val="50000"/>
                </a:schemeClr>
              </a:solidFill>
              <a:hlinkClick xmlns:r="http://schemas.openxmlformats.org/officeDocument/2006/relationships" r:id="rId3"/>
            </a:rPr>
            <a:t>Кіберпростір як віртуальний світ</a:t>
          </a:r>
          <a:endParaRPr lang="ru-RU" sz="2800" dirty="0">
            <a:solidFill>
              <a:schemeClr val="accent6">
                <a:lumMod val="50000"/>
              </a:schemeClr>
            </a:solidFill>
          </a:endParaRPr>
        </a:p>
      </dgm:t>
    </dgm:pt>
    <dgm:pt modelId="{BDD1B5F5-90F5-4711-A1F3-C09583FA0B8F}" type="parTrans" cxnId="{C907596C-BC32-42D9-9261-45495B056B30}">
      <dgm:prSet/>
      <dgm:spPr/>
      <dgm:t>
        <a:bodyPr/>
        <a:lstStyle/>
        <a:p>
          <a:endParaRPr lang="uk-UA" sz="2800">
            <a:solidFill>
              <a:schemeClr val="accent6">
                <a:lumMod val="50000"/>
              </a:schemeClr>
            </a:solidFill>
          </a:endParaRPr>
        </a:p>
      </dgm:t>
    </dgm:pt>
    <dgm:pt modelId="{61902374-551F-4FFA-A19F-53843CDDD12A}" type="sibTrans" cxnId="{C907596C-BC32-42D9-9261-45495B056B30}">
      <dgm:prSet/>
      <dgm:spPr/>
      <dgm:t>
        <a:bodyPr/>
        <a:lstStyle/>
        <a:p>
          <a:endParaRPr lang="uk-UA" sz="2800">
            <a:solidFill>
              <a:schemeClr val="accent6">
                <a:lumMod val="50000"/>
              </a:schemeClr>
            </a:solidFill>
          </a:endParaRPr>
        </a:p>
      </dgm:t>
    </dgm:pt>
    <dgm:pt modelId="{7413B53B-ADD7-47CB-B665-DE002DBF1B7C}">
      <dgm:prSet custT="1"/>
      <dgm:spPr/>
      <dgm:t>
        <a:bodyPr/>
        <a:lstStyle/>
        <a:p>
          <a:pPr rtl="0"/>
          <a:r>
            <a:rPr lang="uk-UA" sz="2800" dirty="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dirty="0">
            <a:solidFill>
              <a:schemeClr val="accent6">
                <a:lumMod val="50000"/>
              </a:schemeClr>
            </a:solidFill>
          </a:endParaRPr>
        </a:p>
      </dgm:t>
    </dgm:pt>
    <dgm:pt modelId="{A4FDC3A0-6118-494E-AF20-EEF603982050}" type="parTrans" cxnId="{5563E6F8-1435-4D4B-B930-91E5047DE258}">
      <dgm:prSet/>
      <dgm:spPr/>
      <dgm:t>
        <a:bodyPr/>
        <a:lstStyle/>
        <a:p>
          <a:endParaRPr lang="uk-UA" sz="2800">
            <a:solidFill>
              <a:schemeClr val="accent6">
                <a:lumMod val="50000"/>
              </a:schemeClr>
            </a:solidFill>
          </a:endParaRPr>
        </a:p>
      </dgm:t>
    </dgm:pt>
    <dgm:pt modelId="{D367B56A-20F7-4743-B1BC-2AAB5DF4B27D}" type="sibTrans" cxnId="{5563E6F8-1435-4D4B-B930-91E5047DE258}">
      <dgm:prSet/>
      <dgm:spPr/>
      <dgm:t>
        <a:bodyPr/>
        <a:lstStyle/>
        <a:p>
          <a:endParaRPr lang="uk-UA" sz="2800">
            <a:solidFill>
              <a:schemeClr val="accent6">
                <a:lumMod val="50000"/>
              </a:schemeClr>
            </a:solidFill>
          </a:endParaRPr>
        </a:p>
      </dgm:t>
    </dgm:pt>
    <dgm:pt modelId="{B33E13F7-6EE5-4A08-B89D-9708489BB5E8}">
      <dgm:prSet custT="1"/>
      <dgm:spPr/>
      <dgm:t>
        <a:bodyPr/>
        <a:lstStyle/>
        <a:p>
          <a:pPr rtl="0"/>
          <a:r>
            <a:rPr lang="uk-UA" sz="2800" dirty="0">
              <a:solidFill>
                <a:schemeClr val="accent6">
                  <a:lumMod val="50000"/>
                </a:schemeClr>
              </a:solidFill>
              <a:hlinkClick xmlns:r="http://schemas.openxmlformats.org/officeDocument/2006/relationships" r:id="rId5"/>
            </a:rPr>
            <a:t>Технологічна глибина і віртуальні реалії</a:t>
          </a:r>
          <a:endParaRPr lang="ru-RU" sz="2800" dirty="0">
            <a:solidFill>
              <a:schemeClr val="accent6">
                <a:lumMod val="50000"/>
              </a:schemeClr>
            </a:solidFill>
          </a:endParaRPr>
        </a:p>
      </dgm:t>
    </dgm:pt>
    <dgm:pt modelId="{D9D08A7B-6EA7-4840-903E-6D211EAAF890}" type="parTrans" cxnId="{B918105E-D7FC-4627-82C3-AC1355845B76}">
      <dgm:prSet/>
      <dgm:spPr/>
      <dgm:t>
        <a:bodyPr/>
        <a:lstStyle/>
        <a:p>
          <a:endParaRPr lang="uk-UA" sz="2800">
            <a:solidFill>
              <a:schemeClr val="accent6">
                <a:lumMod val="50000"/>
              </a:schemeClr>
            </a:solidFill>
          </a:endParaRPr>
        </a:p>
      </dgm:t>
    </dgm:pt>
    <dgm:pt modelId="{F8ECFF55-FDF7-4BFD-80CC-124ADD3F6713}" type="sibTrans" cxnId="{B918105E-D7FC-4627-82C3-AC1355845B76}">
      <dgm:prSet/>
      <dgm:spPr/>
      <dgm:t>
        <a:bodyPr/>
        <a:lstStyle/>
        <a:p>
          <a:endParaRPr lang="uk-UA" sz="2800">
            <a:solidFill>
              <a:schemeClr val="accent6">
                <a:lumMod val="50000"/>
              </a:schemeClr>
            </a:solidFill>
          </a:endParaRPr>
        </a:p>
      </dgm:t>
    </dgm:pt>
    <dgm:pt modelId="{2277B3F1-DC71-4136-BFD5-4178539B4063}">
      <dgm:prSet custT="1"/>
      <dgm:spPr/>
      <dgm:t>
        <a:bodyPr/>
        <a:lstStyle/>
        <a:p>
          <a:pPr rtl="0"/>
          <a:r>
            <a:rPr lang="uk-UA" sz="2800" dirty="0">
              <a:solidFill>
                <a:schemeClr val="accent6">
                  <a:lumMod val="50000"/>
                </a:schemeClr>
              </a:solidFill>
              <a:hlinkClick xmlns:r="http://schemas.openxmlformats.org/officeDocument/2006/relationships" r:id="rId6"/>
            </a:rPr>
            <a:t>Нові системи цінностей в кіберпросторі</a:t>
          </a:r>
          <a:endParaRPr lang="ru-RU" sz="2800" dirty="0">
            <a:solidFill>
              <a:schemeClr val="accent6">
                <a:lumMod val="50000"/>
              </a:schemeClr>
            </a:solidFill>
          </a:endParaRPr>
        </a:p>
      </dgm:t>
    </dgm:pt>
    <dgm:pt modelId="{BA1C0590-0BE3-4B31-90E8-45A8B88DBF73}" type="parTrans" cxnId="{3A4CAC1C-62E1-446D-A420-1275AA418E9A}">
      <dgm:prSet/>
      <dgm:spPr/>
      <dgm:t>
        <a:bodyPr/>
        <a:lstStyle/>
        <a:p>
          <a:endParaRPr lang="uk-UA" sz="2800">
            <a:solidFill>
              <a:schemeClr val="accent6">
                <a:lumMod val="50000"/>
              </a:schemeClr>
            </a:solidFill>
          </a:endParaRPr>
        </a:p>
      </dgm:t>
    </dgm:pt>
    <dgm:pt modelId="{AD9B3626-44C5-4CE7-8AC2-6B8BD6FA41EB}" type="sibTrans" cxnId="{3A4CAC1C-62E1-446D-A420-1275AA418E9A}">
      <dgm:prSet/>
      <dgm:spPr/>
      <dgm:t>
        <a:bodyPr/>
        <a:lstStyle/>
        <a:p>
          <a:endParaRPr lang="uk-UA" sz="2800">
            <a:solidFill>
              <a:schemeClr val="accent6">
                <a:lumMod val="50000"/>
              </a:schemeClr>
            </a:solidFill>
          </a:endParaRPr>
        </a:p>
      </dgm:t>
    </dgm:pt>
    <dgm:pt modelId="{6819A1C7-D6A8-4FBA-BC1A-C9577DD5AE92}" type="pres">
      <dgm:prSet presAssocID="{8AC68C54-2E6B-4AD2-93FC-1AF3EEE1825D}" presName="linearFlow" presStyleCnt="0">
        <dgm:presLayoutVars>
          <dgm:dir/>
          <dgm:resizeHandles val="exact"/>
        </dgm:presLayoutVars>
      </dgm:prSet>
      <dgm:spPr/>
    </dgm:pt>
    <dgm:pt modelId="{7288D328-EB50-474C-9450-80BBD3B4DA29}" type="pres">
      <dgm:prSet presAssocID="{7D7B818C-DE1A-4667-9258-8C666918997E}" presName="composite" presStyleCnt="0"/>
      <dgm:spPr/>
    </dgm:pt>
    <dgm:pt modelId="{5A13C96D-E803-4655-9816-53C3428C3FA6}" type="pres">
      <dgm:prSet presAssocID="{7D7B818C-DE1A-4667-9258-8C666918997E}" presName="imgShp" presStyleLbl="fgImgPlace1" presStyleIdx="0" presStyleCnt="6" custLinFactX="-82860" custLinFactNeighborX="-100000" custLinFactNeighborY="-377"/>
      <dgm:spPr/>
    </dgm:pt>
    <dgm:pt modelId="{9595EE35-7C19-4865-81FB-347A90EBEB01}" type="pres">
      <dgm:prSet presAssocID="{7D7B818C-DE1A-4667-9258-8C666918997E}" presName="txShp" presStyleLbl="node1" presStyleIdx="0" presStyleCnt="6" custScaleX="150376">
        <dgm:presLayoutVars>
          <dgm:bulletEnabled val="1"/>
        </dgm:presLayoutVars>
      </dgm:prSet>
      <dgm:spPr/>
    </dgm:pt>
    <dgm:pt modelId="{8CCD5823-1DB4-4CC3-8961-19ADCE7CEF53}" type="pres">
      <dgm:prSet presAssocID="{D701371A-03FF-4033-9D54-015EDA5BED75}" presName="spacing" presStyleCnt="0"/>
      <dgm:spPr/>
    </dgm:pt>
    <dgm:pt modelId="{006719AB-B01A-4B5C-9877-8349ED488D1E}" type="pres">
      <dgm:prSet presAssocID="{1A2BAD11-2092-466C-8B3F-BAD19A0E7529}" presName="composite" presStyleCnt="0"/>
      <dgm:spPr/>
    </dgm:pt>
    <dgm:pt modelId="{C87E692D-BB28-4D19-80B7-05CC59467E7D}" type="pres">
      <dgm:prSet presAssocID="{1A2BAD11-2092-466C-8B3F-BAD19A0E7529}" presName="imgShp" presStyleLbl="fgImgPlace1" presStyleIdx="1" presStyleCnt="6" custLinFactX="-82860" custLinFactNeighborX="-100000" custLinFactNeighborY="4752"/>
      <dgm:spPr/>
    </dgm:pt>
    <dgm:pt modelId="{649A140C-ACEE-410D-B52E-F92203A8DF00}" type="pres">
      <dgm:prSet presAssocID="{1A2BAD11-2092-466C-8B3F-BAD19A0E7529}" presName="txShp" presStyleLbl="node1" presStyleIdx="1" presStyleCnt="6" custScaleX="150376">
        <dgm:presLayoutVars>
          <dgm:bulletEnabled val="1"/>
        </dgm:presLayoutVars>
      </dgm:prSet>
      <dgm:spPr/>
    </dgm:pt>
    <dgm:pt modelId="{98A068AD-0998-46EC-AD20-203E793DD36A}" type="pres">
      <dgm:prSet presAssocID="{18F3D47F-26D3-4CAD-BFA0-4571ACB984B7}" presName="spacing" presStyleCnt="0"/>
      <dgm:spPr/>
    </dgm:pt>
    <dgm:pt modelId="{FDE24EF0-2E39-4D28-B08B-EE7196DD409C}" type="pres">
      <dgm:prSet presAssocID="{2347B343-4EA3-46EF-92CB-7D1089F62FAE}" presName="composite" presStyleCnt="0"/>
      <dgm:spPr/>
    </dgm:pt>
    <dgm:pt modelId="{BBC122E4-D215-4205-9935-906250F65A41}" type="pres">
      <dgm:prSet presAssocID="{2347B343-4EA3-46EF-92CB-7D1089F62FAE}" presName="imgShp" presStyleLbl="fgImgPlace1" presStyleIdx="2" presStyleCnt="6" custLinFactX="-70589" custLinFactNeighborX="-100000" custLinFactNeighborY="-2391"/>
      <dgm:spPr/>
    </dgm:pt>
    <dgm:pt modelId="{E7BB46B6-719D-4E9E-8039-1CC9A8EB1BDB}" type="pres">
      <dgm:prSet presAssocID="{2347B343-4EA3-46EF-92CB-7D1089F62FAE}" presName="txShp" presStyleLbl="node1" presStyleIdx="2" presStyleCnt="6" custScaleX="150376">
        <dgm:presLayoutVars>
          <dgm:bulletEnabled val="1"/>
        </dgm:presLayoutVars>
      </dgm:prSet>
      <dgm:spPr/>
    </dgm:pt>
    <dgm:pt modelId="{CA1051CB-E7A8-44A5-B037-CA0D5D4E941B}" type="pres">
      <dgm:prSet presAssocID="{61902374-551F-4FFA-A19F-53843CDDD12A}" presName="spacing" presStyleCnt="0"/>
      <dgm:spPr/>
    </dgm:pt>
    <dgm:pt modelId="{82A3EF50-109E-4EF4-9814-AB1135BF4275}" type="pres">
      <dgm:prSet presAssocID="{7413B53B-ADD7-47CB-B665-DE002DBF1B7C}" presName="composite" presStyleCnt="0"/>
      <dgm:spPr/>
    </dgm:pt>
    <dgm:pt modelId="{DB7C3E5C-462B-449F-8664-35E9CCBEB3CA}" type="pres">
      <dgm:prSet presAssocID="{7413B53B-ADD7-47CB-B665-DE002DBF1B7C}" presName="imgShp" presStyleLbl="fgImgPlace1" presStyleIdx="3" presStyleCnt="6" custLinFactX="-82860" custLinFactNeighborX="-100000" custLinFactNeighborY="2738"/>
      <dgm:spPr/>
    </dgm:pt>
    <dgm:pt modelId="{902FC8E8-62B7-41CB-A2A5-FA407FC02F5B}" type="pres">
      <dgm:prSet presAssocID="{7413B53B-ADD7-47CB-B665-DE002DBF1B7C}" presName="txShp" presStyleLbl="node1" presStyleIdx="3" presStyleCnt="6" custScaleX="150376">
        <dgm:presLayoutVars>
          <dgm:bulletEnabled val="1"/>
        </dgm:presLayoutVars>
      </dgm:prSet>
      <dgm:spPr/>
    </dgm:pt>
    <dgm:pt modelId="{E4E9B82B-BAF5-499A-A171-E90A6F706060}" type="pres">
      <dgm:prSet presAssocID="{D367B56A-20F7-4743-B1BC-2AAB5DF4B27D}" presName="spacing" presStyleCnt="0"/>
      <dgm:spPr/>
    </dgm:pt>
    <dgm:pt modelId="{00B7C485-EEFD-4AE8-BFEB-B4E6DDD1B136}" type="pres">
      <dgm:prSet presAssocID="{B33E13F7-6EE5-4A08-B89D-9708489BB5E8}" presName="composite" presStyleCnt="0"/>
      <dgm:spPr/>
    </dgm:pt>
    <dgm:pt modelId="{CA4D084C-33EF-4775-8B87-E309ECD1D000}" type="pres">
      <dgm:prSet presAssocID="{B33E13F7-6EE5-4A08-B89D-9708489BB5E8}" presName="imgShp" presStyleLbl="fgImgPlace1" presStyleIdx="4" presStyleCnt="6" custLinFactX="-70589" custLinFactNeighborX="-100000" custLinFactNeighborY="7867"/>
      <dgm:spPr/>
    </dgm:pt>
    <dgm:pt modelId="{E0FBF035-47DE-4BBC-ADD2-8D05944DD9B3}" type="pres">
      <dgm:prSet presAssocID="{B33E13F7-6EE5-4A08-B89D-9708489BB5E8}" presName="txShp" presStyleLbl="node1" presStyleIdx="4" presStyleCnt="6" custScaleX="150376">
        <dgm:presLayoutVars>
          <dgm:bulletEnabled val="1"/>
        </dgm:presLayoutVars>
      </dgm:prSet>
      <dgm:spPr/>
    </dgm:pt>
    <dgm:pt modelId="{49BAF782-C3B5-43E4-A704-2667A76B9226}" type="pres">
      <dgm:prSet presAssocID="{F8ECFF55-FDF7-4BFD-80CC-124ADD3F6713}" presName="spacing" presStyleCnt="0"/>
      <dgm:spPr/>
    </dgm:pt>
    <dgm:pt modelId="{261F9F49-0974-41F8-90FE-C564702CBDE7}" type="pres">
      <dgm:prSet presAssocID="{2277B3F1-DC71-4136-BFD5-4178539B4063}" presName="composite" presStyleCnt="0"/>
      <dgm:spPr/>
    </dgm:pt>
    <dgm:pt modelId="{180A3E97-C249-4ADF-8771-79D8A5CF0269}" type="pres">
      <dgm:prSet presAssocID="{2277B3F1-DC71-4136-BFD5-4178539B4063}" presName="imgShp" presStyleLbl="fgImgPlace1" presStyleIdx="5" presStyleCnt="6" custLinFactX="-58318" custLinFactNeighborX="-100000" custLinFactNeighborY="725"/>
      <dgm:spPr/>
    </dgm:pt>
    <dgm:pt modelId="{807CE929-63B8-4FCC-A524-DB176D524CB6}" type="pres">
      <dgm:prSet presAssocID="{2277B3F1-DC71-4136-BFD5-4178539B4063}" presName="txShp" presStyleLbl="node1" presStyleIdx="5" presStyleCnt="6" custScaleX="148267">
        <dgm:presLayoutVars>
          <dgm:bulletEnabled val="1"/>
        </dgm:presLayoutVars>
      </dgm:prSet>
      <dgm:spPr/>
    </dgm:pt>
  </dgm:ptLst>
  <dgm:cxnLst>
    <dgm:cxn modelId="{A60C460E-E075-423D-AF28-540C0863593A}" type="presOf" srcId="{7413B53B-ADD7-47CB-B665-DE002DBF1B7C}" destId="{902FC8E8-62B7-41CB-A2A5-FA407FC02F5B}" srcOrd="0" destOrd="0" presId="urn:microsoft.com/office/officeart/2005/8/layout/vList3"/>
    <dgm:cxn modelId="{3A4CAC1C-62E1-446D-A420-1275AA418E9A}" srcId="{8AC68C54-2E6B-4AD2-93FC-1AF3EEE1825D}" destId="{2277B3F1-DC71-4136-BFD5-4178539B4063}" srcOrd="5" destOrd="0" parTransId="{BA1C0590-0BE3-4B31-90E8-45A8B88DBF73}" sibTransId="{AD9B3626-44C5-4CE7-8AC2-6B8BD6FA41EB}"/>
    <dgm:cxn modelId="{859F4D23-081F-4953-B268-A80AF018A75F}" type="presOf" srcId="{2347B343-4EA3-46EF-92CB-7D1089F62FAE}" destId="{E7BB46B6-719D-4E9E-8039-1CC9A8EB1BDB}" srcOrd="0" destOrd="0" presId="urn:microsoft.com/office/officeart/2005/8/layout/vList3"/>
    <dgm:cxn modelId="{B918105E-D7FC-4627-82C3-AC1355845B76}" srcId="{8AC68C54-2E6B-4AD2-93FC-1AF3EEE1825D}" destId="{B33E13F7-6EE5-4A08-B89D-9708489BB5E8}" srcOrd="4" destOrd="0" parTransId="{D9D08A7B-6EA7-4840-903E-6D211EAAF890}" sibTransId="{F8ECFF55-FDF7-4BFD-80CC-124ADD3F6713}"/>
    <dgm:cxn modelId="{9CF9EB63-B407-43F5-85F3-7D75D566F5DE}" type="presOf" srcId="{7D7B818C-DE1A-4667-9258-8C666918997E}" destId="{9595EE35-7C19-4865-81FB-347A90EBEB01}" srcOrd="0" destOrd="0" presId="urn:microsoft.com/office/officeart/2005/8/layout/vList3"/>
    <dgm:cxn modelId="{C907596C-BC32-42D9-9261-45495B056B30}" srcId="{8AC68C54-2E6B-4AD2-93FC-1AF3EEE1825D}" destId="{2347B343-4EA3-46EF-92CB-7D1089F62FAE}" srcOrd="2" destOrd="0" parTransId="{BDD1B5F5-90F5-4711-A1F3-C09583FA0B8F}" sibTransId="{61902374-551F-4FFA-A19F-53843CDDD12A}"/>
    <dgm:cxn modelId="{154C2E80-BB68-443D-A96A-DEAA02B723FE}" type="presOf" srcId="{8AC68C54-2E6B-4AD2-93FC-1AF3EEE1825D}" destId="{6819A1C7-D6A8-4FBA-BC1A-C9577DD5AE92}" srcOrd="0" destOrd="0" presId="urn:microsoft.com/office/officeart/2005/8/layout/vList3"/>
    <dgm:cxn modelId="{366B6194-5BB9-42DC-AA08-00681D1C88CF}" type="presOf" srcId="{B33E13F7-6EE5-4A08-B89D-9708489BB5E8}" destId="{E0FBF035-47DE-4BBC-ADD2-8D05944DD9B3}" srcOrd="0" destOrd="0" presId="urn:microsoft.com/office/officeart/2005/8/layout/vList3"/>
    <dgm:cxn modelId="{1CDF9A9F-60DC-45CA-B083-5CAD97C99B7A}" type="presOf" srcId="{2277B3F1-DC71-4136-BFD5-4178539B4063}" destId="{807CE929-63B8-4FCC-A524-DB176D524CB6}" srcOrd="0" destOrd="0" presId="urn:microsoft.com/office/officeart/2005/8/layout/vList3"/>
    <dgm:cxn modelId="{50D128D9-C012-4606-9A2C-2FCCA58F73EE}" srcId="{8AC68C54-2E6B-4AD2-93FC-1AF3EEE1825D}" destId="{7D7B818C-DE1A-4667-9258-8C666918997E}" srcOrd="0" destOrd="0" parTransId="{138FEEC9-DE8C-49D5-939B-0E998965205E}" sibTransId="{D701371A-03FF-4033-9D54-015EDA5BED75}"/>
    <dgm:cxn modelId="{02451AE2-A9EF-4691-B908-BC2DDE6712F6}" type="presOf" srcId="{1A2BAD11-2092-466C-8B3F-BAD19A0E7529}" destId="{649A140C-ACEE-410D-B52E-F92203A8DF00}" srcOrd="0" destOrd="0" presId="urn:microsoft.com/office/officeart/2005/8/layout/vList3"/>
    <dgm:cxn modelId="{5563E6F8-1435-4D4B-B930-91E5047DE258}" srcId="{8AC68C54-2E6B-4AD2-93FC-1AF3EEE1825D}" destId="{7413B53B-ADD7-47CB-B665-DE002DBF1B7C}" srcOrd="3" destOrd="0" parTransId="{A4FDC3A0-6118-494E-AF20-EEF603982050}" sibTransId="{D367B56A-20F7-4743-B1BC-2AAB5DF4B27D}"/>
    <dgm:cxn modelId="{E8604CFD-D499-4582-A827-1AF17C9055AF}" srcId="{8AC68C54-2E6B-4AD2-93FC-1AF3EEE1825D}" destId="{1A2BAD11-2092-466C-8B3F-BAD19A0E7529}" srcOrd="1" destOrd="0" parTransId="{9A005144-D07D-49F7-9107-FFAB93B71380}" sibTransId="{18F3D47F-26D3-4CAD-BFA0-4571ACB984B7}"/>
    <dgm:cxn modelId="{BA212E27-194C-4576-938C-A9BFBAA3C904}" type="presParOf" srcId="{6819A1C7-D6A8-4FBA-BC1A-C9577DD5AE92}" destId="{7288D328-EB50-474C-9450-80BBD3B4DA29}" srcOrd="0" destOrd="0" presId="urn:microsoft.com/office/officeart/2005/8/layout/vList3"/>
    <dgm:cxn modelId="{03F562A0-698A-4570-9A39-6FFA045D2243}" type="presParOf" srcId="{7288D328-EB50-474C-9450-80BBD3B4DA29}" destId="{5A13C96D-E803-4655-9816-53C3428C3FA6}" srcOrd="0" destOrd="0" presId="urn:microsoft.com/office/officeart/2005/8/layout/vList3"/>
    <dgm:cxn modelId="{4F29245E-FE87-4557-9DF9-346DE6F0654C}" type="presParOf" srcId="{7288D328-EB50-474C-9450-80BBD3B4DA29}" destId="{9595EE35-7C19-4865-81FB-347A90EBEB01}" srcOrd="1" destOrd="0" presId="urn:microsoft.com/office/officeart/2005/8/layout/vList3"/>
    <dgm:cxn modelId="{FCDB31E9-A4D1-4973-870D-EE943FED4C57}" type="presParOf" srcId="{6819A1C7-D6A8-4FBA-BC1A-C9577DD5AE92}" destId="{8CCD5823-1DB4-4CC3-8961-19ADCE7CEF53}" srcOrd="1" destOrd="0" presId="urn:microsoft.com/office/officeart/2005/8/layout/vList3"/>
    <dgm:cxn modelId="{581FA4DE-7FED-4990-BFB9-AD2DD7BE5FD3}" type="presParOf" srcId="{6819A1C7-D6A8-4FBA-BC1A-C9577DD5AE92}" destId="{006719AB-B01A-4B5C-9877-8349ED488D1E}" srcOrd="2" destOrd="0" presId="urn:microsoft.com/office/officeart/2005/8/layout/vList3"/>
    <dgm:cxn modelId="{104F5112-D7A6-4D63-87EB-A5846FB8E0C8}" type="presParOf" srcId="{006719AB-B01A-4B5C-9877-8349ED488D1E}" destId="{C87E692D-BB28-4D19-80B7-05CC59467E7D}" srcOrd="0" destOrd="0" presId="urn:microsoft.com/office/officeart/2005/8/layout/vList3"/>
    <dgm:cxn modelId="{C24D0CB7-A8F8-4C75-B19F-1F891D8C3648}" type="presParOf" srcId="{006719AB-B01A-4B5C-9877-8349ED488D1E}" destId="{649A140C-ACEE-410D-B52E-F92203A8DF00}" srcOrd="1" destOrd="0" presId="urn:microsoft.com/office/officeart/2005/8/layout/vList3"/>
    <dgm:cxn modelId="{8AB801B3-DE14-49E9-BCDE-C0FBA2700212}" type="presParOf" srcId="{6819A1C7-D6A8-4FBA-BC1A-C9577DD5AE92}" destId="{98A068AD-0998-46EC-AD20-203E793DD36A}" srcOrd="3" destOrd="0" presId="urn:microsoft.com/office/officeart/2005/8/layout/vList3"/>
    <dgm:cxn modelId="{923E4A49-5E3E-4CA2-82BD-A3BB7B10D373}" type="presParOf" srcId="{6819A1C7-D6A8-4FBA-BC1A-C9577DD5AE92}" destId="{FDE24EF0-2E39-4D28-B08B-EE7196DD409C}" srcOrd="4" destOrd="0" presId="urn:microsoft.com/office/officeart/2005/8/layout/vList3"/>
    <dgm:cxn modelId="{8B453EFD-072D-4A5D-A993-CDC24C019E5E}" type="presParOf" srcId="{FDE24EF0-2E39-4D28-B08B-EE7196DD409C}" destId="{BBC122E4-D215-4205-9935-906250F65A41}" srcOrd="0" destOrd="0" presId="urn:microsoft.com/office/officeart/2005/8/layout/vList3"/>
    <dgm:cxn modelId="{380A9683-CE00-4EE3-8B87-2CE117DBCEE0}" type="presParOf" srcId="{FDE24EF0-2E39-4D28-B08B-EE7196DD409C}" destId="{E7BB46B6-719D-4E9E-8039-1CC9A8EB1BDB}" srcOrd="1" destOrd="0" presId="urn:microsoft.com/office/officeart/2005/8/layout/vList3"/>
    <dgm:cxn modelId="{7C2FA7E9-A745-4A7D-9339-11EAA357274A}" type="presParOf" srcId="{6819A1C7-D6A8-4FBA-BC1A-C9577DD5AE92}" destId="{CA1051CB-E7A8-44A5-B037-CA0D5D4E941B}" srcOrd="5" destOrd="0" presId="urn:microsoft.com/office/officeart/2005/8/layout/vList3"/>
    <dgm:cxn modelId="{73A5F0BE-4114-41A2-8F03-7F5C4BDD5523}" type="presParOf" srcId="{6819A1C7-D6A8-4FBA-BC1A-C9577DD5AE92}" destId="{82A3EF50-109E-4EF4-9814-AB1135BF4275}" srcOrd="6" destOrd="0" presId="urn:microsoft.com/office/officeart/2005/8/layout/vList3"/>
    <dgm:cxn modelId="{EB593F2F-248F-44C2-B70A-EBC6EA8DC436}" type="presParOf" srcId="{82A3EF50-109E-4EF4-9814-AB1135BF4275}" destId="{DB7C3E5C-462B-449F-8664-35E9CCBEB3CA}" srcOrd="0" destOrd="0" presId="urn:microsoft.com/office/officeart/2005/8/layout/vList3"/>
    <dgm:cxn modelId="{483C84D9-A656-4874-9E8A-61C7C016A847}" type="presParOf" srcId="{82A3EF50-109E-4EF4-9814-AB1135BF4275}" destId="{902FC8E8-62B7-41CB-A2A5-FA407FC02F5B}" srcOrd="1" destOrd="0" presId="urn:microsoft.com/office/officeart/2005/8/layout/vList3"/>
    <dgm:cxn modelId="{B71DA2C4-3A1E-4C97-9940-A5544F1F71E7}" type="presParOf" srcId="{6819A1C7-D6A8-4FBA-BC1A-C9577DD5AE92}" destId="{E4E9B82B-BAF5-499A-A171-E90A6F706060}" srcOrd="7" destOrd="0" presId="urn:microsoft.com/office/officeart/2005/8/layout/vList3"/>
    <dgm:cxn modelId="{F089020B-1CAC-4164-9881-56BC66FCDC3C}" type="presParOf" srcId="{6819A1C7-D6A8-4FBA-BC1A-C9577DD5AE92}" destId="{00B7C485-EEFD-4AE8-BFEB-B4E6DDD1B136}" srcOrd="8" destOrd="0" presId="urn:microsoft.com/office/officeart/2005/8/layout/vList3"/>
    <dgm:cxn modelId="{4A086D43-1CA5-42FF-AD2B-2737ACCC95FE}" type="presParOf" srcId="{00B7C485-EEFD-4AE8-BFEB-B4E6DDD1B136}" destId="{CA4D084C-33EF-4775-8B87-E309ECD1D000}" srcOrd="0" destOrd="0" presId="urn:microsoft.com/office/officeart/2005/8/layout/vList3"/>
    <dgm:cxn modelId="{425BA472-F15F-4D8B-ACEC-248FCBF6180C}" type="presParOf" srcId="{00B7C485-EEFD-4AE8-BFEB-B4E6DDD1B136}" destId="{E0FBF035-47DE-4BBC-ADD2-8D05944DD9B3}" srcOrd="1" destOrd="0" presId="urn:microsoft.com/office/officeart/2005/8/layout/vList3"/>
    <dgm:cxn modelId="{DD1D1A3F-CB5A-41D4-8C6D-8F97FAA2193E}" type="presParOf" srcId="{6819A1C7-D6A8-4FBA-BC1A-C9577DD5AE92}" destId="{49BAF782-C3B5-43E4-A704-2667A76B9226}" srcOrd="9" destOrd="0" presId="urn:microsoft.com/office/officeart/2005/8/layout/vList3"/>
    <dgm:cxn modelId="{3B9135D8-8B35-41D7-AD24-47B34DC476FB}" type="presParOf" srcId="{6819A1C7-D6A8-4FBA-BC1A-C9577DD5AE92}" destId="{261F9F49-0974-41F8-90FE-C564702CBDE7}" srcOrd="10" destOrd="0" presId="urn:microsoft.com/office/officeart/2005/8/layout/vList3"/>
    <dgm:cxn modelId="{CDABC7C6-09A5-493B-A6DC-C7CB514ECD98}" type="presParOf" srcId="{261F9F49-0974-41F8-90FE-C564702CBDE7}" destId="{180A3E97-C249-4ADF-8771-79D8A5CF0269}" srcOrd="0" destOrd="0" presId="urn:microsoft.com/office/officeart/2005/8/layout/vList3"/>
    <dgm:cxn modelId="{E00A1890-5EFC-461C-8376-643716BF7D80}" type="presParOf" srcId="{261F9F49-0974-41F8-90FE-C564702CBDE7}" destId="{807CE929-63B8-4FCC-A524-DB176D524CB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5EE35-7C19-4865-81FB-347A90EBEB01}">
      <dsp:nvSpPr>
        <dsp:cNvPr id="0" name=""/>
        <dsp:cNvSpPr/>
      </dsp:nvSpPr>
      <dsp:spPr>
        <a:xfrm rot="10800000">
          <a:off x="-1" y="2214"/>
          <a:ext cx="9036499" cy="586820"/>
        </a:xfrm>
        <a:prstGeom prst="homePlate">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1"/>
            </a:rPr>
            <a:t>Поняття і характеристика кіберпростору</a:t>
          </a:r>
          <a:endParaRPr lang="ru-RU" sz="2800" kern="1200" dirty="0">
            <a:solidFill>
              <a:schemeClr val="accent6">
                <a:lumMod val="50000"/>
              </a:schemeClr>
            </a:solidFill>
          </a:endParaRPr>
        </a:p>
      </dsp:txBody>
      <dsp:txXfrm rot="10800000">
        <a:off x="146704" y="2214"/>
        <a:ext cx="8889794" cy="586820"/>
      </dsp:txXfrm>
    </dsp:sp>
    <dsp:sp modelId="{5A13C96D-E803-4655-9816-53C3428C3FA6}">
      <dsp:nvSpPr>
        <dsp:cNvPr id="0" name=""/>
        <dsp:cNvSpPr/>
      </dsp:nvSpPr>
      <dsp:spPr>
        <a:xfrm>
          <a:off x="147142" y="2"/>
          <a:ext cx="586820" cy="586820"/>
        </a:xfrm>
        <a:prstGeom prst="ellipse">
          <a:avLst/>
        </a:prstGeom>
        <a:solidFill>
          <a:schemeClr val="accent1">
            <a:tint val="50000"/>
            <a:alpha val="9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49A140C-ACEE-410D-B52E-F92203A8DF00}">
      <dsp:nvSpPr>
        <dsp:cNvPr id="0" name=""/>
        <dsp:cNvSpPr/>
      </dsp:nvSpPr>
      <dsp:spPr>
        <a:xfrm rot="10800000">
          <a:off x="-1" y="764205"/>
          <a:ext cx="9036499" cy="586820"/>
        </a:xfrm>
        <a:prstGeom prst="homePlate">
          <a:avLst/>
        </a:prstGeom>
        <a:gradFill rotWithShape="0">
          <a:gsLst>
            <a:gs pos="0">
              <a:schemeClr val="accent1">
                <a:alpha val="90000"/>
                <a:hueOff val="0"/>
                <a:satOff val="0"/>
                <a:lumOff val="0"/>
                <a:alphaOff val="-8000"/>
                <a:tint val="50000"/>
                <a:satMod val="300000"/>
              </a:schemeClr>
            </a:gs>
            <a:gs pos="35000">
              <a:schemeClr val="accent1">
                <a:alpha val="90000"/>
                <a:hueOff val="0"/>
                <a:satOff val="0"/>
                <a:lumOff val="0"/>
                <a:alphaOff val="-8000"/>
                <a:tint val="37000"/>
                <a:satMod val="300000"/>
              </a:schemeClr>
            </a:gs>
            <a:gs pos="100000">
              <a:schemeClr val="accent1">
                <a:alpha val="90000"/>
                <a:hueOff val="0"/>
                <a:satOff val="0"/>
                <a:lumOff val="0"/>
                <a:alphaOff val="-8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2"/>
            </a:rPr>
            <a:t>Віртуальний простір</a:t>
          </a:r>
          <a:endParaRPr lang="ru-RU" sz="2800" kern="1200" dirty="0">
            <a:solidFill>
              <a:schemeClr val="accent6">
                <a:lumMod val="50000"/>
              </a:schemeClr>
            </a:solidFill>
          </a:endParaRPr>
        </a:p>
      </dsp:txBody>
      <dsp:txXfrm rot="10800000">
        <a:off x="146704" y="764205"/>
        <a:ext cx="8889794" cy="586820"/>
      </dsp:txXfrm>
    </dsp:sp>
    <dsp:sp modelId="{C87E692D-BB28-4D19-80B7-05CC59467E7D}">
      <dsp:nvSpPr>
        <dsp:cNvPr id="0" name=""/>
        <dsp:cNvSpPr/>
      </dsp:nvSpPr>
      <dsp:spPr>
        <a:xfrm>
          <a:off x="147142" y="792091"/>
          <a:ext cx="586820" cy="586820"/>
        </a:xfrm>
        <a:prstGeom prst="ellipse">
          <a:avLst/>
        </a:prstGeom>
        <a:solidFill>
          <a:schemeClr val="accent1">
            <a:tint val="50000"/>
            <a:alpha val="90000"/>
            <a:hueOff val="11278"/>
            <a:satOff val="-529"/>
            <a:lumOff val="2260"/>
            <a:alphaOff val="-8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7BB46B6-719D-4E9E-8039-1CC9A8EB1BDB}">
      <dsp:nvSpPr>
        <dsp:cNvPr id="0" name=""/>
        <dsp:cNvSpPr/>
      </dsp:nvSpPr>
      <dsp:spPr>
        <a:xfrm rot="10800000">
          <a:off x="-1" y="1526196"/>
          <a:ext cx="9036499" cy="586820"/>
        </a:xfrm>
        <a:prstGeom prst="homePlate">
          <a:avLst/>
        </a:prstGeom>
        <a:gradFill rotWithShape="0">
          <a:gsLst>
            <a:gs pos="0">
              <a:schemeClr val="accent1">
                <a:alpha val="90000"/>
                <a:hueOff val="0"/>
                <a:satOff val="0"/>
                <a:lumOff val="0"/>
                <a:alphaOff val="-16000"/>
                <a:tint val="50000"/>
                <a:satMod val="300000"/>
              </a:schemeClr>
            </a:gs>
            <a:gs pos="35000">
              <a:schemeClr val="accent1">
                <a:alpha val="90000"/>
                <a:hueOff val="0"/>
                <a:satOff val="0"/>
                <a:lumOff val="0"/>
                <a:alphaOff val="-16000"/>
                <a:tint val="37000"/>
                <a:satMod val="300000"/>
              </a:schemeClr>
            </a:gs>
            <a:gs pos="100000">
              <a:schemeClr val="accent1">
                <a:alpha val="90000"/>
                <a:hueOff val="0"/>
                <a:satOff val="0"/>
                <a:lumOff val="0"/>
                <a:alphaOff val="-16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3"/>
            </a:rPr>
            <a:t>Кіберпростір як віртуальний світ</a:t>
          </a:r>
          <a:endParaRPr lang="ru-RU" sz="2800" kern="1200" dirty="0">
            <a:solidFill>
              <a:schemeClr val="accent6">
                <a:lumMod val="50000"/>
              </a:schemeClr>
            </a:solidFill>
          </a:endParaRPr>
        </a:p>
      </dsp:txBody>
      <dsp:txXfrm rot="10800000">
        <a:off x="146704" y="1526196"/>
        <a:ext cx="8889794" cy="586820"/>
      </dsp:txXfrm>
    </dsp:sp>
    <dsp:sp modelId="{BBC122E4-D215-4205-9935-906250F65A41}">
      <dsp:nvSpPr>
        <dsp:cNvPr id="0" name=""/>
        <dsp:cNvSpPr/>
      </dsp:nvSpPr>
      <dsp:spPr>
        <a:xfrm>
          <a:off x="219151" y="1512165"/>
          <a:ext cx="586820" cy="586820"/>
        </a:xfrm>
        <a:prstGeom prst="ellipse">
          <a:avLst/>
        </a:prstGeom>
        <a:solidFill>
          <a:schemeClr val="accent1">
            <a:tint val="50000"/>
            <a:alpha val="90000"/>
            <a:hueOff val="22556"/>
            <a:satOff val="-1058"/>
            <a:lumOff val="4520"/>
            <a:alphaOff val="-16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02FC8E8-62B7-41CB-A2A5-FA407FC02F5B}">
      <dsp:nvSpPr>
        <dsp:cNvPr id="0" name=""/>
        <dsp:cNvSpPr/>
      </dsp:nvSpPr>
      <dsp:spPr>
        <a:xfrm rot="10800000">
          <a:off x="-1" y="2288187"/>
          <a:ext cx="9036499" cy="586820"/>
        </a:xfrm>
        <a:prstGeom prst="homePlate">
          <a:avLst/>
        </a:prstGeom>
        <a:gradFill rotWithShape="0">
          <a:gsLst>
            <a:gs pos="0">
              <a:schemeClr val="accent1">
                <a:alpha val="90000"/>
                <a:hueOff val="0"/>
                <a:satOff val="0"/>
                <a:lumOff val="0"/>
                <a:alphaOff val="-24000"/>
                <a:tint val="50000"/>
                <a:satMod val="300000"/>
              </a:schemeClr>
            </a:gs>
            <a:gs pos="35000">
              <a:schemeClr val="accent1">
                <a:alpha val="90000"/>
                <a:hueOff val="0"/>
                <a:satOff val="0"/>
                <a:lumOff val="0"/>
                <a:alphaOff val="-24000"/>
                <a:tint val="37000"/>
                <a:satMod val="300000"/>
              </a:schemeClr>
            </a:gs>
            <a:gs pos="100000">
              <a:schemeClr val="accent1">
                <a:alpha val="90000"/>
                <a:hueOff val="0"/>
                <a:satOff val="0"/>
                <a:lumOff val="0"/>
                <a:alphaOff val="-24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kern="1200" dirty="0">
            <a:solidFill>
              <a:schemeClr val="accent6">
                <a:lumMod val="50000"/>
              </a:schemeClr>
            </a:solidFill>
          </a:endParaRPr>
        </a:p>
      </dsp:txBody>
      <dsp:txXfrm rot="10800000">
        <a:off x="146704" y="2288187"/>
        <a:ext cx="8889794" cy="586820"/>
      </dsp:txXfrm>
    </dsp:sp>
    <dsp:sp modelId="{DB7C3E5C-462B-449F-8664-35E9CCBEB3CA}">
      <dsp:nvSpPr>
        <dsp:cNvPr id="0" name=""/>
        <dsp:cNvSpPr/>
      </dsp:nvSpPr>
      <dsp:spPr>
        <a:xfrm>
          <a:off x="147142" y="2304254"/>
          <a:ext cx="586820" cy="586820"/>
        </a:xfrm>
        <a:prstGeom prst="ellipse">
          <a:avLst/>
        </a:prstGeom>
        <a:solidFill>
          <a:schemeClr val="accent1">
            <a:tint val="50000"/>
            <a:alpha val="90000"/>
            <a:hueOff val="33835"/>
            <a:satOff val="-1587"/>
            <a:lumOff val="6779"/>
            <a:alphaOff val="-24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0FBF035-47DE-4BBC-ADD2-8D05944DD9B3}">
      <dsp:nvSpPr>
        <dsp:cNvPr id="0" name=""/>
        <dsp:cNvSpPr/>
      </dsp:nvSpPr>
      <dsp:spPr>
        <a:xfrm rot="10800000">
          <a:off x="-1" y="3050178"/>
          <a:ext cx="9036499" cy="586820"/>
        </a:xfrm>
        <a:prstGeom prst="homePlate">
          <a:avLst/>
        </a:prstGeom>
        <a:gradFill rotWithShape="0">
          <a:gsLst>
            <a:gs pos="0">
              <a:schemeClr val="accent1">
                <a:alpha val="90000"/>
                <a:hueOff val="0"/>
                <a:satOff val="0"/>
                <a:lumOff val="0"/>
                <a:alphaOff val="-32000"/>
                <a:tint val="50000"/>
                <a:satMod val="300000"/>
              </a:schemeClr>
            </a:gs>
            <a:gs pos="35000">
              <a:schemeClr val="accent1">
                <a:alpha val="90000"/>
                <a:hueOff val="0"/>
                <a:satOff val="0"/>
                <a:lumOff val="0"/>
                <a:alphaOff val="-32000"/>
                <a:tint val="37000"/>
                <a:satMod val="300000"/>
              </a:schemeClr>
            </a:gs>
            <a:gs pos="100000">
              <a:schemeClr val="accent1">
                <a:alpha val="90000"/>
                <a:hueOff val="0"/>
                <a:satOff val="0"/>
                <a:lumOff val="0"/>
                <a:alphaOff val="-32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5"/>
            </a:rPr>
            <a:t>Технологічна глибина і віртуальні реалії</a:t>
          </a:r>
          <a:endParaRPr lang="ru-RU" sz="2800" kern="1200" dirty="0">
            <a:solidFill>
              <a:schemeClr val="accent6">
                <a:lumMod val="50000"/>
              </a:schemeClr>
            </a:solidFill>
          </a:endParaRPr>
        </a:p>
      </dsp:txBody>
      <dsp:txXfrm rot="10800000">
        <a:off x="146704" y="3050178"/>
        <a:ext cx="8889794" cy="586820"/>
      </dsp:txXfrm>
    </dsp:sp>
    <dsp:sp modelId="{CA4D084C-33EF-4775-8B87-E309ECD1D000}">
      <dsp:nvSpPr>
        <dsp:cNvPr id="0" name=""/>
        <dsp:cNvSpPr/>
      </dsp:nvSpPr>
      <dsp:spPr>
        <a:xfrm>
          <a:off x="219151" y="3096343"/>
          <a:ext cx="586820" cy="586820"/>
        </a:xfrm>
        <a:prstGeom prst="ellipse">
          <a:avLst/>
        </a:prstGeom>
        <a:solidFill>
          <a:schemeClr val="accent1">
            <a:tint val="50000"/>
            <a:alpha val="90000"/>
            <a:hueOff val="45113"/>
            <a:satOff val="-2116"/>
            <a:lumOff val="9039"/>
            <a:alphaOff val="-32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07CE929-63B8-4FCC-A524-DB176D524CB6}">
      <dsp:nvSpPr>
        <dsp:cNvPr id="0" name=""/>
        <dsp:cNvSpPr/>
      </dsp:nvSpPr>
      <dsp:spPr>
        <a:xfrm rot="10800000">
          <a:off x="63365" y="3812169"/>
          <a:ext cx="8909764" cy="586820"/>
        </a:xfrm>
        <a:prstGeom prst="homePlate">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6"/>
            </a:rPr>
            <a:t>Нові системи цінностей в кіберпросторі</a:t>
          </a:r>
          <a:endParaRPr lang="ru-RU" sz="2800" kern="1200" dirty="0">
            <a:solidFill>
              <a:schemeClr val="accent6">
                <a:lumMod val="50000"/>
              </a:schemeClr>
            </a:solidFill>
          </a:endParaRPr>
        </a:p>
      </dsp:txBody>
      <dsp:txXfrm rot="10800000">
        <a:off x="210070" y="3812169"/>
        <a:ext cx="8763059" cy="586820"/>
      </dsp:txXfrm>
    </dsp:sp>
    <dsp:sp modelId="{180A3E97-C249-4ADF-8771-79D8A5CF0269}">
      <dsp:nvSpPr>
        <dsp:cNvPr id="0" name=""/>
        <dsp:cNvSpPr/>
      </dsp:nvSpPr>
      <dsp:spPr>
        <a:xfrm>
          <a:off x="291159" y="3814384"/>
          <a:ext cx="586820" cy="586820"/>
        </a:xfrm>
        <a:prstGeom prst="ellipse">
          <a:avLst/>
        </a:prstGeom>
        <a:solidFill>
          <a:schemeClr val="accent1">
            <a:tint val="50000"/>
            <a:alpha val="90000"/>
            <a:hueOff val="56391"/>
            <a:satOff val="-2645"/>
            <a:lumOff val="11299"/>
            <a:alphaOff val="-40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F18E6-1802-45A3-BDA4-416C8025D5AA}" type="datetimeFigureOut">
              <a:rPr lang="uk-UA" smtClean="0"/>
              <a:t>09.10.2024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82E93F-7776-435E-ABB5-7161B24497E5}" type="slidenum">
              <a:rPr lang="uk-UA" smtClean="0"/>
              <a:t>‹№›</a:t>
            </a:fld>
            <a:endParaRPr lang="uk-UA"/>
          </a:p>
        </p:txBody>
      </p:sp>
    </p:spTree>
    <p:extLst>
      <p:ext uri="{BB962C8B-B14F-4D97-AF65-F5344CB8AC3E}">
        <p14:creationId xmlns:p14="http://schemas.microsoft.com/office/powerpoint/2010/main" val="202146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382E93F-7776-435E-ABB5-7161B24497E5}" type="slidenum">
              <a:rPr lang="uk-UA" smtClean="0"/>
              <a:t>19</a:t>
            </a:fld>
            <a:endParaRPr lang="uk-UA"/>
          </a:p>
        </p:txBody>
      </p:sp>
    </p:spTree>
    <p:extLst>
      <p:ext uri="{BB962C8B-B14F-4D97-AF65-F5344CB8AC3E}">
        <p14:creationId xmlns:p14="http://schemas.microsoft.com/office/powerpoint/2010/main" val="333155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09.10.2024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09.10.2024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09.10.2024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09.10.2024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09.10.2024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l="-27000" r="-2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09.10.2024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ukrinform.u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webp"/></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webp"/><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321" y="1412776"/>
            <a:ext cx="8677376"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Кібербезпека</a:t>
            </a: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національна</a:t>
            </a: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0298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260049282"/>
              </p:ext>
            </p:extLst>
          </p:nvPr>
        </p:nvGraphicFramePr>
        <p:xfrm>
          <a:off x="32369" y="1268760"/>
          <a:ext cx="9036496" cy="440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60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97" y="188640"/>
            <a:ext cx="912705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ПОНЯТТЯ ТА ОСОБЛИВОСТІ </a:t>
            </a:r>
            <a:r>
              <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КІБЕРПРОСТІРУ </a:t>
            </a:r>
          </a:p>
        </p:txBody>
      </p:sp>
      <p:sp>
        <p:nvSpPr>
          <p:cNvPr id="3" name="Прямоугольник 2"/>
          <p:cNvSpPr/>
          <p:nvPr/>
        </p:nvSpPr>
        <p:spPr>
          <a:xfrm>
            <a:off x="80650" y="834971"/>
            <a:ext cx="8982744" cy="5909310"/>
          </a:xfrm>
          <a:prstGeom prst="rect">
            <a:avLst/>
          </a:prstGeom>
          <a:ln>
            <a:solidFill>
              <a:schemeClr val="accent1"/>
            </a:solidFill>
          </a:ln>
        </p:spPr>
        <p:txBody>
          <a:bodyPr wrap="square">
            <a:spAutoFit/>
          </a:bodyPr>
          <a:lstStyle/>
          <a:p>
            <a:r>
              <a:rPr lang="uk-UA" dirty="0"/>
              <a:t>Поняття «кіберпростір» (</a:t>
            </a:r>
            <a:r>
              <a:rPr lang="uk-UA" dirty="0" err="1"/>
              <a:t>cyberspace</a:t>
            </a:r>
            <a:r>
              <a:rPr lang="uk-UA" dirty="0"/>
              <a:t>) ввів американський письменник-фантаст У. Гібсон в романі «</a:t>
            </a:r>
            <a:r>
              <a:rPr lang="uk-UA" dirty="0" err="1"/>
              <a:t>Нейромант</a:t>
            </a:r>
            <a:r>
              <a:rPr lang="uk-UA" dirty="0"/>
              <a:t>». Автор описав в ньому кіберпростір як «</a:t>
            </a:r>
            <a:r>
              <a:rPr lang="uk-UA" dirty="0" err="1"/>
              <a:t>консенсуальну</a:t>
            </a:r>
            <a:r>
              <a:rPr lang="uk-UA" dirty="0"/>
              <a:t> галюцинацію», яку важко відрізнити від реальності і в якій комп'ютерні системи є свого роду заміною реального світу, який існує лише в пам'яті комп'ютерів і умах його користувачів.</a:t>
            </a:r>
          </a:p>
          <a:p>
            <a:endParaRPr lang="uk-UA" dirty="0"/>
          </a:p>
          <a:p>
            <a:r>
              <a:rPr lang="uk-UA" dirty="0"/>
              <a:t>Дещо по-іншому кіберпростір описують визначення, що характеризують його, наприклад, в якості області електронного зв'язку, що включає комунікаційні мережі, передачу сигналів і взаємодій комп'ютерів. </a:t>
            </a:r>
          </a:p>
          <a:p>
            <a:endParaRPr lang="uk-UA" dirty="0"/>
          </a:p>
          <a:p>
            <a:r>
              <a:rPr lang="uk-UA" dirty="0"/>
              <a:t>Підкреслюється також соціальний аспект кіберпростору, яке визначається як: «місце, де можна зустрітися», «знайти нові дії, переживання». М. Бетті виділяє в «географії Інтернету» чотири рівні:</a:t>
            </a:r>
          </a:p>
          <a:p>
            <a:pPr lvl="0"/>
            <a:r>
              <a:rPr lang="uk-UA" b="1" dirty="0"/>
              <a:t>1) місце (</a:t>
            </a:r>
            <a:r>
              <a:rPr lang="uk-UA" b="1" dirty="0" err="1"/>
              <a:t>place</a:t>
            </a:r>
            <a:r>
              <a:rPr lang="uk-UA" b="1" dirty="0"/>
              <a:t>) в традиційному географічному сенсі, яке відповідає географічному положенню, науковому поняттю простору;</a:t>
            </a:r>
          </a:p>
          <a:p>
            <a:pPr lvl="0"/>
            <a:r>
              <a:rPr lang="uk-UA" b="1" dirty="0"/>
              <a:t>2) віртуальний простір (</a:t>
            </a:r>
            <a:r>
              <a:rPr lang="uk-UA" b="1" dirty="0" err="1"/>
              <a:t>virtual</a:t>
            </a:r>
            <a:r>
              <a:rPr lang="uk-UA" b="1" dirty="0"/>
              <a:t> </a:t>
            </a:r>
            <a:r>
              <a:rPr lang="uk-UA" b="1" dirty="0" err="1"/>
              <a:t>space</a:t>
            </a:r>
            <a:r>
              <a:rPr lang="uk-UA" b="1" dirty="0"/>
              <a:t>), яке змодельоване на комп'ютерах на базі існуючого в реальному світі місця (</a:t>
            </a:r>
            <a:r>
              <a:rPr lang="uk-UA" b="1" dirty="0" err="1"/>
              <a:t>place</a:t>
            </a:r>
            <a:r>
              <a:rPr lang="uk-UA" b="1" dirty="0"/>
              <a:t>), наприклад </a:t>
            </a:r>
            <a:r>
              <a:rPr lang="uk-UA" b="1" dirty="0" err="1"/>
              <a:t>geo-data</a:t>
            </a:r>
            <a:r>
              <a:rPr lang="uk-UA" b="1" dirty="0"/>
              <a:t>;</a:t>
            </a:r>
          </a:p>
          <a:p>
            <a:pPr lvl="0"/>
            <a:r>
              <a:rPr lang="uk-UA" b="1" dirty="0"/>
              <a:t>3) кіберпростір (</a:t>
            </a:r>
            <a:r>
              <a:rPr lang="uk-UA" b="1" dirty="0" err="1"/>
              <a:t>cyberspace</a:t>
            </a:r>
            <a:r>
              <a:rPr lang="uk-UA" b="1" dirty="0"/>
              <a:t>), яке поступово розвивається завдяки комп'ютерним мережам;</a:t>
            </a:r>
          </a:p>
          <a:p>
            <a:pPr lvl="0"/>
            <a:r>
              <a:rPr lang="uk-UA" b="1" dirty="0"/>
              <a:t>4) світ </a:t>
            </a:r>
            <a:r>
              <a:rPr lang="uk-UA" b="1" dirty="0" err="1"/>
              <a:t>кіберместа</a:t>
            </a:r>
            <a:r>
              <a:rPr lang="uk-UA" b="1" dirty="0"/>
              <a:t> (a </a:t>
            </a:r>
            <a:r>
              <a:rPr lang="uk-UA" b="1" dirty="0" err="1"/>
              <a:t>world</a:t>
            </a:r>
            <a:r>
              <a:rPr lang="uk-UA" b="1" dirty="0"/>
              <a:t> </a:t>
            </a:r>
            <a:r>
              <a:rPr lang="uk-UA" b="1" dirty="0" err="1"/>
              <a:t>of</a:t>
            </a:r>
            <a:r>
              <a:rPr lang="uk-UA" b="1" dirty="0"/>
              <a:t> </a:t>
            </a:r>
            <a:r>
              <a:rPr lang="uk-UA" b="1" dirty="0" err="1"/>
              <a:t>cyber-place</a:t>
            </a:r>
            <a:r>
              <a:rPr lang="uk-UA" b="1" dirty="0"/>
              <a:t>), який є посередником кіберпростору і відноситься до місця в географічному сенсі. ДОПОВНЕНА РЕАЛЬНОСТЬ. </a:t>
            </a:r>
          </a:p>
        </p:txBody>
      </p:sp>
    </p:spTree>
    <p:extLst>
      <p:ext uri="{BB962C8B-B14F-4D97-AF65-F5344CB8AC3E}">
        <p14:creationId xmlns:p14="http://schemas.microsoft.com/office/powerpoint/2010/main" val="331678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7976"/>
            <a:ext cx="8712968" cy="6593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70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7174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28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573"/>
            <a:ext cx="9036496" cy="4708981"/>
          </a:xfrm>
          <a:prstGeom prst="rect">
            <a:avLst/>
          </a:prstGeom>
          <a:ln>
            <a:solidFill>
              <a:schemeClr val="accent1"/>
            </a:solidFill>
          </a:ln>
        </p:spPr>
        <p:txBody>
          <a:bodyPr wrap="square">
            <a:spAutoFit/>
          </a:bodyPr>
          <a:lstStyle/>
          <a:p>
            <a:r>
              <a:rPr lang="uk-UA" sz="2000" dirty="0"/>
              <a:t>Дивлячись на циркуляційну модель Бетті (рис. 5.1) можна зробити висновок, що простір в географічному сенсі і кіберпростір постійно впливають один на одного. </a:t>
            </a:r>
          </a:p>
          <a:p>
            <a:endParaRPr lang="uk-UA" sz="2000" dirty="0"/>
          </a:p>
          <a:p>
            <a:r>
              <a:rPr lang="uk-UA" sz="2000" dirty="0"/>
              <a:t>Кіберпростір, крім того, завжди містить в собі реальний світ, в більшій чи меншій мірі «торкаючись» в цій циркуляції, матеріального, реального місця. Воно розвивається на основі поєднання комп'ютерів і користувачів, що вступають у взаємодію на відстані (а не лицем до лиця), посередником ж між </a:t>
            </a:r>
            <a:r>
              <a:rPr lang="uk-UA" sz="2000" dirty="0" err="1"/>
              <a:t>киберпространством</a:t>
            </a:r>
            <a:r>
              <a:rPr lang="uk-UA" sz="2000" dirty="0"/>
              <a:t> і місцем в географічному сенсі є «світ </a:t>
            </a:r>
            <a:r>
              <a:rPr lang="uk-UA" sz="2000" dirty="0" err="1"/>
              <a:t>кіберместа</a:t>
            </a:r>
            <a:r>
              <a:rPr lang="uk-UA" sz="2000" dirty="0"/>
              <a:t>».</a:t>
            </a:r>
          </a:p>
          <a:p>
            <a:endParaRPr lang="uk-UA" sz="2000" dirty="0"/>
          </a:p>
          <a:p>
            <a:r>
              <a:rPr lang="uk-UA" sz="2000" dirty="0"/>
              <a:t>Таким чином, кіберпростір можна розглядати як область, схожу на географічний простір, яка з'єднує всі простори в єдине ціле, хоча межі між ними розмиті. Це широке поняття, частиною якого є Інтернет. У кіберпросторі можна виділити соціальний простір, що розуміється як місце зустрічі користувачів (наприклад, інтернет-форуми, ігри </a:t>
            </a:r>
            <a:r>
              <a:rPr lang="uk-UA" sz="2000" dirty="0" err="1"/>
              <a:t>ит</a:t>
            </a:r>
            <a:r>
              <a:rPr lang="uk-UA" sz="2000" dirty="0"/>
              <a:t>. П.). ІНФОРМАЦІЙНИЙ+ГЕОРАФІЧНИЙ+СОЦІАЛЬНИЙ (ПРОСТОРИ) = КІБЕРПРСТІР</a:t>
            </a:r>
          </a:p>
        </p:txBody>
      </p:sp>
    </p:spTree>
    <p:extLst>
      <p:ext uri="{BB962C8B-B14F-4D97-AF65-F5344CB8AC3E}">
        <p14:creationId xmlns:p14="http://schemas.microsoft.com/office/powerpoint/2010/main" val="687629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72252" cy="569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619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05" y="344239"/>
            <a:ext cx="8665610" cy="6513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33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0688"/>
            <a:ext cx="7974632" cy="5262979"/>
          </a:xfrm>
          <a:prstGeom prst="rect">
            <a:avLst/>
          </a:prstGeom>
        </p:spPr>
        <p:txBody>
          <a:bodyPr wrap="square">
            <a:spAutoFit/>
          </a:bodyPr>
          <a:lstStyle/>
          <a:p>
            <a:r>
              <a:rPr lang="uk-UA" sz="2400" dirty="0">
                <a:effectLst>
                  <a:outerShdw blurRad="38100" dist="38100" dir="2700000" algn="tl">
                    <a:srgbClr val="000000">
                      <a:alpha val="43137"/>
                    </a:srgbClr>
                  </a:outerShdw>
                </a:effectLst>
              </a:rPr>
              <a:t>В інтерпретації сутності кіберпростору можна виділити його основні риси:</a:t>
            </a:r>
          </a:p>
          <a:p>
            <a:pPr lvl="0"/>
            <a:r>
              <a:rPr lang="uk-UA" sz="2400" dirty="0">
                <a:effectLst>
                  <a:outerShdw blurRad="38100" dist="38100" dir="2700000" algn="tl">
                    <a:srgbClr val="000000">
                      <a:alpha val="43137"/>
                    </a:srgbClr>
                  </a:outerShdw>
                </a:effectLst>
              </a:rPr>
              <a:t>кіберпростір - це просто Інтернет, його ресурси та послуги, а також користувачі;</a:t>
            </a:r>
          </a:p>
          <a:p>
            <a:pPr lvl="0"/>
            <a:r>
              <a:rPr lang="uk-UA" sz="2400" dirty="0">
                <a:effectLst>
                  <a:outerShdw blurRad="38100" dist="38100" dir="2700000" algn="tl">
                    <a:srgbClr val="000000">
                      <a:alpha val="43137"/>
                    </a:srgbClr>
                  </a:outerShdw>
                </a:effectLst>
              </a:rPr>
              <a:t>кіберпростір ототожнюється з віртуальною реальністю, створюваної комп'ютером, мережею та Інтернетом;</a:t>
            </a:r>
          </a:p>
          <a:p>
            <a:pPr lvl="0"/>
            <a:r>
              <a:rPr lang="uk-UA" sz="2400" dirty="0">
                <a:effectLst>
                  <a:outerShdw blurRad="38100" dist="38100" dir="2700000" algn="tl">
                    <a:srgbClr val="000000">
                      <a:alpha val="43137"/>
                    </a:srgbClr>
                  </a:outerShdw>
                </a:effectLst>
              </a:rPr>
              <a:t>кіберпростір є соціальною </a:t>
            </a:r>
            <a:r>
              <a:rPr lang="uk-UA" sz="2400" dirty="0" err="1">
                <a:effectLst>
                  <a:outerShdw blurRad="38100" dist="38100" dir="2700000" algn="tl">
                    <a:srgbClr val="000000">
                      <a:alpha val="43137"/>
                    </a:srgbClr>
                  </a:outerShdw>
                </a:effectLst>
              </a:rPr>
              <a:t>мегамережею</a:t>
            </a:r>
            <a:r>
              <a:rPr lang="uk-UA" sz="2400" dirty="0">
                <a:effectLst>
                  <a:outerShdw blurRad="38100" dist="38100" dir="2700000" algn="tl">
                    <a:srgbClr val="000000">
                      <a:alpha val="43137"/>
                    </a:srgbClr>
                  </a:outerShdw>
                </a:effectLst>
              </a:rPr>
              <a:t> - «мережа мереж», в якій індивідуальні учасники і групи (спільноти) користуються глобальними ресурсами, наданими через Інтернет;</a:t>
            </a:r>
          </a:p>
          <a:p>
            <a:r>
              <a:rPr lang="uk-UA" sz="2400" dirty="0">
                <a:effectLst>
                  <a:outerShdw blurRad="38100" dist="38100" dir="2700000" algn="tl">
                    <a:srgbClr val="000000">
                      <a:alpha val="43137"/>
                    </a:srgbClr>
                  </a:outerShdw>
                </a:effectLst>
              </a:rPr>
              <a:t>кіберпростір - це еволюціонує складна динамічна система (</a:t>
            </a:r>
            <a:r>
              <a:rPr lang="uk-UA" sz="2400" dirty="0" err="1">
                <a:effectLst>
                  <a:outerShdw blurRad="38100" dist="38100" dir="2700000" algn="tl">
                    <a:srgbClr val="000000">
                      <a:alpha val="43137"/>
                    </a:srgbClr>
                  </a:outerShdw>
                </a:effectLst>
              </a:rPr>
              <a:t>system</a:t>
            </a:r>
            <a:r>
              <a:rPr lang="uk-UA" sz="2400" dirty="0">
                <a:effectLst>
                  <a:outerShdw blurRad="38100" dist="38100" dir="2700000" algn="tl">
                    <a:srgbClr val="000000">
                      <a:alpha val="43137"/>
                    </a:srgbClr>
                  </a:outerShdw>
                </a:effectLst>
              </a:rPr>
              <a:t> </a:t>
            </a:r>
            <a:r>
              <a:rPr lang="uk-UA" sz="2400" dirty="0" err="1">
                <a:effectLst>
                  <a:outerShdw blurRad="38100" dist="38100" dir="2700000" algn="tl">
                    <a:srgbClr val="000000">
                      <a:alpha val="43137"/>
                    </a:srgbClr>
                  </a:outerShdw>
                </a:effectLst>
              </a:rPr>
              <a:t>of</a:t>
            </a:r>
            <a:r>
              <a:rPr lang="uk-UA" sz="2400" dirty="0">
                <a:effectLst>
                  <a:outerShdw blurRad="38100" dist="38100" dir="2700000" algn="tl">
                    <a:srgbClr val="000000">
                      <a:alpha val="43137"/>
                    </a:srgbClr>
                  </a:outerShdw>
                </a:effectLst>
              </a:rPr>
              <a:t> </a:t>
            </a:r>
            <a:r>
              <a:rPr lang="uk-UA" sz="2400" dirty="0" err="1">
                <a:effectLst>
                  <a:outerShdw blurRad="38100" dist="38100" dir="2700000" algn="tl">
                    <a:srgbClr val="000000">
                      <a:alpha val="43137"/>
                    </a:srgbClr>
                  </a:outerShdw>
                </a:effectLst>
              </a:rPr>
              <a:t>systems</a:t>
            </a:r>
            <a:r>
              <a:rPr lang="uk-UA" sz="2400" dirty="0">
                <a:effectLst>
                  <a:outerShdw blurRad="38100" dist="38100" dir="2700000" algn="tl">
                    <a:srgbClr val="000000">
                      <a:alpha val="43137"/>
                    </a:srgbClr>
                  </a:outerShdw>
                </a:effectLst>
              </a:rPr>
              <a:t>), і тоді його в першу чергу слід розглядати саме так, незалежно від того, чи буде він проявляти свої технічні, інформаційні та соціальні аспекти.</a:t>
            </a:r>
          </a:p>
        </p:txBody>
      </p:sp>
    </p:spTree>
    <p:extLst>
      <p:ext uri="{BB962C8B-B14F-4D97-AF65-F5344CB8AC3E}">
        <p14:creationId xmlns:p14="http://schemas.microsoft.com/office/powerpoint/2010/main" val="3916551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78" y="404664"/>
            <a:ext cx="9144000" cy="5693866"/>
          </a:xfrm>
          <a:prstGeom prst="rect">
            <a:avLst/>
          </a:prstGeom>
        </p:spPr>
        <p:txBody>
          <a:bodyPr wrap="square">
            <a:spAutoFit/>
          </a:bodyPr>
          <a:lstStyle/>
          <a:p>
            <a:r>
              <a:rPr lang="uk-UA" sz="2800" dirty="0">
                <a:solidFill>
                  <a:srgbClr val="002060"/>
                </a:solidFill>
              </a:rPr>
              <a:t>Кіберпростір є площиною синхронного співіснування двох видів кооперації: позитивної (т. Е. Взаємодії заради суспільно значущих цілей) і негативної (т. Е. Агресії, викликаної несумісністю цілей). До негативної кооперації можна віднести:</a:t>
            </a:r>
          </a:p>
          <a:p>
            <a:pPr lvl="0"/>
            <a:r>
              <a:rPr lang="uk-UA" sz="2800" dirty="0" err="1">
                <a:solidFill>
                  <a:srgbClr val="002060"/>
                </a:solidFill>
              </a:rPr>
              <a:t>кібертероризм</a:t>
            </a:r>
            <a:r>
              <a:rPr lang="uk-UA" sz="2800" dirty="0">
                <a:solidFill>
                  <a:srgbClr val="002060"/>
                </a:solidFill>
              </a:rPr>
              <a:t>, т. е. використання кіберпростору для терористичної діяльності;</a:t>
            </a:r>
          </a:p>
          <a:p>
            <a:pPr lvl="0"/>
            <a:r>
              <a:rPr lang="uk-UA" sz="2800" dirty="0" err="1">
                <a:solidFill>
                  <a:srgbClr val="002060"/>
                </a:solidFill>
              </a:rPr>
              <a:t>кібервійну</a:t>
            </a:r>
            <a:r>
              <a:rPr lang="uk-UA" sz="2800" dirty="0">
                <a:solidFill>
                  <a:srgbClr val="002060"/>
                </a:solidFill>
              </a:rPr>
              <a:t>, т. е. війну з використанням кіберпростору;</a:t>
            </a:r>
          </a:p>
          <a:p>
            <a:pPr lvl="0"/>
            <a:r>
              <a:rPr lang="uk-UA" sz="2800" dirty="0">
                <a:solidFill>
                  <a:srgbClr val="002060"/>
                </a:solidFill>
              </a:rPr>
              <a:t>кіберзлочинність, т. е. кримінально карані дії, організована злочинність і злочини економічного характеру;</a:t>
            </a:r>
          </a:p>
          <a:p>
            <a:r>
              <a:rPr lang="uk-UA" sz="2800" dirty="0" err="1">
                <a:solidFill>
                  <a:srgbClr val="002060"/>
                </a:solidFill>
              </a:rPr>
              <a:t>кібернадзор</a:t>
            </a:r>
            <a:r>
              <a:rPr lang="uk-UA" sz="2800" dirty="0">
                <a:solidFill>
                  <a:srgbClr val="002060"/>
                </a:solidFill>
              </a:rPr>
              <a:t>, введення суворого громадського контролю в кіберпросторі.</a:t>
            </a:r>
          </a:p>
        </p:txBody>
      </p:sp>
    </p:spTree>
    <p:extLst>
      <p:ext uri="{BB962C8B-B14F-4D97-AF65-F5344CB8AC3E}">
        <p14:creationId xmlns:p14="http://schemas.microsoft.com/office/powerpoint/2010/main" val="1999304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8847"/>
            <a:ext cx="8856984" cy="6370975"/>
          </a:xfrm>
          <a:prstGeom prst="rect">
            <a:avLst/>
          </a:prstGeom>
        </p:spPr>
        <p:txBody>
          <a:bodyPr wrap="square">
            <a:spAutoFit/>
          </a:bodyPr>
          <a:lstStyle/>
          <a:p>
            <a:r>
              <a:rPr lang="uk-UA" sz="2400" dirty="0"/>
              <a:t>НАТО визнає кіберпростір зоною воєнних оперативних дій на рівні із поверхнею суші, морським та повітряним просторами.</a:t>
            </a:r>
          </a:p>
          <a:p>
            <a:r>
              <a:rPr lang="uk-UA" sz="2400" dirty="0"/>
              <a:t>Таке рішення схвалили у вівторок у Брюсселі міністри оборони Альянсу, повідомляє власний кореспондент </a:t>
            </a:r>
            <a:r>
              <a:rPr lang="uk-UA" sz="2400" u="sng" dirty="0">
                <a:hlinkClick r:id="rId3"/>
              </a:rPr>
              <a:t>Укрінформу</a:t>
            </a:r>
            <a:r>
              <a:rPr lang="uk-UA" sz="2400" dirty="0"/>
              <a:t>.</a:t>
            </a:r>
          </a:p>
          <a:p>
            <a:r>
              <a:rPr lang="uk-UA" sz="2400" dirty="0"/>
              <a:t>«Ми схвалили, що визнаємо кіберпростір як оперативну зону. Так само, як суходіл, море і повітря. </a:t>
            </a:r>
            <a:r>
              <a:rPr lang="uk-UA" sz="2400" dirty="0" err="1"/>
              <a:t>Кібероборона</a:t>
            </a:r>
            <a:r>
              <a:rPr lang="uk-UA" sz="2400" dirty="0"/>
              <a:t> є частиною колективної оборони», – заявив генеральний секретар НАТО Єнс Столтенберг.</a:t>
            </a:r>
          </a:p>
          <a:p>
            <a:r>
              <a:rPr lang="uk-UA" sz="2400" dirty="0"/>
              <a:t>«Ми схвалили, що визнаємо кіберпростір як оперативну зону. Так само, як суходіл, море і повітря. </a:t>
            </a:r>
            <a:r>
              <a:rPr lang="uk-UA" sz="2400" dirty="0" err="1"/>
              <a:t>Кібероборона</a:t>
            </a:r>
            <a:r>
              <a:rPr lang="uk-UA" sz="2400" dirty="0"/>
              <a:t> є частиною колективної оборони», – заявив генеральний секретар НАТО Єнс Столтенберг.</a:t>
            </a:r>
          </a:p>
          <a:p>
            <a:r>
              <a:rPr lang="uk-UA" sz="2400" dirty="0"/>
              <a:t>Він зауважив, що більшість конфліктів сьогодні включають </a:t>
            </a:r>
            <a:r>
              <a:rPr lang="uk-UA" sz="2400" dirty="0" err="1"/>
              <a:t>кібервимір</a:t>
            </a:r>
            <a:r>
              <a:rPr lang="uk-UA" sz="2400" dirty="0"/>
              <a:t>. </a:t>
            </a:r>
          </a:p>
          <a:p>
            <a:r>
              <a:rPr lang="uk-UA" sz="2400" dirty="0"/>
              <a:t>«Відтак, розглядаючи вимір кіберпростору як оперативний, ми зможемо краще захищати проведення наших операцій та місій», – додав глава Альянсу. НАВІДНИКИ</a:t>
            </a:r>
          </a:p>
        </p:txBody>
      </p:sp>
    </p:spTree>
    <p:extLst>
      <p:ext uri="{BB962C8B-B14F-4D97-AF65-F5344CB8AC3E}">
        <p14:creationId xmlns:p14="http://schemas.microsoft.com/office/powerpoint/2010/main" val="405553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4129" y="0"/>
            <a:ext cx="8964488" cy="6740307"/>
          </a:xfrm>
          <a:prstGeom prst="rect">
            <a:avLst/>
          </a:prstGeom>
        </p:spPr>
        <p:txBody>
          <a:bodyPr wrap="square">
            <a:spAutoFit/>
          </a:bodyPr>
          <a:lstStyle/>
          <a:p>
            <a:r>
              <a:rPr lang="ru-RU" sz="1600" b="1" dirty="0">
                <a:latin typeface="Times New Roman" panose="02020603050405020304" pitchFamily="18" charset="0"/>
                <a:cs typeface="Times New Roman" panose="02020603050405020304" pitchFamily="18" charset="0"/>
              </a:rPr>
              <a:t>ФАХОВИЙ БЛОК</a:t>
            </a:r>
            <a:endParaRPr lang="ru-RU"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Організаційне та нормативно-правове забезпечення захисту інформації</a:t>
            </a:r>
          </a:p>
          <a:p>
            <a:r>
              <a:rPr lang="uk-UA" sz="1600" dirty="0">
                <a:latin typeface="Times New Roman" panose="02020603050405020304" pitchFamily="18" charset="0"/>
                <a:cs typeface="Times New Roman" panose="02020603050405020304" pitchFamily="18" charset="0"/>
              </a:rPr>
              <a:t>Теорія інформації</a:t>
            </a:r>
          </a:p>
          <a:p>
            <a:r>
              <a:rPr lang="uk-UA" sz="1600" dirty="0">
                <a:latin typeface="Times New Roman" panose="02020603050405020304" pitchFamily="18" charset="0"/>
                <a:cs typeface="Times New Roman" panose="02020603050405020304" pitchFamily="18" charset="0"/>
              </a:rPr>
              <a:t>Програмування</a:t>
            </a:r>
          </a:p>
          <a:p>
            <a:r>
              <a:rPr lang="uk-UA" sz="1600" dirty="0">
                <a:latin typeface="Times New Roman" panose="02020603050405020304" pitchFamily="18" charset="0"/>
                <a:cs typeface="Times New Roman" panose="02020603050405020304" pitchFamily="18" charset="0"/>
              </a:rPr>
              <a:t>Інформаційна безпека держави</a:t>
            </a:r>
          </a:p>
          <a:p>
            <a:r>
              <a:rPr lang="uk-UA" sz="1600" dirty="0">
                <a:latin typeface="Times New Roman" panose="02020603050405020304" pitchFamily="18" charset="0"/>
                <a:cs typeface="Times New Roman" panose="02020603050405020304" pitchFamily="18" charset="0"/>
              </a:rPr>
              <a:t>Операційні системи та системне програмування</a:t>
            </a:r>
          </a:p>
          <a:p>
            <a:r>
              <a:rPr lang="uk-UA" sz="1600" dirty="0">
                <a:latin typeface="Times New Roman" panose="02020603050405020304" pitchFamily="18" charset="0"/>
                <a:cs typeface="Times New Roman" panose="02020603050405020304" pitchFamily="18" charset="0"/>
              </a:rPr>
              <a:t>Вища математика</a:t>
            </a:r>
          </a:p>
          <a:p>
            <a:r>
              <a:rPr lang="uk-UA" sz="1600" dirty="0">
                <a:latin typeface="Times New Roman" panose="02020603050405020304" pitchFamily="18" charset="0"/>
                <a:cs typeface="Times New Roman" panose="02020603050405020304" pitchFamily="18" charset="0"/>
              </a:rPr>
              <a:t>Фізика</a:t>
            </a:r>
          </a:p>
          <a:p>
            <a:r>
              <a:rPr lang="uk-UA" sz="1600" dirty="0">
                <a:latin typeface="Times New Roman" panose="02020603050405020304" pitchFamily="18" charset="0"/>
                <a:cs typeface="Times New Roman" panose="02020603050405020304" pitchFamily="18" charset="0"/>
              </a:rPr>
              <a:t>Теорія ймовірностей</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математична</a:t>
            </a:r>
            <a:r>
              <a:rPr lang="ru-RU" sz="1600" dirty="0">
                <a:latin typeface="Times New Roman" panose="02020603050405020304" pitchFamily="18" charset="0"/>
                <a:cs typeface="Times New Roman" panose="02020603050405020304" pitchFamily="18" charset="0"/>
              </a:rPr>
              <a:t> статистика</a:t>
            </a:r>
          </a:p>
          <a:p>
            <a:r>
              <a:rPr lang="ru-RU" sz="1600" dirty="0" err="1">
                <a:latin typeface="Times New Roman" panose="02020603050405020304" pitchFamily="18" charset="0"/>
                <a:cs typeface="Times New Roman" panose="02020603050405020304" pitchFamily="18" charset="0"/>
              </a:rPr>
              <a:t>Спеціальні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розділи</a:t>
            </a:r>
            <a:r>
              <a:rPr lang="ru-RU" sz="1600" dirty="0">
                <a:latin typeface="Times New Roman" panose="02020603050405020304" pitchFamily="18" charset="0"/>
                <a:cs typeface="Times New Roman" panose="02020603050405020304" pitchFamily="18" charset="0"/>
              </a:rPr>
              <a:t> математики</a:t>
            </a:r>
          </a:p>
          <a:p>
            <a:r>
              <a:rPr lang="en-US" sz="1600" dirty="0">
                <a:latin typeface="Times New Roman" panose="02020603050405020304" pitchFamily="18" charset="0"/>
                <a:cs typeface="Times New Roman" panose="02020603050405020304" pitchFamily="18" charset="0"/>
              </a:rPr>
              <a:t>C</a:t>
            </a:r>
            <a:r>
              <a:rPr lang="ru-RU" sz="1600" dirty="0" err="1">
                <a:latin typeface="Times New Roman" panose="02020603050405020304" pitchFamily="18" charset="0"/>
                <a:cs typeface="Times New Roman" panose="02020603050405020304" pitchFamily="18" charset="0"/>
              </a:rPr>
              <a:t>хемотехніка</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архітектура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комп'ютерів</a:t>
            </a:r>
            <a:endParaRPr lang="ru-RU" sz="1600" dirty="0">
              <a:latin typeface="Times New Roman" panose="02020603050405020304" pitchFamily="18" charset="0"/>
              <a:cs typeface="Times New Roman" panose="02020603050405020304" pitchFamily="18" charset="0"/>
            </a:endParaRPr>
          </a:p>
          <a:p>
            <a:r>
              <a:rPr lang="ru-RU" sz="1600" dirty="0" err="1">
                <a:latin typeface="Times New Roman" panose="02020603050405020304" pitchFamily="18" charset="0"/>
                <a:cs typeface="Times New Roman" panose="02020603050405020304" pitchFamily="18" charset="0"/>
              </a:rPr>
              <a:t>Математичне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моделювання</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кібербезпеці</a:t>
            </a:r>
            <a:endParaRPr lang="ru-RU"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Спеціальні розділи програмування</a:t>
            </a:r>
          </a:p>
          <a:p>
            <a:r>
              <a:rPr lang="uk-UA" sz="1600" dirty="0">
                <a:latin typeface="Times New Roman" panose="02020603050405020304" pitchFamily="18" charset="0"/>
                <a:cs typeface="Times New Roman" panose="02020603050405020304" pitchFamily="18" charset="0"/>
              </a:rPr>
              <a:t>Бази даних та їх захист</a:t>
            </a:r>
          </a:p>
          <a:p>
            <a:r>
              <a:rPr lang="uk-UA" sz="1600" dirty="0">
                <a:latin typeface="Times New Roman" panose="02020603050405020304" pitchFamily="18" charset="0"/>
                <a:cs typeface="Times New Roman" panose="02020603050405020304" pitchFamily="18" charset="0"/>
              </a:rPr>
              <a:t>Інформаційно-телекомунікаційні системи та їх захист</a:t>
            </a:r>
          </a:p>
          <a:p>
            <a:r>
              <a:rPr lang="uk-UA" sz="1600" dirty="0">
                <a:latin typeface="Times New Roman" panose="02020603050405020304" pitchFamily="18" charset="0"/>
                <a:cs typeface="Times New Roman" panose="02020603050405020304" pitchFamily="18" charset="0"/>
              </a:rPr>
              <a:t>Комп’ютерна вірусологія та антивірусне програмне забезпечення</a:t>
            </a:r>
          </a:p>
          <a:p>
            <a:r>
              <a:rPr lang="uk-UA" sz="1600" dirty="0">
                <a:latin typeface="Times New Roman" panose="02020603050405020304" pitchFamily="18" charset="0"/>
                <a:cs typeface="Times New Roman" panose="02020603050405020304" pitchFamily="18" charset="0"/>
              </a:rPr>
              <a:t>Програмно-технічні засоби захисту інформації</a:t>
            </a:r>
          </a:p>
          <a:p>
            <a:r>
              <a:rPr lang="uk-UA" sz="1600" dirty="0">
                <a:latin typeface="Times New Roman" panose="02020603050405020304" pitchFamily="18" charset="0"/>
                <a:cs typeface="Times New Roman" panose="02020603050405020304" pitchFamily="18" charset="0"/>
              </a:rPr>
              <a:t>Комплексні системи захисту інформації</a:t>
            </a:r>
          </a:p>
          <a:p>
            <a:r>
              <a:rPr lang="uk-UA" sz="1600" dirty="0">
                <a:latin typeface="Times New Roman" panose="02020603050405020304" pitchFamily="18" charset="0"/>
                <a:cs typeface="Times New Roman" panose="02020603050405020304" pitchFamily="18" charset="0"/>
              </a:rPr>
              <a:t>Системний аналіз в </a:t>
            </a:r>
            <a:r>
              <a:rPr lang="uk-UA" sz="1600" dirty="0" err="1">
                <a:latin typeface="Times New Roman" panose="02020603050405020304" pitchFamily="18" charset="0"/>
                <a:cs typeface="Times New Roman" panose="02020603050405020304" pitchFamily="18" charset="0"/>
              </a:rPr>
              <a:t>кібербезпеці</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Теорія ризиків</a:t>
            </a:r>
          </a:p>
          <a:p>
            <a:r>
              <a:rPr lang="uk-UA" sz="1600" dirty="0">
                <a:latin typeface="Times New Roman" panose="02020603050405020304" pitchFamily="18" charset="0"/>
                <a:cs typeface="Times New Roman" panose="02020603050405020304" pitchFamily="18" charset="0"/>
              </a:rPr>
              <a:t>Основи криптографії</a:t>
            </a:r>
          </a:p>
          <a:p>
            <a:r>
              <a:rPr lang="uk-UA" sz="1600" dirty="0">
                <a:latin typeface="Times New Roman" panose="02020603050405020304" pitchFamily="18" charset="0"/>
                <a:cs typeface="Times New Roman" panose="02020603050405020304" pitchFamily="18" charset="0"/>
              </a:rPr>
              <a:t>Управління доступом</a:t>
            </a:r>
          </a:p>
          <a:p>
            <a:r>
              <a:rPr lang="uk-UA" sz="1600" dirty="0">
                <a:latin typeface="Times New Roman" panose="02020603050405020304" pitchFamily="18" charset="0"/>
                <a:cs typeface="Times New Roman" panose="02020603050405020304" pitchFamily="18" charset="0"/>
              </a:rPr>
              <a:t>Методи оцінки захищеності інформаційних систем</a:t>
            </a:r>
          </a:p>
          <a:p>
            <a:r>
              <a:rPr lang="uk-UA" sz="1600" dirty="0">
                <a:latin typeface="Times New Roman" panose="02020603050405020304" pitchFamily="18" charset="0"/>
                <a:cs typeface="Times New Roman" panose="02020603050405020304" pitchFamily="18" charset="0"/>
              </a:rPr>
              <a:t>Основи </a:t>
            </a:r>
            <a:r>
              <a:rPr lang="uk-UA" sz="1600" dirty="0" err="1">
                <a:latin typeface="Times New Roman" panose="02020603050405020304" pitchFamily="18" charset="0"/>
                <a:cs typeface="Times New Roman" panose="02020603050405020304" pitchFamily="18" charset="0"/>
              </a:rPr>
              <a:t>стеганографії</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Управління та обробка інцидентів </a:t>
            </a:r>
            <a:r>
              <a:rPr lang="uk-UA" sz="1600" dirty="0" err="1">
                <a:latin typeface="Times New Roman" panose="02020603050405020304" pitchFamily="18" charset="0"/>
                <a:cs typeface="Times New Roman" panose="02020603050405020304" pitchFamily="18" charset="0"/>
              </a:rPr>
              <a:t>кібербезпеки</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Безпека життєдіяльності та основи охорони праці</a:t>
            </a:r>
          </a:p>
          <a:p>
            <a:r>
              <a:rPr lang="uk-UA" sz="1600" dirty="0">
                <a:latin typeface="Times New Roman" panose="02020603050405020304" pitchFamily="18" charset="0"/>
                <a:cs typeface="Times New Roman" panose="02020603050405020304" pitchFamily="18" charset="0"/>
              </a:rPr>
              <a:t>Управління </a:t>
            </a:r>
            <a:r>
              <a:rPr lang="uk-UA" sz="1600" dirty="0" err="1">
                <a:latin typeface="Times New Roman" panose="02020603050405020304" pitchFamily="18" charset="0"/>
                <a:cs typeface="Times New Roman" panose="02020603050405020304" pitchFamily="18" charset="0"/>
              </a:rPr>
              <a:t>кібербезпекою</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265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332"/>
            <a:ext cx="8928992" cy="6986528"/>
          </a:xfrm>
          <a:prstGeom prst="rect">
            <a:avLst/>
          </a:prstGeom>
        </p:spPr>
        <p:txBody>
          <a:bodyPr wrap="square">
            <a:spAutoFit/>
          </a:bodyPr>
          <a:lstStyle/>
          <a:p>
            <a:r>
              <a:rPr lang="uk-UA" sz="3200" dirty="0">
                <a:solidFill>
                  <a:srgbClr val="002060"/>
                </a:solidFill>
              </a:rPr>
              <a:t>На початку 90-х рр. XX ст., Під час «Війни в </a:t>
            </a:r>
            <a:r>
              <a:rPr lang="uk-UA" sz="3200" dirty="0" err="1">
                <a:solidFill>
                  <a:srgbClr val="002060"/>
                </a:solidFill>
              </a:rPr>
              <a:t>затоці</a:t>
            </a:r>
            <a:r>
              <a:rPr lang="uk-UA" sz="3200" dirty="0">
                <a:solidFill>
                  <a:srgbClr val="002060"/>
                </a:solidFill>
              </a:rPr>
              <a:t>» (1991)</a:t>
            </a:r>
            <a:r>
              <a:rPr lang="uk-UA" sz="3200" baseline="30000" dirty="0">
                <a:solidFill>
                  <a:srgbClr val="002060"/>
                </a:solidFill>
              </a:rPr>
              <a:t>1</a:t>
            </a:r>
            <a:r>
              <a:rPr lang="uk-UA" sz="3200" dirty="0">
                <a:solidFill>
                  <a:srgbClr val="002060"/>
                </a:solidFill>
              </a:rPr>
              <a:t>, про яку писали, що вона була першою інформаційною війною, кіберпростір стало розумітися як «п'ятого простору» (крім суші, морського простору, повітряного простору і космосу), середовища боротьби і війни.</a:t>
            </a:r>
          </a:p>
          <a:p>
            <a:r>
              <a:rPr lang="ru-RU" sz="3200" dirty="0"/>
              <a:t>Тим самим </a:t>
            </a:r>
            <a:r>
              <a:rPr lang="ru-RU" sz="3200" dirty="0" err="1"/>
              <a:t>кіберпростір</a:t>
            </a:r>
            <a:r>
              <a:rPr lang="ru-RU" sz="3200" dirty="0"/>
              <a:t> стало </a:t>
            </a:r>
            <a:r>
              <a:rPr lang="ru-RU" sz="3200" dirty="0" err="1"/>
              <a:t>своєрідним</a:t>
            </a:r>
            <a:r>
              <a:rPr lang="ru-RU" sz="3200" dirty="0"/>
              <a:t> </a:t>
            </a:r>
            <a:r>
              <a:rPr lang="ru-RU" sz="3200" dirty="0" err="1"/>
              <a:t>інструментом</a:t>
            </a:r>
            <a:r>
              <a:rPr lang="ru-RU" sz="3200" dirty="0"/>
              <a:t> </a:t>
            </a:r>
            <a:r>
              <a:rPr lang="ru-RU" sz="3200" dirty="0" err="1"/>
              <a:t>політики</a:t>
            </a:r>
            <a:r>
              <a:rPr lang="ru-RU" sz="3200" dirty="0"/>
              <a:t>, т. Е. Простором </a:t>
            </a:r>
            <a:r>
              <a:rPr lang="ru-RU" sz="3200" dirty="0" err="1"/>
              <a:t>конфліктів</a:t>
            </a:r>
            <a:r>
              <a:rPr lang="ru-RU" sz="3200" dirty="0"/>
              <a:t> і </a:t>
            </a:r>
            <a:r>
              <a:rPr lang="ru-RU" sz="3200" dirty="0" err="1"/>
              <a:t>суперечливих</a:t>
            </a:r>
            <a:r>
              <a:rPr lang="ru-RU" sz="3200" dirty="0"/>
              <a:t> </a:t>
            </a:r>
            <a:r>
              <a:rPr lang="ru-RU" sz="3200" dirty="0" err="1"/>
              <a:t>інтересів</a:t>
            </a:r>
            <a:r>
              <a:rPr lang="ru-RU" sz="3200" dirty="0"/>
              <a:t>. </a:t>
            </a:r>
            <a:r>
              <a:rPr lang="ru-RU" sz="3200" dirty="0" err="1"/>
              <a:t>Це</a:t>
            </a:r>
            <a:r>
              <a:rPr lang="ru-RU" sz="3200" dirty="0"/>
              <a:t> </a:t>
            </a:r>
            <a:r>
              <a:rPr lang="ru-RU" sz="3200" dirty="0" err="1"/>
              <a:t>викликало</a:t>
            </a:r>
            <a:r>
              <a:rPr lang="ru-RU" sz="3200" dirty="0"/>
              <a:t> потребу в </a:t>
            </a:r>
            <a:r>
              <a:rPr lang="ru-RU" sz="3200" dirty="0" err="1"/>
              <a:t>осмисленні</a:t>
            </a:r>
            <a:r>
              <a:rPr lang="ru-RU" sz="3200" dirty="0"/>
              <a:t> таких понять, як </a:t>
            </a:r>
            <a:r>
              <a:rPr lang="ru-RU" sz="3200" dirty="0" err="1"/>
              <a:t>cyberwar</a:t>
            </a:r>
            <a:r>
              <a:rPr lang="ru-RU" sz="3200" dirty="0"/>
              <a:t>, </a:t>
            </a:r>
            <a:r>
              <a:rPr lang="ru-RU" sz="3200" dirty="0" err="1"/>
              <a:t>infowar</a:t>
            </a:r>
            <a:r>
              <a:rPr lang="ru-RU" sz="3200" dirty="0"/>
              <a:t>, </a:t>
            </a:r>
            <a:r>
              <a:rPr lang="ru-RU" sz="3200" dirty="0" err="1"/>
              <a:t>netwar</a:t>
            </a:r>
            <a:r>
              <a:rPr lang="ru-RU" sz="3200" dirty="0"/>
              <a:t>, </a:t>
            </a:r>
            <a:r>
              <a:rPr lang="ru-RU" sz="3200" dirty="0" err="1"/>
              <a:t>або</a:t>
            </a:r>
            <a:r>
              <a:rPr lang="ru-RU" sz="3200" dirty="0"/>
              <a:t> NCW (</a:t>
            </a:r>
            <a:r>
              <a:rPr lang="ru-RU" sz="3200" dirty="0" err="1"/>
              <a:t>Network-Centric</a:t>
            </a:r>
            <a:r>
              <a:rPr lang="ru-RU" sz="3200" dirty="0"/>
              <a:t> </a:t>
            </a:r>
            <a:r>
              <a:rPr lang="ru-RU" sz="3200" dirty="0" err="1"/>
              <a:t>Warfare</a:t>
            </a:r>
            <a:r>
              <a:rPr lang="ru-RU" sz="3200" dirty="0"/>
              <a:t>). По </a:t>
            </a:r>
            <a:r>
              <a:rPr lang="ru-RU" sz="3200" dirty="0" err="1"/>
              <a:t>суті</a:t>
            </a:r>
            <a:r>
              <a:rPr lang="ru-RU" sz="3200" dirty="0"/>
              <a:t>, </a:t>
            </a:r>
            <a:r>
              <a:rPr lang="ru-RU" sz="3200" dirty="0" err="1"/>
              <a:t>всі</a:t>
            </a:r>
            <a:r>
              <a:rPr lang="ru-RU" sz="3200" dirty="0"/>
              <a:t> вони </a:t>
            </a:r>
            <a:r>
              <a:rPr lang="ru-RU" sz="3200" dirty="0" err="1"/>
              <a:t>стосуються</a:t>
            </a:r>
            <a:r>
              <a:rPr lang="ru-RU" sz="3200" dirty="0"/>
              <a:t> одного і того ж - </a:t>
            </a:r>
            <a:r>
              <a:rPr lang="ru-RU" sz="3200" dirty="0" err="1"/>
              <a:t>використання</a:t>
            </a:r>
            <a:r>
              <a:rPr lang="ru-RU" sz="3200" dirty="0"/>
              <a:t> </a:t>
            </a:r>
            <a:r>
              <a:rPr lang="ru-RU" sz="3200" dirty="0" err="1"/>
              <a:t>кіберпростору</a:t>
            </a:r>
            <a:r>
              <a:rPr lang="ru-RU" sz="3200" dirty="0"/>
              <a:t> для </a:t>
            </a:r>
            <a:r>
              <a:rPr lang="ru-RU" sz="3200" dirty="0" err="1"/>
              <a:t>досягнення</a:t>
            </a:r>
            <a:r>
              <a:rPr lang="ru-RU" sz="3200" dirty="0"/>
              <a:t> </a:t>
            </a:r>
            <a:r>
              <a:rPr lang="ru-RU" sz="3200" dirty="0" err="1"/>
              <a:t>політичних</a:t>
            </a:r>
            <a:r>
              <a:rPr lang="ru-RU" sz="3200" dirty="0"/>
              <a:t> </a:t>
            </a:r>
            <a:r>
              <a:rPr lang="ru-RU" sz="3200" dirty="0" err="1"/>
              <a:t>цілей</a:t>
            </a:r>
            <a:r>
              <a:rPr lang="ru-RU" sz="3200" dirty="0"/>
              <a:t> за </a:t>
            </a:r>
            <a:r>
              <a:rPr lang="ru-RU" sz="3200" dirty="0" err="1"/>
              <a:t>допомогою</a:t>
            </a:r>
            <a:r>
              <a:rPr lang="ru-RU" sz="3200" dirty="0"/>
              <a:t> сил і </a:t>
            </a:r>
            <a:r>
              <a:rPr lang="ru-RU" sz="3200" dirty="0" err="1"/>
              <a:t>засобів</a:t>
            </a:r>
            <a:r>
              <a:rPr lang="ru-RU" sz="3200" dirty="0"/>
              <a:t> ІКТ.</a:t>
            </a:r>
          </a:p>
        </p:txBody>
      </p:sp>
    </p:spTree>
    <p:extLst>
      <p:ext uri="{BB962C8B-B14F-4D97-AF65-F5344CB8AC3E}">
        <p14:creationId xmlns:p14="http://schemas.microsoft.com/office/powerpoint/2010/main" val="2175569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694712" cy="6740307"/>
          </a:xfrm>
          <a:prstGeom prst="rect">
            <a:avLst/>
          </a:prstGeom>
        </p:spPr>
        <p:txBody>
          <a:bodyPr wrap="square">
            <a:spAutoFit/>
          </a:bodyPr>
          <a:lstStyle/>
          <a:p>
            <a:pPr lvl="0"/>
            <a:r>
              <a:rPr lang="uk-UA" dirty="0"/>
              <a:t>1. Інформаційна революція крім незаперечних переваг принесла нові загрози для безпеки держав.</a:t>
            </a:r>
          </a:p>
          <a:p>
            <a:pPr lvl="0"/>
            <a:r>
              <a:rPr lang="uk-UA" dirty="0"/>
              <a:t>2. Кіберпростір через своїх унікальних властивостей стало новим виміром, в рамках якого можна використовувати різні інструменти зовнішньої політики.</a:t>
            </a:r>
          </a:p>
          <a:p>
            <a:pPr lvl="0"/>
            <a:r>
              <a:rPr lang="uk-UA" dirty="0"/>
              <a:t>3. До найбільш часто використовуваних засобів відносяться </a:t>
            </a:r>
            <a:r>
              <a:rPr lang="uk-UA" dirty="0" err="1"/>
              <a:t>кібертероризм</a:t>
            </a:r>
            <a:r>
              <a:rPr lang="uk-UA" dirty="0"/>
              <a:t>, </a:t>
            </a:r>
            <a:r>
              <a:rPr lang="uk-UA" dirty="0" err="1"/>
              <a:t>кібершпіонство</a:t>
            </a:r>
            <a:r>
              <a:rPr lang="uk-UA" dirty="0"/>
              <a:t> і </a:t>
            </a:r>
            <a:r>
              <a:rPr lang="uk-UA" dirty="0" err="1"/>
              <a:t>кібервійни</a:t>
            </a:r>
            <a:r>
              <a:rPr lang="uk-UA" dirty="0"/>
              <a:t>. Унікальну роль відіграє також патріотичний </a:t>
            </a:r>
            <a:r>
              <a:rPr lang="uk-UA" dirty="0" err="1"/>
              <a:t>активізм</a:t>
            </a:r>
            <a:r>
              <a:rPr lang="uk-UA" dirty="0"/>
              <a:t>, який є свого роду </a:t>
            </a:r>
            <a:r>
              <a:rPr lang="uk-UA" dirty="0" err="1"/>
              <a:t>квазіінструментом</a:t>
            </a:r>
            <a:r>
              <a:rPr lang="uk-UA" dirty="0"/>
              <a:t>.</a:t>
            </a:r>
          </a:p>
          <a:p>
            <a:pPr lvl="0"/>
            <a:r>
              <a:rPr lang="uk-UA" dirty="0"/>
              <a:t>4. Використання кіберпростору відкриває нові можливості для реалізації державних інтересів на міжнародній арені. «Телеінформаційні» інструменти зовнішньої політики держави дозволяють нестандартними способами досягати головних цілей (забезпечення безпеки, збільшення потужності (сили) і економічного зростання та міжнародного престижу).</a:t>
            </a:r>
          </a:p>
          <a:p>
            <a:pPr lvl="0"/>
            <a:r>
              <a:rPr lang="uk-UA" dirty="0"/>
              <a:t>5. Їх застосування урядами різних країн визначає феномен суперництва держав в кіберпросторі.</a:t>
            </a:r>
          </a:p>
          <a:p>
            <a:pPr lvl="0"/>
            <a:r>
              <a:rPr lang="uk-UA" dirty="0"/>
              <a:t>6. Ці заходи являють собою одночасно і новий вид погроз для національної і міжнародної безпеки, отже, також є фактором, що впливає на організацію співробітництва держав в області 1Т-безпеки.</a:t>
            </a:r>
          </a:p>
          <a:p>
            <a:pPr lvl="0"/>
            <a:r>
              <a:rPr lang="uk-UA" dirty="0"/>
              <a:t>7. Незважаючи на те що спектр співпраці в кіберпросторі в останні роки поступово зростає, в цій області все ще не вироблені необхідні механізми і рішення.</a:t>
            </a:r>
          </a:p>
          <a:p>
            <a:pPr lvl="0"/>
            <a:r>
              <a:rPr lang="uk-UA" dirty="0"/>
              <a:t>8. У XXI ст. спостерігається надзвичайний суперництво держав в кіберпросторі, що бере верх над консолідацією і співпрацею, що пов'язано з серйозними наслідками для безпеки міжнародної системи. Тут можна відзначити два основних наслідки: ослаблення ефективності міжнародного права і ослаблення ефективності механізмів політичного і військового взаємодії.</a:t>
            </a:r>
          </a:p>
        </p:txBody>
      </p:sp>
    </p:spTree>
    <p:extLst>
      <p:ext uri="{BB962C8B-B14F-4D97-AF65-F5344CB8AC3E}">
        <p14:creationId xmlns:p14="http://schemas.microsoft.com/office/powerpoint/2010/main" val="4158275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094" y="1264403"/>
            <a:ext cx="9054752" cy="5078313"/>
          </a:xfrm>
          <a:prstGeom prst="rect">
            <a:avLst/>
          </a:prstGeom>
        </p:spPr>
        <p:txBody>
          <a:bodyPr wrap="square">
            <a:spAutoFit/>
          </a:bodyPr>
          <a:lstStyle/>
          <a:p>
            <a:pPr algn="just"/>
            <a:r>
              <a:rPr lang="uk-UA" sz="3600" dirty="0"/>
              <a:t>1) в філософському сенсі - можливе, але не фактичне буття; </a:t>
            </a:r>
          </a:p>
          <a:p>
            <a:pPr algn="just"/>
            <a:r>
              <a:rPr lang="uk-UA" sz="3600" dirty="0"/>
              <a:t>2) в життєвому сенсі - протилежне реальному, ілюзія, щось неможливе або уявне;   СОН</a:t>
            </a:r>
          </a:p>
          <a:p>
            <a:pPr algn="just"/>
            <a:r>
              <a:rPr lang="uk-UA" sz="3600" dirty="0"/>
              <a:t>3) з точки зору інформатики - збережене в цифровій формі як програмне забезпечення, база даних, гіпертекст і </a:t>
            </a:r>
            <a:r>
              <a:rPr lang="uk-UA" sz="3600" dirty="0" err="1"/>
              <a:t>т.д</a:t>
            </a:r>
            <a:r>
              <a:rPr lang="uk-UA" sz="3600" dirty="0"/>
              <a:t> .; </a:t>
            </a:r>
          </a:p>
          <a:p>
            <a:pPr algn="just"/>
            <a:r>
              <a:rPr lang="uk-UA" sz="3600" dirty="0"/>
              <a:t>4) те, що генерується комп'ютером.</a:t>
            </a:r>
          </a:p>
        </p:txBody>
      </p:sp>
      <p:sp>
        <p:nvSpPr>
          <p:cNvPr id="3" name="Прямоугольник 2"/>
          <p:cNvSpPr/>
          <p:nvPr/>
        </p:nvSpPr>
        <p:spPr>
          <a:xfrm>
            <a:off x="187740" y="188640"/>
            <a:ext cx="8913145"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ВІРТУАЛЬНИЙ ПРОСТІР </a:t>
            </a:r>
          </a:p>
        </p:txBody>
      </p:sp>
    </p:spTree>
    <p:extLst>
      <p:ext uri="{BB962C8B-B14F-4D97-AF65-F5344CB8AC3E}">
        <p14:creationId xmlns:p14="http://schemas.microsoft.com/office/powerpoint/2010/main" val="141894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478688" cy="5632311"/>
          </a:xfrm>
          <a:prstGeom prst="rect">
            <a:avLst/>
          </a:prstGeom>
        </p:spPr>
        <p:txBody>
          <a:bodyPr wrap="square">
            <a:spAutoFit/>
          </a:bodyPr>
          <a:lstStyle/>
          <a:p>
            <a:r>
              <a:rPr lang="uk-UA" sz="2000" dirty="0"/>
              <a:t>Віртуальна реальність - творіння людського розуму, людської культури і тісно пов'язана з духовним виміром людини. Це простір дуже специфічне, необмежене жодними географічними або тимчасовими рамками, де не діють закони фізики або по-іншому тече час.</a:t>
            </a:r>
          </a:p>
          <a:p>
            <a:r>
              <a:rPr lang="uk-UA" sz="2000" dirty="0"/>
              <a:t>Існує й інша інтерпретація віртуального простору - культурна або культурно-політична. Ця інтерпретація, висунута американськими вченими, являє віртуальний простір як останню стадію розвитку соціального простору - від публічного простору через синтетичне (тобто таке, яке втрачає свій громадсько-політичний характер на користь розваг та ігор) до віртуального простору. У цьому сенсі віртуальний простір постає як позбавлене рис реального фантасмагоричне місце без контексту і відповідальності.</a:t>
            </a:r>
          </a:p>
          <a:p>
            <a:r>
              <a:rPr lang="uk-UA" sz="2000" dirty="0"/>
              <a:t>Інтерактивне кіберпростір - окремий світ зі своєю мовою, власними </a:t>
            </a:r>
            <a:r>
              <a:rPr lang="uk-UA" sz="2000" dirty="0" err="1"/>
              <a:t>гаджетами</a:t>
            </a:r>
            <a:r>
              <a:rPr lang="uk-UA" sz="2000" dirty="0"/>
              <a:t> і своєрідною близькістю між людьми. Неважливо, в якому місці людина знаходиться, що він робить, які реально люди його оточують, головне - поєднання. Серфінг по монітору - цікава форма «прогулянок» і дослідження світу. Користувач має можливість вибирати форми взаємодії з іншими користувачами Мережі: можна робити покупки, отримувати інформацію на будь-яку тему і </a:t>
            </a:r>
            <a:r>
              <a:rPr lang="uk-UA" sz="2000" dirty="0" err="1"/>
              <a:t>т.д</a:t>
            </a:r>
            <a:r>
              <a:rPr lang="uk-UA" sz="2000" dirty="0"/>
              <a:t>.</a:t>
            </a:r>
          </a:p>
        </p:txBody>
      </p:sp>
    </p:spTree>
    <p:extLst>
      <p:ext uri="{BB962C8B-B14F-4D97-AF65-F5344CB8AC3E}">
        <p14:creationId xmlns:p14="http://schemas.microsoft.com/office/powerpoint/2010/main" val="1892024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21928"/>
            <a:ext cx="9113971" cy="7017306"/>
          </a:xfrm>
          <a:prstGeom prst="rect">
            <a:avLst/>
          </a:prstGeom>
        </p:spPr>
        <p:txBody>
          <a:bodyPr wrap="square">
            <a:spAutoFit/>
          </a:bodyPr>
          <a:lstStyle/>
          <a:p>
            <a:r>
              <a:rPr lang="uk-UA" dirty="0"/>
              <a:t>З'єднання людей в Інтернеті веде до утворення віртуальних спільнот - груп людей з близькими інтересами і стилем життя. На місце суспільства з традиційною ієрархією приходить плоска мережу динамічних </a:t>
            </a:r>
            <a:r>
              <a:rPr lang="uk-UA" dirty="0" err="1"/>
              <a:t>зв'язків</a:t>
            </a:r>
            <a:r>
              <a:rPr lang="uk-UA" dirty="0"/>
              <a:t> в кіберпросторі. Вона </a:t>
            </a:r>
            <a:r>
              <a:rPr lang="uk-UA" dirty="0" err="1"/>
              <a:t>переносить</a:t>
            </a:r>
            <a:r>
              <a:rPr lang="uk-UA" dirty="0"/>
              <a:t> свідомість індивідуума в зовсім інший, не фізичний контекст. Логіка мережі кидає виклик традиційній </a:t>
            </a:r>
            <a:r>
              <a:rPr lang="uk-UA" dirty="0" err="1"/>
              <a:t>логіці</a:t>
            </a:r>
            <a:r>
              <a:rPr lang="uk-UA" dirty="0"/>
              <a:t> простору, вона не визнає кордонів і тому заперечує основний атрибут держави - панування над територією.</a:t>
            </a:r>
          </a:p>
          <a:p>
            <a:r>
              <a:rPr lang="uk-UA" dirty="0"/>
              <a:t>Глобальний рух людей, капіталу і пов'язаних з ними символів і значень підриває привілейовану роль держави в підтримці культурних зразків і інтерпретації їх значення. Інтернет пропонує різні версії реальності, які стають альтернативою однією версією, наданої державою. Вони дотримуються іншої аксіоматичної системи, хоча фізично знаходяться на території держави, в якійсь мірі виходять з-під його контролю. Віртуальна реальність поступово стає світом в самій собі, що створює власну культуру, безмежну і наднаціональну.</a:t>
            </a:r>
          </a:p>
          <a:p>
            <a:r>
              <a:rPr lang="uk-UA" dirty="0"/>
              <a:t>Така ситуація призводить до запуску державою механізмів контролю, завданням яких є відновлення головній ролі однієї версії реальності і дискредитація або підпорядкування їй інших версій. Це породжує проблему онлайн-участі громадян у житті суспільства, </a:t>
            </a:r>
            <a:r>
              <a:rPr lang="uk-UA" dirty="0" err="1"/>
              <a:t>кібердемократіі</a:t>
            </a:r>
            <a:r>
              <a:rPr lang="uk-UA" dirty="0"/>
              <a:t> і можливості контролю державної політики через кіберпростір. Увага користувача направляється на доступне і широко рекламовану кіберпростір, створене державою. Іншим механізмом контролю є свого роду колонізація кіберпростору державою. Цьому сприяють різні закони, які приймають форму заборон або цензури.</a:t>
            </a:r>
          </a:p>
          <a:p>
            <a:r>
              <a:rPr lang="uk-UA" dirty="0"/>
              <a:t>Кіберпростір - нескінченний набір місць, які нав'язують себе як конкретні і реальні, але в той же час ні до чого не зобов'язують; це нескінченна подорож, омана почуттів. Увага і емоційні спонукання «втягуються» всередину Мережі, в калейдоскоп мінливих світів. Деякі дослідники говорять навіть про еротичної онтології кіберпростору, захоплюючої почуття індивіда.</a:t>
            </a:r>
          </a:p>
        </p:txBody>
      </p:sp>
    </p:spTree>
    <p:extLst>
      <p:ext uri="{BB962C8B-B14F-4D97-AF65-F5344CB8AC3E}">
        <p14:creationId xmlns:p14="http://schemas.microsoft.com/office/powerpoint/2010/main" val="4194454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980728"/>
            <a:ext cx="4566047" cy="423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651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sus\Desktop\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65" y="453700"/>
            <a:ext cx="8005470" cy="367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447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38728" cy="3139321"/>
          </a:xfrm>
          <a:prstGeom prst="rect">
            <a:avLst/>
          </a:prstGeom>
        </p:spPr>
        <p:txBody>
          <a:bodyPr wrap="square">
            <a:spAutoFit/>
          </a:bodyPr>
          <a:lstStyle/>
          <a:p>
            <a:r>
              <a:rPr lang="uk-UA" dirty="0"/>
              <a:t>З усього сказаного вище можна зробити висновок, що єдність кіберпростору створюється через ринок, держава, </a:t>
            </a:r>
            <a:r>
              <a:rPr lang="uk-UA" dirty="0" err="1"/>
              <a:t>хакерську</a:t>
            </a:r>
            <a:r>
              <a:rPr lang="uk-UA" dirty="0"/>
              <a:t> культуру і в значній мірі ґрунтується на певному підході до місця і часу. Часто ці сили не виключають один одного, а працюють разом і створюють певні зміни значень.</a:t>
            </a:r>
          </a:p>
          <a:p>
            <a:r>
              <a:rPr lang="uk-UA" dirty="0"/>
              <a:t>Кіберпростір знаходиться в постійно мінливому полі значень, що балансують між стійкістю і ефемерністю, об'єктом (предметом) і суб'єктом дії, розсіюванням і єднанням і, нарешті, між реальністю і симуляцією.</a:t>
            </a:r>
          </a:p>
          <a:p>
            <a:r>
              <a:rPr lang="uk-UA" dirty="0"/>
              <a:t>Кіберпростір - це набір значень і конкретних практик. Ці змінюються практики не тільки створюють способи використання кіберпростору, а й надають йому нові сенс і нові функції, впливаючи на розуміння того, чим є реальність, і сприяючи розумінню і створення інших культурних </a:t>
            </a:r>
            <a:r>
              <a:rPr lang="uk-UA" dirty="0" err="1"/>
              <a:t>реальностей</a:t>
            </a:r>
            <a:r>
              <a:rPr lang="uk-UA" dirty="0"/>
              <a:t>.</a:t>
            </a:r>
          </a:p>
        </p:txBody>
      </p:sp>
    </p:spTree>
    <p:extLst>
      <p:ext uri="{BB962C8B-B14F-4D97-AF65-F5344CB8AC3E}">
        <p14:creationId xmlns:p14="http://schemas.microsoft.com/office/powerpoint/2010/main" val="1501637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97" y="24866"/>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 І ВІРТУАЛЬНИЙ СВІТ  </a:t>
            </a: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32887" y="1124744"/>
            <a:ext cx="9121903" cy="4524315"/>
          </a:xfrm>
          <a:prstGeom prst="rect">
            <a:avLst/>
          </a:prstGeom>
        </p:spPr>
        <p:txBody>
          <a:bodyPr wrap="square">
            <a:spAutoFit/>
          </a:bodyPr>
          <a:lstStyle/>
          <a:p>
            <a:r>
              <a:rPr lang="uk-UA" dirty="0"/>
              <a:t>Віртуальний світ можна визначити як генерується комп'ютером </a:t>
            </a:r>
            <a:r>
              <a:rPr lang="uk-UA" dirty="0" err="1"/>
              <a:t>мультисенсорний</a:t>
            </a:r>
            <a:r>
              <a:rPr lang="uk-UA" dirty="0"/>
              <a:t> середу, в яку занурюється користувач в режимі реального часу. Системи віртуальної реальності все частіше використовуються для моделювання, презентації та оцінки просторових образів. Користуючись спеціальними окулярами (якщо крім комп'ютера застосовуються відповідні пристрої), глядач може побачити не існуючий об'єкт в тривимірному просторі, а рухаючи головою, отримує повну інформацію про навколишній його просторі.</a:t>
            </a:r>
          </a:p>
          <a:p>
            <a:r>
              <a:rPr lang="uk-UA" dirty="0"/>
              <a:t>Завдяки віртуальній реальності комп'ютерний світ - не тільки двовимірний екран монітора, але і повноцінна просторова середу, керована людиною. Віртуальна реальність характеризується шістьма ступенями свободи. Це означає, що її програми роблять можливим рух вперед - назад, вгору - вниз, вліво - вправо, а також обертання навколо трьох осей системи координат. Таким чином, її можна розглядати як симуляцію реальної дійсності. Людина існує в чотиривимірному просторі - часу, перебуваючи в стані постійної взаємодії з навколишнім світом. Віртуальна реальність здатна симулювати реальність так, що свідомість перебуває в ній людини передбачає можливість керування знаходяться в ній тривимірними об'єктами. Відповідно його поведінки ці об'єкти трансформуються, змінюються їх форма і визначають її параметри.</a:t>
            </a:r>
          </a:p>
        </p:txBody>
      </p:sp>
    </p:spTree>
    <p:extLst>
      <p:ext uri="{BB962C8B-B14F-4D97-AF65-F5344CB8AC3E}">
        <p14:creationId xmlns:p14="http://schemas.microsoft.com/office/powerpoint/2010/main" val="1883050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630990" cy="5607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asus\Desktop\в.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46" y="125109"/>
            <a:ext cx="8892480" cy="661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26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016758"/>
          </a:xfrm>
          <a:prstGeom prst="rect">
            <a:avLst/>
          </a:prstGeom>
        </p:spPr>
        <p:txBody>
          <a:bodyPr wrap="square">
            <a:spAutoFit/>
          </a:bodyPr>
          <a:lstStyle/>
          <a:p>
            <a:pPr algn="just"/>
            <a:r>
              <a:rPr lang="ru-RU" sz="3200" dirty="0">
                <a:latin typeface="Times New Roman" panose="02020603050405020304" pitchFamily="18" charset="0"/>
                <a:cs typeface="Times New Roman" panose="02020603050405020304" pitchFamily="18" charset="0"/>
              </a:rPr>
              <a:t>…</a:t>
            </a:r>
            <a:r>
              <a:rPr lang="ru-RU" sz="3200" dirty="0" err="1">
                <a:latin typeface="Times New Roman" panose="02020603050405020304" pitchFamily="18" charset="0"/>
                <a:cs typeface="Times New Roman" panose="02020603050405020304" pitchFamily="18" charset="0"/>
              </a:rPr>
              <a:t>це</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захищеності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інформаційного</a:t>
            </a:r>
            <a:r>
              <a:rPr lang="ru-RU" sz="3200" dirty="0">
                <a:latin typeface="Times New Roman" panose="02020603050405020304" pitchFamily="18" charset="0"/>
                <a:cs typeface="Times New Roman" panose="02020603050405020304" pitchFamily="18" charset="0"/>
              </a:rPr>
              <a:t> простору, </a:t>
            </a:r>
            <a:r>
              <a:rPr lang="ru-RU" sz="3200" dirty="0" err="1">
                <a:latin typeface="Times New Roman" panose="02020603050405020304" pitchFamily="18" charset="0"/>
                <a:cs typeface="Times New Roman" panose="02020603050405020304" pitchFamily="18" charset="0"/>
              </a:rPr>
              <a:t>який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забезпечує</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його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формування</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розвиток</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інтересах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громадян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організацій</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держави</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цілому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захист</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від</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неправомірного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зовнішнього</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внутрішнього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втручання</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інформаційної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інфраструктури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процесів</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яких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інформація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використовується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суворо</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призначенням</a:t>
            </a:r>
            <a:r>
              <a:rPr lang="ru-RU" sz="3200" dirty="0">
                <a:latin typeface="Times New Roman" panose="02020603050405020304" pitchFamily="18" charset="0"/>
                <a:cs typeface="Times New Roman" panose="02020603050405020304" pitchFamily="18" charset="0"/>
              </a:rPr>
              <a:t> і не </a:t>
            </a:r>
            <a:r>
              <a:rPr lang="ru-RU" sz="3200" dirty="0" err="1">
                <a:latin typeface="Times New Roman" panose="02020603050405020304" pitchFamily="18" charset="0"/>
                <a:cs typeface="Times New Roman" panose="02020603050405020304" pitchFamily="18" charset="0"/>
              </a:rPr>
              <a:t>впливає</a:t>
            </a:r>
            <a:r>
              <a:rPr lang="ru-RU" sz="3200" dirty="0">
                <a:latin typeface="Times New Roman" panose="02020603050405020304" pitchFamily="18" charset="0"/>
                <a:cs typeface="Times New Roman" panose="02020603050405020304" pitchFamily="18" charset="0"/>
              </a:rPr>
              <a:t> негативно на </a:t>
            </a:r>
            <a:r>
              <a:rPr lang="ru-RU" sz="3200" dirty="0" err="1">
                <a:latin typeface="Times New Roman" panose="02020603050405020304" pitchFamily="18" charset="0"/>
                <a:cs typeface="Times New Roman" panose="02020603050405020304" pitchFamily="18" charset="0"/>
              </a:rPr>
              <a:t>інформаційну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чи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інші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системи</a:t>
            </a:r>
            <a:r>
              <a:rPr lang="ru-RU" sz="3200" dirty="0">
                <a:latin typeface="Times New Roman" panose="02020603050405020304" pitchFamily="18" charset="0"/>
                <a:cs typeface="Times New Roman" panose="02020603050405020304" pitchFamily="18" charset="0"/>
              </a:rPr>
              <a:t> як </a:t>
            </a:r>
            <a:r>
              <a:rPr lang="ru-RU" sz="3200" dirty="0" err="1">
                <a:latin typeface="Times New Roman" panose="02020603050405020304" pitchFamily="18" charset="0"/>
                <a:cs typeface="Times New Roman" panose="02020603050405020304" pitchFamily="18" charset="0"/>
              </a:rPr>
              <a:t>самої</a:t>
            </a:r>
            <a:r>
              <a:rPr lang="ru-RU" sz="3200" dirty="0">
                <a:latin typeface="Times New Roman" panose="02020603050405020304" pitchFamily="18" charset="0"/>
                <a:cs typeface="Times New Roman" panose="02020603050405020304" pitchFamily="18" charset="0"/>
              </a:rPr>
              <a:t> </a:t>
            </a:r>
            <a:r>
              <a:rPr lang="ru-RU" sz="3200">
                <a:latin typeface="Times New Roman" panose="02020603050405020304" pitchFamily="18" charset="0"/>
                <a:cs typeface="Times New Roman" panose="02020603050405020304" pitchFamily="18" charset="0"/>
              </a:rPr>
              <a:t>держави</a:t>
            </a:r>
            <a:r>
              <a:rPr lang="ru-RU" sz="3200" dirty="0">
                <a:latin typeface="Times New Roman" panose="02020603050405020304" pitchFamily="18" charset="0"/>
                <a:cs typeface="Times New Roman" panose="02020603050405020304" pitchFamily="18" charset="0"/>
              </a:rPr>
              <a:t>, так й </a:t>
            </a:r>
            <a:r>
              <a:rPr lang="ru-RU" sz="3200" dirty="0" err="1">
                <a:latin typeface="Times New Roman" panose="02020603050405020304" pitchFamily="18" charset="0"/>
                <a:cs typeface="Times New Roman" panose="02020603050405020304" pitchFamily="18" charset="0"/>
              </a:rPr>
              <a:t>інших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країн</a:t>
            </a:r>
            <a:r>
              <a:rPr lang="ru-RU" sz="3200" dirty="0">
                <a:latin typeface="Times New Roman" panose="02020603050405020304" pitchFamily="18" charset="0"/>
                <a:cs typeface="Times New Roman" panose="02020603050405020304" pitchFamily="18" charset="0"/>
              </a:rPr>
              <a:t> при </a:t>
            </a:r>
            <a:r>
              <a:rPr lang="ru-RU" sz="3200" dirty="0" err="1">
                <a:latin typeface="Times New Roman" panose="02020603050405020304" pitchFamily="18" charset="0"/>
                <a:cs typeface="Times New Roman" panose="02020603050405020304" pitchFamily="18" charset="0"/>
              </a:rPr>
              <a:t>її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використанні</a:t>
            </a:r>
            <a:r>
              <a:rPr lang="ru-RU" sz="3200" dirty="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097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212" y="332656"/>
            <a:ext cx="8691610"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4</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СКЛАДОВІ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КІБЕРПРОСТІРУ </a:t>
            </a:r>
          </a:p>
        </p:txBody>
      </p:sp>
    </p:spTree>
    <p:extLst>
      <p:ext uri="{BB962C8B-B14F-4D97-AF65-F5344CB8AC3E}">
        <p14:creationId xmlns:p14="http://schemas.microsoft.com/office/powerpoint/2010/main" val="2816345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8520" y="163860"/>
            <a:ext cx="9224455" cy="6863417"/>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42950" lvl="0" indent="-742950">
              <a:buFont typeface="+mj-lt"/>
              <a:buAutoNum type="arabicPeriod"/>
            </a:pPr>
            <a:r>
              <a:rPr lang="uk-UA" sz="4000" b="1" dirty="0">
                <a:ln/>
                <a:solidFill>
                  <a:srgbClr val="FF0000"/>
                </a:solidFill>
              </a:rPr>
              <a:t>Географічні дослідження кіберпростору. </a:t>
            </a:r>
            <a:r>
              <a:rPr lang="uk-UA" sz="4000" b="1" i="1" dirty="0" err="1">
                <a:ln/>
                <a:solidFill>
                  <a:srgbClr val="7030A0"/>
                </a:solidFill>
              </a:rPr>
              <a:t>Кiбергеографiя</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Співвідношення кіберпростору i реального простору. </a:t>
            </a:r>
            <a:r>
              <a:rPr lang="uk-UA" sz="4000" b="1" i="1" dirty="0">
                <a:ln/>
                <a:solidFill>
                  <a:srgbClr val="7030A0"/>
                </a:solidFill>
              </a:rPr>
              <a:t>Матриця M. </a:t>
            </a:r>
            <a:r>
              <a:rPr lang="uk-UA" sz="4000" b="1" i="1" dirty="0" err="1">
                <a:ln/>
                <a:solidFill>
                  <a:srgbClr val="7030A0"/>
                </a:solidFill>
              </a:rPr>
              <a:t>Batty</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Візуалізація кіберпростору.  </a:t>
            </a:r>
            <a:r>
              <a:rPr lang="uk-UA" sz="4000" b="1" i="1" dirty="0">
                <a:ln/>
                <a:solidFill>
                  <a:srgbClr val="7030A0"/>
                </a:solidFill>
              </a:rPr>
              <a:t>Картування кіберпростору. Атласи кіберпростору</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Розвиток географії кіберпростору: </a:t>
            </a:r>
            <a:r>
              <a:rPr lang="uk-UA" sz="4000" b="1" i="1" dirty="0" err="1">
                <a:ln/>
                <a:solidFill>
                  <a:srgbClr val="7030A0"/>
                </a:solidFill>
              </a:rPr>
              <a:t>Кiбергеополiтика</a:t>
            </a:r>
            <a:r>
              <a:rPr lang="uk-UA" sz="4000" b="1" i="1" dirty="0">
                <a:ln/>
                <a:solidFill>
                  <a:srgbClr val="7030A0"/>
                </a:solidFill>
              </a:rPr>
              <a:t>. </a:t>
            </a:r>
            <a:r>
              <a:rPr lang="uk-UA" sz="4000" b="1" i="1" dirty="0" err="1">
                <a:ln/>
                <a:solidFill>
                  <a:srgbClr val="7030A0"/>
                </a:solidFill>
              </a:rPr>
              <a:t>Кiбердемографiя</a:t>
            </a:r>
            <a:r>
              <a:rPr lang="uk-UA" sz="4000" b="1" i="1" dirty="0">
                <a:ln/>
                <a:solidFill>
                  <a:srgbClr val="7030A0"/>
                </a:solidFill>
              </a:rPr>
              <a:t> </a:t>
            </a:r>
            <a:r>
              <a:rPr lang="uk-UA" sz="4000" b="1" i="1" dirty="0" err="1">
                <a:ln/>
                <a:solidFill>
                  <a:srgbClr val="7030A0"/>
                </a:solidFill>
              </a:rPr>
              <a:t>Кiберкартографiя</a:t>
            </a:r>
            <a:r>
              <a:rPr lang="uk-UA" sz="4000" b="1" dirty="0">
                <a:ln/>
                <a:solidFill>
                  <a:srgbClr val="7030A0"/>
                </a:solidFill>
              </a:rPr>
              <a:t>.</a:t>
            </a:r>
            <a:endParaRPr lang="ru-RU" sz="4000" b="1" dirty="0">
              <a:ln/>
              <a:solidFill>
                <a:srgbClr val="7030A0"/>
              </a:solidFill>
            </a:endParaRPr>
          </a:p>
        </p:txBody>
      </p:sp>
    </p:spTree>
    <p:extLst>
      <p:ext uri="{BB962C8B-B14F-4D97-AF65-F5344CB8AC3E}">
        <p14:creationId xmlns:p14="http://schemas.microsoft.com/office/powerpoint/2010/main" val="2593710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ke-batty2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055" y="0"/>
            <a:ext cx="1115055" cy="14584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586" y="27678"/>
            <a:ext cx="6238886" cy="6463308"/>
          </a:xfrm>
          <a:prstGeom prst="rect">
            <a:avLst/>
          </a:prstGeom>
          <a:noFill/>
        </p:spPr>
        <p:txBody>
          <a:bodyPr wrap="square" rtlCol="0">
            <a:spAutoFit/>
          </a:bodyPr>
          <a:lstStyle/>
          <a:p>
            <a:pPr fontAlgn="base"/>
            <a:r>
              <a:rPr lang="en-US" dirty="0"/>
              <a:t>Professor Michael Batty</a:t>
            </a:r>
          </a:p>
          <a:p>
            <a:pPr fontAlgn="base"/>
            <a:r>
              <a:rPr lang="en-US" dirty="0"/>
              <a:t>Chairman, Centre for Advanced Spatial Analysis (CASA) University College London</a:t>
            </a:r>
          </a:p>
          <a:p>
            <a:pPr fontAlgn="base"/>
            <a:br>
              <a:rPr lang="en-US" dirty="0"/>
            </a:br>
            <a:endParaRPr lang="en-US" dirty="0"/>
          </a:p>
          <a:p>
            <a:pPr fontAlgn="base"/>
            <a:r>
              <a:rPr lang="en-US" dirty="0"/>
              <a:t>Michael Batty is Bartlett Professor of Planning at University College London. He is Chair of the Centre for Advanced Spatial Analysis (CASA) and a Turing Fellow in the Alan Turing Institute. He was Professor of Town Planning at the University of Wales in Cardiff in the 1980s, Director of the NCGIA at SUNY-Buffalo in the early 1990s before he set up CASA at UCL in 1995. He has worked on computer models of cities and their </a:t>
            </a:r>
            <a:r>
              <a:rPr lang="en-US" dirty="0" err="1"/>
              <a:t>visualisation</a:t>
            </a:r>
            <a:r>
              <a:rPr lang="en-US" dirty="0"/>
              <a:t> since the 1970s and his recent publications are </a:t>
            </a:r>
            <a:r>
              <a:rPr lang="en-US" b="1" i="1" dirty="0"/>
              <a:t>Cities and Complexity</a:t>
            </a:r>
            <a:r>
              <a:rPr lang="en-US" dirty="0"/>
              <a:t> (2005), </a:t>
            </a:r>
            <a:r>
              <a:rPr lang="en-US" b="1" i="1" dirty="0"/>
              <a:t>The New Science of Cities</a:t>
            </a:r>
            <a:r>
              <a:rPr lang="en-US" dirty="0"/>
              <a:t> (2013), and </a:t>
            </a:r>
            <a:r>
              <a:rPr lang="en-US" b="1" i="1" dirty="0"/>
              <a:t>Inventing Future Cities</a:t>
            </a:r>
            <a:r>
              <a:rPr lang="en-US" dirty="0"/>
              <a:t> (2018), all published by The MIT Press. The edited book </a:t>
            </a:r>
            <a:r>
              <a:rPr lang="en-US" b="1" i="1" dirty="0"/>
              <a:t>Urban Informatics</a:t>
            </a:r>
            <a:r>
              <a:rPr lang="en-US" dirty="0"/>
              <a:t> (Springer 2021) reflects the focus on the applications of digital technologies to urban planning. He is a Fellow of the British Academy (FBA) and the Royal Society (FRS) and was awarded the CBE in the Queen’s Birthday </a:t>
            </a:r>
            <a:r>
              <a:rPr lang="en-US" dirty="0" err="1"/>
              <a:t>Honours</a:t>
            </a:r>
            <a:r>
              <a:rPr lang="en-US" dirty="0"/>
              <a:t> List in 2004. In 2015 he received the Gold Medal of the Royal Geographical Society and in 2016 the Gold Medal of the Royal Town Planning Institute.</a:t>
            </a:r>
          </a:p>
          <a:p>
            <a:endParaRPr lang="uk-UA" dirty="0"/>
          </a:p>
        </p:txBody>
      </p:sp>
      <p:pic>
        <p:nvPicPr>
          <p:cNvPr id="1029" name="Picture 5" descr="https://static.wixstatic.com/media/21d32f_af7ab98fe6b747f688dfef17c155194a~mv2.jpg/v1/fill/w_740,h_1023,al_c,q_85,usm_0.66_1.00_0.01,enc_auto/21d32f_af7ab98fe6b747f688dfef17c155194a~m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471" y="82407"/>
            <a:ext cx="1666813"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46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72252" cy="569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012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582" y="332656"/>
            <a:ext cx="9060878"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5</a:t>
            </a:r>
          </a:p>
          <a:p>
            <a:pPr algn="ct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Кібервійна</a:t>
            </a: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a:t>
            </a: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ібербезпека</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48814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1" y="0"/>
            <a:ext cx="9144000" cy="3539430"/>
          </a:xfrm>
          <a:prstGeom prst="rect">
            <a:avLst/>
          </a:prstGeom>
        </p:spPr>
        <p:txBody>
          <a:bodyPr wrap="square">
            <a:spAutoFit/>
          </a:bodyPr>
          <a:lstStyle/>
          <a:p>
            <a:r>
              <a:rPr lang="ru-RU" sz="2800" dirty="0" err="1"/>
              <a:t>Основні</a:t>
            </a:r>
            <a:r>
              <a:rPr lang="ru-RU" sz="2800" dirty="0"/>
              <a:t> </a:t>
            </a:r>
            <a:r>
              <a:rPr lang="ru-RU" sz="2800" dirty="0" err="1"/>
              <a:t>риси</a:t>
            </a:r>
            <a:r>
              <a:rPr lang="ru-RU" sz="2800" dirty="0"/>
              <a:t> </a:t>
            </a:r>
            <a:r>
              <a:rPr lang="ru-RU" sz="2800" dirty="0" err="1"/>
              <a:t>кібервійн</a:t>
            </a:r>
            <a:r>
              <a:rPr lang="ru-RU" sz="2800" dirty="0"/>
              <a:t>, </a:t>
            </a:r>
            <a:r>
              <a:rPr lang="ru-RU" sz="2800" dirty="0" err="1"/>
              <a:t>що</a:t>
            </a:r>
            <a:r>
              <a:rPr lang="ru-RU" sz="2800" dirty="0"/>
              <a:t> </a:t>
            </a:r>
            <a:r>
              <a:rPr lang="ru-RU" sz="2800" dirty="0" err="1"/>
              <a:t>відрізняють</a:t>
            </a:r>
            <a:r>
              <a:rPr lang="ru-RU" sz="2800" dirty="0"/>
              <a:t> </a:t>
            </a:r>
            <a:r>
              <a:rPr lang="ru-RU" sz="2800" dirty="0" err="1"/>
              <a:t>їх</a:t>
            </a:r>
            <a:r>
              <a:rPr lang="ru-RU" sz="2800" dirty="0"/>
              <a:t> </a:t>
            </a:r>
            <a:r>
              <a:rPr lang="ru-RU" sz="2800" dirty="0" err="1"/>
              <a:t>від</a:t>
            </a:r>
            <a:r>
              <a:rPr lang="ru-RU" sz="2800" dirty="0"/>
              <a:t> </a:t>
            </a:r>
            <a:r>
              <a:rPr lang="ru-RU" sz="2800" dirty="0" err="1"/>
              <a:t>інших</a:t>
            </a:r>
            <a:r>
              <a:rPr lang="ru-RU" sz="2800" dirty="0"/>
              <a:t> </a:t>
            </a:r>
            <a:r>
              <a:rPr lang="ru-RU" sz="2800" dirty="0" err="1"/>
              <a:t>типів</a:t>
            </a:r>
            <a:r>
              <a:rPr lang="ru-RU" sz="2800" dirty="0"/>
              <a:t> </a:t>
            </a:r>
            <a:r>
              <a:rPr lang="ru-RU" sz="2800" dirty="0" err="1"/>
              <a:t>військових</a:t>
            </a:r>
            <a:r>
              <a:rPr lang="ru-RU" sz="2800" dirty="0"/>
              <a:t> </a:t>
            </a:r>
            <a:r>
              <a:rPr lang="ru-RU" sz="2800" dirty="0" err="1"/>
              <a:t>дій</a:t>
            </a:r>
            <a:r>
              <a:rPr lang="ru-RU" sz="2800" dirty="0"/>
              <a:t>: </a:t>
            </a:r>
          </a:p>
          <a:p>
            <a:r>
              <a:rPr lang="ru-RU" sz="2800" dirty="0"/>
              <a:t> </a:t>
            </a:r>
            <a:r>
              <a:rPr lang="ru-RU" sz="2800" dirty="0" err="1"/>
              <a:t>Високий</a:t>
            </a:r>
            <a:r>
              <a:rPr lang="ru-RU" sz="2800" dirty="0"/>
              <a:t> </a:t>
            </a:r>
            <a:r>
              <a:rPr lang="ru-RU" sz="2800" dirty="0" err="1"/>
              <a:t>рівень</a:t>
            </a:r>
            <a:r>
              <a:rPr lang="ru-RU" sz="2800" dirty="0"/>
              <a:t> </a:t>
            </a:r>
            <a:r>
              <a:rPr lang="ru-RU" sz="2800" dirty="0" err="1"/>
              <a:t>анонімності</a:t>
            </a:r>
            <a:r>
              <a:rPr lang="ru-RU" sz="2800" dirty="0"/>
              <a:t>; </a:t>
            </a:r>
          </a:p>
          <a:p>
            <a:r>
              <a:rPr lang="ru-RU" sz="2800" dirty="0"/>
              <a:t> </a:t>
            </a:r>
            <a:r>
              <a:rPr lang="ru-RU" sz="2800" dirty="0" err="1"/>
              <a:t>Невизначеність</a:t>
            </a:r>
            <a:r>
              <a:rPr lang="ru-RU" sz="2800" dirty="0"/>
              <a:t> часу початку; </a:t>
            </a:r>
          </a:p>
          <a:p>
            <a:r>
              <a:rPr lang="ru-RU" sz="2800" dirty="0"/>
              <a:t> </a:t>
            </a:r>
            <a:r>
              <a:rPr lang="ru-RU" sz="2800" dirty="0" err="1"/>
              <a:t>певна</a:t>
            </a:r>
            <a:r>
              <a:rPr lang="ru-RU" sz="2800" dirty="0"/>
              <a:t> </a:t>
            </a:r>
            <a:r>
              <a:rPr lang="ru-RU" sz="2800" dirty="0" err="1"/>
              <a:t>відсутність</a:t>
            </a:r>
            <a:r>
              <a:rPr lang="ru-RU" sz="2800" dirty="0"/>
              <a:t> </a:t>
            </a:r>
            <a:r>
              <a:rPr lang="ru-RU" sz="2800" dirty="0" err="1"/>
              <a:t>слідів</a:t>
            </a:r>
            <a:r>
              <a:rPr lang="ru-RU" sz="2800" dirty="0"/>
              <a:t>; </a:t>
            </a:r>
          </a:p>
          <a:p>
            <a:r>
              <a:rPr lang="ru-RU" sz="2800" dirty="0"/>
              <a:t> </a:t>
            </a:r>
            <a:r>
              <a:rPr lang="ru-RU" sz="2800" dirty="0" err="1"/>
              <a:t>Відсутність</a:t>
            </a:r>
            <a:r>
              <a:rPr lang="ru-RU" sz="2800" dirty="0"/>
              <a:t> таких </a:t>
            </a:r>
            <a:r>
              <a:rPr lang="ru-RU" sz="2800" dirty="0" err="1"/>
              <a:t>визначень</a:t>
            </a:r>
            <a:r>
              <a:rPr lang="ru-RU" sz="2800" dirty="0"/>
              <a:t> як «фронт», «</a:t>
            </a:r>
            <a:r>
              <a:rPr lang="ru-RU" sz="2800" dirty="0" err="1"/>
              <a:t>тил</a:t>
            </a:r>
            <a:r>
              <a:rPr lang="ru-RU" sz="2800" dirty="0"/>
              <a:t>»; </a:t>
            </a:r>
          </a:p>
          <a:p>
            <a:r>
              <a:rPr lang="ru-RU" sz="2800" dirty="0"/>
              <a:t> </a:t>
            </a:r>
            <a:r>
              <a:rPr lang="ru-RU" sz="2800" dirty="0" err="1"/>
              <a:t>Відсутність</a:t>
            </a:r>
            <a:r>
              <a:rPr lang="ru-RU" sz="2800" dirty="0"/>
              <a:t> будь-</a:t>
            </a:r>
            <a:r>
              <a:rPr lang="ru-RU" sz="2800" dirty="0" err="1"/>
              <a:t>століття</a:t>
            </a:r>
            <a:r>
              <a:rPr lang="ru-RU" sz="2800" dirty="0"/>
              <a:t> </a:t>
            </a:r>
            <a:r>
              <a:rPr lang="ru-RU" sz="2800" dirty="0" err="1"/>
              <a:t>почалось</a:t>
            </a:r>
            <a:r>
              <a:rPr lang="ru-RU" sz="2800" dirty="0"/>
              <a:t> з </a:t>
            </a:r>
            <a:r>
              <a:rPr lang="ru-RU" sz="2800" dirty="0" err="1"/>
              <a:t>революційних</a:t>
            </a:r>
            <a:r>
              <a:rPr lang="ru-RU" sz="2800" dirty="0"/>
              <a:t> </a:t>
            </a:r>
            <a:r>
              <a:rPr lang="ru-RU" sz="2800" dirty="0" err="1"/>
              <a:t>змін</a:t>
            </a:r>
            <a:r>
              <a:rPr lang="ru-RU" sz="2800" dirty="0"/>
              <a:t>, </a:t>
            </a:r>
            <a:r>
              <a:rPr lang="ru-RU" sz="2800" dirty="0" err="1"/>
              <a:t>які</a:t>
            </a:r>
            <a:r>
              <a:rPr lang="ru-RU" sz="2800" dirty="0"/>
              <a:t> </a:t>
            </a:r>
            <a:r>
              <a:rPr lang="ru-RU" sz="2800" dirty="0" err="1"/>
              <a:t>якого</a:t>
            </a:r>
            <a:r>
              <a:rPr lang="ru-RU" sz="2800" dirty="0"/>
              <a:t> правового </a:t>
            </a:r>
            <a:r>
              <a:rPr lang="ru-RU" sz="2800" dirty="0" err="1"/>
              <a:t>міжнародного</a:t>
            </a:r>
            <a:r>
              <a:rPr lang="ru-RU" sz="2800" dirty="0"/>
              <a:t> </a:t>
            </a:r>
            <a:r>
              <a:rPr lang="ru-RU" sz="2800" dirty="0" err="1"/>
              <a:t>регулювання</a:t>
            </a:r>
            <a:r>
              <a:rPr lang="ru-RU" sz="2800" dirty="0"/>
              <a:t>.</a:t>
            </a:r>
            <a:endParaRPr lang="uk-UA" sz="2800" dirty="0"/>
          </a:p>
        </p:txBody>
      </p:sp>
    </p:spTree>
    <p:extLst>
      <p:ext uri="{BB962C8B-B14F-4D97-AF65-F5344CB8AC3E}">
        <p14:creationId xmlns:p14="http://schemas.microsoft.com/office/powerpoint/2010/main" val="30542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8" y="332656"/>
            <a:ext cx="9144000" cy="3970318"/>
          </a:xfrm>
          <a:prstGeom prst="rect">
            <a:avLst/>
          </a:prstGeom>
        </p:spPr>
        <p:txBody>
          <a:bodyPr wrap="square">
            <a:spAutoFit/>
          </a:bodyPr>
          <a:lstStyle/>
          <a:p>
            <a:r>
              <a:rPr lang="ru-RU" sz="2800" dirty="0" err="1"/>
              <a:t>Фактори</a:t>
            </a:r>
            <a:r>
              <a:rPr lang="ru-RU" sz="2800" dirty="0"/>
              <a:t> </a:t>
            </a:r>
            <a:r>
              <a:rPr lang="ru-RU" sz="2800" dirty="0" err="1"/>
              <a:t>загрози</a:t>
            </a:r>
            <a:r>
              <a:rPr lang="ru-RU" sz="2800" dirty="0"/>
              <a:t>:</a:t>
            </a:r>
          </a:p>
          <a:p>
            <a:r>
              <a:rPr lang="ru-RU" sz="2800" dirty="0"/>
              <a:t>  </a:t>
            </a:r>
            <a:r>
              <a:rPr lang="ru-RU" sz="2800" dirty="0" err="1"/>
              <a:t>Тенденції</a:t>
            </a:r>
            <a:r>
              <a:rPr lang="ru-RU" sz="2800" dirty="0"/>
              <a:t> </a:t>
            </a:r>
            <a:r>
              <a:rPr lang="ru-RU" sz="2800" dirty="0" err="1"/>
              <a:t>технологічного</a:t>
            </a:r>
            <a:r>
              <a:rPr lang="ru-RU" sz="2800" dirty="0"/>
              <a:t> </a:t>
            </a:r>
            <a:r>
              <a:rPr lang="ru-RU" sz="2800" dirty="0" err="1"/>
              <a:t>розвитку</a:t>
            </a:r>
            <a:r>
              <a:rPr lang="ru-RU" sz="2800" dirty="0"/>
              <a:t>; </a:t>
            </a:r>
          </a:p>
          <a:p>
            <a:r>
              <a:rPr lang="ru-RU" sz="2800" dirty="0"/>
              <a:t> </a:t>
            </a:r>
            <a:r>
              <a:rPr lang="ru-RU" sz="2800" dirty="0" err="1"/>
              <a:t>Темпи</a:t>
            </a:r>
            <a:r>
              <a:rPr lang="ru-RU" sz="2800" dirty="0"/>
              <a:t> та </a:t>
            </a:r>
            <a:r>
              <a:rPr lang="ru-RU" sz="2800" dirty="0" err="1"/>
              <a:t>суперечливість</a:t>
            </a:r>
            <a:r>
              <a:rPr lang="ru-RU" sz="2800" dirty="0"/>
              <a:t> </a:t>
            </a:r>
            <a:r>
              <a:rPr lang="ru-RU" sz="2800" dirty="0" err="1"/>
              <a:t>динаміки</a:t>
            </a:r>
            <a:r>
              <a:rPr lang="ru-RU" sz="2800" dirty="0"/>
              <a:t> </a:t>
            </a:r>
            <a:r>
              <a:rPr lang="ru-RU" sz="2800" dirty="0" err="1"/>
              <a:t>світової</a:t>
            </a:r>
            <a:r>
              <a:rPr lang="ru-RU" sz="2800" dirty="0"/>
              <a:t> </a:t>
            </a:r>
            <a:r>
              <a:rPr lang="ru-RU" sz="2800" dirty="0" err="1"/>
              <a:t>економіки</a:t>
            </a:r>
            <a:r>
              <a:rPr lang="ru-RU" sz="2800" dirty="0"/>
              <a:t>; </a:t>
            </a:r>
          </a:p>
          <a:p>
            <a:r>
              <a:rPr lang="ru-RU" sz="2800" dirty="0"/>
              <a:t> </a:t>
            </a:r>
            <a:r>
              <a:rPr lang="ru-RU" sz="2800" dirty="0" err="1"/>
              <a:t>Експоненціальне</a:t>
            </a:r>
            <a:r>
              <a:rPr lang="ru-RU" sz="2800" dirty="0"/>
              <a:t> </a:t>
            </a:r>
            <a:r>
              <a:rPr lang="ru-RU" sz="2800" dirty="0" err="1"/>
              <a:t>зростання</a:t>
            </a:r>
            <a:r>
              <a:rPr lang="ru-RU" sz="2800" dirty="0"/>
              <a:t> </a:t>
            </a:r>
            <a:r>
              <a:rPr lang="ru-RU" sz="2800" dirty="0" err="1"/>
              <a:t>Інтернету</a:t>
            </a:r>
            <a:r>
              <a:rPr lang="ru-RU" sz="2800" dirty="0"/>
              <a:t> речей, </a:t>
            </a:r>
            <a:r>
              <a:rPr lang="ru-RU" sz="2800" dirty="0" err="1"/>
              <a:t>поява</a:t>
            </a:r>
            <a:r>
              <a:rPr lang="ru-RU" sz="2800" dirty="0"/>
              <a:t> </a:t>
            </a:r>
            <a:r>
              <a:rPr lang="ru-RU" sz="2800" dirty="0" err="1"/>
              <a:t>бодінет</a:t>
            </a:r>
            <a:r>
              <a:rPr lang="ru-RU" sz="2800" dirty="0"/>
              <a:t>; </a:t>
            </a:r>
          </a:p>
          <a:p>
            <a:r>
              <a:rPr lang="ru-RU" sz="2800" dirty="0"/>
              <a:t> </a:t>
            </a:r>
            <a:r>
              <a:rPr lang="ru-RU" sz="2800" dirty="0" err="1"/>
              <a:t>Розвиток</a:t>
            </a:r>
            <a:r>
              <a:rPr lang="ru-RU" sz="2800" dirty="0"/>
              <a:t> </a:t>
            </a:r>
            <a:r>
              <a:rPr lang="ru-RU" sz="2800" dirty="0" err="1"/>
              <a:t>хмарних</a:t>
            </a:r>
            <a:r>
              <a:rPr lang="ru-RU" sz="2800" dirty="0"/>
              <a:t> </a:t>
            </a:r>
            <a:r>
              <a:rPr lang="ru-RU" sz="2800" dirty="0" err="1"/>
              <a:t>обчислень</a:t>
            </a:r>
            <a:r>
              <a:rPr lang="ru-RU" sz="2800" dirty="0"/>
              <a:t>; </a:t>
            </a:r>
          </a:p>
          <a:p>
            <a:r>
              <a:rPr lang="ru-RU" sz="2800" dirty="0"/>
              <a:t> </a:t>
            </a:r>
            <a:r>
              <a:rPr lang="ru-RU" sz="2800" dirty="0" err="1"/>
              <a:t>Інформаційні</a:t>
            </a:r>
            <a:r>
              <a:rPr lang="ru-RU" sz="2800" dirty="0"/>
              <a:t> </a:t>
            </a:r>
            <a:r>
              <a:rPr lang="ru-RU" sz="2800" dirty="0" err="1"/>
              <a:t>технології</a:t>
            </a:r>
            <a:r>
              <a:rPr lang="ru-RU" sz="2800" dirty="0"/>
              <a:t> є </a:t>
            </a:r>
            <a:r>
              <a:rPr lang="ru-RU" sz="2800" dirty="0" err="1"/>
              <a:t>інтегральною</a:t>
            </a:r>
            <a:r>
              <a:rPr lang="ru-RU" sz="2800" dirty="0"/>
              <a:t> </a:t>
            </a:r>
            <a:r>
              <a:rPr lang="ru-RU" sz="2800" dirty="0" err="1"/>
              <a:t>складовою</a:t>
            </a:r>
            <a:r>
              <a:rPr lang="ru-RU" sz="2800" dirty="0"/>
              <a:t> </a:t>
            </a:r>
            <a:r>
              <a:rPr lang="ru-RU" sz="2800" dirty="0" err="1"/>
              <a:t>багатьох</a:t>
            </a:r>
            <a:r>
              <a:rPr lang="ru-RU" sz="2800" dirty="0"/>
              <a:t> </a:t>
            </a:r>
            <a:r>
              <a:rPr lang="ru-RU" sz="2800" dirty="0" err="1"/>
              <a:t>сучасних</a:t>
            </a:r>
            <a:r>
              <a:rPr lang="ru-RU" sz="2800" dirty="0"/>
              <a:t> </a:t>
            </a:r>
            <a:r>
              <a:rPr lang="ru-RU" sz="2800" dirty="0" err="1"/>
              <a:t>технологій</a:t>
            </a:r>
            <a:r>
              <a:rPr lang="ru-RU" sz="2800" dirty="0"/>
              <a:t> (</a:t>
            </a:r>
            <a:r>
              <a:rPr lang="ru-RU" sz="2800" dirty="0" err="1"/>
              <a:t>робототехніка</a:t>
            </a:r>
            <a:r>
              <a:rPr lang="ru-RU" sz="2800" dirty="0"/>
              <a:t>, </a:t>
            </a:r>
            <a:r>
              <a:rPr lang="ru-RU" sz="2800" dirty="0" err="1"/>
              <a:t>біотехнології</a:t>
            </a:r>
            <a:r>
              <a:rPr lang="ru-RU" sz="2800" dirty="0"/>
              <a:t>, </a:t>
            </a:r>
            <a:r>
              <a:rPr lang="ru-RU" sz="2800" dirty="0" err="1"/>
              <a:t>тощо</a:t>
            </a:r>
            <a:r>
              <a:rPr lang="ru-RU" sz="2800" dirty="0"/>
              <a:t>).</a:t>
            </a:r>
            <a:endParaRPr lang="uk-UA" sz="2800" dirty="0"/>
          </a:p>
        </p:txBody>
      </p:sp>
    </p:spTree>
    <p:extLst>
      <p:ext uri="{BB962C8B-B14F-4D97-AF65-F5344CB8AC3E}">
        <p14:creationId xmlns:p14="http://schemas.microsoft.com/office/powerpoint/2010/main" val="1335479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97"/>
            <a:ext cx="9144000" cy="6555641"/>
          </a:xfrm>
          <a:prstGeom prst="rect">
            <a:avLst/>
          </a:prstGeom>
        </p:spPr>
        <p:txBody>
          <a:bodyPr wrap="square">
            <a:spAutoFit/>
          </a:bodyPr>
          <a:lstStyle/>
          <a:p>
            <a:r>
              <a:rPr lang="ru-RU" sz="2000" dirty="0" err="1"/>
              <a:t>Кібервійська</a:t>
            </a:r>
            <a:r>
              <a:rPr lang="ru-RU" sz="2000" dirty="0"/>
              <a:t> США </a:t>
            </a:r>
            <a:r>
              <a:rPr lang="ru-RU" sz="2000" dirty="0" err="1"/>
              <a:t>мають</a:t>
            </a:r>
            <a:r>
              <a:rPr lang="ru-RU" sz="2000" dirty="0"/>
              <a:t> </a:t>
            </a:r>
            <a:r>
              <a:rPr lang="ru-RU" sz="2000" dirty="0" err="1"/>
              <a:t>розгалужену</a:t>
            </a:r>
            <a:r>
              <a:rPr lang="ru-RU" sz="2000" dirty="0"/>
              <a:t> структуру і </a:t>
            </a:r>
            <a:r>
              <a:rPr lang="ru-RU" sz="2000" dirty="0" err="1"/>
              <a:t>свої</a:t>
            </a:r>
            <a:r>
              <a:rPr lang="ru-RU" sz="2000" dirty="0"/>
              <a:t> </a:t>
            </a:r>
            <a:r>
              <a:rPr lang="ru-RU" sz="2000" dirty="0" err="1"/>
              <a:t>підрозділи</a:t>
            </a:r>
            <a:r>
              <a:rPr lang="ru-RU" sz="2000" dirty="0"/>
              <a:t> в </a:t>
            </a:r>
            <a:r>
              <a:rPr lang="ru-RU" sz="2000" dirty="0" err="1"/>
              <a:t>різних</a:t>
            </a:r>
            <a:r>
              <a:rPr lang="ru-RU" sz="2000" dirty="0"/>
              <a:t> родах </a:t>
            </a:r>
            <a:r>
              <a:rPr lang="ru-RU" sz="2000" dirty="0" err="1"/>
              <a:t>військ</a:t>
            </a:r>
            <a:r>
              <a:rPr lang="ru-RU" sz="2000" dirty="0"/>
              <a:t>. </a:t>
            </a:r>
            <a:r>
              <a:rPr lang="ru-RU" sz="2000" dirty="0" err="1"/>
              <a:t>Внутрішне</a:t>
            </a:r>
            <a:r>
              <a:rPr lang="ru-RU" sz="2000" dirty="0"/>
              <a:t> </a:t>
            </a:r>
            <a:r>
              <a:rPr lang="ru-RU" sz="2000" dirty="0" err="1"/>
              <a:t>забезпечення</a:t>
            </a:r>
            <a:r>
              <a:rPr lang="ru-RU" sz="2000" dirty="0"/>
              <a:t> </a:t>
            </a:r>
            <a:r>
              <a:rPr lang="ru-RU" sz="2000" dirty="0" err="1"/>
              <a:t>включає</a:t>
            </a:r>
            <a:r>
              <a:rPr lang="ru-RU" sz="2000" dirty="0"/>
              <a:t> два </a:t>
            </a:r>
            <a:r>
              <a:rPr lang="ru-RU" sz="2000" dirty="0" err="1"/>
              <a:t>підрозділи</a:t>
            </a:r>
            <a:r>
              <a:rPr lang="ru-RU" sz="2000" dirty="0"/>
              <a:t>: </a:t>
            </a:r>
            <a:r>
              <a:rPr lang="ru-RU" sz="2000" dirty="0" err="1"/>
              <a:t>кіберкомандування</a:t>
            </a:r>
            <a:r>
              <a:rPr lang="ru-RU" sz="2000" dirty="0"/>
              <a:t> США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Кіберкомандування</a:t>
            </a:r>
            <a:r>
              <a:rPr lang="ru-RU" sz="2000" dirty="0"/>
              <a:t> США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 </a:t>
            </a:r>
            <a:r>
              <a:rPr lang="ru-RU" sz="2000" dirty="0" err="1"/>
              <a:t>одне</a:t>
            </a:r>
            <a:r>
              <a:rPr lang="ru-RU" sz="2000" dirty="0"/>
              <a:t> з </a:t>
            </a:r>
            <a:r>
              <a:rPr lang="ru-RU" sz="2000" dirty="0" err="1"/>
              <a:t>одинадцяти</a:t>
            </a:r>
            <a:r>
              <a:rPr lang="ru-RU" sz="2000" dirty="0"/>
              <a:t> </a:t>
            </a:r>
            <a:r>
              <a:rPr lang="ru-RU" sz="2000" dirty="0" err="1"/>
              <a:t>уніфікованих</a:t>
            </a:r>
            <a:r>
              <a:rPr lang="ru-RU" sz="2000" dirty="0"/>
              <a:t> </a:t>
            </a:r>
            <a:r>
              <a:rPr lang="ru-RU" sz="2000" dirty="0" err="1"/>
              <a:t>підрозділів</a:t>
            </a:r>
            <a:r>
              <a:rPr lang="ru-RU" sz="2000" dirty="0"/>
              <a:t> </a:t>
            </a:r>
            <a:r>
              <a:rPr lang="ru-RU" sz="2000" dirty="0" err="1"/>
              <a:t>командування</a:t>
            </a:r>
            <a:r>
              <a:rPr lang="ru-RU" sz="2000" dirty="0"/>
              <a:t> </a:t>
            </a:r>
            <a:r>
              <a:rPr lang="ru-RU" sz="2000" dirty="0" err="1"/>
              <a:t>Міністерства</a:t>
            </a:r>
            <a:r>
              <a:rPr lang="ru-RU" sz="2000" dirty="0"/>
              <a:t> оборони США. </a:t>
            </a:r>
            <a:r>
              <a:rPr lang="ru-RU" sz="2000" dirty="0" err="1"/>
              <a:t>Відповідає</a:t>
            </a:r>
            <a:r>
              <a:rPr lang="ru-RU" sz="2000" dirty="0"/>
              <a:t> за </a:t>
            </a:r>
            <a:r>
              <a:rPr lang="ru-RU" sz="2000" dirty="0" err="1"/>
              <a:t>операцій</a:t>
            </a:r>
            <a:r>
              <a:rPr lang="ru-RU" sz="2000" dirty="0"/>
              <a:t> у </a:t>
            </a:r>
            <a:r>
              <a:rPr lang="ru-RU" sz="2000" dirty="0" err="1"/>
              <a:t>кіберпросторі</a:t>
            </a:r>
            <a:r>
              <a:rPr lang="ru-RU" sz="2000" dirty="0"/>
              <a:t>, </a:t>
            </a:r>
            <a:r>
              <a:rPr lang="ru-RU" sz="2000" dirty="0" err="1"/>
              <a:t>зміцнення</a:t>
            </a:r>
            <a:r>
              <a:rPr lang="ru-RU" sz="2000" dirty="0"/>
              <a:t> </a:t>
            </a:r>
            <a:r>
              <a:rPr lang="ru-RU" sz="2000" dirty="0" err="1"/>
              <a:t>захисту</a:t>
            </a:r>
            <a:r>
              <a:rPr lang="ru-RU" sz="2000" dirty="0"/>
              <a:t> </a:t>
            </a:r>
            <a:r>
              <a:rPr lang="ru-RU" sz="2000" dirty="0" err="1"/>
              <a:t>кіберпростору</a:t>
            </a:r>
            <a:r>
              <a:rPr lang="ru-RU" sz="2000" dirty="0"/>
              <a:t> </a:t>
            </a:r>
            <a:r>
              <a:rPr lang="ru-RU" sz="2000" dirty="0" err="1"/>
              <a:t>Міністерства</a:t>
            </a:r>
            <a:r>
              <a:rPr lang="ru-RU" sz="2000" dirty="0"/>
              <a:t> оборони, </a:t>
            </a:r>
            <a:r>
              <a:rPr lang="ru-RU" sz="2000" dirty="0" err="1"/>
              <a:t>інтеграції</a:t>
            </a:r>
            <a:r>
              <a:rPr lang="ru-RU" sz="2000" dirty="0"/>
              <a:t> та </a:t>
            </a:r>
            <a:r>
              <a:rPr lang="ru-RU" sz="2000" dirty="0" err="1"/>
              <a:t>розширенню</a:t>
            </a:r>
            <a:r>
              <a:rPr lang="ru-RU" sz="2000" dirty="0"/>
              <a:t> </a:t>
            </a:r>
            <a:r>
              <a:rPr lang="ru-RU" sz="2000" dirty="0" err="1"/>
              <a:t>кібернетичний</a:t>
            </a:r>
            <a:r>
              <a:rPr lang="ru-RU" sz="2000" dirty="0"/>
              <a:t> </a:t>
            </a:r>
            <a:r>
              <a:rPr lang="ru-RU" sz="2000" dirty="0" err="1"/>
              <a:t>досвіду</a:t>
            </a:r>
            <a:r>
              <a:rPr lang="ru-RU" sz="2000" dirty="0"/>
              <a:t> </a:t>
            </a:r>
            <a:r>
              <a:rPr lang="ru-RU" sz="2000" dirty="0" err="1"/>
              <a:t>Міністерства</a:t>
            </a:r>
            <a:r>
              <a:rPr lang="ru-RU" sz="2000" dirty="0"/>
              <a:t> оборони.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був</a:t>
            </a:r>
            <a:r>
              <a:rPr lang="ru-RU" sz="2000" dirty="0"/>
              <a:t> </a:t>
            </a:r>
            <a:r>
              <a:rPr lang="ru-RU" sz="2000" dirty="0" err="1"/>
              <a:t>створений</a:t>
            </a:r>
            <a:r>
              <a:rPr lang="ru-RU" sz="2000" dirty="0"/>
              <a:t> в </a:t>
            </a:r>
            <a:r>
              <a:rPr lang="ru-RU" sz="2000" dirty="0" err="1"/>
              <a:t>середині</a:t>
            </a:r>
            <a:r>
              <a:rPr lang="ru-RU" sz="2000" dirty="0"/>
              <a:t> 2009 року в штаб-</a:t>
            </a:r>
            <a:r>
              <a:rPr lang="ru-RU" sz="2000" dirty="0" err="1"/>
              <a:t>квартирі</a:t>
            </a:r>
            <a:r>
              <a:rPr lang="ru-RU" sz="2000" dirty="0"/>
              <a:t> Агентства </a:t>
            </a:r>
            <a:r>
              <a:rPr lang="ru-RU" sz="2000" dirty="0" err="1"/>
              <a:t>національної</a:t>
            </a:r>
            <a:r>
              <a:rPr lang="ru-RU" sz="2000" dirty="0"/>
              <a:t> </a:t>
            </a:r>
            <a:r>
              <a:rPr lang="ru-RU" sz="2000" dirty="0" err="1"/>
              <a:t>безпеки</a:t>
            </a:r>
            <a:r>
              <a:rPr lang="ru-RU" sz="2000" dirty="0"/>
              <a:t>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ARES.NSA) </a:t>
            </a:r>
            <a:r>
              <a:rPr lang="ru-RU" sz="2000" dirty="0"/>
              <a:t>у Форт Джордж Г. </a:t>
            </a:r>
            <a:r>
              <a:rPr lang="ru-RU" sz="2000" dirty="0" err="1"/>
              <a:t>Мід</a:t>
            </a:r>
            <a:r>
              <a:rPr lang="ru-RU" sz="2000" dirty="0"/>
              <a:t>, штат </a:t>
            </a:r>
            <a:r>
              <a:rPr lang="ru-RU" sz="2000" dirty="0" err="1"/>
              <a:t>Меріленд</a:t>
            </a:r>
            <a:r>
              <a:rPr lang="ru-RU" sz="2000" dirty="0"/>
              <a:t>. </a:t>
            </a:r>
            <a:r>
              <a:rPr lang="ru-RU" sz="2000" dirty="0" err="1"/>
              <a:t>Він</a:t>
            </a:r>
            <a:r>
              <a:rPr lang="ru-RU" sz="2000" dirty="0"/>
              <a:t> </a:t>
            </a:r>
            <a:r>
              <a:rPr lang="ru-RU" sz="2000" dirty="0" err="1"/>
              <a:t>співпрацює</a:t>
            </a:r>
            <a:r>
              <a:rPr lang="ru-RU" sz="2000" dirty="0"/>
              <a:t> з мережами АНБ і </a:t>
            </a:r>
            <a:r>
              <a:rPr lang="ru-RU" sz="2000" dirty="0" err="1"/>
              <a:t>одночасно</a:t>
            </a:r>
            <a:r>
              <a:rPr lang="ru-RU" sz="2000" dirty="0"/>
              <a:t> </a:t>
            </a:r>
            <a:r>
              <a:rPr lang="ru-RU" sz="2000" dirty="0" err="1"/>
              <a:t>очолюється</a:t>
            </a:r>
            <a:r>
              <a:rPr lang="ru-RU" sz="2000" dirty="0"/>
              <a:t> директором </a:t>
            </a:r>
            <a:r>
              <a:rPr lang="ru-RU" sz="2000" dirty="0" err="1"/>
              <a:t>Агенції</a:t>
            </a:r>
            <a:r>
              <a:rPr lang="ru-RU" sz="2000" dirty="0"/>
              <a:t> </a:t>
            </a:r>
            <a:r>
              <a:rPr lang="ru-RU" sz="2000" dirty="0" err="1"/>
              <a:t>національної</a:t>
            </a:r>
            <a:r>
              <a:rPr lang="ru-RU" sz="2000" dirty="0"/>
              <a:t> </a:t>
            </a:r>
            <a:r>
              <a:rPr lang="ru-RU" sz="2000" dirty="0" err="1"/>
              <a:t>безпеки</a:t>
            </a:r>
            <a:r>
              <a:rPr lang="ru-RU" sz="2000" dirty="0"/>
              <a:t> з моменту </a:t>
            </a:r>
            <a:r>
              <a:rPr lang="ru-RU" sz="2000" dirty="0" err="1"/>
              <a:t>його</a:t>
            </a:r>
            <a:r>
              <a:rPr lang="ru-RU" sz="2000" dirty="0"/>
              <a:t> </a:t>
            </a:r>
            <a:r>
              <a:rPr lang="ru-RU" sz="2000" dirty="0" err="1"/>
              <a:t>створення</a:t>
            </a:r>
            <a:r>
              <a:rPr lang="ru-RU" sz="2000" dirty="0"/>
              <a:t>. </a:t>
            </a:r>
            <a:r>
              <a:rPr lang="ru-RU" sz="2000" dirty="0" err="1"/>
              <a:t>Спочатку</a:t>
            </a:r>
            <a:r>
              <a:rPr lang="ru-RU" sz="2000" dirty="0"/>
              <a:t> </a:t>
            </a:r>
            <a:r>
              <a:rPr lang="ru-RU" sz="2000" dirty="0" err="1"/>
              <a:t>створений</a:t>
            </a:r>
            <a:r>
              <a:rPr lang="ru-RU" sz="2000" dirty="0"/>
              <a:t> </a:t>
            </a:r>
            <a:r>
              <a:rPr lang="ru-RU" sz="2000" dirty="0" err="1"/>
              <a:t>задля</a:t>
            </a:r>
            <a:r>
              <a:rPr lang="ru-RU" sz="2000" dirty="0"/>
              <a:t> </a:t>
            </a:r>
            <a:r>
              <a:rPr lang="ru-RU" sz="2000" dirty="0" err="1"/>
              <a:t>вирішення</a:t>
            </a:r>
            <a:r>
              <a:rPr lang="ru-RU" sz="2000" dirty="0"/>
              <a:t> задач оборони, але </a:t>
            </a:r>
            <a:r>
              <a:rPr lang="ru-RU" sz="2000" dirty="0" err="1"/>
              <a:t>тепер</a:t>
            </a:r>
            <a:r>
              <a:rPr lang="ru-RU" sz="2000" dirty="0"/>
              <a:t> </a:t>
            </a:r>
            <a:r>
              <a:rPr lang="ru-RU" sz="2000" dirty="0" err="1"/>
              <a:t>розглядається</a:t>
            </a:r>
            <a:r>
              <a:rPr lang="ru-RU" sz="2000" dirty="0"/>
              <a:t> і як </a:t>
            </a:r>
            <a:r>
              <a:rPr lang="ru-RU" sz="2000" dirty="0" err="1"/>
              <a:t>наступальна</a:t>
            </a:r>
            <a:r>
              <a:rPr lang="ru-RU" sz="2000" dirty="0"/>
              <a:t> сила. З 2018 року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підвищено</a:t>
            </a:r>
            <a:r>
              <a:rPr lang="ru-RU" sz="2000" dirty="0"/>
              <a:t> до статусу </a:t>
            </a:r>
            <a:r>
              <a:rPr lang="ru-RU" sz="2000" dirty="0" err="1"/>
              <a:t>повноцінної</a:t>
            </a:r>
            <a:r>
              <a:rPr lang="ru-RU" sz="2000" dirty="0"/>
              <a:t> та </a:t>
            </a:r>
            <a:r>
              <a:rPr lang="ru-RU" sz="2000" dirty="0" err="1"/>
              <a:t>незалежної</a:t>
            </a:r>
            <a:r>
              <a:rPr lang="ru-RU" sz="2000" dirty="0"/>
              <a:t> </a:t>
            </a:r>
            <a:r>
              <a:rPr lang="ru-RU" sz="2000" dirty="0" err="1"/>
              <a:t>єдиної</a:t>
            </a:r>
            <a:r>
              <a:rPr lang="ru-RU" sz="2000" dirty="0"/>
              <a:t> </a:t>
            </a:r>
            <a:r>
              <a:rPr lang="ru-RU" sz="2000" dirty="0" err="1"/>
              <a:t>команди</a:t>
            </a:r>
            <a:r>
              <a:rPr lang="ru-RU" sz="2000" dirty="0"/>
              <a:t> командного складу. У </a:t>
            </a:r>
            <a:r>
              <a:rPr lang="ru-RU" sz="2000" dirty="0" err="1"/>
              <a:t>його</a:t>
            </a:r>
            <a:r>
              <a:rPr lang="ru-RU" sz="2000" dirty="0"/>
              <a:t> </a:t>
            </a:r>
            <a:r>
              <a:rPr lang="ru-RU" sz="2000" dirty="0" err="1"/>
              <a:t>складі</a:t>
            </a:r>
            <a:r>
              <a:rPr lang="ru-RU" sz="2000" dirty="0"/>
              <a:t>: </a:t>
            </a:r>
            <a:r>
              <a:rPr lang="en-US" sz="2000" dirty="0"/>
              <a:t>U.S. Army Cyber Command, Fleet Cyber Command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ARES.10th Fleet), Sixteenth Air Force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ARES.Air</a:t>
            </a:r>
            <a:r>
              <a:rPr lang="en-US" sz="2000" dirty="0"/>
              <a:t> Forces Cyber), 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ARES.arine</a:t>
            </a:r>
            <a:r>
              <a:rPr lang="en-US" sz="2000" dirty="0"/>
              <a:t> Corps Forces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ARES.Cyberspace</a:t>
            </a:r>
            <a:r>
              <a:rPr lang="en-US" sz="2000" dirty="0"/>
              <a:t> Command)</a:t>
            </a:r>
            <a:endParaRPr lang="uk-UA" sz="2000" dirty="0"/>
          </a:p>
        </p:txBody>
      </p:sp>
    </p:spTree>
    <p:extLst>
      <p:ext uri="{BB962C8B-B14F-4D97-AF65-F5344CB8AC3E}">
        <p14:creationId xmlns:p14="http://schemas.microsoft.com/office/powerpoint/2010/main" val="1548862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07D8880-396F-AD70-2672-CE7B7E245CBF}"/>
              </a:ext>
            </a:extLst>
          </p:cNvPr>
          <p:cNvSpPr/>
          <p:nvPr/>
        </p:nvSpPr>
        <p:spPr>
          <a:xfrm>
            <a:off x="629275" y="332656"/>
            <a:ext cx="7885492"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6</a:t>
            </a:r>
          </a:p>
          <a:p>
            <a:pPr algn="ct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Кібервійна</a:t>
            </a: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a:t>
            </a: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іберзброя</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5373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D8C8F6-2A7E-786D-2FDE-6DD6411F77FE}"/>
              </a:ext>
            </a:extLst>
          </p:cNvPr>
          <p:cNvSpPr txBox="1"/>
          <p:nvPr/>
        </p:nvSpPr>
        <p:spPr>
          <a:xfrm>
            <a:off x="179512" y="332656"/>
            <a:ext cx="9001000" cy="10064294"/>
          </a:xfrm>
          <a:prstGeom prst="rect">
            <a:avLst/>
          </a:prstGeom>
          <a:noFill/>
        </p:spPr>
        <p:txBody>
          <a:bodyPr wrap="square">
            <a:spAutoFit/>
          </a:bodyPr>
          <a:lstStyle/>
          <a:p>
            <a:pPr algn="ctr"/>
            <a:r>
              <a:rPr lang="uk-UA" sz="2400" dirty="0">
                <a:latin typeface="Times New Roman" panose="02020603050405020304" pitchFamily="18" charset="0"/>
                <a:cs typeface="Times New Roman" panose="02020603050405020304" pitchFamily="18" charset="0"/>
              </a:rPr>
              <a:t>Термін "</a:t>
            </a:r>
            <a:r>
              <a:rPr lang="uk-UA" sz="2400" b="1" dirty="0" err="1">
                <a:latin typeface="Times New Roman" panose="02020603050405020304" pitchFamily="18" charset="0"/>
                <a:cs typeface="Times New Roman" panose="02020603050405020304" pitchFamily="18" charset="0"/>
              </a:rPr>
              <a:t>кіберзброя</a:t>
            </a:r>
            <a:r>
              <a:rPr lang="uk-UA" sz="2400" dirty="0">
                <a:latin typeface="Times New Roman" panose="02020603050405020304" pitchFamily="18" charset="0"/>
                <a:cs typeface="Times New Roman" panose="02020603050405020304" pitchFamily="18" charset="0"/>
              </a:rPr>
              <a:t>" відноситься до інструментів, технологій або методів, які використовуються в кіберпросторі для здійснення кібератак, </a:t>
            </a:r>
            <a:r>
              <a:rPr lang="uk-UA" sz="2400" dirty="0" err="1">
                <a:latin typeface="Times New Roman" panose="02020603050405020304" pitchFamily="18" charset="0"/>
                <a:cs typeface="Times New Roman" panose="02020603050405020304" pitchFamily="18" charset="0"/>
              </a:rPr>
              <a:t>кібервійських</a:t>
            </a:r>
            <a:r>
              <a:rPr lang="uk-UA" sz="2400" dirty="0">
                <a:latin typeface="Times New Roman" panose="02020603050405020304" pitchFamily="18" charset="0"/>
                <a:cs typeface="Times New Roman" panose="02020603050405020304" pitchFamily="18" charset="0"/>
              </a:rPr>
              <a:t> операцій або впливу на інформаційні системи та мережі. </a:t>
            </a:r>
          </a:p>
          <a:p>
            <a:endParaRPr lang="uk-UA" sz="2400" dirty="0">
              <a:latin typeface="Times New Roman" panose="02020603050405020304" pitchFamily="18" charset="0"/>
              <a:cs typeface="Times New Roman" panose="02020603050405020304" pitchFamily="18" charset="0"/>
            </a:endParaRPr>
          </a:p>
          <a:p>
            <a:r>
              <a:rPr lang="uk-UA" sz="2400" b="1" dirty="0" err="1">
                <a:latin typeface="Times New Roman" panose="02020603050405020304" pitchFamily="18" charset="0"/>
                <a:cs typeface="Times New Roman" panose="02020603050405020304" pitchFamily="18" charset="0"/>
              </a:rPr>
              <a:t>Кіберзброя</a:t>
            </a:r>
            <a:r>
              <a:rPr lang="uk-UA" sz="2400" dirty="0">
                <a:latin typeface="Times New Roman" panose="02020603050405020304" pitchFamily="18" charset="0"/>
                <a:cs typeface="Times New Roman" panose="02020603050405020304" pitchFamily="18" charset="0"/>
              </a:rPr>
              <a:t> може бути використана для різних цілей, включаючи розвідку, руйнування, шпигунство, вплив на суспільну думку або завдання шкоди ворогові. Прикладами </a:t>
            </a:r>
            <a:r>
              <a:rPr lang="uk-UA" sz="2400" dirty="0" err="1">
                <a:latin typeface="Times New Roman" panose="02020603050405020304" pitchFamily="18" charset="0"/>
                <a:cs typeface="Times New Roman" panose="02020603050405020304" pitchFamily="18" charset="0"/>
              </a:rPr>
              <a:t>кіберзброї</a:t>
            </a:r>
            <a:r>
              <a:rPr lang="uk-UA" sz="2400" dirty="0">
                <a:latin typeface="Times New Roman" panose="02020603050405020304" pitchFamily="18" charset="0"/>
                <a:cs typeface="Times New Roman" panose="02020603050405020304" pitchFamily="18" charset="0"/>
              </a:rPr>
              <a:t> є: </a:t>
            </a:r>
          </a:p>
          <a:p>
            <a:pPr marL="457200" indent="-457200">
              <a:buAutoNum type="arabicPeriod"/>
            </a:pPr>
            <a:r>
              <a:rPr lang="uk-UA" sz="2400" dirty="0">
                <a:latin typeface="Times New Roman" panose="02020603050405020304" pitchFamily="18" charset="0"/>
                <a:cs typeface="Times New Roman" panose="02020603050405020304" pitchFamily="18" charset="0"/>
              </a:rPr>
              <a:t>Віруси та програми-шпигуни: зборі конфіденційної інформації або виконання певних дій на комп'ютері без дозволу користувача. </a:t>
            </a:r>
          </a:p>
          <a:p>
            <a:r>
              <a:rPr lang="uk-UA" sz="2400" dirty="0">
                <a:latin typeface="Times New Roman" panose="02020603050405020304" pitchFamily="18" charset="0"/>
                <a:cs typeface="Times New Roman" panose="02020603050405020304" pitchFamily="18" charset="0"/>
              </a:rPr>
              <a:t>2. Віруси-троянці: приховується під виглядом корисної програми або файлу і виконує шкідливі дії при певній активації. </a:t>
            </a:r>
          </a:p>
          <a:p>
            <a:r>
              <a:rPr lang="uk-UA" sz="2400" dirty="0">
                <a:latin typeface="Times New Roman" panose="02020603050405020304" pitchFamily="18" charset="0"/>
                <a:cs typeface="Times New Roman" panose="02020603050405020304" pitchFamily="18" charset="0"/>
              </a:rPr>
              <a:t>3. Комп'ютерні черви: здатні самостійно розповсюджуватися через комп'ютерні мережі, використовують вразливості у програмному забезпеченні. </a:t>
            </a:r>
          </a:p>
          <a:p>
            <a:r>
              <a:rPr lang="uk-UA" sz="24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DDoS-</a:t>
            </a:r>
            <a:r>
              <a:rPr lang="uk-UA" sz="2400" dirty="0">
                <a:latin typeface="Times New Roman" panose="02020603050405020304" pitchFamily="18" charset="0"/>
                <a:cs typeface="Times New Roman" panose="02020603050405020304" pitchFamily="18" charset="0"/>
              </a:rPr>
              <a:t>атаки (</a:t>
            </a:r>
            <a:r>
              <a:rPr lang="en-US" sz="2400" dirty="0">
                <a:latin typeface="Times New Roman" panose="02020603050405020304" pitchFamily="18" charset="0"/>
                <a:cs typeface="Times New Roman" panose="02020603050405020304" pitchFamily="18" charset="0"/>
              </a:rPr>
              <a:t>Distributed Denial of Service) </a:t>
            </a:r>
            <a:r>
              <a:rPr lang="uk-UA" sz="2400" dirty="0">
                <a:latin typeface="Times New Roman" panose="02020603050405020304" pitchFamily="18" charset="0"/>
                <a:cs typeface="Times New Roman" panose="02020603050405020304" pitchFamily="18" charset="0"/>
              </a:rPr>
              <a:t>спрямовані на перевантаження </a:t>
            </a:r>
            <a:r>
              <a:rPr lang="uk-UA" sz="2400" dirty="0" err="1">
                <a:latin typeface="Times New Roman" panose="02020603050405020304" pitchFamily="18" charset="0"/>
                <a:cs typeface="Times New Roman" panose="02020603050405020304" pitchFamily="18" charset="0"/>
              </a:rPr>
              <a:t>вебсерверів</a:t>
            </a:r>
            <a:r>
              <a:rPr lang="uk-UA" sz="2400" dirty="0">
                <a:latin typeface="Times New Roman" panose="02020603050405020304" pitchFamily="18" charset="0"/>
                <a:cs typeface="Times New Roman" panose="02020603050405020304" pitchFamily="18" charset="0"/>
              </a:rPr>
              <a:t> або мережевих </a:t>
            </a:r>
            <a:r>
              <a:rPr lang="uk-UA" sz="2400" dirty="0" err="1">
                <a:latin typeface="Times New Roman" panose="02020603050405020304" pitchFamily="18" charset="0"/>
                <a:cs typeface="Times New Roman" panose="02020603050405020304" pitchFamily="18" charset="0"/>
              </a:rPr>
              <a:t>інфраструктур</a:t>
            </a:r>
            <a:r>
              <a:rPr lang="uk-UA" sz="2400" dirty="0">
                <a:latin typeface="Times New Roman" panose="02020603050405020304" pitchFamily="18" charset="0"/>
                <a:cs typeface="Times New Roman" panose="02020603050405020304" pitchFamily="18" charset="0"/>
              </a:rPr>
              <a:t> шляхом надмірного надходження запитів або трафіку. </a:t>
            </a:r>
          </a:p>
          <a:p>
            <a:r>
              <a:rPr lang="uk-UA" sz="2400" dirty="0">
                <a:latin typeface="Times New Roman" panose="02020603050405020304" pitchFamily="18" charset="0"/>
                <a:cs typeface="Times New Roman" panose="02020603050405020304" pitchFamily="18" charset="0"/>
              </a:rPr>
              <a:t>5. </a:t>
            </a:r>
            <a:r>
              <a:rPr lang="uk-UA" sz="2400" dirty="0" err="1">
                <a:latin typeface="Times New Roman" panose="02020603050405020304" pitchFamily="18" charset="0"/>
                <a:cs typeface="Times New Roman" panose="02020603050405020304" pitchFamily="18" charset="0"/>
              </a:rPr>
              <a:t>Фішинг</a:t>
            </a:r>
            <a:r>
              <a:rPr lang="uk-UA" sz="2400" dirty="0">
                <a:latin typeface="Times New Roman" panose="02020603050405020304" pitchFamily="18" charset="0"/>
                <a:cs typeface="Times New Roman" panose="02020603050405020304" pitchFamily="18" charset="0"/>
              </a:rPr>
              <a:t>: один із видів соціально-інженерної атаки - маскування зловмисника як легальні особи або організації для отримання конфіденційної інформації. Технічний </a:t>
            </a:r>
            <a:r>
              <a:rPr lang="uk-UA" sz="2400" dirty="0" err="1">
                <a:latin typeface="Times New Roman" panose="02020603050405020304" pitchFamily="18" charset="0"/>
                <a:cs typeface="Times New Roman" panose="02020603050405020304" pitchFamily="18" charset="0"/>
              </a:rPr>
              <a:t>фішинг</a:t>
            </a:r>
            <a:r>
              <a:rPr lang="uk-UA" sz="2400" dirty="0">
                <a:latin typeface="Times New Roman" panose="02020603050405020304" pitchFamily="18" charset="0"/>
                <a:cs typeface="Times New Roman" panose="02020603050405020304" pitchFamily="18" charset="0"/>
              </a:rPr>
              <a:t> — маскування комп’ютерної системи під виглядом легальної. </a:t>
            </a:r>
          </a:p>
          <a:p>
            <a:r>
              <a:rPr lang="uk-UA" sz="2400" dirty="0">
                <a:latin typeface="Times New Roman" panose="02020603050405020304" pitchFamily="18" charset="0"/>
                <a:cs typeface="Times New Roman" panose="02020603050405020304" pitchFamily="18" charset="0"/>
              </a:rPr>
              <a:t>6. </a:t>
            </a:r>
            <a:r>
              <a:rPr lang="uk-UA" sz="2400" dirty="0" err="1">
                <a:latin typeface="Times New Roman" panose="02020603050405020304" pitchFamily="18" charset="0"/>
                <a:cs typeface="Times New Roman" panose="02020603050405020304" pitchFamily="18" charset="0"/>
              </a:rPr>
              <a:t>Кіберзброя</a:t>
            </a:r>
            <a:r>
              <a:rPr lang="uk-UA" sz="2400" dirty="0">
                <a:latin typeface="Times New Roman" panose="02020603050405020304" pitchFamily="18" charset="0"/>
                <a:cs typeface="Times New Roman" panose="02020603050405020304" pitchFamily="18" charset="0"/>
              </a:rPr>
              <a:t> на основі штучного інтелекту: використовується для виявлення вразливостей, розвідки, аналізу великих даних та розробки нових методів атак.</a:t>
            </a:r>
          </a:p>
        </p:txBody>
      </p:sp>
    </p:spTree>
    <p:extLst>
      <p:ext uri="{BB962C8B-B14F-4D97-AF65-F5344CB8AC3E}">
        <p14:creationId xmlns:p14="http://schemas.microsoft.com/office/powerpoint/2010/main" val="102072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8640"/>
            <a:ext cx="6877272" cy="643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70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E1BBE-E5C5-75B0-5AB7-0E08FE6FE142}"/>
              </a:ext>
            </a:extLst>
          </p:cNvPr>
          <p:cNvSpPr txBox="1"/>
          <p:nvPr/>
        </p:nvSpPr>
        <p:spPr>
          <a:xfrm>
            <a:off x="251520" y="620688"/>
            <a:ext cx="8964488" cy="5355312"/>
          </a:xfrm>
          <a:prstGeom prst="rect">
            <a:avLst/>
          </a:prstGeom>
          <a:noFill/>
        </p:spPr>
        <p:txBody>
          <a:bodyPr wrap="square">
            <a:spAutoFit/>
          </a:bodyPr>
          <a:lstStyle/>
          <a:p>
            <a:r>
              <a:rPr lang="uk-UA" dirty="0"/>
              <a:t>На думку </a:t>
            </a:r>
            <a:r>
              <a:rPr lang="uk-UA" dirty="0" err="1"/>
              <a:t>Білюги</a:t>
            </a:r>
            <a:r>
              <a:rPr lang="uk-UA" dirty="0"/>
              <a:t> А.Д., </a:t>
            </a:r>
            <a:r>
              <a:rPr lang="uk-UA" dirty="0" err="1"/>
              <a:t>кіберзброя</a:t>
            </a:r>
            <a:r>
              <a:rPr lang="uk-UA" dirty="0"/>
              <a:t> – технічно-технологічний комплекс, що складається зі спеціального комп’ютерного обладнання, технологій та програм, призначених для цілеспрямованого порушення роботи інформаційно-технічних систем, викривлення, пошкодження, заволодіння або знищення критично важливої інформації, що може призвести до катастрофічних наслідків техногенного характеру [5, с. 45]. </a:t>
            </a:r>
          </a:p>
          <a:p>
            <a:endParaRPr lang="uk-UA" dirty="0"/>
          </a:p>
          <a:p>
            <a:r>
              <a:rPr lang="uk-UA" dirty="0"/>
              <a:t>Горбенко В.І. вважає, що термін “</a:t>
            </a:r>
            <a:r>
              <a:rPr lang="uk-UA" dirty="0" err="1"/>
              <a:t>кіберзброя</a:t>
            </a:r>
            <a:r>
              <a:rPr lang="uk-UA" dirty="0"/>
              <a:t>” відноситься до інструментів, технологій або методів, які використовуються в кіберпросторі для здійснення кібератак, </a:t>
            </a:r>
            <a:r>
              <a:rPr lang="uk-UA" dirty="0" err="1"/>
              <a:t>кібервійських</a:t>
            </a:r>
            <a:r>
              <a:rPr lang="uk-UA" dirty="0"/>
              <a:t> операцій або впливу на інформаційні системи та мережі [17]. </a:t>
            </a:r>
          </a:p>
          <a:p>
            <a:endParaRPr lang="uk-UA" dirty="0"/>
          </a:p>
          <a:p>
            <a:r>
              <a:rPr lang="uk-UA" dirty="0"/>
              <a:t>Американські вчені Т. Рід та П. </a:t>
            </a:r>
            <a:r>
              <a:rPr lang="uk-UA" dirty="0" err="1"/>
              <a:t>МакБарні</a:t>
            </a:r>
            <a:r>
              <a:rPr lang="uk-UA" dirty="0"/>
              <a:t> розглядають </a:t>
            </a:r>
            <a:r>
              <a:rPr lang="uk-UA" dirty="0" err="1"/>
              <a:t>кіберзброю</a:t>
            </a:r>
            <a:r>
              <a:rPr lang="uk-UA" dirty="0"/>
              <a:t> як один з видів зброї: комп’ютерний код, який використовується з метою погрози чи заподіяння фізичної, функціональної та психологічної шкоди структурам, системам чи фізичним особам [13]. </a:t>
            </a:r>
          </a:p>
          <a:p>
            <a:endParaRPr lang="uk-UA" dirty="0"/>
          </a:p>
          <a:p>
            <a:r>
              <a:rPr lang="uk-UA" dirty="0"/>
              <a:t>Італійський дослідник С. </a:t>
            </a:r>
            <a:r>
              <a:rPr lang="uk-UA" dirty="0" err="1"/>
              <a:t>Меле</a:t>
            </a:r>
            <a:r>
              <a:rPr lang="uk-UA" dirty="0"/>
              <a:t> робить висновок, що </a:t>
            </a:r>
            <a:r>
              <a:rPr lang="uk-UA" dirty="0" err="1"/>
              <a:t>кіберзброєю</a:t>
            </a:r>
            <a:r>
              <a:rPr lang="uk-UA" dirty="0"/>
              <a:t> може бути пристрій чи будь-який набір інструкцій для комп’ютера, що використовується в конфліктах між державними та недержавними суб’єктами з метою заподіяння (прямо чи опосередковано) фізичних збитків людям чи предметам, а також пошкодження та/або виведення з ладу інформаційних систем [12, с. 7]</a:t>
            </a:r>
          </a:p>
        </p:txBody>
      </p:sp>
    </p:spTree>
    <p:extLst>
      <p:ext uri="{BB962C8B-B14F-4D97-AF65-F5344CB8AC3E}">
        <p14:creationId xmlns:p14="http://schemas.microsoft.com/office/powerpoint/2010/main" val="2849505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7B0487-B92E-3B2A-83EA-BDA28C35F22F}"/>
              </a:ext>
            </a:extLst>
          </p:cNvPr>
          <p:cNvSpPr txBox="1"/>
          <p:nvPr/>
        </p:nvSpPr>
        <p:spPr>
          <a:xfrm>
            <a:off x="467544" y="0"/>
            <a:ext cx="4572000" cy="1477328"/>
          </a:xfrm>
          <a:prstGeom prst="rect">
            <a:avLst/>
          </a:prstGeom>
          <a:noFill/>
        </p:spPr>
        <p:txBody>
          <a:bodyPr wrap="square">
            <a:spAutoFit/>
          </a:bodyPr>
          <a:lstStyle/>
          <a:p>
            <a:r>
              <a:rPr lang="uk-UA" dirty="0"/>
              <a:t>мережеву </a:t>
            </a:r>
            <a:r>
              <a:rPr lang="uk-UA" dirty="0" err="1"/>
              <a:t>кіберзброю</a:t>
            </a:r>
            <a:r>
              <a:rPr lang="uk-UA" dirty="0"/>
              <a:t>, </a:t>
            </a:r>
          </a:p>
          <a:p>
            <a:r>
              <a:rPr lang="uk-UA" dirty="0"/>
              <a:t>попередньо встановлену </a:t>
            </a:r>
            <a:r>
              <a:rPr lang="uk-UA" dirty="0" err="1"/>
              <a:t>кіберзброю</a:t>
            </a:r>
            <a:r>
              <a:rPr lang="uk-UA" dirty="0"/>
              <a:t>, проникаючу </a:t>
            </a:r>
            <a:r>
              <a:rPr lang="uk-UA" dirty="0" err="1"/>
              <a:t>кіберзброю</a:t>
            </a:r>
            <a:r>
              <a:rPr lang="uk-UA" dirty="0"/>
              <a:t>, </a:t>
            </a:r>
          </a:p>
          <a:p>
            <a:r>
              <a:rPr lang="uk-UA" dirty="0"/>
              <a:t>електромагнітну зброю, </a:t>
            </a:r>
          </a:p>
          <a:p>
            <a:r>
              <a:rPr lang="uk-UA" dirty="0"/>
              <a:t>комунікаційну </a:t>
            </a:r>
            <a:r>
              <a:rPr lang="uk-UA" dirty="0" err="1"/>
              <a:t>кіберзброю</a:t>
            </a:r>
            <a:endParaRPr lang="uk-UA" dirty="0"/>
          </a:p>
        </p:txBody>
      </p:sp>
      <p:sp>
        <p:nvSpPr>
          <p:cNvPr id="5" name="TextBox 4">
            <a:extLst>
              <a:ext uri="{FF2B5EF4-FFF2-40B4-BE49-F238E27FC236}">
                <a16:creationId xmlns:a16="http://schemas.microsoft.com/office/drawing/2014/main" id="{0F5D4BC8-128C-0847-0D74-F942D272A593}"/>
              </a:ext>
            </a:extLst>
          </p:cNvPr>
          <p:cNvSpPr txBox="1"/>
          <p:nvPr/>
        </p:nvSpPr>
        <p:spPr>
          <a:xfrm>
            <a:off x="899592" y="2564904"/>
            <a:ext cx="7992888" cy="3693319"/>
          </a:xfrm>
          <a:prstGeom prst="rect">
            <a:avLst/>
          </a:prstGeom>
          <a:noFill/>
        </p:spPr>
        <p:txBody>
          <a:bodyPr wrap="square">
            <a:spAutoFit/>
          </a:bodyPr>
          <a:lstStyle/>
          <a:p>
            <a:r>
              <a:rPr lang="uk-UA" dirty="0"/>
              <a:t>Прикладами </a:t>
            </a:r>
            <a:r>
              <a:rPr lang="uk-UA" dirty="0" err="1"/>
              <a:t>кіберзброї</a:t>
            </a:r>
            <a:r>
              <a:rPr lang="uk-UA" dirty="0"/>
              <a:t> визнаються: 1) віруси та програми-шпигуни – збирання конфіденційної інформації або виконання певних дій на комп’ютері без дозволу користувача; 2) віруси-троянці – приховується під виглядом корисної програми або файлу і виконує шкідливі дії при певній активації; 3) комп’ютерні черви – здатні самостійно розповсюджуватися через комп’ютерні мережі, використовують вразливості у програмному забезпеченні; 4) </a:t>
            </a:r>
            <a:r>
              <a:rPr lang="en-US" dirty="0"/>
              <a:t>DDoS-</a:t>
            </a:r>
            <a:r>
              <a:rPr lang="uk-UA" dirty="0"/>
              <a:t>атаки (</a:t>
            </a:r>
            <a:r>
              <a:rPr lang="en-US" dirty="0"/>
              <a:t>Distributed Denial of Service) – </a:t>
            </a:r>
            <a:r>
              <a:rPr lang="uk-UA" dirty="0"/>
              <a:t>спрямовані на перевантаження веб-серверів або мережевих </a:t>
            </a:r>
            <a:r>
              <a:rPr lang="uk-UA" dirty="0" err="1"/>
              <a:t>інфраструктур</a:t>
            </a:r>
            <a:r>
              <a:rPr lang="uk-UA" dirty="0"/>
              <a:t> шляхом надмірного надходження запитів або трафіку; 5) </a:t>
            </a:r>
            <a:r>
              <a:rPr lang="uk-UA" dirty="0" err="1"/>
              <a:t>фішинг</a:t>
            </a:r>
            <a:r>
              <a:rPr lang="uk-UA" dirty="0"/>
              <a:t> – один із видів соціально-інженерної атаки, маскування зловмисника як легальні особи або організації для отримання конфіденційної інформації. Технічний </a:t>
            </a:r>
            <a:r>
              <a:rPr lang="uk-UA" dirty="0" err="1"/>
              <a:t>фішинг</a:t>
            </a:r>
            <a:r>
              <a:rPr lang="uk-UA" dirty="0"/>
              <a:t> – маскування комп’ютерної системи під виглядом легальної; 6) використання штучного інтелекту – для виявлення вразливостей, розвідки, аналізу Великих Даних та розробки нових методів атак</a:t>
            </a:r>
          </a:p>
        </p:txBody>
      </p:sp>
    </p:spTree>
    <p:extLst>
      <p:ext uri="{BB962C8B-B14F-4D97-AF65-F5344CB8AC3E}">
        <p14:creationId xmlns:p14="http://schemas.microsoft.com/office/powerpoint/2010/main" val="3662679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18F3655-3AB3-01B9-0114-923A21BF1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09" y="116632"/>
            <a:ext cx="8640381" cy="6624736"/>
          </a:xfrm>
          <a:prstGeom prst="rect">
            <a:avLst/>
          </a:prstGeom>
        </p:spPr>
      </p:pic>
    </p:spTree>
    <p:extLst>
      <p:ext uri="{BB962C8B-B14F-4D97-AF65-F5344CB8AC3E}">
        <p14:creationId xmlns:p14="http://schemas.microsoft.com/office/powerpoint/2010/main" val="2034187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D28DA714-E1D0-1580-CA4C-97BFCE305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0"/>
            <a:ext cx="7272808" cy="6858000"/>
          </a:xfrm>
          <a:prstGeom prst="rect">
            <a:avLst/>
          </a:prstGeom>
        </p:spPr>
      </p:pic>
    </p:spTree>
    <p:extLst>
      <p:ext uri="{BB962C8B-B14F-4D97-AF65-F5344CB8AC3E}">
        <p14:creationId xmlns:p14="http://schemas.microsoft.com/office/powerpoint/2010/main" val="2718561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85175F76-1BBE-C446-15E8-F140E18A1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3717032"/>
            <a:ext cx="3696048" cy="3038783"/>
          </a:xfrm>
          <a:prstGeom prst="rect">
            <a:avLst/>
          </a:prstGeom>
        </p:spPr>
      </p:pic>
      <p:pic>
        <p:nvPicPr>
          <p:cNvPr id="5" name="Рисунок 4">
            <a:extLst>
              <a:ext uri="{FF2B5EF4-FFF2-40B4-BE49-F238E27FC236}">
                <a16:creationId xmlns:a16="http://schemas.microsoft.com/office/drawing/2014/main" id="{3D8739CC-894A-64F5-9EA8-BAC71B5F0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1" y="0"/>
            <a:ext cx="8856985" cy="3717032"/>
          </a:xfrm>
          <a:prstGeom prst="rect">
            <a:avLst/>
          </a:prstGeom>
        </p:spPr>
      </p:pic>
      <p:pic>
        <p:nvPicPr>
          <p:cNvPr id="3" name="Рисунок 2">
            <a:extLst>
              <a:ext uri="{FF2B5EF4-FFF2-40B4-BE49-F238E27FC236}">
                <a16:creationId xmlns:a16="http://schemas.microsoft.com/office/drawing/2014/main" id="{B992D2FB-3EEF-10DC-AA7A-16A28C367F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21471"/>
            <a:ext cx="5220072" cy="2403873"/>
          </a:xfrm>
          <a:prstGeom prst="rect">
            <a:avLst/>
          </a:prstGeom>
        </p:spPr>
      </p:pic>
    </p:spTree>
    <p:extLst>
      <p:ext uri="{BB962C8B-B14F-4D97-AF65-F5344CB8AC3E}">
        <p14:creationId xmlns:p14="http://schemas.microsoft.com/office/powerpoint/2010/main" val="1282902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481222BA-DFF7-AAAA-DA35-3A97E07472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6632"/>
            <a:ext cx="8784976" cy="6552728"/>
          </a:xfrm>
          <a:prstGeom prst="rect">
            <a:avLst/>
          </a:prstGeom>
        </p:spPr>
      </p:pic>
    </p:spTree>
    <p:extLst>
      <p:ext uri="{BB962C8B-B14F-4D97-AF65-F5344CB8AC3E}">
        <p14:creationId xmlns:p14="http://schemas.microsoft.com/office/powerpoint/2010/main" val="1018671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2B6CEE60-DE7C-D002-A98B-EC07C01B3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88640"/>
            <a:ext cx="8572500" cy="6480720"/>
          </a:xfrm>
          <a:prstGeom prst="rect">
            <a:avLst/>
          </a:prstGeom>
        </p:spPr>
      </p:pic>
    </p:spTree>
    <p:extLst>
      <p:ext uri="{BB962C8B-B14F-4D97-AF65-F5344CB8AC3E}">
        <p14:creationId xmlns:p14="http://schemas.microsoft.com/office/powerpoint/2010/main" val="1260138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004D682D-0583-FAFB-E160-F75EE6DBC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24"/>
            <a:ext cx="9144000" cy="6813376"/>
          </a:xfrm>
          <a:prstGeom prst="rect">
            <a:avLst/>
          </a:prstGeom>
        </p:spPr>
      </p:pic>
    </p:spTree>
    <p:extLst>
      <p:ext uri="{BB962C8B-B14F-4D97-AF65-F5344CB8AC3E}">
        <p14:creationId xmlns:p14="http://schemas.microsoft.com/office/powerpoint/2010/main" val="3478627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07A5917-AFEA-9672-072A-24EE8EA923C6}"/>
              </a:ext>
            </a:extLst>
          </p:cNvPr>
          <p:cNvSpPr/>
          <p:nvPr/>
        </p:nvSpPr>
        <p:spPr>
          <a:xfrm>
            <a:off x="248627" y="188640"/>
            <a:ext cx="9031639" cy="59093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5400" dirty="0">
                <a:ln w="0"/>
                <a:solidFill>
                  <a:schemeClr val="accent1"/>
                </a:solidFill>
                <a:effectLst>
                  <a:outerShdw blurRad="38100" dist="25400" dir="5400000" algn="ctr" rotWithShape="0">
                    <a:srgbClr val="6E747A">
                      <a:alpha val="43000"/>
                    </a:srgbClr>
                  </a:outerShdw>
                </a:effectLst>
              </a:rPr>
              <a:t>Практична робота 3</a:t>
            </a:r>
          </a:p>
          <a:p>
            <a:pPr algn="ctr"/>
            <a:endParaRPr lang="uk-UA" sz="5400" dirty="0">
              <a:ln w="0"/>
              <a:solidFill>
                <a:schemeClr val="accent1"/>
              </a:solidFill>
              <a:effectLst>
                <a:outerShdw blurRad="38100" dist="25400" dir="5400000" algn="ctr" rotWithShape="0">
                  <a:srgbClr val="6E747A">
                    <a:alpha val="43000"/>
                  </a:srgbClr>
                </a:outerShdw>
              </a:effectLst>
            </a:endParaRPr>
          </a:p>
          <a:p>
            <a:pPr algn="ctr"/>
            <a:r>
              <a:rPr lang="uk-UA" sz="5400" b="1" dirty="0">
                <a:ln w="22225">
                  <a:solidFill>
                    <a:schemeClr val="accent2"/>
                  </a:solidFill>
                  <a:prstDash val="solid"/>
                </a:ln>
                <a:solidFill>
                  <a:schemeClr val="accent2">
                    <a:lumMod val="40000"/>
                    <a:lumOff val="60000"/>
                  </a:schemeClr>
                </a:solidFill>
              </a:rPr>
              <a:t>В чому </a:t>
            </a:r>
          </a:p>
          <a:p>
            <a:pPr algn="ctr"/>
            <a:r>
              <a:rPr lang="uk-UA" sz="5400" b="1" dirty="0">
                <a:ln w="22225">
                  <a:solidFill>
                    <a:schemeClr val="accent2"/>
                  </a:solidFill>
                  <a:prstDash val="solid"/>
                </a:ln>
                <a:solidFill>
                  <a:schemeClr val="accent2">
                    <a:lumMod val="40000"/>
                    <a:lumOff val="60000"/>
                  </a:schemeClr>
                </a:solidFill>
              </a:rPr>
              <a:t>особливості/відмінності </a:t>
            </a:r>
          </a:p>
          <a:p>
            <a:pPr algn="ctr"/>
            <a:r>
              <a:rPr lang="uk-UA" sz="5400" b="1" dirty="0">
                <a:ln w="22225">
                  <a:solidFill>
                    <a:schemeClr val="accent2"/>
                  </a:solidFill>
                  <a:prstDash val="solid"/>
                </a:ln>
                <a:solidFill>
                  <a:schemeClr val="accent2">
                    <a:lumMod val="40000"/>
                    <a:lumOff val="60000"/>
                  </a:schemeClr>
                </a:solidFill>
              </a:rPr>
              <a:t>у сутності та застосуванні </a:t>
            </a:r>
          </a:p>
          <a:p>
            <a:pPr algn="ctr"/>
            <a:r>
              <a:rPr lang="uk-UA" sz="5400" b="1" dirty="0" err="1">
                <a:ln w="22225">
                  <a:solidFill>
                    <a:schemeClr val="accent2"/>
                  </a:solidFill>
                  <a:prstDash val="solid"/>
                </a:ln>
                <a:solidFill>
                  <a:schemeClr val="accent2">
                    <a:lumMod val="40000"/>
                    <a:lumOff val="60000"/>
                  </a:schemeClr>
                </a:solidFill>
              </a:rPr>
              <a:t>кіберзброї</a:t>
            </a:r>
            <a:r>
              <a:rPr lang="uk-UA" sz="5400" b="1" dirty="0">
                <a:ln w="22225">
                  <a:solidFill>
                    <a:schemeClr val="accent2"/>
                  </a:solidFill>
                  <a:prstDash val="solid"/>
                </a:ln>
                <a:solidFill>
                  <a:schemeClr val="accent2">
                    <a:lumMod val="40000"/>
                    <a:lumOff val="60000"/>
                  </a:schemeClr>
                </a:solidFill>
              </a:rPr>
              <a:t> </a:t>
            </a:r>
          </a:p>
          <a:p>
            <a:pPr algn="ctr"/>
            <a:r>
              <a:rPr lang="uk-UA" sz="5400" b="1" dirty="0">
                <a:ln w="22225">
                  <a:solidFill>
                    <a:schemeClr val="accent2"/>
                  </a:solidFill>
                  <a:prstDash val="solid"/>
                </a:ln>
                <a:solidFill>
                  <a:schemeClr val="accent2">
                    <a:lumMod val="40000"/>
                    <a:lumOff val="60000"/>
                  </a:schemeClr>
                </a:solidFill>
              </a:rPr>
              <a:t>у порівнянні із традиційною?</a:t>
            </a:r>
          </a:p>
        </p:txBody>
      </p:sp>
    </p:spTree>
    <p:extLst>
      <p:ext uri="{BB962C8B-B14F-4D97-AF65-F5344CB8AC3E}">
        <p14:creationId xmlns:p14="http://schemas.microsoft.com/office/powerpoint/2010/main" val="807600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D4562-80A2-18A8-DB8E-78FA4CE3CD4B}"/>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E7FBFDC-BB00-63F4-7209-F225DD78869D}"/>
              </a:ext>
            </a:extLst>
          </p:cNvPr>
          <p:cNvSpPr/>
          <p:nvPr/>
        </p:nvSpPr>
        <p:spPr>
          <a:xfrm>
            <a:off x="2046329" y="332656"/>
            <a:ext cx="5051383"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7</a:t>
            </a:r>
          </a:p>
        </p:txBody>
      </p:sp>
      <p:sp>
        <p:nvSpPr>
          <p:cNvPr id="3" name="Прямокутник 2">
            <a:extLst>
              <a:ext uri="{FF2B5EF4-FFF2-40B4-BE49-F238E27FC236}">
                <a16:creationId xmlns:a16="http://schemas.microsoft.com/office/drawing/2014/main" id="{A5674870-186A-EB1D-50D3-A1668468DEAF}"/>
              </a:ext>
            </a:extLst>
          </p:cNvPr>
          <p:cNvSpPr/>
          <p:nvPr/>
        </p:nvSpPr>
        <p:spPr>
          <a:xfrm>
            <a:off x="1087713" y="2151727"/>
            <a:ext cx="6968574" cy="2554545"/>
          </a:xfrm>
          <a:prstGeom prst="rect">
            <a:avLst/>
          </a:prstGeom>
          <a:noFill/>
        </p:spPr>
        <p:txBody>
          <a:bodyPr wrap="none" lIns="91440" tIns="45720" rIns="91440" bIns="45720">
            <a:spAutoFit/>
          </a:bodyPr>
          <a:lstStyle/>
          <a:p>
            <a:pPr algn="ctr"/>
            <a:r>
              <a:rPr lang="uk-UA" sz="8000" b="1" cap="none" spc="0" dirty="0">
                <a:ln w="22225">
                  <a:solidFill>
                    <a:schemeClr val="accent2"/>
                  </a:solidFill>
                  <a:prstDash val="solid"/>
                </a:ln>
                <a:solidFill>
                  <a:schemeClr val="accent2">
                    <a:lumMod val="40000"/>
                    <a:lumOff val="60000"/>
                  </a:schemeClr>
                </a:solidFill>
                <a:effectLst/>
              </a:rPr>
              <a:t>КІБЕРВІЙНА </a:t>
            </a:r>
          </a:p>
          <a:p>
            <a:pPr algn="ctr"/>
            <a:r>
              <a:rPr lang="uk-UA" sz="8000" b="1" cap="none" spc="0" dirty="0">
                <a:ln w="22225">
                  <a:solidFill>
                    <a:schemeClr val="accent2"/>
                  </a:solidFill>
                  <a:prstDash val="solid"/>
                </a:ln>
                <a:solidFill>
                  <a:schemeClr val="accent2">
                    <a:lumMod val="40000"/>
                    <a:lumOff val="60000"/>
                  </a:schemeClr>
                </a:solidFill>
                <a:effectLst/>
              </a:rPr>
              <a:t>В ГЕОПОЛІТИЦІ</a:t>
            </a:r>
          </a:p>
        </p:txBody>
      </p:sp>
    </p:spTree>
    <p:extLst>
      <p:ext uri="{BB962C8B-B14F-4D97-AF65-F5344CB8AC3E}">
        <p14:creationId xmlns:p14="http://schemas.microsoft.com/office/powerpoint/2010/main" val="3254658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822" y="-4584"/>
            <a:ext cx="7610067" cy="792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6716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6BBCDD-B57D-0767-4F63-24D49D22B194}"/>
              </a:ext>
            </a:extLst>
          </p:cNvPr>
          <p:cNvSpPr txBox="1"/>
          <p:nvPr/>
        </p:nvSpPr>
        <p:spPr>
          <a:xfrm>
            <a:off x="0" y="-64264"/>
            <a:ext cx="9288016" cy="6986528"/>
          </a:xfrm>
          <a:prstGeom prst="rect">
            <a:avLst/>
          </a:prstGeom>
          <a:noFill/>
        </p:spPr>
        <p:txBody>
          <a:bodyPr wrap="square">
            <a:spAutoFit/>
          </a:bodyPr>
          <a:lstStyle/>
          <a:p>
            <a:r>
              <a:rPr lang="uk-UA" sz="1600" dirty="0">
                <a:latin typeface="Times New Roman" panose="02020603050405020304" pitchFamily="18" charset="0"/>
                <a:cs typeface="Times New Roman" panose="02020603050405020304" pitchFamily="18" charset="0"/>
              </a:rPr>
              <a:t>Важливим кроком у формування національної системи </a:t>
            </a:r>
            <a:r>
              <a:rPr lang="uk-UA" sz="1600" dirty="0" err="1">
                <a:latin typeface="Times New Roman" panose="02020603050405020304" pitchFamily="18" charset="0"/>
                <a:cs typeface="Times New Roman" panose="02020603050405020304" pitchFamily="18" charset="0"/>
              </a:rPr>
              <a:t>кібербезпеки</a:t>
            </a:r>
            <a:r>
              <a:rPr lang="uk-UA" sz="1600" dirty="0">
                <a:latin typeface="Times New Roman" panose="02020603050405020304" pitchFamily="18" charset="0"/>
                <a:cs typeface="Times New Roman" panose="02020603050405020304" pitchFamily="18" charset="0"/>
              </a:rPr>
              <a:t> стало ухвалення у травні 2011 р. «Міжнародної стратегії розвитку кіберпростору». У ній викладено не тільки основні підходи до розуміння сучасної глобальної американської політики, але й представлено нові офіційні позиції Сполучених Штатів з питань інформаційної безпеки. </a:t>
            </a:r>
          </a:p>
          <a:p>
            <a:r>
              <a:rPr lang="uk-UA" sz="1600" dirty="0">
                <a:latin typeface="Times New Roman" panose="02020603050405020304" pitchFamily="18" charset="0"/>
                <a:cs typeface="Times New Roman" panose="02020603050405020304" pitchFamily="18" charset="0"/>
              </a:rPr>
              <a:t>У Стратегії також підтверджено лідерські позиції США в інформаційному розвитку, інформаційний потенціал сприймається американським політичним керівництвом як стратегічний ресурс. </a:t>
            </a:r>
          </a:p>
          <a:p>
            <a:r>
              <a:rPr lang="uk-UA" sz="1600" dirty="0">
                <a:latin typeface="Times New Roman" panose="02020603050405020304" pitchFamily="18" charset="0"/>
                <a:cs typeface="Times New Roman" panose="02020603050405020304" pitchFamily="18" charset="0"/>
              </a:rPr>
              <a:t>В липні 2011 р. було оприлюднено ще одну стратегію </a:t>
            </a:r>
            <a:r>
              <a:rPr lang="uk-UA" sz="1600" dirty="0" err="1">
                <a:latin typeface="Times New Roman" panose="02020603050405020304" pitchFamily="18" charset="0"/>
                <a:cs typeface="Times New Roman" panose="02020603050405020304" pitchFamily="18" charset="0"/>
              </a:rPr>
              <a:t>кібербезпеки</a:t>
            </a:r>
            <a:r>
              <a:rPr lang="uk-UA" sz="1600" dirty="0">
                <a:latin typeface="Times New Roman" panose="02020603050405020304" pitchFamily="18" charset="0"/>
                <a:cs typeface="Times New Roman" panose="02020603050405020304" pitchFamily="18" charset="0"/>
              </a:rPr>
              <a:t> США «Стратегію Міністерства оборони США у сфері кіберпростору». Всесвітня мережа тепер офіційно визнана «полем бою», таким саме як суша, море, повітряний простір або космос. Стратегія Міністерства оборони передбачає реалізацію п’ятьох стратегічних ініціатив: 1) визначення кіберпростору як самостійної галузі, поля оперативної діяльності; 2) використання тактики «активного захисту»; 3) координація дій з міністерством внутрішньої безпеки щодо стратегічно важливих та інфраструктурних мереж; 4) співробітництво у галузі </a:t>
            </a:r>
            <a:r>
              <a:rPr lang="uk-UA" sz="1600" dirty="0" err="1">
                <a:latin typeface="Times New Roman" panose="02020603050405020304" pitchFamily="18" charset="0"/>
                <a:cs typeface="Times New Roman" panose="02020603050405020304" pitchFamily="18" charset="0"/>
              </a:rPr>
              <a:t>кібербезпеки</a:t>
            </a:r>
            <a:r>
              <a:rPr lang="uk-UA" sz="1600" dirty="0">
                <a:latin typeface="Times New Roman" panose="02020603050405020304" pitchFamily="18" charset="0"/>
                <a:cs typeface="Times New Roman" panose="02020603050405020304" pitchFamily="18" charset="0"/>
              </a:rPr>
              <a:t> з партнерами і союзниками; 5) протидія </a:t>
            </a:r>
            <a:r>
              <a:rPr lang="uk-UA" sz="1600" dirty="0" err="1">
                <a:latin typeface="Times New Roman" panose="02020603050405020304" pitchFamily="18" charset="0"/>
                <a:cs typeface="Times New Roman" panose="02020603050405020304" pitchFamily="18" charset="0"/>
              </a:rPr>
              <a:t>кібертерористичним</a:t>
            </a:r>
            <a:r>
              <a:rPr lang="uk-UA" sz="1600" dirty="0">
                <a:latin typeface="Times New Roman" panose="02020603050405020304" pitchFamily="18" charset="0"/>
                <a:cs typeface="Times New Roman" panose="02020603050405020304" pitchFamily="18" charset="0"/>
              </a:rPr>
              <a:t> атакам через глобальну мережу. </a:t>
            </a:r>
          </a:p>
          <a:p>
            <a:r>
              <a:rPr lang="uk-UA" sz="1600" dirty="0">
                <a:latin typeface="Times New Roman" panose="02020603050405020304" pitchFamily="18" charset="0"/>
                <a:cs typeface="Times New Roman" panose="02020603050405020304" pitchFamily="18" charset="0"/>
              </a:rPr>
              <a:t>Цікавим є те, що напередодні офіційного представлення документу з’явилися повідомлення у ЗМІ про те, що у новій </a:t>
            </a:r>
            <a:r>
              <a:rPr lang="uk-UA" sz="1600" dirty="0" err="1">
                <a:latin typeface="Times New Roman" panose="02020603050405020304" pitchFamily="18" charset="0"/>
                <a:cs typeface="Times New Roman" panose="02020603050405020304" pitchFamily="18" charset="0"/>
              </a:rPr>
              <a:t>кіберстратегіі</a:t>
            </a:r>
            <a:r>
              <a:rPr lang="uk-UA" sz="1600" dirty="0">
                <a:latin typeface="Times New Roman" panose="02020603050405020304" pitchFamily="18" charset="0"/>
                <a:cs typeface="Times New Roman" panose="02020603050405020304" pitchFamily="18" charset="0"/>
              </a:rPr>
              <a:t> США буде міститися пункт про те, що кібератака, яка призвела до людських жертв, буде прирівняна до оголошення війни. Але в офіційному тексті Стратегії така норма відсутня, напевно, уряд США не був готовий на такий радикальний крок. Серед країн, які вже давно розробляють доктрину «інформаційної війни» є Китай. Інформаційну війну китайські офіційні документи визначають як перехід від механізованої війни, яка є характерною для індустріального суспільства, до війни знання й війни інтелекту. </a:t>
            </a:r>
          </a:p>
          <a:p>
            <a:r>
              <a:rPr lang="uk-UA" sz="1600" dirty="0">
                <a:latin typeface="Times New Roman" panose="02020603050405020304" pitchFamily="18" charset="0"/>
                <a:cs typeface="Times New Roman" panose="02020603050405020304" pitchFamily="18" charset="0"/>
              </a:rPr>
              <a:t>КНР ставить за мету створити до 2020 р. «найбільш інформатизовану» армію у світі, які вони прозвали «мережеві сили», тобто військові підрозділи, укомплектовані висококваліфікованими фахівцями, що володіють комп’ютерними технологіями. Основною інформаційною зброєю китайських хакерів є «шкідники»– заражені комп’ютерні коди. Отже, міждержавні відносини і політичне протистояння часто знаходить продовження в інтернеті у вигляді </a:t>
            </a:r>
            <a:r>
              <a:rPr lang="uk-UA" sz="1600" dirty="0" err="1">
                <a:latin typeface="Times New Roman" panose="02020603050405020304" pitchFamily="18" charset="0"/>
                <a:cs typeface="Times New Roman" panose="02020603050405020304" pitchFamily="18" charset="0"/>
              </a:rPr>
              <a:t>кібервійни</a:t>
            </a:r>
            <a:r>
              <a:rPr lang="uk-UA" sz="1600" dirty="0">
                <a:latin typeface="Times New Roman" panose="02020603050405020304" pitchFamily="18" charset="0"/>
                <a:cs typeface="Times New Roman" panose="02020603050405020304" pitchFamily="18" charset="0"/>
              </a:rPr>
              <a:t>. Країни або окремі громадяни, причетні до інформаційних атак, повинні понести суворе покарання і міжнародний осуд.</a:t>
            </a:r>
          </a:p>
        </p:txBody>
      </p:sp>
    </p:spTree>
    <p:extLst>
      <p:ext uri="{BB962C8B-B14F-4D97-AF65-F5344CB8AC3E}">
        <p14:creationId xmlns:p14="http://schemas.microsoft.com/office/powerpoint/2010/main" val="668551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4A7164D-55E0-B767-7118-0D00F0DA83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70"/>
            <a:ext cx="9144000" cy="6791459"/>
          </a:xfrm>
          <a:prstGeom prst="rect">
            <a:avLst/>
          </a:prstGeom>
        </p:spPr>
      </p:pic>
    </p:spTree>
    <p:extLst>
      <p:ext uri="{BB962C8B-B14F-4D97-AF65-F5344CB8AC3E}">
        <p14:creationId xmlns:p14="http://schemas.microsoft.com/office/powerpoint/2010/main" val="39794170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0EBBE-C554-2212-8CE3-7BD4305EE71F}"/>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7DA89777-3CD6-4C51-ABAE-CB46953C2E4D}"/>
              </a:ext>
            </a:extLst>
          </p:cNvPr>
          <p:cNvSpPr/>
          <p:nvPr/>
        </p:nvSpPr>
        <p:spPr>
          <a:xfrm>
            <a:off x="1" y="188640"/>
            <a:ext cx="9144000" cy="507831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5400" dirty="0">
                <a:ln w="0"/>
                <a:solidFill>
                  <a:schemeClr val="accent1"/>
                </a:solidFill>
                <a:effectLst>
                  <a:outerShdw blurRad="38100" dist="25400" dir="5400000" algn="ctr" rotWithShape="0">
                    <a:srgbClr val="6E747A">
                      <a:alpha val="43000"/>
                    </a:srgbClr>
                  </a:outerShdw>
                </a:effectLst>
              </a:rPr>
              <a:t>Практична робота 4</a:t>
            </a:r>
          </a:p>
          <a:p>
            <a:pPr algn="ctr"/>
            <a:endParaRPr lang="uk-UA" sz="5400" dirty="0">
              <a:ln w="0"/>
              <a:solidFill>
                <a:schemeClr val="accent1"/>
              </a:solidFill>
              <a:effectLst>
                <a:outerShdw blurRad="38100" dist="25400" dir="5400000" algn="ctr" rotWithShape="0">
                  <a:srgbClr val="6E747A">
                    <a:alpha val="43000"/>
                  </a:srgbClr>
                </a:outerShdw>
              </a:effectLst>
            </a:endParaRPr>
          </a:p>
          <a:p>
            <a:pPr algn="ctr"/>
            <a:r>
              <a:rPr lang="uk-UA" sz="5400" b="1" dirty="0" err="1">
                <a:ln w="22225">
                  <a:solidFill>
                    <a:schemeClr val="accent2"/>
                  </a:solidFill>
                  <a:prstDash val="solid"/>
                </a:ln>
                <a:solidFill>
                  <a:schemeClr val="accent2">
                    <a:lumMod val="40000"/>
                    <a:lumOff val="60000"/>
                  </a:schemeClr>
                </a:solidFill>
              </a:rPr>
              <a:t>Представте</a:t>
            </a:r>
            <a:r>
              <a:rPr lang="uk-UA" sz="5400" b="1" dirty="0">
                <a:ln w="22225">
                  <a:solidFill>
                    <a:schemeClr val="accent2"/>
                  </a:solidFill>
                  <a:prstDash val="solid"/>
                </a:ln>
                <a:solidFill>
                  <a:schemeClr val="accent2">
                    <a:lumMod val="40000"/>
                    <a:lumOff val="60000"/>
                  </a:schemeClr>
                </a:solidFill>
              </a:rPr>
              <a:t> та обґрунтуйте </a:t>
            </a:r>
          </a:p>
          <a:p>
            <a:pPr algn="ctr"/>
            <a:r>
              <a:rPr lang="uk-UA" sz="5400" b="1" dirty="0">
                <a:ln w="22225">
                  <a:solidFill>
                    <a:schemeClr val="accent2"/>
                  </a:solidFill>
                  <a:prstDash val="solid"/>
                </a:ln>
                <a:solidFill>
                  <a:schemeClr val="accent2">
                    <a:lumMod val="40000"/>
                    <a:lumOff val="60000"/>
                  </a:schemeClr>
                </a:solidFill>
              </a:rPr>
              <a:t>геополітичну стратегію </a:t>
            </a:r>
          </a:p>
          <a:p>
            <a:pPr algn="ctr"/>
            <a:r>
              <a:rPr lang="uk-UA" sz="5400" b="1" dirty="0">
                <a:ln w="22225">
                  <a:solidFill>
                    <a:schemeClr val="accent2"/>
                  </a:solidFill>
                  <a:prstDash val="solid"/>
                </a:ln>
                <a:solidFill>
                  <a:schemeClr val="accent2">
                    <a:lumMod val="40000"/>
                    <a:lumOff val="60000"/>
                  </a:schemeClr>
                </a:solidFill>
              </a:rPr>
              <a:t>(з елементами </a:t>
            </a:r>
            <a:r>
              <a:rPr lang="uk-UA" sz="5400" b="1" dirty="0" err="1">
                <a:ln w="22225">
                  <a:solidFill>
                    <a:schemeClr val="accent2"/>
                  </a:solidFill>
                  <a:prstDash val="solid"/>
                </a:ln>
                <a:solidFill>
                  <a:schemeClr val="accent2">
                    <a:lumMod val="40000"/>
                    <a:lumOff val="60000"/>
                  </a:schemeClr>
                </a:solidFill>
              </a:rPr>
              <a:t>кіберстратегії</a:t>
            </a:r>
            <a:r>
              <a:rPr lang="uk-UA" sz="5400" b="1" dirty="0">
                <a:ln w="22225">
                  <a:solidFill>
                    <a:schemeClr val="accent2"/>
                  </a:solidFill>
                  <a:prstDash val="solid"/>
                </a:ln>
                <a:solidFill>
                  <a:schemeClr val="accent2">
                    <a:lumMod val="40000"/>
                    <a:lumOff val="60000"/>
                  </a:schemeClr>
                </a:solidFill>
              </a:rPr>
              <a:t>)</a:t>
            </a:r>
          </a:p>
          <a:p>
            <a:pPr algn="ctr"/>
            <a:r>
              <a:rPr lang="uk-UA" sz="5400" b="1" dirty="0">
                <a:ln w="22225">
                  <a:solidFill>
                    <a:schemeClr val="accent2"/>
                  </a:solidFill>
                  <a:prstDash val="solid"/>
                </a:ln>
                <a:solidFill>
                  <a:schemeClr val="accent2">
                    <a:lumMod val="40000"/>
                    <a:lumOff val="60000"/>
                  </a:schemeClr>
                </a:solidFill>
              </a:rPr>
              <a:t> України?</a:t>
            </a:r>
          </a:p>
        </p:txBody>
      </p:sp>
    </p:spTree>
    <p:extLst>
      <p:ext uri="{BB962C8B-B14F-4D97-AF65-F5344CB8AC3E}">
        <p14:creationId xmlns:p14="http://schemas.microsoft.com/office/powerpoint/2010/main" val="4111978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10AD7-8E69-F42F-AD06-835EE8418FDB}"/>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8B95D81-9223-3E54-5E02-9A2A73F1027D}"/>
              </a:ext>
            </a:extLst>
          </p:cNvPr>
          <p:cNvSpPr/>
          <p:nvPr/>
        </p:nvSpPr>
        <p:spPr>
          <a:xfrm>
            <a:off x="2046329" y="332656"/>
            <a:ext cx="5051383"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8</a:t>
            </a:r>
          </a:p>
        </p:txBody>
      </p:sp>
      <p:sp>
        <p:nvSpPr>
          <p:cNvPr id="4" name="Прямокутник 3">
            <a:extLst>
              <a:ext uri="{FF2B5EF4-FFF2-40B4-BE49-F238E27FC236}">
                <a16:creationId xmlns:a16="http://schemas.microsoft.com/office/drawing/2014/main" id="{02844B0E-4E3C-0BD6-D4C8-6137A2DEE700}"/>
              </a:ext>
            </a:extLst>
          </p:cNvPr>
          <p:cNvSpPr/>
          <p:nvPr/>
        </p:nvSpPr>
        <p:spPr>
          <a:xfrm>
            <a:off x="-50067" y="2276872"/>
            <a:ext cx="9244134" cy="2308324"/>
          </a:xfrm>
          <a:prstGeom prst="rect">
            <a:avLst/>
          </a:prstGeom>
          <a:noFill/>
        </p:spPr>
        <p:txBody>
          <a:bodyPr wrap="none" lIns="91440" tIns="45720" rIns="91440" bIns="45720">
            <a:spAutoFit/>
          </a:bodyPr>
          <a:lstStyle/>
          <a:p>
            <a:pPr algn="ctr"/>
            <a:r>
              <a:rPr lang="ru-RU" sz="72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Забезпечення</a:t>
            </a:r>
            <a:r>
              <a:rPr lang="ru-RU" sz="72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p>
          <a:p>
            <a:pPr algn="ctr"/>
            <a:r>
              <a:rPr lang="ru-RU" sz="72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кібербезпеки</a:t>
            </a:r>
            <a:r>
              <a:rPr lang="ru-RU" sz="72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r>
              <a:rPr lang="ru-RU" sz="72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України</a:t>
            </a:r>
            <a:endParaRPr lang="uk-UA" sz="72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5219506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4692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5ACF4-5845-3AF9-66D2-09C5D9F7830B}"/>
            </a:ext>
          </a:extLst>
        </p:cNvPr>
        <p:cNvGrpSpPr/>
        <p:nvPr/>
      </p:nvGrpSpPr>
      <p:grpSpPr>
        <a:xfrm>
          <a:off x="0" y="0"/>
          <a:ext cx="0" cy="0"/>
          <a:chOff x="0" y="0"/>
          <a:chExt cx="0" cy="0"/>
        </a:xfrm>
      </p:grpSpPr>
    </p:spTree>
    <p:extLst>
      <p:ext uri="{BB962C8B-B14F-4D97-AF65-F5344CB8AC3E}">
        <p14:creationId xmlns:p14="http://schemas.microsoft.com/office/powerpoint/2010/main" val="162141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251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КУРСИ ВЕРЕСЕНЬ 2022 р\КІБЕРБЕЗПЕКА 22-23\МАТЕРІАЛ КІБЕРБЕЗПЕКА\КІБЕРБЕЗПЕКА ГРАФІКА\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1090613"/>
            <a:ext cx="6242050" cy="467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64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КУРСИ ВЕРЕСЕНЬ 2022 р\КІБЕРБЕЗПЕКА 22-23\МАТЕРІАЛ КІБЕРБЕЗПЕКА\КІБЕРБЕЗПЕКА ГРАФІКА\Й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4147356" cy="552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41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КУРСИ ВЕРЕСЕНЬ 2022 р\КІБЕРБЕЗПЕКА 22-23\МАТЕРІАЛ КІБЕРБЕЗПЕКА\КІБЕРБЕЗПЕКА ПІДРУЧНИКИ\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462492"/>
            <a:ext cx="5193928" cy="389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5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0076" y="332656"/>
            <a:ext cx="8303876" cy="600164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3</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КІБЕРПРОСТІР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СИСТЕМІ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КІБЕРБЕЗПЕКИ</a:t>
            </a:r>
          </a:p>
        </p:txBody>
      </p:sp>
    </p:spTree>
    <p:extLst>
      <p:ext uri="{BB962C8B-B14F-4D97-AF65-F5344CB8AC3E}">
        <p14:creationId xmlns:p14="http://schemas.microsoft.com/office/powerpoint/2010/main" val="36665965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TotalTime>
  <Words>3677</Words>
  <Application>Microsoft Office PowerPoint</Application>
  <PresentationFormat>Екран (4:3)</PresentationFormat>
  <Paragraphs>176</Paragraphs>
  <Slides>56</Slides>
  <Notes>1</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56</vt:i4>
      </vt:variant>
    </vt:vector>
  </HeadingPairs>
  <TitlesOfParts>
    <vt:vector size="60" baseType="lpstr">
      <vt:lpstr>Arial</vt:lpstr>
      <vt:lpstr>Calibri</vt:lpstr>
      <vt:lpstr>Times New Roman</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user</cp:lastModifiedBy>
  <cp:revision>66</cp:revision>
  <dcterms:created xsi:type="dcterms:W3CDTF">2022-09-06T08:07:36Z</dcterms:created>
  <dcterms:modified xsi:type="dcterms:W3CDTF">2024-10-09T07:21:02Z</dcterms:modified>
</cp:coreProperties>
</file>