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71" r:id="rId9"/>
    <p:sldId id="270" r:id="rId10"/>
    <p:sldId id="272" r:id="rId11"/>
    <p:sldId id="263" r:id="rId12"/>
    <p:sldId id="268" r:id="rId13"/>
    <p:sldId id="264" r:id="rId14"/>
    <p:sldId id="265" r:id="rId15"/>
    <p:sldId id="266" r:id="rId16"/>
    <p:sldId id="267" r:id="rId17"/>
    <p:sldId id="269" r:id="rId18"/>
    <p:sldId id="273" r:id="rId19"/>
    <p:sldId id="274" r:id="rId20"/>
    <p:sldId id="275" r:id="rId21"/>
    <p:sldId id="276" r:id="rId22"/>
    <p:sldId id="277" r:id="rId23"/>
    <p:sldId id="278" r:id="rId24"/>
    <p:sldId id="279" r:id="rId25"/>
    <p:sldId id="280" r:id="rId26"/>
    <p:sldId id="281" r:id="rId27"/>
    <p:sldId id="282" r:id="rId28"/>
    <p:sldId id="283"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90" d="100"/>
          <a:sy n="90" d="100"/>
        </p:scale>
        <p:origin x="235"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ru-RU"/>
              <a:t>Образец заголовка</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3/2/2024</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ru-RU"/>
              <a:t>Образец заголовка</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3/2/2024</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ru-RU"/>
              <a:t>Образец заголовка</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3/2/2024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ru-RU"/>
              <a:t>Образец заголовка</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3/2/2024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3/2/2024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3/2/2024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ru-RU"/>
              <a:t>Образец заголовка</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3/2/2024</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ru-RU"/>
              <a:t>Образец заголовка</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3/2/2024</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3/2/2024</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iOWkjDXjcZ4&amp;t=37" TargetMode="External"/><Relationship Id="rId2" Type="http://schemas.openxmlformats.org/officeDocument/2006/relationships/hyperlink" Target="https://www.youtube.com/watch?v=ejJRhn53X2M" TargetMode="External"/><Relationship Id="rId1" Type="http://schemas.openxmlformats.org/officeDocument/2006/relationships/slideLayout" Target="../slideLayouts/slideLayout2.xml"/><Relationship Id="rId4" Type="http://schemas.openxmlformats.org/officeDocument/2006/relationships/hyperlink" Target="http://ekmair.ukma.edu.ua/bitstream/handle/123456789/10974/Balabushevych_Osnovni_tendentsii_rozvytku.pdf?sequence=1&amp;isAllowed=y"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youtube.com/watch?v=U12yZXBmQmY" TargetMode="External"/><Relationship Id="rId2" Type="http://schemas.openxmlformats.org/officeDocument/2006/relationships/hyperlink" Target="https://www.youtube.com/watch?v=cwx9fZOL81c"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2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27667" y="1751234"/>
            <a:ext cx="8590480" cy="4598766"/>
          </a:xfrm>
        </p:spPr>
        <p:txBody>
          <a:bodyPr/>
          <a:lstStyle/>
          <a:p>
            <a:r>
              <a:rPr lang="ru-RU" sz="3200" dirty="0"/>
              <a:t>Тео</a:t>
            </a:r>
            <a:r>
              <a:rPr lang="uk-UA" sz="3200" dirty="0" err="1"/>
              <a:t>рія</a:t>
            </a:r>
            <a:r>
              <a:rPr lang="uk-UA" sz="3200" dirty="0"/>
              <a:t> абсолютних переваг</a:t>
            </a:r>
            <a:br>
              <a:rPr lang="uk-UA" sz="3200" dirty="0"/>
            </a:br>
            <a:r>
              <a:rPr lang="uk-UA" sz="3200" dirty="0"/>
              <a:t>теорія </a:t>
            </a:r>
            <a:r>
              <a:rPr lang="uk-UA" sz="3200" dirty="0" err="1"/>
              <a:t>поРівняльних</a:t>
            </a:r>
            <a:r>
              <a:rPr lang="uk-UA" sz="3200" dirty="0"/>
              <a:t> переваг</a:t>
            </a:r>
            <a:br>
              <a:rPr lang="uk-UA" sz="3200" dirty="0"/>
            </a:br>
            <a:r>
              <a:rPr lang="uk-UA" sz="3200" dirty="0" err="1"/>
              <a:t>тЕорія</a:t>
            </a:r>
            <a:r>
              <a:rPr lang="uk-UA" sz="3200" dirty="0"/>
              <a:t> розміру країни</a:t>
            </a:r>
            <a:br>
              <a:rPr lang="uk-UA" sz="3200" dirty="0"/>
            </a:br>
            <a:r>
              <a:rPr lang="uk-UA" sz="3200" dirty="0"/>
              <a:t>Теорія співвідношення факторів виробництва</a:t>
            </a:r>
            <a:br>
              <a:rPr lang="uk-UA" sz="3200" dirty="0"/>
            </a:br>
            <a:r>
              <a:rPr lang="uk-UA" sz="3200" dirty="0" err="1"/>
              <a:t>Меркантилістська</a:t>
            </a:r>
            <a:r>
              <a:rPr lang="uk-UA" sz="3200" dirty="0"/>
              <a:t> та </a:t>
            </a:r>
            <a:r>
              <a:rPr lang="uk-UA" sz="3200" dirty="0" err="1"/>
              <a:t>неомеркантилістська</a:t>
            </a:r>
            <a:r>
              <a:rPr lang="uk-UA" sz="3200" dirty="0"/>
              <a:t> теорії</a:t>
            </a:r>
            <a:br>
              <a:rPr lang="uk-UA" sz="3200" dirty="0"/>
            </a:br>
            <a:br>
              <a:rPr lang="uk-UA" sz="3200" dirty="0"/>
            </a:br>
            <a:br>
              <a:rPr lang="uk-UA" sz="3200" dirty="0"/>
            </a:br>
            <a:endParaRPr lang="en-US" sz="3200" dirty="0"/>
          </a:p>
        </p:txBody>
      </p:sp>
      <p:sp>
        <p:nvSpPr>
          <p:cNvPr id="3" name="Подзаголовок 2"/>
          <p:cNvSpPr>
            <a:spLocks noGrp="1"/>
          </p:cNvSpPr>
          <p:nvPr>
            <p:ph type="subTitle" idx="1"/>
          </p:nvPr>
        </p:nvSpPr>
        <p:spPr>
          <a:xfrm>
            <a:off x="1845129" y="1113513"/>
            <a:ext cx="7584808" cy="840921"/>
          </a:xfrm>
        </p:spPr>
        <p:txBody>
          <a:bodyPr>
            <a:normAutofit fontScale="62500" lnSpcReduction="20000"/>
          </a:bodyPr>
          <a:lstStyle/>
          <a:p>
            <a:r>
              <a:rPr lang="uk-UA" sz="3600" b="1" dirty="0">
                <a:solidFill>
                  <a:schemeClr val="accent6">
                    <a:lumMod val="75000"/>
                  </a:schemeClr>
                </a:solidFill>
              </a:rPr>
              <a:t>ТЕОРІЇ МІЖНАРОДНОЇ ЕКОНОМІКИ</a:t>
            </a:r>
          </a:p>
          <a:p>
            <a:r>
              <a:rPr lang="uk-UA" dirty="0"/>
              <a:t>СЛОБОДЯНИК ІРИНА МИКОЛАЇВНА</a:t>
            </a:r>
          </a:p>
          <a:p>
            <a:r>
              <a:rPr lang="en-US" dirty="0"/>
              <a:t>YARINA.SLOBOD@GMAIL.COM</a:t>
            </a:r>
          </a:p>
        </p:txBody>
      </p:sp>
    </p:spTree>
    <p:extLst>
      <p:ext uri="{BB962C8B-B14F-4D97-AF65-F5344CB8AC3E}">
        <p14:creationId xmlns:p14="http://schemas.microsoft.com/office/powerpoint/2010/main" val="9777844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az-Cyrl-AZ" dirty="0"/>
              <a:t>Адам Сміт</a:t>
            </a:r>
            <a:endParaRPr lang="pl-PL" dirty="0"/>
          </a:p>
        </p:txBody>
      </p:sp>
      <p:sp>
        <p:nvSpPr>
          <p:cNvPr id="3" name="Symbol zastępczy zawartości 2"/>
          <p:cNvSpPr>
            <a:spLocks noGrp="1"/>
          </p:cNvSpPr>
          <p:nvPr>
            <p:ph idx="1"/>
          </p:nvPr>
        </p:nvSpPr>
        <p:spPr/>
        <p:txBody>
          <a:bodyPr/>
          <a:lstStyle/>
          <a:p>
            <a:r>
              <a:rPr lang="en-US" dirty="0"/>
              <a:t>Political theory of Adam Smith </a:t>
            </a:r>
          </a:p>
          <a:p>
            <a:pPr marL="0" indent="0">
              <a:buNone/>
            </a:pPr>
            <a:r>
              <a:rPr lang="en-US" dirty="0">
                <a:hlinkClick r:id="rId2"/>
              </a:rPr>
              <a:t>https://www.youtube.com/watch?v=ejJRhn53X2M</a:t>
            </a:r>
            <a:endParaRPr lang="en-US" dirty="0"/>
          </a:p>
          <a:p>
            <a:pPr marL="0" indent="0">
              <a:buNone/>
            </a:pPr>
            <a:r>
              <a:rPr lang="en-GB" dirty="0"/>
              <a:t>"The Wealth Of Nations' Adam Smith</a:t>
            </a:r>
          </a:p>
          <a:p>
            <a:pPr marL="0" indent="0">
              <a:buNone/>
            </a:pPr>
            <a:r>
              <a:rPr lang="pl-PL" dirty="0">
                <a:hlinkClick r:id="rId3"/>
              </a:rPr>
              <a:t>https://www.youtube.com/watch?v=iOWkjDXjcZ4&amp;t=37</a:t>
            </a:r>
            <a:endParaRPr lang="en-US" dirty="0"/>
          </a:p>
          <a:p>
            <a:pPr marL="0" indent="0">
              <a:buNone/>
            </a:pPr>
            <a:r>
              <a:rPr lang="en-US" dirty="0"/>
              <a:t>O</a:t>
            </a:r>
            <a:r>
              <a:rPr lang="ru-RU" dirty="0"/>
              <a:t>сновні тенденції розвитку</a:t>
            </a:r>
            <a:r>
              <a:rPr lang="en-US" dirty="0"/>
              <a:t> </a:t>
            </a:r>
            <a:r>
              <a:rPr lang="ru-RU" dirty="0"/>
              <a:t>ремесел і промислів галичини у х</a:t>
            </a:r>
            <a:r>
              <a:rPr lang="en-US" dirty="0"/>
              <a:t>vii</a:t>
            </a:r>
            <a:r>
              <a:rPr lang="ru-RU" dirty="0"/>
              <a:t> ст.</a:t>
            </a:r>
            <a:endParaRPr lang="en-US" dirty="0"/>
          </a:p>
          <a:p>
            <a:pPr marL="0" indent="0">
              <a:buNone/>
            </a:pPr>
            <a:r>
              <a:rPr lang="en-US" dirty="0">
                <a:hlinkClick r:id="rId4"/>
              </a:rPr>
              <a:t>http://ekmair.ukma.edu.ua/bitstream/handle/123456789/10974/Balabushevych_Osnovni_tendentsii_rozvytku.pdf?sequence=1&amp;isAllowed=y</a:t>
            </a:r>
            <a:endParaRPr lang="en-US" dirty="0"/>
          </a:p>
          <a:p>
            <a:pPr marL="0" indent="0">
              <a:buNone/>
            </a:pPr>
            <a:endParaRPr lang="en-US" dirty="0"/>
          </a:p>
          <a:p>
            <a:pPr marL="0" indent="0">
              <a:buNone/>
            </a:pPr>
            <a:endParaRPr lang="pl-PL" dirty="0"/>
          </a:p>
        </p:txBody>
      </p:sp>
    </p:spTree>
    <p:extLst>
      <p:ext uri="{BB962C8B-B14F-4D97-AF65-F5344CB8AC3E}">
        <p14:creationId xmlns:p14="http://schemas.microsoft.com/office/powerpoint/2010/main" val="28364617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ТЕОРІЯ ПОРІВНЯЛЬНИХ ПЕРЕВАГ Д.РІКАРДО</a:t>
            </a:r>
            <a:endParaRPr lang="en-US" dirty="0"/>
          </a:p>
        </p:txBody>
      </p:sp>
      <p:sp>
        <p:nvSpPr>
          <p:cNvPr id="3" name="Объект 2"/>
          <p:cNvSpPr>
            <a:spLocks noGrp="1"/>
          </p:cNvSpPr>
          <p:nvPr>
            <p:ph idx="1"/>
          </p:nvPr>
        </p:nvSpPr>
        <p:spPr/>
        <p:txBody>
          <a:bodyPr>
            <a:normAutofit/>
          </a:bodyPr>
          <a:lstStyle/>
          <a:p>
            <a:pPr marL="0" indent="0" algn="just">
              <a:buNone/>
            </a:pPr>
            <a:r>
              <a:rPr lang="ru-RU" sz="2400" b="1" dirty="0">
                <a:latin typeface="Times New Roman" panose="02020603050405020304" pitchFamily="18" charset="0"/>
                <a:cs typeface="Times New Roman" panose="02020603050405020304" pitchFamily="18" charset="0"/>
              </a:rPr>
              <a:t>Порівняльна перевага </a:t>
            </a:r>
            <a:r>
              <a:rPr lang="ru-RU" sz="2400" dirty="0">
                <a:latin typeface="Times New Roman" panose="02020603050405020304" pitchFamily="18" charset="0"/>
                <a:cs typeface="Times New Roman" panose="02020603050405020304" pitchFamily="18" charset="0"/>
              </a:rPr>
              <a:t>- це здатність країни виробляти той чи інший товар з відносно меншими витратами ресурсів, ніж будь-яка інша країна закордону. </a:t>
            </a:r>
          </a:p>
          <a:p>
            <a:pPr marL="0" indent="0" algn="just">
              <a:buNone/>
            </a:pPr>
            <a:r>
              <a:rPr lang="ru-RU" sz="2400" dirty="0">
                <a:latin typeface="Times New Roman" panose="02020603050405020304" pitchFamily="18" charset="0"/>
                <a:cs typeface="Times New Roman" panose="02020603050405020304" pitchFamily="18" charset="0"/>
              </a:rPr>
              <a:t>У </a:t>
            </a:r>
            <a:r>
              <a:rPr lang="ru-RU" sz="2400" dirty="0" err="1">
                <a:latin typeface="Times New Roman" panose="02020603050405020304" pitchFamily="18" charset="0"/>
                <a:cs typeface="Times New Roman" panose="02020603050405020304" pitchFamily="18" charset="0"/>
              </a:rPr>
              <a:t>міжнародному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обміні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країни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повинні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спеціалізуватись</a:t>
            </a:r>
            <a:r>
              <a:rPr lang="ru-RU" sz="2400" dirty="0">
                <a:latin typeface="Times New Roman" panose="02020603050405020304" pitchFamily="18" charset="0"/>
                <a:cs typeface="Times New Roman" panose="02020603050405020304" pitchFamily="18" charset="0"/>
              </a:rPr>
              <a:t> на </a:t>
            </a:r>
            <a:r>
              <a:rPr lang="ru-RU" sz="2400" dirty="0" err="1">
                <a:latin typeface="Times New Roman" panose="02020603050405020304" pitchFamily="18" charset="0"/>
                <a:cs typeface="Times New Roman" panose="02020603050405020304" pitchFamily="18" charset="0"/>
              </a:rPr>
              <a:t>виробництві</a:t>
            </a:r>
            <a:r>
              <a:rPr lang="ru-RU" sz="2400" dirty="0">
                <a:latin typeface="Times New Roman" panose="02020603050405020304" pitchFamily="18" charset="0"/>
                <a:cs typeface="Times New Roman" panose="02020603050405020304" pitchFamily="18" charset="0"/>
              </a:rPr>
              <a:t> й </a:t>
            </a:r>
            <a:r>
              <a:rPr lang="ru-RU" sz="2400" dirty="0" err="1">
                <a:latin typeface="Times New Roman" panose="02020603050405020304" pitchFamily="18" charset="0"/>
                <a:cs typeface="Times New Roman" panose="02020603050405020304" pitchFamily="18" charset="0"/>
              </a:rPr>
              <a:t>експорті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товарів</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щодо</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яких</a:t>
            </a:r>
            <a:r>
              <a:rPr lang="ru-RU" sz="2400" dirty="0">
                <a:latin typeface="Times New Roman" panose="02020603050405020304" pitchFamily="18" charset="0"/>
                <a:cs typeface="Times New Roman" panose="02020603050405020304" pitchFamily="18" charset="0"/>
              </a:rPr>
              <a:t> вони </a:t>
            </a:r>
            <a:r>
              <a:rPr lang="ru-RU" sz="2400" dirty="0" err="1">
                <a:latin typeface="Times New Roman" panose="02020603050405020304" pitchFamily="18" charset="0"/>
                <a:cs typeface="Times New Roman" panose="02020603050405020304" pitchFamily="18" charset="0"/>
              </a:rPr>
              <a:t>мають</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порівняльну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перевагу</a:t>
            </a:r>
            <a:r>
              <a:rPr lang="ru-RU" sz="2400" dirty="0">
                <a:latin typeface="Times New Roman" panose="02020603050405020304" pitchFamily="18" charset="0"/>
                <a:cs typeface="Times New Roman" panose="02020603050405020304" pitchFamily="18" charset="0"/>
              </a:rPr>
              <a:t>, й </a:t>
            </a:r>
            <a:r>
              <a:rPr lang="ru-RU" sz="2400" dirty="0" err="1">
                <a:latin typeface="Times New Roman" panose="02020603050405020304" pitchFamily="18" charset="0"/>
                <a:cs typeface="Times New Roman" panose="02020603050405020304" pitchFamily="18" charset="0"/>
              </a:rPr>
              <a:t>імпортувати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товари</a:t>
            </a:r>
            <a:r>
              <a:rPr lang="ru-RU" sz="2400" dirty="0">
                <a:latin typeface="Times New Roman" panose="02020603050405020304" pitchFamily="18" charset="0"/>
                <a:cs typeface="Times New Roman" panose="02020603050405020304" pitchFamily="18" charset="0"/>
              </a:rPr>
              <a:t>, у </a:t>
            </a:r>
            <a:r>
              <a:rPr lang="ru-RU" sz="2400" dirty="0" err="1">
                <a:latin typeface="Times New Roman" panose="02020603050405020304" pitchFamily="18" charset="0"/>
                <a:cs typeface="Times New Roman" panose="02020603050405020304" pitchFamily="18" charset="0"/>
              </a:rPr>
              <a:t>виробництві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яких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такі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переваги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відсутні</a:t>
            </a:r>
            <a:r>
              <a:rPr lang="ru-RU"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3819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ПОРІВНЯЛЬНА ПЕРЕВАГА</a:t>
            </a:r>
            <a:endParaRPr lang="en-US" dirty="0"/>
          </a:p>
        </p:txBody>
      </p:sp>
      <p:sp>
        <p:nvSpPr>
          <p:cNvPr id="3" name="Объект 2"/>
          <p:cNvSpPr>
            <a:spLocks noGrp="1"/>
          </p:cNvSpPr>
          <p:nvPr>
            <p:ph idx="1"/>
          </p:nvPr>
        </p:nvSpPr>
        <p:spPr/>
        <p:txBody>
          <a:bodyPr>
            <a:normAutofit/>
          </a:bodyPr>
          <a:lstStyle/>
          <a:p>
            <a:pPr marL="0" indent="0" algn="just">
              <a:buNone/>
            </a:pPr>
            <a:r>
              <a:rPr lang="ru-RU" dirty="0"/>
              <a:t>«</a:t>
            </a:r>
            <a:r>
              <a:rPr lang="ru-RU" dirty="0">
                <a:latin typeface="Times New Roman" panose="02020603050405020304" pitchFamily="18" charset="0"/>
                <a:cs typeface="Times New Roman" panose="02020603050405020304" pitchFamily="18" charset="0"/>
              </a:rPr>
              <a:t>Оказывается, таким образом, что страна, обладающая очень значительными преимуществами по части машин и мастерства и изготовляющая поэтому товары с помощью гораздо меньшего количества труда, чем ее соседи, может ввозить в обмен на такие товары часть хлеба, требующегося для ее потребления, даже в том случае, если ее земля плодороднее и возделывание хлеба требует в ней меньше труда, чем в стране, откуда он ввозится. Два человека выделывают обувь и шляпы, и один превосходит другого в обоих занятиях, но, изготовляя шляпы, он может превзойти своего соперника на одну пятую, или на 20 %, а изготовляя обувь, – на одну треть, или на 33 %; не будет ли для них выгоднее, чтобы более искусный занялся исключительно изготовлением обуви, а менее искусный – производством шляп?»</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43234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ПЕРЕДУМОВИ</a:t>
            </a:r>
            <a:endParaRPr lang="en-US" dirty="0"/>
          </a:p>
        </p:txBody>
      </p:sp>
      <p:sp>
        <p:nvSpPr>
          <p:cNvPr id="3" name="Объект 2"/>
          <p:cNvSpPr>
            <a:spLocks noGrp="1"/>
          </p:cNvSpPr>
          <p:nvPr>
            <p:ph idx="1"/>
          </p:nvPr>
        </p:nvSpPr>
        <p:spPr/>
        <p:txBody>
          <a:bodyPr>
            <a:noAutofit/>
          </a:bodyPr>
          <a:lstStyle/>
          <a:p>
            <a:pPr marL="0" indent="0">
              <a:buNone/>
            </a:pP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вільна</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торгівля</a:t>
            </a:r>
            <a:r>
              <a:rPr lang="ru-RU" sz="1800" dirty="0">
                <a:latin typeface="Times New Roman" panose="02020603050405020304" pitchFamily="18" charset="0"/>
                <a:cs typeface="Times New Roman" panose="02020603050405020304" pitchFamily="18" charset="0"/>
              </a:rPr>
              <a:t>; </a:t>
            </a:r>
          </a:p>
          <a:p>
            <a:pPr marL="0" indent="0">
              <a:buNone/>
            </a:pP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постійні</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витрати</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виробництва</a:t>
            </a:r>
            <a:r>
              <a:rPr lang="ru-RU" sz="1800" dirty="0">
                <a:latin typeface="Times New Roman" panose="02020603050405020304" pitchFamily="18" charset="0"/>
                <a:cs typeface="Times New Roman" panose="02020603050405020304" pitchFamily="18" charset="0"/>
              </a:rPr>
              <a:t>;</a:t>
            </a:r>
          </a:p>
          <a:p>
            <a:pPr marL="0" indent="0">
              <a:buNone/>
            </a:pP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відсутність</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міжнародної</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мобільності</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робочої</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сили</a:t>
            </a:r>
            <a:r>
              <a:rPr lang="ru-RU" sz="1800" dirty="0">
                <a:latin typeface="Times New Roman" panose="02020603050405020304" pitchFamily="18" charset="0"/>
                <a:cs typeface="Times New Roman" panose="02020603050405020304" pitchFamily="18" charset="0"/>
              </a:rPr>
              <a:t>;</a:t>
            </a:r>
          </a:p>
          <a:p>
            <a:pPr marL="0" indent="0">
              <a:buNone/>
            </a:pP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відсутність</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транспортних</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витрат</a:t>
            </a:r>
            <a:r>
              <a:rPr lang="ru-RU" sz="1800" dirty="0">
                <a:latin typeface="Times New Roman" panose="02020603050405020304" pitchFamily="18" charset="0"/>
                <a:cs typeface="Times New Roman" panose="02020603050405020304" pitchFamily="18" charset="0"/>
              </a:rPr>
              <a:t>;</a:t>
            </a:r>
          </a:p>
          <a:p>
            <a:pPr marL="0" indent="0">
              <a:buNone/>
            </a:pP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відсутність</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технічного</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прогресу</a:t>
            </a:r>
            <a:r>
              <a:rPr lang="ru-RU" sz="1800" dirty="0">
                <a:latin typeface="Times New Roman" panose="02020603050405020304" pitchFamily="18" charset="0"/>
                <a:cs typeface="Times New Roman" panose="02020603050405020304" pitchFamily="18" charset="0"/>
              </a:rPr>
              <a:t>;</a:t>
            </a:r>
          </a:p>
          <a:p>
            <a:pPr marL="0" indent="0">
              <a:buNone/>
            </a:pP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повна</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зайнятість</a:t>
            </a:r>
            <a:r>
              <a:rPr lang="ru-RU" sz="1800" dirty="0">
                <a:latin typeface="Times New Roman" panose="02020603050405020304" pitchFamily="18" charset="0"/>
                <a:cs typeface="Times New Roman" panose="02020603050405020304" pitchFamily="18" charset="0"/>
              </a:rPr>
              <a:t>;</a:t>
            </a:r>
          </a:p>
          <a:p>
            <a:pPr marL="0" indent="0">
              <a:buNone/>
            </a:pP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існує</a:t>
            </a:r>
            <a:r>
              <a:rPr lang="ru-RU" sz="1800" dirty="0">
                <a:latin typeface="Times New Roman" panose="02020603050405020304" pitchFamily="18" charset="0"/>
                <a:cs typeface="Times New Roman" panose="02020603050405020304" pitchFamily="18" charset="0"/>
              </a:rPr>
              <a:t> один </a:t>
            </a:r>
            <a:r>
              <a:rPr lang="ru-RU" sz="1800" dirty="0" err="1">
                <a:latin typeface="Times New Roman" panose="02020603050405020304" pitchFamily="18" charset="0"/>
                <a:cs typeface="Times New Roman" panose="02020603050405020304" pitchFamily="18" charset="0"/>
              </a:rPr>
              <a:t>чинник</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виробництва</a:t>
            </a: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09927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ЧИННИКИ ВИРОБНИЦТВА</a:t>
            </a:r>
            <a:endParaRPr lang="en-US" dirty="0"/>
          </a:p>
        </p:txBody>
      </p:sp>
      <p:sp>
        <p:nvSpPr>
          <p:cNvPr id="3" name="Объект 2"/>
          <p:cNvSpPr>
            <a:spLocks noGrp="1"/>
          </p:cNvSpPr>
          <p:nvPr>
            <p:ph idx="1"/>
          </p:nvPr>
        </p:nvSpPr>
        <p:spPr/>
        <p:txBody>
          <a:bodyPr>
            <a:normAutofit/>
          </a:bodyPr>
          <a:lstStyle/>
          <a:p>
            <a:pPr marL="0" indent="0" algn="just">
              <a:buNone/>
            </a:pPr>
            <a:r>
              <a:rPr lang="ru-RU" sz="2800" dirty="0">
                <a:latin typeface="Times New Roman" panose="02020603050405020304" pitchFamily="18" charset="0"/>
                <a:cs typeface="Times New Roman" panose="02020603050405020304" pitchFamily="18" charset="0"/>
              </a:rPr>
              <a:t>«Разница в этом отношении между одной страной и многими легко объясняется, если мы примем во внимание трудность перемещения капитала из одной страны в другую в поисках более прибыльного занятия и подвижность, с какою он неизменно перемещается из одной области в другую в пределах одной и той же страны»</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90222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ДАВІД РІКАРДО</a:t>
            </a:r>
            <a:endParaRPr lang="en-US" dirty="0"/>
          </a:p>
        </p:txBody>
      </p:sp>
      <p:sp>
        <p:nvSpPr>
          <p:cNvPr id="3" name="Объект 2"/>
          <p:cNvSpPr>
            <a:spLocks noGrp="1"/>
          </p:cNvSpPr>
          <p:nvPr>
            <p:ph idx="1"/>
          </p:nvPr>
        </p:nvSpPr>
        <p:spPr/>
        <p:txBody>
          <a:bodyPr>
            <a:normAutofit/>
          </a:bodyPr>
          <a:lstStyle/>
          <a:p>
            <a:pPr marL="0" indent="0" algn="just">
              <a:buNone/>
            </a:pPr>
            <a:r>
              <a:rPr lang="ru-RU" sz="2800" dirty="0">
                <a:latin typeface="Times New Roman" panose="02020603050405020304" pitchFamily="18" charset="0"/>
                <a:cs typeface="Times New Roman" panose="02020603050405020304" pitchFamily="18" charset="0"/>
              </a:rPr>
              <a:t>Способность факторов к свободному перемещению в пределах одной страны определяет тенденцию к выравниванию доходов на различные факторы внутри страны, при этом доходы на факторы между странами могут значительно различаться. </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01396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latin typeface="Times New Roman" panose="02020603050405020304" pitchFamily="18" charset="0"/>
                <a:cs typeface="Times New Roman" panose="02020603050405020304" pitchFamily="18" charset="0"/>
              </a:rPr>
              <a:t>ПРИКЛАД</a:t>
            </a:r>
            <a:endParaRPr lang="en-US"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pPr marL="0" indent="0" algn="just">
              <a:buNone/>
            </a:pPr>
            <a:r>
              <a:rPr lang="ru-RU" dirty="0"/>
              <a:t> </a:t>
            </a:r>
            <a:r>
              <a:rPr lang="ru-RU" sz="3200" dirty="0">
                <a:latin typeface="Times New Roman" panose="02020603050405020304" pitchFamily="18" charset="0"/>
                <a:cs typeface="Times New Roman" panose="02020603050405020304" pitchFamily="18" charset="0"/>
              </a:rPr>
              <a:t>«Таким образом, Англия отдавала бы продукт труда 100 человек за продукт труда 80. Такой обмен не мог бы иметь места между индивидами одной и той же страны. Труд 100 англичан не может быть отдан за труд 80 англичан, но продукт труда 100 англичан может быть отдан за продукт труда 80 португальцев, 60 русских или 120 индусов».</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17490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РІВЕНЬ РОЗВИТКУ НАЦІОНАЛЬНОЇ ЕКОНОМІКИ</a:t>
            </a:r>
            <a:endParaRPr lang="en-US" dirty="0"/>
          </a:p>
        </p:txBody>
      </p:sp>
      <p:sp>
        <p:nvSpPr>
          <p:cNvPr id="3" name="Объект 2"/>
          <p:cNvSpPr>
            <a:spLocks noGrp="1"/>
          </p:cNvSpPr>
          <p:nvPr>
            <p:ph idx="1"/>
          </p:nvPr>
        </p:nvSpPr>
        <p:spPr/>
        <p:txBody>
          <a:bodyPr>
            <a:normAutofit/>
          </a:bodyPr>
          <a:lstStyle/>
          <a:p>
            <a:pPr marL="0" indent="0">
              <a:buNone/>
            </a:pPr>
            <a:r>
              <a:rPr lang="uk-UA" sz="2400" dirty="0">
                <a:latin typeface="Times New Roman" panose="02020603050405020304" pitchFamily="18" charset="0"/>
                <a:cs typeface="Times New Roman" panose="02020603050405020304" pitchFamily="18" charset="0"/>
              </a:rPr>
              <a:t>Якісно новий рівень ефективності</a:t>
            </a:r>
          </a:p>
          <a:p>
            <a:pPr marL="0" indent="0" algn="just">
              <a:buNone/>
            </a:pPr>
            <a:r>
              <a:rPr lang="ru-RU" sz="2400" dirty="0">
                <a:latin typeface="Times New Roman" panose="02020603050405020304" pitchFamily="18" charset="0"/>
                <a:cs typeface="Times New Roman" panose="02020603050405020304" pitchFamily="18" charset="0"/>
              </a:rPr>
              <a:t> «если бы Португалия не находилась в торговых отношениях с другими странами, она была бы вынуждена извлечь значительную часть своего капитала и труда из производства вин, за которые она покупает необходимые для нее металлические изделия и сукна из других стран; она должна была бы затратить эту часть на изготовление данных товаров, причем получала бы их, вероятно, меньше, и они были бы ниже по качеству» </a:t>
            </a:r>
            <a:br>
              <a:rPr lang="en-US" sz="2400" dirty="0">
                <a:latin typeface="Times New Roman" panose="02020603050405020304" pitchFamily="18" charset="0"/>
                <a:cs typeface="Times New Roman" panose="02020603050405020304" pitchFamily="18" charset="0"/>
              </a:rPr>
            </a:br>
            <a:endParaRPr lang="uk-UA"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63719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uk-UA" dirty="0"/>
              <a:t>ДАВІД РІКАРДО</a:t>
            </a:r>
            <a:endParaRPr lang="pl-PL" dirty="0"/>
          </a:p>
        </p:txBody>
      </p:sp>
      <p:sp>
        <p:nvSpPr>
          <p:cNvPr id="3" name="Symbol zastępczy zawartości 2"/>
          <p:cNvSpPr>
            <a:spLocks noGrp="1"/>
          </p:cNvSpPr>
          <p:nvPr>
            <p:ph idx="1"/>
          </p:nvPr>
        </p:nvSpPr>
        <p:spPr/>
        <p:txBody>
          <a:bodyPr/>
          <a:lstStyle/>
          <a:p>
            <a:r>
              <a:rPr lang="en-GB" dirty="0"/>
              <a:t>Comparative Advantage and the Tragedy of Tasmania</a:t>
            </a:r>
          </a:p>
          <a:p>
            <a:pPr marL="0" indent="0">
              <a:buNone/>
            </a:pPr>
            <a:r>
              <a:rPr lang="pl-PL" dirty="0">
                <a:hlinkClick r:id="rId2"/>
              </a:rPr>
              <a:t>https://www.youtube.com/watch?v=cwx9fZOL81c</a:t>
            </a:r>
            <a:endParaRPr lang="en-US" dirty="0"/>
          </a:p>
          <a:p>
            <a:pPr marL="0" indent="0" algn="just">
              <a:buNone/>
            </a:pPr>
            <a:r>
              <a:rPr lang="en-GB" b="1" dirty="0">
                <a:latin typeface="Times New Roman" panose="02020603050405020304" pitchFamily="18" charset="0"/>
                <a:cs typeface="Times New Roman" panose="02020603050405020304" pitchFamily="18" charset="0"/>
              </a:rPr>
              <a:t>The Principle of Comparative Advantage </a:t>
            </a:r>
          </a:p>
          <a:p>
            <a:pPr marL="0" indent="0" algn="just">
              <a:buNone/>
            </a:pPr>
            <a:r>
              <a:rPr lang="en-US" b="1" dirty="0">
                <a:latin typeface="Times New Roman" panose="02020603050405020304" pitchFamily="18" charset="0"/>
                <a:cs typeface="Times New Roman" panose="02020603050405020304" pitchFamily="18" charset="0"/>
                <a:hlinkClick r:id="rId3"/>
              </a:rPr>
              <a:t>https://www.youtube.com/watch?v=U12yZXBmQmY</a:t>
            </a:r>
            <a:endParaRPr lang="en-US" b="1" dirty="0">
              <a:latin typeface="Times New Roman" panose="02020603050405020304" pitchFamily="18" charset="0"/>
              <a:cs typeface="Times New Roman" panose="02020603050405020304" pitchFamily="18" charset="0"/>
            </a:endParaRPr>
          </a:p>
          <a:p>
            <a:pPr marL="0" indent="0" algn="just">
              <a:buNone/>
            </a:pPr>
            <a:endParaRPr lang="en-US" b="1" dirty="0">
              <a:latin typeface="Times New Roman" panose="02020603050405020304" pitchFamily="18" charset="0"/>
              <a:cs typeface="Times New Roman" panose="02020603050405020304" pitchFamily="18" charset="0"/>
            </a:endParaRPr>
          </a:p>
          <a:p>
            <a:pPr marL="0" indent="0">
              <a:buNone/>
            </a:pPr>
            <a:endParaRPr lang="en-US" dirty="0"/>
          </a:p>
          <a:p>
            <a:pPr marL="0" indent="0">
              <a:buNone/>
            </a:pPr>
            <a:endParaRPr lang="pl-PL" dirty="0"/>
          </a:p>
        </p:txBody>
      </p:sp>
    </p:spTree>
    <p:extLst>
      <p:ext uri="{BB962C8B-B14F-4D97-AF65-F5344CB8AC3E}">
        <p14:creationId xmlns:p14="http://schemas.microsoft.com/office/powerpoint/2010/main" val="22103101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en-US" dirty="0"/>
              <a:t>PROBLEMS</a:t>
            </a:r>
            <a:endParaRPr lang="pl-PL" dirty="0"/>
          </a:p>
        </p:txBody>
      </p:sp>
      <p:pic>
        <p:nvPicPr>
          <p:cNvPr id="4" name="Symbol zastępczy zawartości 3"/>
          <p:cNvPicPr>
            <a:picLocks noGrp="1" noChangeAspect="1"/>
          </p:cNvPicPr>
          <p:nvPr>
            <p:ph idx="1"/>
          </p:nvPr>
        </p:nvPicPr>
        <p:blipFill>
          <a:blip r:embed="rId2"/>
          <a:stretch>
            <a:fillRect/>
          </a:stretch>
        </p:blipFill>
        <p:spPr>
          <a:xfrm>
            <a:off x="1371600" y="3193802"/>
            <a:ext cx="9601200" cy="1765795"/>
          </a:xfrm>
          <a:prstGeom prst="rect">
            <a:avLst/>
          </a:prstGeom>
        </p:spPr>
      </p:pic>
    </p:spTree>
    <p:extLst>
      <p:ext uri="{BB962C8B-B14F-4D97-AF65-F5344CB8AC3E}">
        <p14:creationId xmlns:p14="http://schemas.microsoft.com/office/powerpoint/2010/main" val="634186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Теорія абсолютних переваг</a:t>
            </a:r>
            <a:endParaRPr lang="en-US" dirty="0"/>
          </a:p>
        </p:txBody>
      </p:sp>
      <p:sp>
        <p:nvSpPr>
          <p:cNvPr id="3" name="Объект 2"/>
          <p:cNvSpPr>
            <a:spLocks noGrp="1"/>
          </p:cNvSpPr>
          <p:nvPr>
            <p:ph idx="1"/>
          </p:nvPr>
        </p:nvSpPr>
        <p:spPr/>
        <p:txBody>
          <a:bodyPr>
            <a:normAutofit/>
          </a:bodyPr>
          <a:lstStyle/>
          <a:p>
            <a:pPr algn="just"/>
            <a:r>
              <a:rPr lang="ru-RU" sz="2800" dirty="0">
                <a:latin typeface="Times New Roman" panose="02020603050405020304" pitchFamily="18" charset="0"/>
                <a:cs typeface="Times New Roman" panose="02020603050405020304" pitchFamily="18" charset="0"/>
              </a:rPr>
              <a:t>країни експортують ті товари, які вони виробляють з меншими витратами (у виробництві яких вони мають абсолютну пере­вагу), та імпортують ті товари, що продукуються іншими країнами з меншими витратами (у виробництві яких абсолютна перевага належить їхнім торговим партнерам).</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00653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pic>
        <p:nvPicPr>
          <p:cNvPr id="4" name="Symbol zastępczy zawartości 3"/>
          <p:cNvPicPr>
            <a:picLocks noGrp="1" noChangeAspect="1"/>
          </p:cNvPicPr>
          <p:nvPr>
            <p:ph idx="1"/>
          </p:nvPr>
        </p:nvPicPr>
        <p:blipFill>
          <a:blip r:embed="rId2"/>
          <a:stretch>
            <a:fillRect/>
          </a:stretch>
        </p:blipFill>
        <p:spPr>
          <a:xfrm>
            <a:off x="1371600" y="2836882"/>
            <a:ext cx="9601200" cy="2479636"/>
          </a:xfrm>
          <a:prstGeom prst="rect">
            <a:avLst/>
          </a:prstGeom>
        </p:spPr>
      </p:pic>
    </p:spTree>
    <p:extLst>
      <p:ext uri="{BB962C8B-B14F-4D97-AF65-F5344CB8AC3E}">
        <p14:creationId xmlns:p14="http://schemas.microsoft.com/office/powerpoint/2010/main" val="20140786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Obraz 8"/>
          <p:cNvPicPr>
            <a:picLocks noChangeAspect="1"/>
          </p:cNvPicPr>
          <p:nvPr/>
        </p:nvPicPr>
        <p:blipFill>
          <a:blip r:embed="rId2"/>
          <a:stretch>
            <a:fillRect/>
          </a:stretch>
        </p:blipFill>
        <p:spPr>
          <a:xfrm>
            <a:off x="1631414" y="1313601"/>
            <a:ext cx="9602032" cy="676715"/>
          </a:xfrm>
          <a:prstGeom prst="rect">
            <a:avLst/>
          </a:prstGeom>
        </p:spPr>
      </p:pic>
      <p:sp>
        <p:nvSpPr>
          <p:cNvPr id="6" name="Tytuł 5"/>
          <p:cNvSpPr>
            <a:spLocks noGrp="1"/>
          </p:cNvSpPr>
          <p:nvPr>
            <p:ph type="title"/>
          </p:nvPr>
        </p:nvSpPr>
        <p:spPr/>
        <p:txBody>
          <a:bodyPr/>
          <a:lstStyle/>
          <a:p>
            <a:endParaRPr lang="pl-PL" dirty="0"/>
          </a:p>
        </p:txBody>
      </p:sp>
      <p:pic>
        <p:nvPicPr>
          <p:cNvPr id="10" name="Symbol zastępczy zawartości 9"/>
          <p:cNvPicPr>
            <a:picLocks noGrp="1" noChangeAspect="1"/>
          </p:cNvPicPr>
          <p:nvPr>
            <p:ph idx="1"/>
          </p:nvPr>
        </p:nvPicPr>
        <p:blipFill>
          <a:blip r:embed="rId3"/>
          <a:stretch>
            <a:fillRect/>
          </a:stretch>
        </p:blipFill>
        <p:spPr>
          <a:xfrm>
            <a:off x="1371600" y="2324495"/>
            <a:ext cx="9601200" cy="778461"/>
          </a:xfrm>
          <a:prstGeom prst="rect">
            <a:avLst/>
          </a:prstGeom>
        </p:spPr>
      </p:pic>
      <p:pic>
        <p:nvPicPr>
          <p:cNvPr id="11" name="Obraz 10"/>
          <p:cNvPicPr>
            <a:picLocks noChangeAspect="1"/>
          </p:cNvPicPr>
          <p:nvPr/>
        </p:nvPicPr>
        <p:blipFill>
          <a:blip r:embed="rId4"/>
          <a:stretch>
            <a:fillRect/>
          </a:stretch>
        </p:blipFill>
        <p:spPr>
          <a:xfrm>
            <a:off x="569344" y="3255751"/>
            <a:ext cx="12192000" cy="3459135"/>
          </a:xfrm>
          <a:prstGeom prst="rect">
            <a:avLst/>
          </a:prstGeom>
        </p:spPr>
      </p:pic>
    </p:spTree>
    <p:extLst>
      <p:ext uri="{BB962C8B-B14F-4D97-AF65-F5344CB8AC3E}">
        <p14:creationId xmlns:p14="http://schemas.microsoft.com/office/powerpoint/2010/main" val="27779169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p:cNvPicPr>
            <a:picLocks noChangeAspect="1"/>
          </p:cNvPicPr>
          <p:nvPr/>
        </p:nvPicPr>
        <p:blipFill>
          <a:blip r:embed="rId2"/>
          <a:stretch>
            <a:fillRect/>
          </a:stretch>
        </p:blipFill>
        <p:spPr>
          <a:xfrm>
            <a:off x="1449238" y="991024"/>
            <a:ext cx="9523562" cy="1045822"/>
          </a:xfrm>
          <a:prstGeom prst="rect">
            <a:avLst/>
          </a:prstGeom>
        </p:spPr>
      </p:pic>
      <p:sp>
        <p:nvSpPr>
          <p:cNvPr id="2" name="Tytuł 1"/>
          <p:cNvSpPr>
            <a:spLocks noGrp="1"/>
          </p:cNvSpPr>
          <p:nvPr>
            <p:ph type="title"/>
          </p:nvPr>
        </p:nvSpPr>
        <p:spPr/>
        <p:txBody>
          <a:bodyPr/>
          <a:lstStyle/>
          <a:p>
            <a:endParaRPr lang="pl-PL" dirty="0"/>
          </a:p>
        </p:txBody>
      </p:sp>
      <p:pic>
        <p:nvPicPr>
          <p:cNvPr id="5" name="Symbol zastępczy zawartości 4"/>
          <p:cNvPicPr>
            <a:picLocks noGrp="1" noChangeAspect="1"/>
          </p:cNvPicPr>
          <p:nvPr>
            <p:ph idx="1"/>
          </p:nvPr>
        </p:nvPicPr>
        <p:blipFill>
          <a:blip r:embed="rId3"/>
          <a:stretch>
            <a:fillRect/>
          </a:stretch>
        </p:blipFill>
        <p:spPr>
          <a:xfrm>
            <a:off x="1899125" y="2286000"/>
            <a:ext cx="8546150" cy="3581400"/>
          </a:xfrm>
          <a:prstGeom prst="rect">
            <a:avLst/>
          </a:prstGeom>
        </p:spPr>
      </p:pic>
    </p:spTree>
    <p:extLst>
      <p:ext uri="{BB962C8B-B14F-4D97-AF65-F5344CB8AC3E}">
        <p14:creationId xmlns:p14="http://schemas.microsoft.com/office/powerpoint/2010/main" val="34348366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US" dirty="0"/>
              <a:t>QUESTION</a:t>
            </a:r>
            <a:endParaRPr lang="pl-PL" dirty="0"/>
          </a:p>
        </p:txBody>
      </p:sp>
      <p:pic>
        <p:nvPicPr>
          <p:cNvPr id="4" name="Symbol zastępczy zawartości 3"/>
          <p:cNvPicPr>
            <a:picLocks noGrp="1" noChangeAspect="1"/>
          </p:cNvPicPr>
          <p:nvPr>
            <p:ph idx="1"/>
          </p:nvPr>
        </p:nvPicPr>
        <p:blipFill>
          <a:blip r:embed="rId2"/>
          <a:stretch>
            <a:fillRect/>
          </a:stretch>
        </p:blipFill>
        <p:spPr>
          <a:xfrm>
            <a:off x="1371600" y="2920134"/>
            <a:ext cx="9601200" cy="2313132"/>
          </a:xfrm>
          <a:prstGeom prst="rect">
            <a:avLst/>
          </a:prstGeom>
        </p:spPr>
      </p:pic>
    </p:spTree>
    <p:extLst>
      <p:ext uri="{BB962C8B-B14F-4D97-AF65-F5344CB8AC3E}">
        <p14:creationId xmlns:p14="http://schemas.microsoft.com/office/powerpoint/2010/main" val="6426651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US" dirty="0"/>
              <a:t>ANSWER</a:t>
            </a:r>
            <a:endParaRPr lang="pl-PL" dirty="0"/>
          </a:p>
        </p:txBody>
      </p:sp>
      <p:pic>
        <p:nvPicPr>
          <p:cNvPr id="4" name="Symbol zastępczy zawartości 3"/>
          <p:cNvPicPr>
            <a:picLocks noGrp="1" noChangeAspect="1"/>
          </p:cNvPicPr>
          <p:nvPr>
            <p:ph idx="1"/>
          </p:nvPr>
        </p:nvPicPr>
        <p:blipFill>
          <a:blip r:embed="rId2"/>
          <a:stretch>
            <a:fillRect/>
          </a:stretch>
        </p:blipFill>
        <p:spPr>
          <a:xfrm>
            <a:off x="1371600" y="2426539"/>
            <a:ext cx="9601200" cy="3300322"/>
          </a:xfrm>
          <a:prstGeom prst="rect">
            <a:avLst/>
          </a:prstGeom>
        </p:spPr>
      </p:pic>
    </p:spTree>
    <p:extLst>
      <p:ext uri="{BB962C8B-B14F-4D97-AF65-F5344CB8AC3E}">
        <p14:creationId xmlns:p14="http://schemas.microsoft.com/office/powerpoint/2010/main" val="8475412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US" dirty="0"/>
              <a:t>QUESTION</a:t>
            </a:r>
            <a:endParaRPr lang="pl-PL" dirty="0"/>
          </a:p>
        </p:txBody>
      </p:sp>
      <p:pic>
        <p:nvPicPr>
          <p:cNvPr id="4" name="Symbol zastępczy zawartości 3"/>
          <p:cNvPicPr>
            <a:picLocks noGrp="1" noChangeAspect="1"/>
          </p:cNvPicPr>
          <p:nvPr>
            <p:ph idx="1"/>
          </p:nvPr>
        </p:nvPicPr>
        <p:blipFill>
          <a:blip r:embed="rId2"/>
          <a:stretch>
            <a:fillRect/>
          </a:stretch>
        </p:blipFill>
        <p:spPr>
          <a:xfrm>
            <a:off x="1371600" y="3242087"/>
            <a:ext cx="9601200" cy="1669226"/>
          </a:xfrm>
          <a:prstGeom prst="rect">
            <a:avLst/>
          </a:prstGeom>
        </p:spPr>
      </p:pic>
    </p:spTree>
    <p:extLst>
      <p:ext uri="{BB962C8B-B14F-4D97-AF65-F5344CB8AC3E}">
        <p14:creationId xmlns:p14="http://schemas.microsoft.com/office/powerpoint/2010/main" val="28896445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US" dirty="0"/>
              <a:t>ANSWER</a:t>
            </a:r>
            <a:endParaRPr lang="pl-PL" dirty="0"/>
          </a:p>
        </p:txBody>
      </p:sp>
      <p:pic>
        <p:nvPicPr>
          <p:cNvPr id="4" name="Symbol zastępczy zawartości 3"/>
          <p:cNvPicPr>
            <a:picLocks noGrp="1" noChangeAspect="1"/>
          </p:cNvPicPr>
          <p:nvPr>
            <p:ph idx="1"/>
          </p:nvPr>
        </p:nvPicPr>
        <p:blipFill>
          <a:blip r:embed="rId2"/>
          <a:stretch>
            <a:fillRect/>
          </a:stretch>
        </p:blipFill>
        <p:spPr>
          <a:xfrm>
            <a:off x="1371600" y="2558321"/>
            <a:ext cx="9601200" cy="3036757"/>
          </a:xfrm>
          <a:prstGeom prst="rect">
            <a:avLst/>
          </a:prstGeom>
        </p:spPr>
      </p:pic>
    </p:spTree>
    <p:extLst>
      <p:ext uri="{BB962C8B-B14F-4D97-AF65-F5344CB8AC3E}">
        <p14:creationId xmlns:p14="http://schemas.microsoft.com/office/powerpoint/2010/main" val="20079038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US" dirty="0"/>
              <a:t>TASK 2</a:t>
            </a:r>
            <a:endParaRPr lang="pl-PL" dirty="0"/>
          </a:p>
        </p:txBody>
      </p:sp>
      <p:pic>
        <p:nvPicPr>
          <p:cNvPr id="4" name="Symbol zastępczy zawartości 3"/>
          <p:cNvPicPr>
            <a:picLocks noGrp="1" noChangeAspect="1"/>
          </p:cNvPicPr>
          <p:nvPr>
            <p:ph idx="1"/>
          </p:nvPr>
        </p:nvPicPr>
        <p:blipFill>
          <a:blip r:embed="rId2"/>
          <a:stretch>
            <a:fillRect/>
          </a:stretch>
        </p:blipFill>
        <p:spPr>
          <a:xfrm>
            <a:off x="2053165" y="2286000"/>
            <a:ext cx="8238070" cy="3581400"/>
          </a:xfrm>
          <a:prstGeom prst="rect">
            <a:avLst/>
          </a:prstGeom>
        </p:spPr>
      </p:pic>
    </p:spTree>
    <p:extLst>
      <p:ext uri="{BB962C8B-B14F-4D97-AF65-F5344CB8AC3E}">
        <p14:creationId xmlns:p14="http://schemas.microsoft.com/office/powerpoint/2010/main" val="2796983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2"/>
          <a:stretch>
            <a:fillRect/>
          </a:stretch>
        </p:blipFill>
        <p:spPr>
          <a:xfrm>
            <a:off x="1371600" y="1045252"/>
            <a:ext cx="9601200" cy="766996"/>
          </a:xfrm>
          <a:prstGeom prst="rect">
            <a:avLst/>
          </a:prstGeom>
        </p:spPr>
      </p:pic>
      <p:sp>
        <p:nvSpPr>
          <p:cNvPr id="2" name="Tytuł 1"/>
          <p:cNvSpPr>
            <a:spLocks noGrp="1"/>
          </p:cNvSpPr>
          <p:nvPr>
            <p:ph type="title"/>
          </p:nvPr>
        </p:nvSpPr>
        <p:spPr/>
        <p:txBody>
          <a:bodyPr/>
          <a:lstStyle/>
          <a:p>
            <a:endParaRPr lang="pl-PL" dirty="0"/>
          </a:p>
        </p:txBody>
      </p:sp>
      <p:pic>
        <p:nvPicPr>
          <p:cNvPr id="4" name="Symbol zastępczy zawartości 3"/>
          <p:cNvPicPr>
            <a:picLocks noGrp="1" noChangeAspect="1"/>
          </p:cNvPicPr>
          <p:nvPr>
            <p:ph idx="1"/>
          </p:nvPr>
        </p:nvPicPr>
        <p:blipFill>
          <a:blip r:embed="rId3"/>
          <a:stretch>
            <a:fillRect/>
          </a:stretch>
        </p:blipFill>
        <p:spPr>
          <a:xfrm>
            <a:off x="1475117" y="3045502"/>
            <a:ext cx="9601200" cy="2620484"/>
          </a:xfrm>
          <a:prstGeom prst="rect">
            <a:avLst/>
          </a:prstGeom>
        </p:spPr>
      </p:pic>
    </p:spTree>
    <p:extLst>
      <p:ext uri="{BB962C8B-B14F-4D97-AF65-F5344CB8AC3E}">
        <p14:creationId xmlns:p14="http://schemas.microsoft.com/office/powerpoint/2010/main" val="523406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ПРИПУЩЕННЯ</a:t>
            </a:r>
            <a:endParaRPr lang="en-US" dirty="0"/>
          </a:p>
        </p:txBody>
      </p:sp>
      <p:sp>
        <p:nvSpPr>
          <p:cNvPr id="3" name="Объект 2"/>
          <p:cNvSpPr>
            <a:spLocks noGrp="1"/>
          </p:cNvSpPr>
          <p:nvPr>
            <p:ph idx="1"/>
          </p:nvPr>
        </p:nvSpPr>
        <p:spPr/>
        <p:txBody>
          <a:bodyPr>
            <a:normAutofit fontScale="85000" lnSpcReduction="20000"/>
          </a:bodyPr>
          <a:lstStyle/>
          <a:p>
            <a:r>
              <a:rPr lang="ru-RU" dirty="0">
                <a:latin typeface="Times New Roman" panose="02020603050405020304" pitchFamily="18" charset="0"/>
                <a:cs typeface="Times New Roman" panose="02020603050405020304" pitchFamily="18" charset="0"/>
              </a:rPr>
              <a:t>1) </a:t>
            </a:r>
            <a:r>
              <a:rPr lang="ru-RU" dirty="0" err="1">
                <a:latin typeface="Times New Roman" panose="02020603050405020304" pitchFamily="18" charset="0"/>
                <a:cs typeface="Times New Roman" panose="02020603050405020304" pitchFamily="18" charset="0"/>
              </a:rPr>
              <a:t>єдиним</a:t>
            </a:r>
            <a:r>
              <a:rPr lang="ru-RU" dirty="0">
                <a:latin typeface="Times New Roman" panose="02020603050405020304" pitchFamily="18" charset="0"/>
                <a:cs typeface="Times New Roman" panose="02020603050405020304" pitchFamily="18" charset="0"/>
              </a:rPr>
              <a:t> фактором </a:t>
            </a:r>
            <a:r>
              <a:rPr lang="ru-RU" dirty="0" err="1">
                <a:latin typeface="Times New Roman" panose="02020603050405020304" pitchFamily="18" charset="0"/>
                <a:cs typeface="Times New Roman" panose="02020603050405020304" pitchFamily="18" charset="0"/>
              </a:rPr>
              <a:t>виробництва</a:t>
            </a:r>
            <a:r>
              <a:rPr lang="ru-RU" dirty="0">
                <a:latin typeface="Times New Roman" panose="02020603050405020304" pitchFamily="18" charset="0"/>
                <a:cs typeface="Times New Roman" panose="02020603050405020304" pitchFamily="18" charset="0"/>
              </a:rPr>
              <a:t> є </a:t>
            </a:r>
            <a:r>
              <a:rPr lang="ru-RU" dirty="0" err="1">
                <a:latin typeface="Times New Roman" panose="02020603050405020304" pitchFamily="18" charset="0"/>
                <a:cs typeface="Times New Roman" panose="02020603050405020304" pitchFamily="18" charset="0"/>
              </a:rPr>
              <a:t>праця</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2) </a:t>
            </a:r>
            <a:r>
              <a:rPr lang="ru-RU" dirty="0" err="1">
                <a:latin typeface="Times New Roman" panose="02020603050405020304" pitchFamily="18" charset="0"/>
                <a:cs typeface="Times New Roman" panose="02020603050405020304" pitchFamily="18" charset="0"/>
              </a:rPr>
              <a:t>зайнятість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повна</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3) </a:t>
            </a:r>
            <a:r>
              <a:rPr lang="ru-RU" dirty="0" err="1">
                <a:latin typeface="Times New Roman" panose="02020603050405020304" pitchFamily="18" charset="0"/>
                <a:cs typeface="Times New Roman" panose="02020603050405020304" pitchFamily="18" charset="0"/>
              </a:rPr>
              <a:t>всесвітнє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господарство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складається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із</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двох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країн</a:t>
            </a:r>
            <a:r>
              <a:rPr lang="ru-RU" dirty="0">
                <a:latin typeface="Times New Roman" panose="02020603050405020304" pitchFamily="18" charset="0"/>
                <a:cs typeface="Times New Roman" panose="02020603050405020304" pitchFamily="18" charset="0"/>
              </a:rPr>
              <a:t>, тому в </a:t>
            </a:r>
            <a:r>
              <a:rPr lang="ru-RU" dirty="0" err="1">
                <a:latin typeface="Times New Roman" panose="02020603050405020304" pitchFamily="18" charset="0"/>
                <a:cs typeface="Times New Roman" panose="02020603050405020304" pitchFamily="18" charset="0"/>
              </a:rPr>
              <a:t>міжна</a:t>
            </a:r>
            <a:r>
              <a:rPr lang="ru-RU" dirty="0">
                <a:latin typeface="Times New Roman" panose="02020603050405020304" pitchFamily="18" charset="0"/>
                <a:cs typeface="Times New Roman" panose="02020603050405020304" pitchFamily="18" charset="0"/>
              </a:rPr>
              <a:t>­</a:t>
            </a:r>
            <a:br>
              <a:rPr lang="ru-RU" dirty="0">
                <a:latin typeface="Times New Roman" panose="02020603050405020304" pitchFamily="18" charset="0"/>
                <a:cs typeface="Times New Roman" panose="02020603050405020304" pitchFamily="18" charset="0"/>
              </a:rPr>
            </a:br>
            <a:r>
              <a:rPr lang="ru-RU" dirty="0" err="1">
                <a:latin typeface="Times New Roman" panose="02020603050405020304" pitchFamily="18" charset="0"/>
                <a:cs typeface="Times New Roman" panose="02020603050405020304" pitchFamily="18" charset="0"/>
              </a:rPr>
              <a:t>родній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торгівлі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беруть</a:t>
            </a:r>
            <a:r>
              <a:rPr lang="ru-RU" dirty="0">
                <a:latin typeface="Times New Roman" panose="02020603050405020304" pitchFamily="18" charset="0"/>
                <a:cs typeface="Times New Roman" panose="02020603050405020304" pitchFamily="18" charset="0"/>
              </a:rPr>
              <a:t> участь </a:t>
            </a:r>
            <a:r>
              <a:rPr lang="ru-RU" dirty="0" err="1">
                <a:latin typeface="Times New Roman" panose="02020603050405020304" pitchFamily="18" charset="0"/>
                <a:cs typeface="Times New Roman" panose="02020603050405020304" pitchFamily="18" charset="0"/>
              </a:rPr>
              <a:t>тільки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дві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країни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продукують</a:t>
            </a:r>
            <a:r>
              <a:rPr lang="ru-RU" dirty="0">
                <a:latin typeface="Times New Roman" panose="02020603050405020304" pitchFamily="18" charset="0"/>
                <a:cs typeface="Times New Roman" panose="02020603050405020304" pitchFamily="18" charset="0"/>
              </a:rPr>
              <a:t> та</a:t>
            </a:r>
            <a:br>
              <a:rPr lang="ru-RU" dirty="0">
                <a:latin typeface="Times New Roman" panose="02020603050405020304" pitchFamily="18" charset="0"/>
                <a:cs typeface="Times New Roman" panose="02020603050405020304" pitchFamily="18" charset="0"/>
              </a:rPr>
            </a:br>
            <a:r>
              <a:rPr lang="ru-RU" dirty="0" err="1">
                <a:latin typeface="Times New Roman" panose="02020603050405020304" pitchFamily="18" charset="0"/>
                <a:cs typeface="Times New Roman" panose="02020603050405020304" pitchFamily="18" charset="0"/>
              </a:rPr>
              <a:t>торгують</a:t>
            </a:r>
            <a:r>
              <a:rPr lang="ru-RU" dirty="0">
                <a:latin typeface="Times New Roman" panose="02020603050405020304" pitchFamily="18" charset="0"/>
                <a:cs typeface="Times New Roman" panose="02020603050405020304" pitchFamily="18" charset="0"/>
              </a:rPr>
              <a:t> одна з одною </a:t>
            </a:r>
            <a:r>
              <a:rPr lang="ru-RU" dirty="0" err="1">
                <a:latin typeface="Times New Roman" panose="02020603050405020304" pitchFamily="18" charset="0"/>
                <a:cs typeface="Times New Roman" panose="02020603050405020304" pitchFamily="18" charset="0"/>
              </a:rPr>
              <a:t>тільки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двома</a:t>
            </a:r>
            <a:r>
              <a:rPr lang="ru-RU" dirty="0">
                <a:latin typeface="Times New Roman" panose="02020603050405020304" pitchFamily="18" charset="0"/>
                <a:cs typeface="Times New Roman" panose="02020603050405020304" pitchFamily="18" charset="0"/>
              </a:rPr>
              <a:t> товарами;</a:t>
            </a:r>
          </a:p>
          <a:p>
            <a:r>
              <a:rPr lang="ru-RU" dirty="0">
                <a:latin typeface="Times New Roman" panose="02020603050405020304" pitchFamily="18" charset="0"/>
                <a:cs typeface="Times New Roman" panose="02020603050405020304" pitchFamily="18" charset="0"/>
              </a:rPr>
              <a:t>4) </a:t>
            </a:r>
            <a:r>
              <a:rPr lang="ru-RU" dirty="0" err="1">
                <a:latin typeface="Times New Roman" panose="02020603050405020304" pitchFamily="18" charset="0"/>
                <a:cs typeface="Times New Roman" panose="02020603050405020304" pitchFamily="18" charset="0"/>
              </a:rPr>
              <a:t>витрати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виробництва</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постійні</a:t>
            </a:r>
            <a:r>
              <a:rPr lang="ru-RU" dirty="0">
                <a:latin typeface="Times New Roman" panose="02020603050405020304" pitchFamily="18" charset="0"/>
                <a:cs typeface="Times New Roman" panose="02020603050405020304" pitchFamily="18" charset="0"/>
              </a:rPr>
              <a:t>, а </a:t>
            </a:r>
            <a:r>
              <a:rPr lang="ru-RU" dirty="0" err="1">
                <a:latin typeface="Times New Roman" panose="02020603050405020304" pitchFamily="18" charset="0"/>
                <a:cs typeface="Times New Roman" panose="02020603050405020304" pitchFamily="18" charset="0"/>
              </a:rPr>
              <a:t>їх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зниження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збільшує</a:t>
            </a:r>
            <a:r>
              <a:rPr lang="ru-RU" dirty="0">
                <a:latin typeface="Times New Roman" panose="02020603050405020304" pitchFamily="18" charset="0"/>
                <a:cs typeface="Times New Roman" panose="02020603050405020304" pitchFamily="18" charset="0"/>
              </a:rPr>
              <a:t> по</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пит на товар;</a:t>
            </a:r>
          </a:p>
          <a:p>
            <a:r>
              <a:rPr lang="ru-RU" dirty="0">
                <a:latin typeface="Times New Roman" panose="02020603050405020304" pitchFamily="18" charset="0"/>
                <a:cs typeface="Times New Roman" panose="02020603050405020304" pitchFamily="18" charset="0"/>
              </a:rPr>
              <a:t>5) </a:t>
            </a:r>
            <a:r>
              <a:rPr lang="ru-RU" dirty="0" err="1">
                <a:latin typeface="Times New Roman" panose="02020603050405020304" pitchFamily="18" charset="0"/>
                <a:cs typeface="Times New Roman" panose="02020603050405020304" pitchFamily="18" charset="0"/>
              </a:rPr>
              <a:t>ціна</a:t>
            </a:r>
            <a:r>
              <a:rPr lang="ru-RU" dirty="0">
                <a:latin typeface="Times New Roman" panose="02020603050405020304" pitchFamily="18" charset="0"/>
                <a:cs typeface="Times New Roman" panose="02020603050405020304" pitchFamily="18" charset="0"/>
              </a:rPr>
              <a:t> одного товару </a:t>
            </a:r>
            <a:r>
              <a:rPr lang="ru-RU" dirty="0" err="1">
                <a:latin typeface="Times New Roman" panose="02020603050405020304" pitchFamily="18" charset="0"/>
                <a:cs typeface="Times New Roman" panose="02020603050405020304" pitchFamily="18" charset="0"/>
              </a:rPr>
              <a:t>виражена</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кількості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праці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затраченої</a:t>
            </a:r>
            <a:r>
              <a:rPr lang="ru-RU" dirty="0">
                <a:latin typeface="Times New Roman" panose="02020603050405020304" pitchFamily="18" charset="0"/>
                <a:cs typeface="Times New Roman" panose="02020603050405020304" pitchFamily="18" charset="0"/>
              </a:rPr>
              <a:t> на</a:t>
            </a:r>
            <a:br>
              <a:rPr lang="ru-RU" dirty="0">
                <a:latin typeface="Times New Roman" panose="02020603050405020304" pitchFamily="18" charset="0"/>
                <a:cs typeface="Times New Roman" panose="02020603050405020304" pitchFamily="18" charset="0"/>
              </a:rPr>
            </a:br>
            <a:r>
              <a:rPr lang="ru-RU" dirty="0" err="1">
                <a:latin typeface="Times New Roman" panose="02020603050405020304" pitchFamily="18" charset="0"/>
                <a:cs typeface="Times New Roman" panose="02020603050405020304" pitchFamily="18" charset="0"/>
              </a:rPr>
              <a:t>виробництво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іншого</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6) </a:t>
            </a:r>
            <a:r>
              <a:rPr lang="ru-RU" dirty="0" err="1">
                <a:latin typeface="Times New Roman" panose="02020603050405020304" pitchFamily="18" charset="0"/>
                <a:cs typeface="Times New Roman" panose="02020603050405020304" pitchFamily="18" charset="0"/>
              </a:rPr>
              <a:t>транспортні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витрати</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перевезення</a:t>
            </a:r>
            <a:r>
              <a:rPr lang="ru-RU" dirty="0">
                <a:latin typeface="Times New Roman" panose="02020603050405020304" pitchFamily="18" charset="0"/>
                <a:cs typeface="Times New Roman" panose="02020603050405020304" pitchFamily="18" charset="0"/>
              </a:rPr>
              <a:t> товару з </a:t>
            </a:r>
            <a:r>
              <a:rPr lang="ru-RU" dirty="0" err="1">
                <a:latin typeface="Times New Roman" panose="02020603050405020304" pitchFamily="18" charset="0"/>
                <a:cs typeface="Times New Roman" panose="02020603050405020304" pitchFamily="18" charset="0"/>
              </a:rPr>
              <a:t>однієї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країни</a:t>
            </a:r>
            <a:r>
              <a:rPr lang="ru-RU" dirty="0">
                <a:latin typeface="Times New Roman" panose="02020603050405020304" pitchFamily="18" charset="0"/>
                <a:cs typeface="Times New Roman" panose="02020603050405020304" pitchFamily="18" charset="0"/>
              </a:rPr>
              <a:t> до</a:t>
            </a:r>
            <a:br>
              <a:rPr lang="ru-RU" dirty="0">
                <a:latin typeface="Times New Roman" panose="02020603050405020304" pitchFamily="18" charset="0"/>
                <a:cs typeface="Times New Roman" panose="02020603050405020304" pitchFamily="18" charset="0"/>
              </a:rPr>
            </a:br>
            <a:r>
              <a:rPr lang="ru-RU" dirty="0" err="1">
                <a:latin typeface="Times New Roman" panose="02020603050405020304" pitchFamily="18" charset="0"/>
                <a:cs typeface="Times New Roman" panose="02020603050405020304" pitchFamily="18" charset="0"/>
              </a:rPr>
              <a:t>іншої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дорівнюють</a:t>
            </a:r>
            <a:r>
              <a:rPr lang="ru-RU" dirty="0">
                <a:latin typeface="Times New Roman" panose="02020603050405020304" pitchFamily="18" charset="0"/>
                <a:cs typeface="Times New Roman" panose="02020603050405020304" pitchFamily="18" charset="0"/>
              </a:rPr>
              <a:t> нулю;</a:t>
            </a:r>
          </a:p>
          <a:p>
            <a:r>
              <a:rPr lang="ru-RU" dirty="0"/>
              <a:t>7) </a:t>
            </a:r>
            <a:r>
              <a:rPr lang="ru-RU" dirty="0" err="1"/>
              <a:t>зовнішня</a:t>
            </a:r>
            <a:r>
              <a:rPr lang="ru-RU" dirty="0"/>
              <a:t> </a:t>
            </a:r>
            <a:r>
              <a:rPr lang="ru-RU" dirty="0" err="1"/>
              <a:t>торгівля</a:t>
            </a:r>
            <a:r>
              <a:rPr lang="ru-RU" dirty="0"/>
              <a:t> </a:t>
            </a:r>
            <a:r>
              <a:rPr lang="ru-RU" dirty="0" err="1"/>
              <a:t>вільна</a:t>
            </a:r>
            <a:r>
              <a:rPr lang="ru-RU" dirty="0"/>
              <a:t> </a:t>
            </a:r>
            <a:r>
              <a:rPr lang="ru-RU" dirty="0" err="1"/>
              <a:t>від</a:t>
            </a:r>
            <a:r>
              <a:rPr lang="ru-RU" dirty="0"/>
              <a:t> </a:t>
            </a:r>
            <a:r>
              <a:rPr lang="ru-RU" dirty="0" err="1"/>
              <a:t>обмежень</a:t>
            </a:r>
            <a:r>
              <a:rPr lang="ru-RU" dirty="0"/>
              <a:t> та </a:t>
            </a:r>
            <a:r>
              <a:rPr lang="ru-RU" dirty="0" err="1"/>
              <a:t>регламентацій</a:t>
            </a:r>
            <a:r>
              <a:rPr lang="ru-RU" dirty="0"/>
              <a:t>.</a:t>
            </a:r>
          </a:p>
          <a:p>
            <a:pPr marL="0" indent="0">
              <a:buNone/>
            </a:pPr>
            <a:endParaRPr lang="en-US" dirty="0"/>
          </a:p>
        </p:txBody>
      </p:sp>
    </p:spTree>
    <p:extLst>
      <p:ext uri="{BB962C8B-B14F-4D97-AF65-F5344CB8AC3E}">
        <p14:creationId xmlns:p14="http://schemas.microsoft.com/office/powerpoint/2010/main" val="1466891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АДАМ СМІТ ВВАЖАВ</a:t>
            </a:r>
            <a:endParaRPr lang="en-US" dirty="0"/>
          </a:p>
        </p:txBody>
      </p:sp>
      <p:sp>
        <p:nvSpPr>
          <p:cNvPr id="3" name="Объект 2"/>
          <p:cNvSpPr>
            <a:spLocks noGrp="1"/>
          </p:cNvSpPr>
          <p:nvPr>
            <p:ph idx="1"/>
          </p:nvPr>
        </p:nvSpPr>
        <p:spPr/>
        <p:txBody>
          <a:bodyPr/>
          <a:lstStyle/>
          <a:p>
            <a:pPr marL="0" indent="0" algn="just">
              <a:buNone/>
            </a:pPr>
            <a:r>
              <a:rPr lang="ru-RU" sz="2400" dirty="0">
                <a:latin typeface="Times New Roman" panose="02020603050405020304" pitchFamily="18" charset="0"/>
                <a:cs typeface="Times New Roman" panose="02020603050405020304" pitchFamily="18" charset="0"/>
              </a:rPr>
              <a:t>1) урядам не треба </a:t>
            </a:r>
            <a:r>
              <a:rPr lang="ru-RU" sz="2400" dirty="0" err="1">
                <a:latin typeface="Times New Roman" panose="02020603050405020304" pitchFamily="18" charset="0"/>
                <a:cs typeface="Times New Roman" panose="02020603050405020304" pitchFamily="18" charset="0"/>
              </a:rPr>
              <a:t>втручатись</a:t>
            </a:r>
            <a:r>
              <a:rPr lang="ru-RU" sz="2400" dirty="0">
                <a:latin typeface="Times New Roman" panose="02020603050405020304" pitchFamily="18" charset="0"/>
                <a:cs typeface="Times New Roman" panose="02020603050405020304" pitchFamily="18" charset="0"/>
              </a:rPr>
              <a:t> у </a:t>
            </a:r>
            <a:r>
              <a:rPr lang="ru-RU" sz="2400" dirty="0" err="1">
                <a:latin typeface="Times New Roman" panose="02020603050405020304" pitchFamily="18" charset="0"/>
                <a:cs typeface="Times New Roman" panose="02020603050405020304" pitchFamily="18" charset="0"/>
              </a:rPr>
              <a:t>зовнішню</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торгівлю</a:t>
            </a:r>
            <a:r>
              <a:rPr lang="ru-RU" sz="2400" dirty="0">
                <a:latin typeface="Times New Roman" panose="02020603050405020304" pitchFamily="18" charset="0"/>
                <a:cs typeface="Times New Roman" panose="02020603050405020304" pitchFamily="18" charset="0"/>
              </a:rPr>
              <a:t>: вони </a:t>
            </a:r>
            <a:r>
              <a:rPr lang="ru-RU" sz="2400" dirty="0" err="1">
                <a:latin typeface="Times New Roman" panose="02020603050405020304" pitchFamily="18" charset="0"/>
                <a:cs typeface="Times New Roman" panose="02020603050405020304" pitchFamily="18" charset="0"/>
              </a:rPr>
              <a:t>ма­</a:t>
            </a:r>
            <a:br>
              <a:rPr lang="ru-RU" sz="2400" dirty="0">
                <a:latin typeface="Times New Roman" panose="02020603050405020304" pitchFamily="18" charset="0"/>
                <a:cs typeface="Times New Roman" panose="02020603050405020304" pitchFamily="18" charset="0"/>
              </a:rPr>
            </a:br>
            <a:r>
              <a:rPr lang="ru-RU" sz="2400" dirty="0" err="1">
                <a:latin typeface="Times New Roman" panose="02020603050405020304" pitchFamily="18" charset="0"/>
                <a:cs typeface="Times New Roman" panose="02020603050405020304" pitchFamily="18" charset="0"/>
              </a:rPr>
              <a:t>ють</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підтримувати</a:t>
            </a:r>
            <a:r>
              <a:rPr lang="ru-RU" sz="2400" dirty="0">
                <a:latin typeface="Times New Roman" panose="02020603050405020304" pitchFamily="18" charset="0"/>
                <a:cs typeface="Times New Roman" panose="02020603050405020304" pitchFamily="18" charset="0"/>
              </a:rPr>
              <a:t> режим </a:t>
            </a:r>
            <a:r>
              <a:rPr lang="ru-RU" sz="2400" dirty="0" err="1">
                <a:latin typeface="Times New Roman" panose="02020603050405020304" pitchFamily="18" charset="0"/>
                <a:cs typeface="Times New Roman" panose="02020603050405020304" pitchFamily="18" charset="0"/>
              </a:rPr>
              <a:t>відкритих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ринків</a:t>
            </a:r>
            <a:r>
              <a:rPr lang="ru-RU" sz="2400" dirty="0">
                <a:latin typeface="Times New Roman" panose="02020603050405020304" pitchFamily="18" charset="0"/>
                <a:cs typeface="Times New Roman" panose="02020603050405020304" pitchFamily="18" charset="0"/>
              </a:rPr>
              <a:t> та </a:t>
            </a:r>
            <a:r>
              <a:rPr lang="ru-RU" sz="2400" dirty="0" err="1">
                <a:latin typeface="Times New Roman" panose="02020603050405020304" pitchFamily="18" charset="0"/>
                <a:cs typeface="Times New Roman" panose="02020603050405020304" pitchFamily="18" charset="0"/>
              </a:rPr>
              <a:t>свободи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торгівлі</a:t>
            </a:r>
            <a:r>
              <a:rPr lang="ru-RU" sz="2400" dirty="0">
                <a:latin typeface="Times New Roman" panose="02020603050405020304" pitchFamily="18" charset="0"/>
                <a:cs typeface="Times New Roman" panose="02020603050405020304" pitchFamily="18" charset="0"/>
              </a:rPr>
              <a:t>;</a:t>
            </a:r>
          </a:p>
          <a:p>
            <a:pPr marL="0" indent="0" algn="just">
              <a:buNone/>
            </a:pPr>
            <a:r>
              <a:rPr lang="ru-RU" sz="2400" dirty="0">
                <a:latin typeface="Times New Roman" panose="02020603050405020304" pitchFamily="18" charset="0"/>
                <a:cs typeface="Times New Roman" panose="02020603050405020304" pitchFamily="18" charset="0"/>
              </a:rPr>
              <a:t>2) </a:t>
            </a:r>
            <a:r>
              <a:rPr lang="ru-RU" sz="2400" dirty="0" err="1">
                <a:latin typeface="Times New Roman" panose="02020603050405020304" pitchFamily="18" charset="0"/>
                <a:cs typeface="Times New Roman" panose="02020603050405020304" pitchFamily="18" charset="0"/>
              </a:rPr>
              <a:t>нації</a:t>
            </a:r>
            <a:r>
              <a:rPr lang="ru-RU" sz="2400" dirty="0">
                <a:latin typeface="Times New Roman" panose="02020603050405020304" pitchFamily="18" charset="0"/>
                <a:cs typeface="Times New Roman" panose="02020603050405020304" pitchFamily="18" charset="0"/>
              </a:rPr>
              <a:t>, так само як і </a:t>
            </a:r>
            <a:r>
              <a:rPr lang="ru-RU" sz="2400" dirty="0" err="1">
                <a:latin typeface="Times New Roman" panose="02020603050405020304" pitchFamily="18" charset="0"/>
                <a:cs typeface="Times New Roman" panose="02020603050405020304" pitchFamily="18" charset="0"/>
              </a:rPr>
              <a:t>приватні</a:t>
            </a:r>
            <a:r>
              <a:rPr lang="ru-RU" sz="2400" dirty="0">
                <a:latin typeface="Times New Roman" panose="02020603050405020304" pitchFamily="18" charset="0"/>
                <a:cs typeface="Times New Roman" panose="02020603050405020304" pitchFamily="18" charset="0"/>
              </a:rPr>
              <a:t> особи, </a:t>
            </a:r>
            <a:r>
              <a:rPr lang="ru-RU" sz="2400" dirty="0" err="1">
                <a:latin typeface="Times New Roman" panose="02020603050405020304" pitchFamily="18" charset="0"/>
                <a:cs typeface="Times New Roman" panose="02020603050405020304" pitchFamily="18" charset="0"/>
              </a:rPr>
              <a:t>повинні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спеціалізуватися</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на </a:t>
            </a:r>
            <a:r>
              <a:rPr lang="ru-RU" sz="2400" dirty="0" err="1">
                <a:latin typeface="Times New Roman" panose="02020603050405020304" pitchFamily="18" charset="0"/>
                <a:cs typeface="Times New Roman" panose="02020603050405020304" pitchFamily="18" charset="0"/>
              </a:rPr>
              <a:t>виробництві</a:t>
            </a:r>
            <a:r>
              <a:rPr lang="ru-RU" sz="2400" dirty="0">
                <a:latin typeface="Times New Roman" panose="02020603050405020304" pitchFamily="18" charset="0"/>
                <a:cs typeface="Times New Roman" panose="02020603050405020304" pitchFamily="18" charset="0"/>
              </a:rPr>
              <a:t> тих </a:t>
            </a:r>
            <a:r>
              <a:rPr lang="ru-RU" sz="2400" dirty="0" err="1">
                <a:latin typeface="Times New Roman" panose="02020603050405020304" pitchFamily="18" charset="0"/>
                <a:cs typeface="Times New Roman" panose="02020603050405020304" pitchFamily="18" charset="0"/>
              </a:rPr>
              <a:t>товарів</a:t>
            </a:r>
            <a:r>
              <a:rPr lang="ru-RU" sz="2400" dirty="0">
                <a:latin typeface="Times New Roman" panose="02020603050405020304" pitchFamily="18" charset="0"/>
                <a:cs typeface="Times New Roman" panose="02020603050405020304" pitchFamily="18" charset="0"/>
              </a:rPr>
              <a:t>, у </a:t>
            </a:r>
            <a:r>
              <a:rPr lang="ru-RU" sz="2400" dirty="0" err="1">
                <a:latin typeface="Times New Roman" panose="02020603050405020304" pitchFamily="18" charset="0"/>
                <a:cs typeface="Times New Roman" panose="02020603050405020304" pitchFamily="18" charset="0"/>
              </a:rPr>
              <a:t>виробництві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яких</a:t>
            </a:r>
            <a:r>
              <a:rPr lang="ru-RU" sz="2400" dirty="0">
                <a:latin typeface="Times New Roman" panose="02020603050405020304" pitchFamily="18" charset="0"/>
                <a:cs typeface="Times New Roman" panose="02020603050405020304" pitchFamily="18" charset="0"/>
              </a:rPr>
              <a:t> у них є </a:t>
            </a:r>
            <a:r>
              <a:rPr lang="ru-RU" sz="2400" dirty="0" err="1">
                <a:latin typeface="Times New Roman" panose="02020603050405020304" pitchFamily="18" charset="0"/>
                <a:cs typeface="Times New Roman" panose="02020603050405020304" pitchFamily="18" charset="0"/>
              </a:rPr>
              <a:t>переваги</a:t>
            </a:r>
            <a:r>
              <a:rPr lang="ru-RU" sz="2400" dirty="0">
                <a:latin typeface="Times New Roman" panose="02020603050405020304" pitchFamily="18" charset="0"/>
                <a:cs typeface="Times New Roman" panose="02020603050405020304" pitchFamily="18" charset="0"/>
              </a:rPr>
              <a:t>, та</a:t>
            </a:r>
            <a:br>
              <a:rPr lang="ru-RU" sz="2400" dirty="0">
                <a:latin typeface="Times New Roman" panose="02020603050405020304" pitchFamily="18" charset="0"/>
                <a:cs typeface="Times New Roman" panose="02020603050405020304" pitchFamily="18" charset="0"/>
              </a:rPr>
            </a:br>
            <a:r>
              <a:rPr lang="ru-RU" sz="2400" dirty="0" err="1">
                <a:latin typeface="Times New Roman" panose="02020603050405020304" pitchFamily="18" charset="0"/>
                <a:cs typeface="Times New Roman" panose="02020603050405020304" pitchFamily="18" charset="0"/>
              </a:rPr>
              <a:t>торгувати</a:t>
            </a:r>
            <a:r>
              <a:rPr lang="ru-RU" sz="2400" dirty="0">
                <a:latin typeface="Times New Roman" panose="02020603050405020304" pitchFamily="18" charset="0"/>
                <a:cs typeface="Times New Roman" panose="02020603050405020304" pitchFamily="18" charset="0"/>
              </a:rPr>
              <a:t> ними в </a:t>
            </a:r>
            <a:r>
              <a:rPr lang="ru-RU" sz="2400" dirty="0" err="1">
                <a:latin typeface="Times New Roman" panose="02020603050405020304" pitchFamily="18" charset="0"/>
                <a:cs typeface="Times New Roman" panose="02020603050405020304" pitchFamily="18" charset="0"/>
              </a:rPr>
              <a:t>обмін</a:t>
            </a:r>
            <a:r>
              <a:rPr lang="ru-RU" sz="2400" dirty="0">
                <a:latin typeface="Times New Roman" panose="02020603050405020304" pitchFamily="18" charset="0"/>
                <a:cs typeface="Times New Roman" panose="02020603050405020304" pitchFamily="18" charset="0"/>
              </a:rPr>
              <a:t> на </a:t>
            </a:r>
            <a:r>
              <a:rPr lang="ru-RU" sz="2400" dirty="0" err="1">
                <a:latin typeface="Times New Roman" panose="02020603050405020304" pitchFamily="18" charset="0"/>
                <a:cs typeface="Times New Roman" panose="02020603050405020304" pitchFamily="18" charset="0"/>
              </a:rPr>
              <a:t>товари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переваги</a:t>
            </a:r>
            <a:r>
              <a:rPr lang="ru-RU" sz="2400" dirty="0">
                <a:latin typeface="Times New Roman" panose="02020603050405020304" pitchFamily="18" charset="0"/>
                <a:cs typeface="Times New Roman" panose="02020603050405020304" pitchFamily="18" charset="0"/>
              </a:rPr>
              <a:t> у </a:t>
            </a:r>
            <a:r>
              <a:rPr lang="ru-RU" sz="2400" dirty="0" err="1">
                <a:latin typeface="Times New Roman" panose="02020603050405020304" pitchFamily="18" charset="0"/>
                <a:cs typeface="Times New Roman" panose="02020603050405020304" pitchFamily="18" charset="0"/>
              </a:rPr>
              <a:t>виробництві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яких</a:t>
            </a:r>
            <a:br>
              <a:rPr lang="ru-RU" sz="2400" dirty="0">
                <a:latin typeface="Times New Roman" panose="02020603050405020304" pitchFamily="18" charset="0"/>
                <a:cs typeface="Times New Roman" panose="02020603050405020304" pitchFamily="18" charset="0"/>
              </a:rPr>
            </a:br>
            <a:r>
              <a:rPr lang="ru-RU" sz="2400" dirty="0" err="1">
                <a:latin typeface="Times New Roman" panose="02020603050405020304" pitchFamily="18" charset="0"/>
                <a:cs typeface="Times New Roman" panose="02020603050405020304" pitchFamily="18" charset="0"/>
              </a:rPr>
              <a:t>мають</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інші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нації</a:t>
            </a:r>
            <a:r>
              <a:rPr lang="ru-RU" sz="2400" dirty="0">
                <a:latin typeface="Times New Roman" panose="02020603050405020304" pitchFamily="18" charset="0"/>
                <a:cs typeface="Times New Roman" panose="02020603050405020304" pitchFamily="18" charset="0"/>
              </a:rPr>
              <a:t>;</a:t>
            </a:r>
          </a:p>
          <a:p>
            <a:endParaRPr lang="en-US" dirty="0"/>
          </a:p>
        </p:txBody>
      </p:sp>
    </p:spTree>
    <p:extLst>
      <p:ext uri="{BB962C8B-B14F-4D97-AF65-F5344CB8AC3E}">
        <p14:creationId xmlns:p14="http://schemas.microsoft.com/office/powerpoint/2010/main" val="3583696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АДАМ СМІТ ВВАЖАВ</a:t>
            </a:r>
            <a:endParaRPr lang="en-US" dirty="0"/>
          </a:p>
        </p:txBody>
      </p:sp>
      <p:sp>
        <p:nvSpPr>
          <p:cNvPr id="3" name="Объект 2"/>
          <p:cNvSpPr>
            <a:spLocks noGrp="1"/>
          </p:cNvSpPr>
          <p:nvPr>
            <p:ph idx="1"/>
          </p:nvPr>
        </p:nvSpPr>
        <p:spPr/>
        <p:txBody>
          <a:bodyPr>
            <a:normAutofit fontScale="92500" lnSpcReduction="10000"/>
          </a:bodyPr>
          <a:lstStyle/>
          <a:p>
            <a:pPr marL="0" indent="0">
              <a:buNone/>
            </a:pPr>
            <a:r>
              <a:rPr lang="ru-RU" dirty="0">
                <a:latin typeface="Times New Roman" panose="02020603050405020304" pitchFamily="18" charset="0"/>
                <a:cs typeface="Times New Roman" panose="02020603050405020304" pitchFamily="18" charset="0"/>
              </a:rPr>
              <a:t>3) </a:t>
            </a:r>
            <a:r>
              <a:rPr lang="ru-RU" dirty="0" err="1">
                <a:latin typeface="Times New Roman" panose="02020603050405020304" pitchFamily="18" charset="0"/>
                <a:cs typeface="Times New Roman" panose="02020603050405020304" pitchFamily="18" charset="0"/>
              </a:rPr>
              <a:t>зовнішня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торгівля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стимулює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розвиток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продуктивності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праці</a:t>
            </a:r>
            <a:endParaRPr lang="ru-RU" dirty="0">
              <a:latin typeface="Times New Roman" panose="02020603050405020304" pitchFamily="18" charset="0"/>
              <a:cs typeface="Times New Roman" panose="02020603050405020304" pitchFamily="18" charset="0"/>
            </a:endParaRPr>
          </a:p>
          <a:p>
            <a:pPr marL="0" indent="0">
              <a:buNone/>
            </a:pPr>
            <a:r>
              <a:rPr lang="ru-RU" dirty="0" err="1">
                <a:latin typeface="Times New Roman" panose="02020603050405020304" pitchFamily="18" charset="0"/>
                <a:cs typeface="Times New Roman" panose="02020603050405020304" pitchFamily="18" charset="0"/>
              </a:rPr>
              <a:t>розширенням</a:t>
            </a:r>
            <a:r>
              <a:rPr lang="ru-RU" dirty="0">
                <a:latin typeface="Times New Roman" panose="02020603050405020304" pitchFamily="18" charset="0"/>
                <a:cs typeface="Times New Roman" panose="02020603050405020304" pitchFamily="18" charset="0"/>
              </a:rPr>
              <a:t> ринку за </a:t>
            </a:r>
            <a:r>
              <a:rPr lang="ru-RU" dirty="0" err="1">
                <a:latin typeface="Times New Roman" panose="02020603050405020304" pitchFamily="18" charset="0"/>
                <a:cs typeface="Times New Roman" panose="02020603050405020304" pitchFamily="18" charset="0"/>
              </a:rPr>
              <a:t>межі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національних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кордонів</a:t>
            </a:r>
            <a:r>
              <a:rPr lang="ru-RU" dirty="0">
                <a:latin typeface="Times New Roman" panose="02020603050405020304" pitchFamily="18" charset="0"/>
                <a:cs typeface="Times New Roman" panose="02020603050405020304" pitchFamily="18" charset="0"/>
              </a:rPr>
              <a:t>;</a:t>
            </a:r>
          </a:p>
          <a:p>
            <a:pPr marL="0" indent="0">
              <a:buNone/>
            </a:pPr>
            <a:endParaRPr lang="ru-RU" dirty="0">
              <a:latin typeface="Times New Roman" panose="02020603050405020304" pitchFamily="18" charset="0"/>
              <a:cs typeface="Times New Roman" panose="02020603050405020304" pitchFamily="18" charset="0"/>
            </a:endParaRPr>
          </a:p>
          <a:p>
            <a:pPr marL="0" indent="0">
              <a:buNone/>
            </a:pPr>
            <a:r>
              <a:rPr lang="ru-RU" dirty="0">
                <a:latin typeface="Times New Roman" panose="02020603050405020304" pitchFamily="18" charset="0"/>
                <a:cs typeface="Times New Roman" panose="02020603050405020304" pitchFamily="18" charset="0"/>
              </a:rPr>
              <a:t>4) </a:t>
            </a:r>
            <a:r>
              <a:rPr lang="ru-RU" dirty="0" err="1">
                <a:latin typeface="Times New Roman" panose="02020603050405020304" pitchFamily="18" charset="0"/>
                <a:cs typeface="Times New Roman" panose="02020603050405020304" pitchFamily="18" charset="0"/>
              </a:rPr>
              <a:t>експорт</a:t>
            </a:r>
            <a:r>
              <a:rPr lang="ru-RU" dirty="0">
                <a:latin typeface="Times New Roman" panose="02020603050405020304" pitchFamily="18" charset="0"/>
                <a:cs typeface="Times New Roman" panose="02020603050405020304" pitchFamily="18" charset="0"/>
              </a:rPr>
              <a:t> є </a:t>
            </a:r>
            <a:r>
              <a:rPr lang="ru-RU" dirty="0" err="1">
                <a:latin typeface="Times New Roman" panose="02020603050405020304" pitchFamily="18" charset="0"/>
                <a:cs typeface="Times New Roman" panose="02020603050405020304" pitchFamily="18" charset="0"/>
              </a:rPr>
              <a:t>позитивним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чинником</a:t>
            </a:r>
            <a:r>
              <a:rPr lang="ru-RU" dirty="0">
                <a:latin typeface="Times New Roman" panose="02020603050405020304" pitchFamily="18" charset="0"/>
                <a:cs typeface="Times New Roman" panose="02020603050405020304" pitchFamily="18" charset="0"/>
              </a:rPr>
              <a:t> для </a:t>
            </a:r>
            <a:r>
              <a:rPr lang="ru-RU" dirty="0" err="1">
                <a:latin typeface="Times New Roman" panose="02020603050405020304" pitchFamily="18" charset="0"/>
                <a:cs typeface="Times New Roman" panose="02020603050405020304" pitchFamily="18" charset="0"/>
              </a:rPr>
              <a:t>економіки</a:t>
            </a:r>
            <a:r>
              <a:rPr lang="ru-RU" dirty="0">
                <a:latin typeface="Times New Roman" panose="02020603050405020304" pitchFamily="18" charset="0"/>
                <a:cs typeface="Times New Roman" panose="02020603050405020304" pitchFamily="18" charset="0"/>
              </a:rPr>
              <a:t>, тому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забез</a:t>
            </a:r>
            <a:r>
              <a:rPr lang="ru-RU" dirty="0">
                <a:latin typeface="Times New Roman" panose="02020603050405020304" pitchFamily="18" charset="0"/>
                <a:cs typeface="Times New Roman" panose="02020603050405020304" pitchFamily="18" charset="0"/>
              </a:rPr>
              <a:t>­</a:t>
            </a:r>
          </a:p>
          <a:p>
            <a:pPr marL="0" indent="0">
              <a:buNone/>
            </a:pPr>
            <a:r>
              <a:rPr lang="ru-RU" dirty="0" err="1">
                <a:latin typeface="Times New Roman" panose="02020603050405020304" pitchFamily="18" charset="0"/>
                <a:cs typeface="Times New Roman" panose="02020603050405020304" pitchFamily="18" charset="0"/>
              </a:rPr>
              <a:t>печує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збут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надлишку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продуктів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які</a:t>
            </a:r>
            <a:r>
              <a:rPr lang="ru-RU" dirty="0">
                <a:latin typeface="Times New Roman" panose="02020603050405020304" pitchFamily="18" charset="0"/>
                <a:cs typeface="Times New Roman" panose="02020603050405020304" pitchFamily="18" charset="0"/>
              </a:rPr>
              <a:t> не </a:t>
            </a:r>
            <a:r>
              <a:rPr lang="ru-RU" dirty="0" err="1">
                <a:latin typeface="Times New Roman" panose="02020603050405020304" pitchFamily="18" charset="0"/>
                <a:cs typeface="Times New Roman" panose="02020603050405020304" pitchFamily="18" charset="0"/>
              </a:rPr>
              <a:t>можуть</a:t>
            </a:r>
            <a:r>
              <a:rPr lang="ru-RU" dirty="0">
                <a:latin typeface="Times New Roman" panose="02020603050405020304" pitchFamily="18" charset="0"/>
                <a:cs typeface="Times New Roman" panose="02020603050405020304" pitchFamily="18" charset="0"/>
              </a:rPr>
              <a:t> бути </a:t>
            </a:r>
            <a:r>
              <a:rPr lang="ru-RU" dirty="0" err="1">
                <a:latin typeface="Times New Roman" panose="02020603050405020304" pitchFamily="18" charset="0"/>
                <a:cs typeface="Times New Roman" panose="02020603050405020304" pitchFamily="18" charset="0"/>
              </a:rPr>
              <a:t>продані</a:t>
            </a:r>
            <a:r>
              <a:rPr lang="ru-RU" dirty="0">
                <a:latin typeface="Times New Roman" panose="02020603050405020304" pitchFamily="18" charset="0"/>
                <a:cs typeface="Times New Roman" panose="02020603050405020304" pitchFamily="18" charset="0"/>
              </a:rPr>
              <a:t> на</a:t>
            </a:r>
          </a:p>
          <a:p>
            <a:pPr marL="0" indent="0">
              <a:buNone/>
            </a:pPr>
            <a:r>
              <a:rPr lang="ru-RU" dirty="0" err="1">
                <a:latin typeface="Times New Roman" panose="02020603050405020304" pitchFamily="18" charset="0"/>
                <a:cs typeface="Times New Roman" panose="02020603050405020304" pitchFamily="18" charset="0"/>
              </a:rPr>
              <a:t>внутрішньому</a:t>
            </a:r>
            <a:r>
              <a:rPr lang="ru-RU" dirty="0">
                <a:latin typeface="Times New Roman" panose="02020603050405020304" pitchFamily="18" charset="0"/>
                <a:cs typeface="Times New Roman" panose="02020603050405020304" pitchFamily="18" charset="0"/>
              </a:rPr>
              <a:t> ринку;</a:t>
            </a:r>
          </a:p>
          <a:p>
            <a:pPr marL="0" indent="0">
              <a:buNone/>
            </a:pPr>
            <a:endParaRPr lang="ru-RU" dirty="0">
              <a:latin typeface="Times New Roman" panose="02020603050405020304" pitchFamily="18" charset="0"/>
              <a:cs typeface="Times New Roman" panose="02020603050405020304" pitchFamily="18" charset="0"/>
            </a:endParaRPr>
          </a:p>
          <a:p>
            <a:pPr marL="0" indent="0">
              <a:buNone/>
            </a:pPr>
            <a:r>
              <a:rPr lang="ru-RU" dirty="0">
                <a:latin typeface="Times New Roman" panose="02020603050405020304" pitchFamily="18" charset="0"/>
                <a:cs typeface="Times New Roman" panose="02020603050405020304" pitchFamily="18" charset="0"/>
              </a:rPr>
              <a:t>5) </a:t>
            </a:r>
            <a:r>
              <a:rPr lang="ru-RU" dirty="0" err="1">
                <a:latin typeface="Times New Roman" panose="02020603050405020304" pitchFamily="18" charset="0"/>
                <a:cs typeface="Times New Roman" panose="02020603050405020304" pitchFamily="18" charset="0"/>
              </a:rPr>
              <a:t>субсидії</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експорт</a:t>
            </a:r>
            <a:r>
              <a:rPr lang="ru-RU" dirty="0">
                <a:latin typeface="Times New Roman" panose="02020603050405020304" pitchFamily="18" charset="0"/>
                <a:cs typeface="Times New Roman" panose="02020603050405020304" pitchFamily="18" charset="0"/>
              </a:rPr>
              <a:t> є </a:t>
            </a:r>
            <a:r>
              <a:rPr lang="ru-RU" dirty="0" err="1">
                <a:latin typeface="Times New Roman" panose="02020603050405020304" pitchFamily="18" charset="0"/>
                <a:cs typeface="Times New Roman" panose="02020603050405020304" pitchFamily="18" charset="0"/>
              </a:rPr>
              <a:t>податком</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населення</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призводять</a:t>
            </a:r>
            <a:r>
              <a:rPr lang="ru-RU" dirty="0">
                <a:latin typeface="Times New Roman" panose="02020603050405020304" pitchFamily="18" charset="0"/>
                <a:cs typeface="Times New Roman" panose="02020603050405020304" pitchFamily="18" charset="0"/>
              </a:rPr>
              <a:t> до</a:t>
            </a:r>
          </a:p>
          <a:p>
            <a:pPr marL="0" indent="0">
              <a:buNone/>
            </a:pPr>
            <a:r>
              <a:rPr lang="ru-RU" dirty="0" err="1">
                <a:latin typeface="Times New Roman" panose="02020603050405020304" pitchFamily="18" charset="0"/>
                <a:cs typeface="Times New Roman" panose="02020603050405020304" pitchFamily="18" charset="0"/>
              </a:rPr>
              <a:t>підвищення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внутрішніх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цін</a:t>
            </a:r>
            <a:r>
              <a:rPr lang="ru-RU" dirty="0">
                <a:latin typeface="Times New Roman" panose="02020603050405020304" pitchFamily="18" charset="0"/>
                <a:cs typeface="Times New Roman" panose="02020603050405020304" pitchFamily="18" charset="0"/>
              </a:rPr>
              <a:t> і тому </a:t>
            </a:r>
            <a:r>
              <a:rPr lang="ru-RU" dirty="0" err="1">
                <a:latin typeface="Times New Roman" panose="02020603050405020304" pitchFamily="18" charset="0"/>
                <a:cs typeface="Times New Roman" panose="02020603050405020304" pitchFamily="18" charset="0"/>
              </a:rPr>
              <a:t>мають</a:t>
            </a:r>
            <a:r>
              <a:rPr lang="ru-RU" dirty="0">
                <a:latin typeface="Times New Roman" panose="02020603050405020304" pitchFamily="18" charset="0"/>
                <a:cs typeface="Times New Roman" panose="02020603050405020304" pitchFamily="18" charset="0"/>
              </a:rPr>
              <a:t> бути </a:t>
            </a:r>
            <a:r>
              <a:rPr lang="ru-RU" dirty="0" err="1">
                <a:latin typeface="Times New Roman" panose="02020603050405020304" pitchFamily="18" charset="0"/>
                <a:cs typeface="Times New Roman" panose="02020603050405020304" pitchFamily="18" charset="0"/>
              </a:rPr>
              <a:t>скасовані</a:t>
            </a:r>
            <a:r>
              <a:rPr lang="ru-RU"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994764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Адам Сміт</a:t>
            </a:r>
            <a:endParaRPr lang="en-US" dirty="0"/>
          </a:p>
        </p:txBody>
      </p:sp>
      <p:sp>
        <p:nvSpPr>
          <p:cNvPr id="3" name="Объект 2"/>
          <p:cNvSpPr>
            <a:spLocks noGrp="1"/>
          </p:cNvSpPr>
          <p:nvPr>
            <p:ph idx="1"/>
          </p:nvPr>
        </p:nvSpPr>
        <p:spPr/>
        <p:txBody>
          <a:bodyPr/>
          <a:lstStyle/>
          <a:p>
            <a:pPr marL="0" indent="0">
              <a:buNone/>
            </a:pPr>
            <a:r>
              <a:rPr lang="uk-UA" dirty="0">
                <a:latin typeface="Times New Roman" panose="02020603050405020304" pitchFamily="18" charset="0"/>
                <a:cs typeface="Times New Roman" panose="02020603050405020304" pitchFamily="18" charset="0"/>
              </a:rPr>
              <a:t>Ефект масштабу</a:t>
            </a:r>
          </a:p>
          <a:p>
            <a:pPr marL="0" indent="0">
              <a:buNone/>
            </a:pPr>
            <a:r>
              <a:rPr lang="uk-UA" dirty="0">
                <a:latin typeface="Times New Roman" panose="02020603050405020304" pitchFamily="18" charset="0"/>
                <a:cs typeface="Times New Roman" panose="02020603050405020304" pitchFamily="18" charset="0"/>
              </a:rPr>
              <a:t>Окремий випадок спеціалізації – поділ праці підприємства.</a:t>
            </a:r>
          </a:p>
          <a:p>
            <a:pPr marL="0" indent="0">
              <a:buNone/>
            </a:pPr>
            <a:r>
              <a:rPr lang="uk-UA" dirty="0">
                <a:latin typeface="Times New Roman" panose="02020603050405020304" pitchFamily="18" charset="0"/>
                <a:cs typeface="Times New Roman" panose="02020603050405020304" pitchFamily="18" charset="0"/>
              </a:rPr>
              <a:t>Ємність ринку як критерій вибору спеціалізації.</a:t>
            </a:r>
          </a:p>
          <a:p>
            <a:pPr marL="0" indent="0" algn="just">
              <a:buNone/>
            </a:pPr>
            <a:r>
              <a:rPr lang="ru-RU" dirty="0">
                <a:latin typeface="Times New Roman" panose="02020603050405020304" pitchFamily="18" charset="0"/>
                <a:cs typeface="Times New Roman" panose="02020603050405020304" pitchFamily="18" charset="0"/>
              </a:rPr>
              <a:t>«Так как возможность обмена ведет к разделению труда, то степень последнего всегда должна ограничиваться пределами этой возможности обмена, или, другими словами, размерами рынка. Когда рынок незначителен, ни у кого не может быть побуждения посвятить себя целиком какому-либо одному занятию ввиду невозможности обменять весь излишек продукта своего труда, превышающий собственное потребление, на нужные продукты труда других людей»</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83251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Адам Сміт</a:t>
            </a:r>
            <a:endParaRPr lang="en-US" dirty="0"/>
          </a:p>
        </p:txBody>
      </p:sp>
      <p:sp>
        <p:nvSpPr>
          <p:cNvPr id="3" name="Объект 2"/>
          <p:cNvSpPr>
            <a:spLocks noGrp="1"/>
          </p:cNvSpPr>
          <p:nvPr>
            <p:ph idx="1"/>
          </p:nvPr>
        </p:nvSpPr>
        <p:spPr/>
        <p:txBody>
          <a:bodyPr>
            <a:normAutofit fontScale="92500" lnSpcReduction="20000"/>
          </a:bodyPr>
          <a:lstStyle/>
          <a:p>
            <a:pPr marL="0" indent="0">
              <a:buNone/>
            </a:pPr>
            <a:r>
              <a:rPr lang="uk-UA" dirty="0">
                <a:latin typeface="Times New Roman" panose="02020603050405020304" pitchFamily="18" charset="0"/>
                <a:cs typeface="Times New Roman" panose="02020603050405020304" pitchFamily="18" charset="0"/>
              </a:rPr>
              <a:t>Переваги одних районів перед іншими</a:t>
            </a:r>
          </a:p>
          <a:p>
            <a:pPr marL="457200" indent="-457200">
              <a:buAutoNum type="arabicParenR"/>
            </a:pPr>
            <a:r>
              <a:rPr lang="uk-UA" dirty="0">
                <a:latin typeface="Times New Roman" panose="02020603050405020304" pitchFamily="18" charset="0"/>
                <a:cs typeface="Times New Roman" panose="02020603050405020304" pitchFamily="18" charset="0"/>
              </a:rPr>
              <a:t>Водний транспорт має перевагу над наземним;</a:t>
            </a:r>
          </a:p>
          <a:p>
            <a:pPr marL="457200" indent="-457200">
              <a:buAutoNum type="arabicParenR"/>
            </a:pPr>
            <a:r>
              <a:rPr lang="uk-UA" dirty="0">
                <a:latin typeface="Times New Roman" panose="02020603050405020304" pitchFamily="18" charset="0"/>
                <a:cs typeface="Times New Roman" panose="02020603050405020304" pitchFamily="18" charset="0"/>
              </a:rPr>
              <a:t>Транспортні витрати визначають розміри ринку;</a:t>
            </a:r>
            <a:endParaRPr lang="en-US" dirty="0">
              <a:latin typeface="Times New Roman" panose="02020603050405020304" pitchFamily="18" charset="0"/>
              <a:cs typeface="Times New Roman" panose="02020603050405020304" pitchFamily="18" charset="0"/>
            </a:endParaRPr>
          </a:p>
          <a:p>
            <a:pPr marL="0" indent="0" algn="just">
              <a:buNone/>
            </a:pPr>
            <a:r>
              <a:rPr lang="en-GB" dirty="0">
                <a:latin typeface="Times New Roman" panose="02020603050405020304" pitchFamily="18" charset="0"/>
                <a:cs typeface="Times New Roman" panose="02020603050405020304" pitchFamily="18" charset="0"/>
              </a:rPr>
              <a:t>… a broad wheeled wagon attended by two men and drawn by eight horses in about six weeks time carries and brings back between London and Edinburgh nearly 4 tons weight of goods. In about the same time a ship navigated by six or eight men, and sailing between the ports of London and Leith, frequently carries and brings back 200 tons weight of goods. Since such, therefore, are the advantages of water carriage, it is natural that the first improvements of art and industry should be made where this </a:t>
            </a:r>
            <a:r>
              <a:rPr lang="en-GB" dirty="0" err="1">
                <a:latin typeface="Times New Roman" panose="02020603050405020304" pitchFamily="18" charset="0"/>
                <a:cs typeface="Times New Roman" panose="02020603050405020304" pitchFamily="18" charset="0"/>
              </a:rPr>
              <a:t>conveniency</a:t>
            </a:r>
            <a:r>
              <a:rPr lang="en-GB" dirty="0">
                <a:latin typeface="Times New Roman" panose="02020603050405020304" pitchFamily="18" charset="0"/>
                <a:cs typeface="Times New Roman" panose="02020603050405020304" pitchFamily="18" charset="0"/>
              </a:rPr>
              <a:t> opens the whole world to a market for the produce of every sort of labour.</a:t>
            </a:r>
          </a:p>
          <a:p>
            <a:pPr marL="0" indent="0">
              <a:buNone/>
            </a:pPr>
            <a:endParaRPr lang="en-GB" dirty="0">
              <a:latin typeface="Times New Roman" panose="02020603050405020304" pitchFamily="18" charset="0"/>
              <a:cs typeface="Times New Roman" panose="02020603050405020304" pitchFamily="18" charset="0"/>
            </a:endParaRPr>
          </a:p>
          <a:p>
            <a:pPr marL="0" indent="0">
              <a:buNone/>
            </a:pPr>
            <a:r>
              <a:rPr lang="en-GB" dirty="0">
                <a:latin typeface="Times New Roman" panose="02020603050405020304" pitchFamily="18" charset="0"/>
                <a:cs typeface="Times New Roman" panose="02020603050405020304" pitchFamily="18" charset="0"/>
              </a:rPr>
              <a:t>(Adam Smith, The Wealth of Nations)</a:t>
            </a:r>
            <a:endParaRPr lang="en-US" dirty="0">
              <a:latin typeface="Times New Roman" panose="02020603050405020304" pitchFamily="18" charset="0"/>
              <a:cs typeface="Times New Roman" panose="02020603050405020304" pitchFamily="18" charset="0"/>
            </a:endParaRPr>
          </a:p>
          <a:p>
            <a:pPr marL="457200" indent="-457200">
              <a:buAutoNum type="arabicParenR"/>
            </a:pP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1775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uk-UA" dirty="0"/>
              <a:t>Адам Сміт</a:t>
            </a:r>
            <a:endParaRPr lang="pl-PL" dirty="0"/>
          </a:p>
        </p:txBody>
      </p:sp>
      <p:sp>
        <p:nvSpPr>
          <p:cNvPr id="3" name="Symbol zastępczy zawartości 2"/>
          <p:cNvSpPr>
            <a:spLocks noGrp="1"/>
          </p:cNvSpPr>
          <p:nvPr>
            <p:ph idx="1"/>
          </p:nvPr>
        </p:nvSpPr>
        <p:spPr/>
        <p:txBody>
          <a:bodyPr>
            <a:normAutofit/>
          </a:bodyPr>
          <a:lstStyle/>
          <a:p>
            <a:pPr marL="0" indent="0">
              <a:buNone/>
            </a:pPr>
            <a:r>
              <a:rPr lang="en-GB" sz="1600" dirty="0">
                <a:latin typeface="Times New Roman" panose="02020603050405020304" pitchFamily="18" charset="0"/>
                <a:cs typeface="Times New Roman" panose="02020603050405020304" pitchFamily="18" charset="0"/>
              </a:rPr>
              <a:t>Adam Smith was one of the first to emphasize the superiority of water transport for the carriage of goods. Had he lived long enough to see the rapid development of railways in the mid-nineteenth century he might have moderated his views slightly. However, the transition from sail to steam shipping, which gained momentum in the 1870s, produced a new leap forward for water transport: between 1880 and the First World War, transport costs in coastal shipping seem to have declined almost 40 per cent faster than on British railways. Similar observations have also been made for the period 1960–1990, and we may, indeed, conclude that ‘the advantages of water carriage’ have increased even in the longer term. </a:t>
            </a:r>
          </a:p>
          <a:p>
            <a:pPr marL="0" indent="0">
              <a:buNone/>
            </a:pPr>
            <a:r>
              <a:rPr lang="en-GB" sz="1600" dirty="0">
                <a:latin typeface="Times New Roman" panose="02020603050405020304" pitchFamily="18" charset="0"/>
                <a:cs typeface="Times New Roman" panose="02020603050405020304" pitchFamily="18" charset="0"/>
              </a:rPr>
              <a:t>Adam Smith’s example suggests that labour productivity in coastal shipping outpaced that in road transport by the ratio fourteen to one. In the beginning of the third millennium, the overall cost efficiency (price per ton-mile) of short-sea shipping seems to be some 25 times higher than that of long-trader trucking. Thus even after the late nineteenth century, there have been other technical ‘revolutions’ leading to a continuous, more or less regular, growth of transport efficiency in both ocean and coastal shipping. A macro-level proof is the fact that the global merchant tonnage grew about sixtyfold in 150 years, while the respective growth of output — the physical volume of cargo carried — grew at least twice as much.</a:t>
            </a:r>
            <a:endParaRPr lang="pl-PL"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03810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uk-UA" dirty="0"/>
              <a:t>Адам Сміт</a:t>
            </a:r>
            <a:endParaRPr lang="pl-PL" dirty="0"/>
          </a:p>
        </p:txBody>
      </p:sp>
      <p:sp>
        <p:nvSpPr>
          <p:cNvPr id="3" name="Symbol zastępczy zawartości 2"/>
          <p:cNvSpPr>
            <a:spLocks noGrp="1"/>
          </p:cNvSpPr>
          <p:nvPr>
            <p:ph idx="1"/>
          </p:nvPr>
        </p:nvSpPr>
        <p:spPr/>
        <p:txBody>
          <a:bodyPr>
            <a:normAutofit/>
          </a:bodyPr>
          <a:lstStyle/>
          <a:p>
            <a:pPr marL="0" indent="0" algn="just">
              <a:buNone/>
            </a:pPr>
            <a:r>
              <a:rPr lang="en-US" dirty="0">
                <a:latin typeface="Times New Roman" panose="02020603050405020304" pitchFamily="18" charset="0"/>
                <a:cs typeface="Times New Roman" panose="02020603050405020304" pitchFamily="18" charset="0"/>
              </a:rPr>
              <a:t>3) </a:t>
            </a:r>
            <a:r>
              <a:rPr lang="uk-UA" dirty="0">
                <a:latin typeface="Times New Roman" panose="02020603050405020304" pitchFamily="18" charset="0"/>
                <a:cs typeface="Times New Roman" panose="02020603050405020304" pitchFamily="18" charset="0"/>
              </a:rPr>
              <a:t>Мережа сполучень: </a:t>
            </a:r>
            <a:r>
              <a:rPr lang="ru-RU" dirty="0">
                <a:latin typeface="Times New Roman" panose="02020603050405020304" pitchFamily="18" charset="0"/>
                <a:cs typeface="Times New Roman" panose="02020603050405020304" pitchFamily="18" charset="0"/>
              </a:rPr>
              <a:t>«Представляется естественным, что первые успех</a:t>
            </a:r>
            <a:r>
              <a:rPr lang="en-US"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и ремесел и промышленности имели место там, где это удобство сообщений открывало весь мир для</a:t>
            </a:r>
            <a:r>
              <a:rPr lang="en-US"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сбыта продуктов всех видов труда, и что они всегда позднее начинали развиваться во внутренних областях страны. Последние в течение долгого времени не могут иметь для большей части своих товаров другого рынка, кроме прилегающих к ним местностей, отделяющих их от морского берега и</a:t>
            </a:r>
            <a:r>
              <a:rPr lang="en-US"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больших судоходных рек. Размеры их рынка поэтому в течение продолжительного времени должны</a:t>
            </a:r>
            <a:r>
              <a:rPr lang="en-US"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соответствовать богатству и населению этих местностей, и поэтому рост их богатства всегда будет</a:t>
            </a:r>
            <a:r>
              <a:rPr lang="en-US"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отставать от роста богатства упомянутых местностей» </a:t>
            </a:r>
            <a:endParaRPr lang="en-US" dirty="0">
              <a:latin typeface="Times New Roman" panose="02020603050405020304" pitchFamily="18" charset="0"/>
              <a:cs typeface="Times New Roman" panose="02020603050405020304" pitchFamily="18" charset="0"/>
            </a:endParaRPr>
          </a:p>
          <a:p>
            <a:endParaRPr lang="pl-PL" dirty="0"/>
          </a:p>
        </p:txBody>
      </p:sp>
    </p:spTree>
    <p:extLst>
      <p:ext uri="{BB962C8B-B14F-4D97-AF65-F5344CB8AC3E}">
        <p14:creationId xmlns:p14="http://schemas.microsoft.com/office/powerpoint/2010/main" val="1057794932"/>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TM10001105[[fn=Уголки]]</Template>
  <TotalTime>3581</TotalTime>
  <Words>1542</Words>
  <Application>Microsoft Office PowerPoint</Application>
  <PresentationFormat>Широкоэкранный</PresentationFormat>
  <Paragraphs>85</Paragraphs>
  <Slides>28</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28</vt:i4>
      </vt:variant>
    </vt:vector>
  </HeadingPairs>
  <TitlesOfParts>
    <vt:vector size="31" baseType="lpstr">
      <vt:lpstr>Franklin Gothic Book</vt:lpstr>
      <vt:lpstr>Times New Roman</vt:lpstr>
      <vt:lpstr>Crop</vt:lpstr>
      <vt:lpstr>Теорія абсолютних переваг теорія поРівняльних переваг тЕорія розміру країни Теорія співвідношення факторів виробництва Меркантилістська та неомеркантилістська теорії   </vt:lpstr>
      <vt:lpstr>Теорія абсолютних переваг</vt:lpstr>
      <vt:lpstr>ПРИПУЩЕННЯ</vt:lpstr>
      <vt:lpstr>АДАМ СМІТ ВВАЖАВ</vt:lpstr>
      <vt:lpstr>АДАМ СМІТ ВВАЖАВ</vt:lpstr>
      <vt:lpstr>Адам Сміт</vt:lpstr>
      <vt:lpstr>Адам Сміт</vt:lpstr>
      <vt:lpstr>Адам Сміт</vt:lpstr>
      <vt:lpstr>Адам Сміт</vt:lpstr>
      <vt:lpstr>Адам Сміт</vt:lpstr>
      <vt:lpstr>ТЕОРІЯ ПОРІВНЯЛЬНИХ ПЕРЕВАГ Д.РІКАРДО</vt:lpstr>
      <vt:lpstr>ПОРІВНЯЛЬНА ПЕРЕВАГА</vt:lpstr>
      <vt:lpstr>ПЕРЕДУМОВИ</vt:lpstr>
      <vt:lpstr>ЧИННИКИ ВИРОБНИЦТВА</vt:lpstr>
      <vt:lpstr>ДАВІД РІКАРДО</vt:lpstr>
      <vt:lpstr>ПРИКЛАД</vt:lpstr>
      <vt:lpstr>РІВЕНЬ РОЗВИТКУ НАЦІОНАЛЬНОЇ ЕКОНОМІКИ</vt:lpstr>
      <vt:lpstr>ДАВІД РІКАРДО</vt:lpstr>
      <vt:lpstr>PROBLEMS</vt:lpstr>
      <vt:lpstr>Презентация PowerPoint</vt:lpstr>
      <vt:lpstr>Презентация PowerPoint</vt:lpstr>
      <vt:lpstr>Презентация PowerPoint</vt:lpstr>
      <vt:lpstr>QUESTION</vt:lpstr>
      <vt:lpstr>ANSWER</vt:lpstr>
      <vt:lpstr>QUESTION</vt:lpstr>
      <vt:lpstr>ANSWER</vt:lpstr>
      <vt:lpstr>TASK 2</vt:lpstr>
      <vt:lpstr>Презентация PowerPoint</vt:lpstr>
    </vt:vector>
  </TitlesOfParts>
  <Company>diakov.net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Теорія абсолютних переваг теорія поівняльних переваг</dc:title>
  <dc:creator>RePack by Diakov</dc:creator>
  <cp:lastModifiedBy>Ирина Слободяник</cp:lastModifiedBy>
  <cp:revision>33</cp:revision>
  <dcterms:created xsi:type="dcterms:W3CDTF">2021-02-17T09:06:56Z</dcterms:created>
  <dcterms:modified xsi:type="dcterms:W3CDTF">2024-03-02T13:41:48Z</dcterms:modified>
</cp:coreProperties>
</file>