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79" r:id="rId5"/>
    <p:sldId id="257" r:id="rId6"/>
    <p:sldId id="259" r:id="rId7"/>
    <p:sldId id="260" r:id="rId8"/>
    <p:sldId id="261" r:id="rId9"/>
    <p:sldId id="262" r:id="rId10"/>
    <p:sldId id="258" r:id="rId11"/>
    <p:sldId id="263" r:id="rId12"/>
    <p:sldId id="264" r:id="rId13"/>
    <p:sldId id="265" r:id="rId14"/>
    <p:sldId id="284" r:id="rId15"/>
    <p:sldId id="285" r:id="rId16"/>
    <p:sldId id="286" r:id="rId17"/>
    <p:sldId id="287" r:id="rId18"/>
    <p:sldId id="288" r:id="rId19"/>
    <p:sldId id="289" r:id="rId20"/>
    <p:sldId id="266" r:id="rId21"/>
    <p:sldId id="267" r:id="rId22"/>
    <p:sldId id="283" r:id="rId23"/>
    <p:sldId id="268" r:id="rId24"/>
    <p:sldId id="282" r:id="rId25"/>
    <p:sldId id="281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99FFCC"/>
    <a:srgbClr val="FF3300"/>
    <a:srgbClr val="660066"/>
    <a:srgbClr val="663300"/>
    <a:srgbClr val="336600"/>
    <a:srgbClr val="0033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9"/>
    <p:restoredTop sz="94660"/>
  </p:normalViewPr>
  <p:slideViewPr>
    <p:cSldViewPr showGuides="1">
      <p:cViewPr varScale="1">
        <p:scale>
          <a:sx n="91" d="100"/>
          <a:sy n="91" d="100"/>
        </p:scale>
        <p:origin x="99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B6CF0B-3F2D-44EA-9243-9B94803E3FDF}" type="doc">
      <dgm:prSet loTypeId="urn:microsoft.com/office/officeart/2005/8/layout/orgChart1" qsTypeId="urn:microsoft.com/office/officeart/2005/8/quickstyle/simple1" csTypeId="urn:microsoft.com/office/officeart/2005/8/colors/accent1_2"/>
      <dgm:spPr/>
    </dgm:pt>
    <dgm:pt modelId="{A1E5C806-98B8-4DA2-AAD6-6C7A2DE88E4C}">
      <dgm:prSet/>
      <dgm:spPr/>
      <dgm:t>
        <a:bodyPr vert="horz" wrap="square" anchor="ctr" anchorCtr="0"/>
        <a:p>
          <a:pPr algn="ctr" eaLnBrk="1" hangingPunct="1"/>
          <a:r>
            <a:rPr dirty="0" err="1">
              <a:solidFill>
                <a:srgbClr val="CC6600"/>
              </a:solidFill>
              <a:latin typeface="Arial" panose="020B0604020202020204" pitchFamily="34" charset="0"/>
            </a:rPr>
            <a:t>Давньогрецьк</a:t>
          </a:r>
          <a:r>
            <a:rPr lang="uk-UA" altLang="x-none">
              <a:solidFill>
                <a:srgbClr val="CC6600"/>
              </a:solidFill>
              <a:latin typeface="Arial" panose="020B0604020202020204" pitchFamily="34" charset="0"/>
            </a:rPr>
            <a:t>і концепції буття</a:t>
          </a:r>
          <a:r>
            <a:rPr>
              <a:solidFill>
                <a:srgbClr val="CC6600"/>
              </a:solidFill>
              <a:latin typeface="Arial" panose="020B0604020202020204" pitchFamily="34" charset="0"/>
            </a:rPr>
            <a:t/>
          </a:r>
          <a:endParaRPr>
            <a:solidFill>
              <a:srgbClr val="CC6600"/>
            </a:solidFill>
            <a:latin typeface="Arial" panose="020B0604020202020204" pitchFamily="34" charset="0"/>
          </a:endParaRPr>
        </a:p>
      </dgm:t>
    </dgm:pt>
    <dgm:pt modelId="{4D3B4947-1824-4CBE-8B1A-5FEC9D6187DB}" cxnId="{B54C3BBF-788C-4BE4-9D4E-48CCF6C71E75}" type="parTrans">
      <dgm:prSet/>
      <dgm:spPr/>
    </dgm:pt>
    <dgm:pt modelId="{C84C8C47-20E8-456D-BE39-FA53846A687F}" cxnId="{B54C3BBF-788C-4BE4-9D4E-48CCF6C71E75}" type="sibTrans">
      <dgm:prSet/>
      <dgm:spPr/>
    </dgm:pt>
    <dgm:pt modelId="{7FC4C179-B046-4386-BF6C-D210375D7587}">
      <dgm:prSet/>
      <dgm:spPr/>
      <dgm:t>
        <a:bodyPr vert="horz" wrap="square" anchor="ctr" anchorCtr="0"/>
        <a:p>
          <a:pPr algn="ctr" eaLnBrk="1" hangingPunct="1"/>
          <a:r>
            <a:rPr lang="uk-UA" altLang="x-none" b="1" dirty="0" err="1">
              <a:solidFill>
                <a:srgbClr val="993300"/>
              </a:solidFill>
              <a:latin typeface="Arial" panose="020B0604020202020204" pitchFamily="34" charset="0"/>
            </a:rPr>
            <a:t>Парменід</a:t>
          </a:r>
          <a:r>
            <a:rPr lang="uk-UA" altLang="x-none" b="1">
              <a:solidFill>
                <a:srgbClr val="993300"/>
              </a:solidFill>
              <a:latin typeface="Arial" panose="020B0604020202020204" pitchFamily="34" charset="0"/>
            </a:rPr>
            <a:t> (515-470 до н.е.)</a:t>
          </a:r>
          <a:r>
            <a:rPr lang="uk-UA" altLang="x-none" b="1">
              <a:solidFill>
                <a:schemeClr val="tx1"/>
              </a:solidFill>
              <a:latin typeface="Arial" panose="020B0604020202020204" pitchFamily="34" charset="0"/>
            </a:rPr>
            <a:t>:</a:t>
          </a:r>
          <a:endParaRPr lang="uk-UA" altLang="x-none" b="1">
            <a:solidFill>
              <a:schemeClr val="tx1"/>
            </a:solidFill>
            <a:latin typeface="Arial" panose="020B0604020202020204" pitchFamily="34" charset="0"/>
          </a:endParaRPr>
        </a:p>
        <a:p>
          <a:pPr algn="ctr" eaLnBrk="1" hangingPunct="1"/>
          <a:r>
            <a:rPr lang="uk-UA" altLang="x-none" b="1">
              <a:solidFill>
                <a:srgbClr val="003300"/>
              </a:solidFill>
              <a:latin typeface="Arial" panose="020B0604020202020204" pitchFamily="34" charset="0"/>
            </a:rPr>
            <a:t>Справжнє буття </a:t>
          </a:r>
          <a:endParaRPr lang="uk-UA" altLang="x-none" b="1">
            <a:solidFill>
              <a:srgbClr val="003300"/>
            </a:solidFill>
            <a:latin typeface="Arial" panose="020B0604020202020204" pitchFamily="34" charset="0"/>
          </a:endParaRPr>
        </a:p>
        <a:p>
          <a:pPr algn="ctr" eaLnBrk="1" hangingPunct="1"/>
          <a:r>
            <a:rPr lang="uk-UA" altLang="x-none" b="1">
              <a:solidFill>
                <a:srgbClr val="003300"/>
              </a:solidFill>
              <a:latin typeface="Arial" panose="020B0604020202020204" pitchFamily="34" charset="0"/>
            </a:rPr>
            <a:t>є незмінним і сталим</a:t>
          </a:r>
          <a:r>
            <a:rPr b="1">
              <a:solidFill>
                <a:srgbClr val="003300"/>
              </a:solidFill>
              <a:latin typeface="Arial" panose="020B0604020202020204" pitchFamily="34" charset="0"/>
            </a:rPr>
            <a:t/>
          </a:r>
          <a:endParaRPr b="1">
            <a:solidFill>
              <a:srgbClr val="003300"/>
            </a:solidFill>
            <a:latin typeface="Arial" panose="020B0604020202020204" pitchFamily="34" charset="0"/>
          </a:endParaRPr>
        </a:p>
      </dgm:t>
    </dgm:pt>
    <dgm:pt modelId="{DA84D317-7024-47BC-A118-CD06F1633C3D}" cxnId="{D71C66E8-C03B-4A8B-BE8A-364F3303F710}" type="parTrans">
      <dgm:prSet/>
      <dgm:spPr/>
    </dgm:pt>
    <dgm:pt modelId="{9E3002D0-1211-4EA3-8C19-F1CB18CEF60C}" cxnId="{D71C66E8-C03B-4A8B-BE8A-364F3303F710}" type="sibTrans">
      <dgm:prSet/>
      <dgm:spPr/>
    </dgm:pt>
    <dgm:pt modelId="{6E236736-2807-46EC-9227-F7B6996B2F2A}" type="pres">
      <dgm:prSet presAssocID="{BAB6CF0B-3F2D-44EA-9243-9B94803E3FDF}" presName="hierChild1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ED1A5E5-1B11-4BD6-9766-F95AD8AC4CCA}" type="pres">
      <dgm:prSet presAssocID="{A1E5C806-98B8-4DA2-AAD6-6C7A2DE88E4C}" presName="hierRoot1">
        <dgm:presLayoutVars>
          <dgm:hierBranch/>
        </dgm:presLayoutVars>
      </dgm:prSet>
      <dgm:spPr/>
    </dgm:pt>
    <dgm:pt modelId="{035443DD-00C5-4E25-A1B8-03CDE4A118AF}" type="pres">
      <dgm:prSet presAssocID="{A1E5C806-98B8-4DA2-AAD6-6C7A2DE88E4C}" presName="rootComposite1"/>
      <dgm:spPr/>
    </dgm:pt>
    <dgm:pt modelId="{0BF5DB75-7F7F-4E7F-9BBF-EB4023B16B94}" type="pres">
      <dgm:prSet presAssocID="{A1E5C806-98B8-4DA2-AAD6-6C7A2DE88E4C}" presName="hierChild2"/>
      <dgm:spPr/>
    </dgm:pt>
    <dgm:pt modelId="{21D17C51-55C5-4B1B-829C-BFC556718353}" type="pres">
      <dgm:prSet presAssocID="{A1E5C806-98B8-4DA2-AAD6-6C7A2DE88E4C}" presName="hierChild3"/>
      <dgm:spPr/>
    </dgm:pt>
    <dgm:pt modelId="{5AD61C07-4E9F-464D-A13D-C832E4F6FC81}" type="pres">
      <dgm:prSet presAssocID="{A1E5C806-98B8-4DA2-AAD6-6C7A2DE88E4C}" presName="rootText1" presStyleLbl="node0" presStyleIdx="0" presStyleCnt="1">
        <dgm:presLayoutVars>
          <dgm:chPref val="3"/>
        </dgm:presLayoutVars>
      </dgm:prSet>
      <dgm:spPr/>
    </dgm:pt>
    <dgm:pt modelId="{D15D2DE0-438A-4A55-AC55-9E27211E0899}" type="pres">
      <dgm:prSet presAssocID="{A1E5C806-98B8-4DA2-AAD6-6C7A2DE88E4C}" presName="rootConnector1" presStyleLbl="node1"/>
      <dgm:spPr/>
    </dgm:pt>
    <dgm:pt modelId="{6699EC10-1F63-47B0-9B65-6A0CC6017EA5}" type="pres">
      <dgm:prSet presAssocID="{DA84D317-7024-47BC-A118-CD06F1633C3D}" presName="Name35" presStyleLbl="parChTrans1D2" presStyleIdx="0" presStyleCnt="1"/>
      <dgm:spPr/>
    </dgm:pt>
    <dgm:pt modelId="{92164989-748E-4857-812C-866A5D8E234F}" type="pres">
      <dgm:prSet presAssocID="{7FC4C179-B046-4386-BF6C-D210375D7587}" presName="hierRoot2">
        <dgm:presLayoutVars>
          <dgm:hierBranch/>
        </dgm:presLayoutVars>
      </dgm:prSet>
      <dgm:spPr/>
    </dgm:pt>
    <dgm:pt modelId="{E87719D5-12FB-4DFE-BB6B-B170D463BB49}" type="pres">
      <dgm:prSet presAssocID="{7FC4C179-B046-4386-BF6C-D210375D7587}" presName="rootComposite"/>
      <dgm:spPr/>
    </dgm:pt>
    <dgm:pt modelId="{70A14DFD-6F00-4B30-86D6-73F575220D6E}" type="pres">
      <dgm:prSet presAssocID="{7FC4C179-B046-4386-BF6C-D210375D7587}" presName="hierChild4"/>
      <dgm:spPr/>
    </dgm:pt>
    <dgm:pt modelId="{3842EB55-C604-4F21-84B2-B25694289A04}" type="pres">
      <dgm:prSet presAssocID="{7FC4C179-B046-4386-BF6C-D210375D7587}" presName="hierChild5"/>
      <dgm:spPr/>
    </dgm:pt>
    <dgm:pt modelId="{94114DAA-6051-4B29-BA8A-6F47E3065284}" type="pres">
      <dgm:prSet presAssocID="{7FC4C179-B046-4386-BF6C-D210375D7587}" presName="rootText" presStyleLbl="node2" presStyleIdx="0" presStyleCnt="1">
        <dgm:presLayoutVars>
          <dgm:chPref val="3"/>
        </dgm:presLayoutVars>
      </dgm:prSet>
      <dgm:spPr/>
    </dgm:pt>
    <dgm:pt modelId="{D95113D2-B0C5-4E9F-A8C6-9AC5989F5497}" type="pres">
      <dgm:prSet presAssocID="{7FC4C179-B046-4386-BF6C-D210375D7587}" presName="rootConnector" presStyleLbl="node2" presStyleIdx="0" presStyleCnt="1"/>
      <dgm:spPr/>
    </dgm:pt>
  </dgm:ptLst>
  <dgm:cxnLst>
    <dgm:cxn modelId="{B54C3BBF-788C-4BE4-9D4E-48CCF6C71E75}" srcId="{BAB6CF0B-3F2D-44EA-9243-9B94803E3FDF}" destId="{A1E5C806-98B8-4DA2-AAD6-6C7A2DE88E4C}" srcOrd="0" destOrd="0" parTransId="{4D3B4947-1824-4CBE-8B1A-5FEC9D6187DB}" sibTransId="{C84C8C47-20E8-456D-BE39-FA53846A687F}"/>
    <dgm:cxn modelId="{D71C66E8-C03B-4A8B-BE8A-364F3303F710}" srcId="{A1E5C806-98B8-4DA2-AAD6-6C7A2DE88E4C}" destId="{7FC4C179-B046-4386-BF6C-D210375D7587}" srcOrd="0" destOrd="0" parTransId="{DA84D317-7024-47BC-A118-CD06F1633C3D}" sibTransId="{9E3002D0-1211-4EA3-8C19-F1CB18CEF60C}"/>
    <dgm:cxn modelId="{D1519DE4-6A7A-410E-93A3-F3AE16FCC064}" type="presOf" srcId="{BAB6CF0B-3F2D-44EA-9243-9B94803E3FDF}" destId="{6E236736-2807-46EC-9227-F7B6996B2F2A}" srcOrd="0" destOrd="0"/>
    <dgm:cxn modelId="{898320A9-D86C-4BF1-86A0-4C0DA8D4148F}" type="presParOf" srcId="{6E236736-2807-46EC-9227-F7B6996B2F2A}" destId="{8ED1A5E5-1B11-4BD6-9766-F95AD8AC4CCA}" srcOrd="0" destOrd="0"/>
    <dgm:cxn modelId="{60948DA2-6E67-4160-A469-39E743F5E102}" type="presParOf" srcId="{8ED1A5E5-1B11-4BD6-9766-F95AD8AC4CCA}" destId="{035443DD-00C5-4E25-A1B8-03CDE4A118AF}" srcOrd="0" destOrd="0"/>
    <dgm:cxn modelId="{19863299-402C-4EAA-853C-268412458FB8}" type="presParOf" srcId="{8ED1A5E5-1B11-4BD6-9766-F95AD8AC4CCA}" destId="{0BF5DB75-7F7F-4E7F-9BBF-EB4023B16B94}" srcOrd="1" destOrd="0"/>
    <dgm:cxn modelId="{09859753-CC32-4BCD-BFF6-DF3EC0A02D4C}" type="presParOf" srcId="{8ED1A5E5-1B11-4BD6-9766-F95AD8AC4CCA}" destId="{21D17C51-55C5-4B1B-829C-BFC556718353}" srcOrd="2" destOrd="0"/>
    <dgm:cxn modelId="{8F79D703-8D57-4F69-83AA-42436C7872CE}" type="presParOf" srcId="{035443DD-00C5-4E25-A1B8-03CDE4A118AF}" destId="{5AD61C07-4E9F-464D-A13D-C832E4F6FC81}" srcOrd="0" destOrd="0"/>
    <dgm:cxn modelId="{E8B04A05-6E7F-4AD2-9F19-A55E44EE562A}" type="presOf" srcId="{A1E5C806-98B8-4DA2-AAD6-6C7A2DE88E4C}" destId="{5AD61C07-4E9F-464D-A13D-C832E4F6FC81}" srcOrd="0" destOrd="0"/>
    <dgm:cxn modelId="{96B6ADBA-FA72-49F0-852D-74EB6A44B153}" type="presParOf" srcId="{035443DD-00C5-4E25-A1B8-03CDE4A118AF}" destId="{D15D2DE0-438A-4A55-AC55-9E27211E0899}" srcOrd="1" destOrd="0"/>
    <dgm:cxn modelId="{35E0D352-D05B-48F4-8DE2-AB7CF8B6B9A8}" type="presOf" srcId="{A1E5C806-98B8-4DA2-AAD6-6C7A2DE88E4C}" destId="{D15D2DE0-438A-4A55-AC55-9E27211E0899}" srcOrd="0" destOrd="0"/>
    <dgm:cxn modelId="{7FC3C425-66B0-4958-A6D8-93FFD93B3E89}" type="presParOf" srcId="{0BF5DB75-7F7F-4E7F-9BBF-EB4023B16B94}" destId="{6699EC10-1F63-47B0-9B65-6A0CC6017EA5}" srcOrd="0" destOrd="0"/>
    <dgm:cxn modelId="{33B6308D-3A0B-406F-9812-E6497DBCC3D0}" type="presOf" srcId="{DA84D317-7024-47BC-A118-CD06F1633C3D}" destId="{6699EC10-1F63-47B0-9B65-6A0CC6017EA5}" srcOrd="0" destOrd="0"/>
    <dgm:cxn modelId="{D9C6A67D-24E1-425B-BBFF-B64E8379296E}" type="presParOf" srcId="{0BF5DB75-7F7F-4E7F-9BBF-EB4023B16B94}" destId="{92164989-748E-4857-812C-866A5D8E234F}" srcOrd="1" destOrd="0"/>
    <dgm:cxn modelId="{C0D54381-F846-4C73-88B8-DE2B4D66CD69}" type="presParOf" srcId="{92164989-748E-4857-812C-866A5D8E234F}" destId="{E87719D5-12FB-4DFE-BB6B-B170D463BB49}" srcOrd="0" destOrd="0"/>
    <dgm:cxn modelId="{C5632D0D-144F-4747-AA80-80CADDD1B87D}" type="presParOf" srcId="{92164989-748E-4857-812C-866A5D8E234F}" destId="{70A14DFD-6F00-4B30-86D6-73F575220D6E}" srcOrd="1" destOrd="0"/>
    <dgm:cxn modelId="{078F79C8-8564-4D51-B283-6219E756C9C7}" type="presParOf" srcId="{92164989-748E-4857-812C-866A5D8E234F}" destId="{3842EB55-C604-4F21-84B2-B25694289A04}" srcOrd="2" destOrd="0"/>
    <dgm:cxn modelId="{7201C635-58CB-4D7E-BDA0-3ABFFC74B0C8}" type="presParOf" srcId="{E87719D5-12FB-4DFE-BB6B-B170D463BB49}" destId="{94114DAA-6051-4B29-BA8A-6F47E3065284}" srcOrd="0" destOrd="0"/>
    <dgm:cxn modelId="{119F6555-DD8B-4B92-98DC-D0FED8978491}" type="presOf" srcId="{7FC4C179-B046-4386-BF6C-D210375D7587}" destId="{94114DAA-6051-4B29-BA8A-6F47E3065284}" srcOrd="0" destOrd="0"/>
    <dgm:cxn modelId="{EC5ED104-6DD7-4332-B653-73F41B0BA70E}" type="presParOf" srcId="{E87719D5-12FB-4DFE-BB6B-B170D463BB49}" destId="{D95113D2-B0C5-4E9F-A8C6-9AC5989F5497}" srcOrd="1" destOrd="0"/>
    <dgm:cxn modelId="{225092C3-D658-4855-ABF2-FDC3C4C3D626}" type="presOf" srcId="{7FC4C179-B046-4386-BF6C-D210375D7587}" destId="{D95113D2-B0C5-4E9F-A8C6-9AC5989F5497}" srcOrd="0" destOrd="0"/>
  </dgm:cxnLst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147195-8C11-4BEB-898D-46726C6C1176}" type="doc">
      <dgm:prSet loTypeId="urn:microsoft.com/office/officeart/2005/8/layout/orgChart1" qsTypeId="urn:microsoft.com/office/officeart/2005/8/quickstyle/simple1" csTypeId="urn:microsoft.com/office/officeart/2005/8/colors/accent1_2"/>
      <dgm:spPr/>
    </dgm:pt>
    <dgm:pt modelId="{37D1C91E-3699-409F-8ECB-2A1CA9A0C5EE}">
      <dgm:prSet/>
      <dgm:spPr/>
      <dgm:t>
        <a:bodyPr vert="horz" wrap="square" anchor="ctr" anchorCtr="0"/>
        <a:p>
          <a:pPr algn="ctr" eaLnBrk="1" hangingPunct="1"/>
          <a:r>
            <a:rPr b="1" u="sng" dirty="0" err="1">
              <a:solidFill>
                <a:srgbClr val="CC3300"/>
              </a:solidFill>
              <a:latin typeface="Arial" panose="020B0604020202020204" pitchFamily="34" charset="0"/>
            </a:rPr>
            <a:t>буття</a:t>
          </a:r>
          <a:r>
            <a:rPr b="1" u="sng">
              <a:solidFill>
                <a:srgbClr val="CC3300"/>
              </a:solidFill>
              <a:latin typeface="Arial" panose="020B0604020202020204" pitchFamily="34" charset="0"/>
            </a:rPr>
            <a:t/>
          </a:r>
          <a:endParaRPr b="1" u="sng">
            <a:solidFill>
              <a:srgbClr val="CC3300"/>
            </a:solidFill>
            <a:latin typeface="Arial" panose="020B0604020202020204" pitchFamily="34" charset="0"/>
          </a:endParaRPr>
        </a:p>
      </dgm:t>
    </dgm:pt>
    <dgm:pt modelId="{80A15CD5-2206-48B0-96EB-B8419E9E7204}" cxnId="{58D0FC3D-D457-453F-B870-2FE9D1D0E6B1}" type="parTrans">
      <dgm:prSet/>
      <dgm:spPr/>
    </dgm:pt>
    <dgm:pt modelId="{BF362578-3F21-40EF-BFF6-EF4BCD5461D4}" cxnId="{58D0FC3D-D457-453F-B870-2FE9D1D0E6B1}" type="sibTrans">
      <dgm:prSet/>
      <dgm:spPr/>
    </dgm:pt>
    <dgm:pt modelId="{90473F27-A118-46FD-BA16-A4FD741C0547}">
      <dgm:prSet/>
      <dgm:spPr/>
      <dgm:t>
        <a:bodyPr vert="horz" wrap="square" anchor="ctr" anchorCtr="0"/>
        <a:p>
          <a:pPr algn="ctr" eaLnBrk="1" hangingPunct="1"/>
          <a:r>
            <a:rPr lang="uk-UA" altLang="x-none" b="1">
              <a:solidFill>
                <a:schemeClr val="accent2"/>
              </a:solidFill>
              <a:latin typeface="Arial" panose="020B0604020202020204" pitchFamily="34" charset="0"/>
            </a:rPr>
            <a:t>Правильне мислення </a:t>
          </a:r>
          <a:endParaRPr lang="uk-UA" altLang="x-none" b="1">
            <a:solidFill>
              <a:schemeClr val="accent2"/>
            </a:solidFill>
            <a:latin typeface="Arial" panose="020B0604020202020204" pitchFamily="34" charset="0"/>
          </a:endParaRPr>
        </a:p>
        <a:p>
          <a:pPr algn="ctr" eaLnBrk="1" hangingPunct="1"/>
          <a:r>
            <a:rPr lang="uk-UA" altLang="x-none" b="1">
              <a:solidFill>
                <a:schemeClr val="accent2"/>
              </a:solidFill>
              <a:latin typeface="Arial" panose="020B0604020202020204" pitchFamily="34" charset="0"/>
            </a:rPr>
            <a:t>(окреслення</a:t>
          </a:r>
          <a:endParaRPr lang="uk-UA" altLang="x-none" b="1">
            <a:solidFill>
              <a:schemeClr val="accent2"/>
            </a:solidFill>
            <a:latin typeface="Arial" panose="020B0604020202020204" pitchFamily="34" charset="0"/>
          </a:endParaRPr>
        </a:p>
        <a:p>
          <a:pPr algn="ctr" eaLnBrk="1" hangingPunct="1"/>
          <a:r>
            <a:rPr lang="uk-UA" altLang="x-none" b="1">
              <a:solidFill>
                <a:schemeClr val="accent2"/>
              </a:solidFill>
              <a:latin typeface="Arial" panose="020B0604020202020204" pitchFamily="34" charset="0"/>
            </a:rPr>
            <a:t>Межі між буттям і</a:t>
          </a:r>
          <a:endParaRPr lang="uk-UA" altLang="x-none" b="1">
            <a:solidFill>
              <a:schemeClr val="accent2"/>
            </a:solidFill>
            <a:latin typeface="Arial" panose="020B0604020202020204" pitchFamily="34" charset="0"/>
          </a:endParaRPr>
        </a:p>
        <a:p>
          <a:pPr algn="ctr" eaLnBrk="1" hangingPunct="1"/>
          <a:r>
            <a:rPr lang="uk-UA" altLang="x-none" b="1">
              <a:solidFill>
                <a:schemeClr val="accent2"/>
              </a:solidFill>
              <a:latin typeface="Arial" panose="020B0604020202020204" pitchFamily="34" charset="0"/>
            </a:rPr>
            <a:t>Небуттям);</a:t>
          </a:r>
          <a:endParaRPr lang="uk-UA" altLang="x-none" b="1">
            <a:solidFill>
              <a:schemeClr val="accent2"/>
            </a:solidFill>
            <a:latin typeface="Arial" panose="020B0604020202020204" pitchFamily="34" charset="0"/>
          </a:endParaRPr>
        </a:p>
        <a:p>
          <a:pPr algn="ctr" eaLnBrk="1" hangingPunct="1"/>
          <a:r>
            <a:rPr lang="uk-UA" altLang="x-none" b="1">
              <a:solidFill>
                <a:schemeClr val="accent2"/>
              </a:solidFill>
              <a:latin typeface="Arial" panose="020B0604020202020204" pitchFamily="34" charset="0"/>
            </a:rPr>
            <a:t>тривалість</a:t>
          </a:r>
          <a:r>
            <a:rPr b="1">
              <a:solidFill>
                <a:schemeClr val="accent2"/>
              </a:solidFill>
              <a:latin typeface="Arial" panose="020B0604020202020204" pitchFamily="34" charset="0"/>
            </a:rPr>
            <a:t/>
          </a:r>
          <a:endParaRPr b="1">
            <a:solidFill>
              <a:schemeClr val="accent2"/>
            </a:solidFill>
            <a:latin typeface="Arial" panose="020B0604020202020204" pitchFamily="34" charset="0"/>
          </a:endParaRPr>
        </a:p>
      </dgm:t>
    </dgm:pt>
    <dgm:pt modelId="{37A6392C-4C08-4BB7-925D-B03E555D018E}" cxnId="{5599D47F-563E-445E-9E11-7DDF25E8BCE3}" type="parTrans">
      <dgm:prSet/>
      <dgm:spPr/>
    </dgm:pt>
    <dgm:pt modelId="{55F2CFAE-3670-4E2B-AA4D-A989BA704A9B}" cxnId="{5599D47F-563E-445E-9E11-7DDF25E8BCE3}" type="sibTrans">
      <dgm:prSet/>
      <dgm:spPr/>
    </dgm:pt>
    <dgm:pt modelId="{A33E49CA-3130-4D02-98BA-0D6EB96E443D}" type="pres">
      <dgm:prSet presAssocID="{ED147195-8C11-4BEB-898D-46726C6C1176}" presName="hierChild1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06E3E7A-17E4-40EC-B29E-419630A839BF}" type="pres">
      <dgm:prSet presAssocID="{37D1C91E-3699-409F-8ECB-2A1CA9A0C5EE}" presName="hierRoot1">
        <dgm:presLayoutVars>
          <dgm:hierBranch/>
        </dgm:presLayoutVars>
      </dgm:prSet>
      <dgm:spPr/>
    </dgm:pt>
    <dgm:pt modelId="{5D12867E-9508-4FA4-8273-9434FAA561EE}" type="pres">
      <dgm:prSet presAssocID="{37D1C91E-3699-409F-8ECB-2A1CA9A0C5EE}" presName="rootComposite1"/>
      <dgm:spPr/>
    </dgm:pt>
    <dgm:pt modelId="{8CB3AC93-948F-4B8D-83DB-9B582E362D2D}" type="pres">
      <dgm:prSet presAssocID="{37D1C91E-3699-409F-8ECB-2A1CA9A0C5EE}" presName="hierChild2"/>
      <dgm:spPr/>
    </dgm:pt>
    <dgm:pt modelId="{7FC24D8F-7DB1-45D4-B81B-0F0595E5D62F}" type="pres">
      <dgm:prSet presAssocID="{37D1C91E-3699-409F-8ECB-2A1CA9A0C5EE}" presName="hierChild3"/>
      <dgm:spPr/>
    </dgm:pt>
    <dgm:pt modelId="{D0C59E99-16D7-4B76-9D43-165E31C33C06}" type="pres">
      <dgm:prSet presAssocID="{37D1C91E-3699-409F-8ECB-2A1CA9A0C5EE}" presName="rootText1" presStyleLbl="node0" presStyleIdx="0" presStyleCnt="1">
        <dgm:presLayoutVars>
          <dgm:chPref val="3"/>
        </dgm:presLayoutVars>
      </dgm:prSet>
      <dgm:spPr/>
    </dgm:pt>
    <dgm:pt modelId="{A0A907F1-0403-4D74-A6DB-FF072F26BAAC}" type="pres">
      <dgm:prSet presAssocID="{37D1C91E-3699-409F-8ECB-2A1CA9A0C5EE}" presName="rootConnector1" presStyleLbl="node1"/>
      <dgm:spPr/>
    </dgm:pt>
    <dgm:pt modelId="{A2944C86-F9CB-48C1-B6DE-F0D95B636A8B}" type="pres">
      <dgm:prSet presAssocID="{37A6392C-4C08-4BB7-925D-B03E555D018E}" presName="Name35" presStyleLbl="parChTrans1D2" presStyleIdx="0" presStyleCnt="1"/>
      <dgm:spPr/>
    </dgm:pt>
    <dgm:pt modelId="{49E94767-390F-4F79-8472-21180AF3E3A1}" type="pres">
      <dgm:prSet presAssocID="{90473F27-A118-46FD-BA16-A4FD741C0547}" presName="hierRoot2">
        <dgm:presLayoutVars>
          <dgm:hierBranch/>
        </dgm:presLayoutVars>
      </dgm:prSet>
      <dgm:spPr/>
    </dgm:pt>
    <dgm:pt modelId="{AA0B65A6-FADA-47F3-84BA-8EC08CA7BFC1}" type="pres">
      <dgm:prSet presAssocID="{90473F27-A118-46FD-BA16-A4FD741C0547}" presName="rootComposite"/>
      <dgm:spPr/>
    </dgm:pt>
    <dgm:pt modelId="{A5AF9208-726C-4140-AC81-C247060F3DED}" type="pres">
      <dgm:prSet presAssocID="{90473F27-A118-46FD-BA16-A4FD741C0547}" presName="hierChild4"/>
      <dgm:spPr/>
    </dgm:pt>
    <dgm:pt modelId="{76FE30B8-BB59-4139-8F16-888E57687B76}" type="pres">
      <dgm:prSet presAssocID="{90473F27-A118-46FD-BA16-A4FD741C0547}" presName="hierChild5"/>
      <dgm:spPr/>
    </dgm:pt>
    <dgm:pt modelId="{F252D11D-BE99-40FB-883F-FF37473AF18F}" type="pres">
      <dgm:prSet presAssocID="{90473F27-A118-46FD-BA16-A4FD741C0547}" presName="rootText" presStyleLbl="node2" presStyleIdx="0" presStyleCnt="1">
        <dgm:presLayoutVars>
          <dgm:chPref val="3"/>
        </dgm:presLayoutVars>
      </dgm:prSet>
      <dgm:spPr/>
    </dgm:pt>
    <dgm:pt modelId="{6E602E8C-E40A-4CAD-B648-61ABF529015D}" type="pres">
      <dgm:prSet presAssocID="{90473F27-A118-46FD-BA16-A4FD741C0547}" presName="rootConnector" presStyleLbl="node2" presStyleIdx="0" presStyleCnt="1"/>
      <dgm:spPr/>
    </dgm:pt>
  </dgm:ptLst>
  <dgm:cxnLst>
    <dgm:cxn modelId="{58D0FC3D-D457-453F-B870-2FE9D1D0E6B1}" srcId="{ED147195-8C11-4BEB-898D-46726C6C1176}" destId="{37D1C91E-3699-409F-8ECB-2A1CA9A0C5EE}" srcOrd="0" destOrd="0" parTransId="{80A15CD5-2206-48B0-96EB-B8419E9E7204}" sibTransId="{BF362578-3F21-40EF-BFF6-EF4BCD5461D4}"/>
    <dgm:cxn modelId="{5599D47F-563E-445E-9E11-7DDF25E8BCE3}" srcId="{37D1C91E-3699-409F-8ECB-2A1CA9A0C5EE}" destId="{90473F27-A118-46FD-BA16-A4FD741C0547}" srcOrd="0" destOrd="0" parTransId="{37A6392C-4C08-4BB7-925D-B03E555D018E}" sibTransId="{55F2CFAE-3670-4E2B-AA4D-A989BA704A9B}"/>
    <dgm:cxn modelId="{964A61F6-5E39-499B-99E9-D7C3B3BB4509}" type="presOf" srcId="{ED147195-8C11-4BEB-898D-46726C6C1176}" destId="{A33E49CA-3130-4D02-98BA-0D6EB96E443D}" srcOrd="0" destOrd="0"/>
    <dgm:cxn modelId="{1216C9D3-94C5-48C2-864A-98F710487B27}" type="presParOf" srcId="{A33E49CA-3130-4D02-98BA-0D6EB96E443D}" destId="{606E3E7A-17E4-40EC-B29E-419630A839BF}" srcOrd="0" destOrd="0"/>
    <dgm:cxn modelId="{A83FB738-E777-43BD-BBD6-E46E0F12FB68}" type="presParOf" srcId="{606E3E7A-17E4-40EC-B29E-419630A839BF}" destId="{5D12867E-9508-4FA4-8273-9434FAA561EE}" srcOrd="0" destOrd="0"/>
    <dgm:cxn modelId="{F24C9855-3503-4554-A48C-89872E4AAFED}" type="presParOf" srcId="{606E3E7A-17E4-40EC-B29E-419630A839BF}" destId="{8CB3AC93-948F-4B8D-83DB-9B582E362D2D}" srcOrd="1" destOrd="0"/>
    <dgm:cxn modelId="{9D6051BF-BE21-4882-9757-361D96160997}" type="presParOf" srcId="{606E3E7A-17E4-40EC-B29E-419630A839BF}" destId="{7FC24D8F-7DB1-45D4-B81B-0F0595E5D62F}" srcOrd="2" destOrd="0"/>
    <dgm:cxn modelId="{E3F90708-974B-424C-A017-879D6CEADA4F}" type="presParOf" srcId="{5D12867E-9508-4FA4-8273-9434FAA561EE}" destId="{D0C59E99-16D7-4B76-9D43-165E31C33C06}" srcOrd="0" destOrd="0"/>
    <dgm:cxn modelId="{31EFF3F2-1344-4E13-ABAD-BABDB86D12DF}" type="presOf" srcId="{37D1C91E-3699-409F-8ECB-2A1CA9A0C5EE}" destId="{D0C59E99-16D7-4B76-9D43-165E31C33C06}" srcOrd="0" destOrd="0"/>
    <dgm:cxn modelId="{66C37627-00DA-48C0-BA19-6CA2D65FA074}" type="presParOf" srcId="{5D12867E-9508-4FA4-8273-9434FAA561EE}" destId="{A0A907F1-0403-4D74-A6DB-FF072F26BAAC}" srcOrd="1" destOrd="0"/>
    <dgm:cxn modelId="{51178D16-4115-47F2-A005-8E1651F884DE}" type="presOf" srcId="{37D1C91E-3699-409F-8ECB-2A1CA9A0C5EE}" destId="{A0A907F1-0403-4D74-A6DB-FF072F26BAAC}" srcOrd="0" destOrd="0"/>
    <dgm:cxn modelId="{B0AAFCFC-E62D-4201-B26D-DFEF18015996}" type="presParOf" srcId="{8CB3AC93-948F-4B8D-83DB-9B582E362D2D}" destId="{A2944C86-F9CB-48C1-B6DE-F0D95B636A8B}" srcOrd="0" destOrd="0"/>
    <dgm:cxn modelId="{CC2BA265-F236-4247-AE8A-54C01FC9D969}" type="presOf" srcId="{37A6392C-4C08-4BB7-925D-B03E555D018E}" destId="{A2944C86-F9CB-48C1-B6DE-F0D95B636A8B}" srcOrd="0" destOrd="0"/>
    <dgm:cxn modelId="{B4BE157E-136B-4A09-BE26-C783A2EABDEC}" type="presParOf" srcId="{8CB3AC93-948F-4B8D-83DB-9B582E362D2D}" destId="{49E94767-390F-4F79-8472-21180AF3E3A1}" srcOrd="1" destOrd="0"/>
    <dgm:cxn modelId="{B08E1DF1-6B84-47DE-ACCB-B13775FDB1C4}" type="presParOf" srcId="{49E94767-390F-4F79-8472-21180AF3E3A1}" destId="{AA0B65A6-FADA-47F3-84BA-8EC08CA7BFC1}" srcOrd="0" destOrd="0"/>
    <dgm:cxn modelId="{60893DE2-8A90-41E2-A3B0-FFCE11E55627}" type="presParOf" srcId="{49E94767-390F-4F79-8472-21180AF3E3A1}" destId="{A5AF9208-726C-4140-AC81-C247060F3DED}" srcOrd="1" destOrd="0"/>
    <dgm:cxn modelId="{050B4766-BC29-4EF0-BCD7-FD7D7AD28BDD}" type="presParOf" srcId="{49E94767-390F-4F79-8472-21180AF3E3A1}" destId="{76FE30B8-BB59-4139-8F16-888E57687B76}" srcOrd="2" destOrd="0"/>
    <dgm:cxn modelId="{D79D577B-C80B-4CC5-A377-66D8B1650855}" type="presParOf" srcId="{AA0B65A6-FADA-47F3-84BA-8EC08CA7BFC1}" destId="{F252D11D-BE99-40FB-883F-FF37473AF18F}" srcOrd="0" destOrd="0"/>
    <dgm:cxn modelId="{C1E0A170-71E7-4266-AA98-AA4113628D21}" type="presOf" srcId="{90473F27-A118-46FD-BA16-A4FD741C0547}" destId="{F252D11D-BE99-40FB-883F-FF37473AF18F}" srcOrd="0" destOrd="0"/>
    <dgm:cxn modelId="{23BA01A9-5F8A-419D-A4B8-C363DF8162BB}" type="presParOf" srcId="{AA0B65A6-FADA-47F3-84BA-8EC08CA7BFC1}" destId="{6E602E8C-E40A-4CAD-B648-61ABF529015D}" srcOrd="1" destOrd="0"/>
    <dgm:cxn modelId="{14292FC1-E5F8-4E0B-9003-D387C438AD59}" type="presOf" srcId="{90473F27-A118-46FD-BA16-A4FD741C0547}" destId="{6E602E8C-E40A-4CAD-B648-61ABF529015D}" srcOrd="0" destOrd="0"/>
  </dgm:cxnLst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1AA585-9F80-4E05-8A44-1E301A272826}" type="slidenum">
              <a:rPr kumimoji="0" lang="ru-RU" altLang="uk-UA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altLang="uk-UA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1AA585-9F80-4E05-8A44-1E301A272826}" type="slidenum">
              <a:rPr kumimoji="0" lang="ru-RU" altLang="uk-UA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altLang="uk-UA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1AA585-9F80-4E05-8A44-1E301A272826}" type="slidenum">
              <a:rPr kumimoji="0" lang="ru-RU" altLang="uk-UA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altLang="uk-UA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AB3652-8C6A-4FEC-9E05-E7C9FBA4972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72F648-FC67-44AC-97F7-AD69E8BD557D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AB3652-8C6A-4FEC-9E05-E7C9FBA4972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72F648-FC67-44AC-97F7-AD69E8BD557D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AB3652-8C6A-4FEC-9E05-E7C9FBA4972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72F648-FC67-44AC-97F7-AD69E8BD557D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AB3652-8C6A-4FEC-9E05-E7C9FBA4972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72F648-FC67-44AC-97F7-AD69E8BD557D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AB3652-8C6A-4FEC-9E05-E7C9FBA4972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72F648-FC67-44AC-97F7-AD69E8BD557D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AB3652-8C6A-4FEC-9E05-E7C9FBA4972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72F648-FC67-44AC-97F7-AD69E8BD557D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AB3652-8C6A-4FEC-9E05-E7C9FBA4972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72F648-FC67-44AC-97F7-AD69E8BD557D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AB3652-8C6A-4FEC-9E05-E7C9FBA4972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72F648-FC67-44AC-97F7-AD69E8BD557D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1AA585-9F80-4E05-8A44-1E301A272826}" type="slidenum">
              <a:rPr kumimoji="0" lang="ru-RU" altLang="uk-UA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altLang="uk-UA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AB3652-8C6A-4FEC-9E05-E7C9FBA4972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72F648-FC67-44AC-97F7-AD69E8BD557D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AB3652-8C6A-4FEC-9E05-E7C9FBA4972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72F648-FC67-44AC-97F7-AD69E8BD557D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AB3652-8C6A-4FEC-9E05-E7C9FBA4972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72F648-FC67-44AC-97F7-AD69E8BD557D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1AA585-9F80-4E05-8A44-1E301A272826}" type="slidenum">
              <a:rPr kumimoji="0" lang="ru-RU" altLang="uk-UA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altLang="uk-UA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1AA585-9F80-4E05-8A44-1E301A272826}" type="slidenum">
              <a:rPr kumimoji="0" lang="ru-RU" altLang="uk-UA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altLang="uk-UA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1AA585-9F80-4E05-8A44-1E301A272826}" type="slidenum">
              <a:rPr kumimoji="0" lang="ru-RU" altLang="uk-UA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altLang="uk-UA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1AA585-9F80-4E05-8A44-1E301A272826}" type="slidenum">
              <a:rPr kumimoji="0" lang="ru-RU" altLang="uk-UA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altLang="uk-UA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1AA585-9F80-4E05-8A44-1E301A272826}" type="slidenum">
              <a:rPr kumimoji="0" lang="ru-RU" altLang="uk-UA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altLang="uk-UA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1AA585-9F80-4E05-8A44-1E301A272826}" type="slidenum">
              <a:rPr kumimoji="0" lang="ru-RU" altLang="uk-UA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altLang="uk-UA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uk-UA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1AA585-9F80-4E05-8A44-1E301A272826}" type="slidenum">
              <a:rPr kumimoji="0" lang="ru-RU" altLang="uk-UA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altLang="uk-UA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ru-RU" altLang="uk-UA" dirty="0"/>
              <a:t>Образец заголовка</a:t>
            </a:r>
            <a:endParaRPr lang="ru-RU" altLang="uk-UA" dirty="0"/>
          </a:p>
        </p:txBody>
      </p:sp>
      <p:sp>
        <p:nvSpPr>
          <p:cNvPr id="307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uk-UA" dirty="0"/>
              <a:t>Образец текста</a:t>
            </a:r>
            <a:endParaRPr lang="ru-RU" altLang="uk-UA" dirty="0"/>
          </a:p>
          <a:p>
            <a:pPr lvl="1"/>
            <a:r>
              <a:rPr lang="ru-RU" altLang="uk-UA" dirty="0"/>
              <a:t>Второй уровень</a:t>
            </a:r>
            <a:endParaRPr lang="ru-RU" altLang="uk-UA" dirty="0"/>
          </a:p>
          <a:p>
            <a:pPr lvl="2"/>
            <a:r>
              <a:rPr lang="ru-RU" altLang="uk-UA" dirty="0"/>
              <a:t>Третий уровень</a:t>
            </a:r>
            <a:endParaRPr lang="ru-RU" altLang="uk-UA" dirty="0"/>
          </a:p>
          <a:p>
            <a:pPr lvl="3"/>
            <a:r>
              <a:rPr lang="ru-RU" altLang="uk-UA" dirty="0"/>
              <a:t>Четвертый уровень</a:t>
            </a:r>
            <a:endParaRPr lang="ru-RU" altLang="uk-UA" dirty="0"/>
          </a:p>
          <a:p>
            <a:pPr lvl="4"/>
            <a:r>
              <a:rPr lang="ru-RU" altLang="uk-UA" dirty="0"/>
              <a:t>Пятый уровень</a:t>
            </a:r>
            <a:endParaRPr lang="ru-RU" altLang="uk-UA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1AA585-9F80-4E05-8A44-1E301A272826}" type="slidenum">
              <a:rPr kumimoji="0" lang="ru-RU" altLang="uk-UA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altLang="uk-UA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ircl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ru-RU" altLang="uk-UA" dirty="0"/>
              <a:t>Образец заголовка</a:t>
            </a:r>
            <a:endParaRPr lang="ru-RU" altLang="uk-UA" dirty="0"/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uk-UA" dirty="0"/>
              <a:t>Образец текста</a:t>
            </a:r>
            <a:endParaRPr lang="ru-RU" altLang="uk-UA" dirty="0"/>
          </a:p>
          <a:p>
            <a:pPr lvl="1"/>
            <a:r>
              <a:rPr lang="ru-RU" altLang="uk-UA" dirty="0"/>
              <a:t>Второй уровень</a:t>
            </a:r>
            <a:endParaRPr lang="ru-RU" altLang="uk-UA" dirty="0"/>
          </a:p>
          <a:p>
            <a:pPr lvl="2"/>
            <a:r>
              <a:rPr lang="ru-RU" altLang="uk-UA" dirty="0"/>
              <a:t>Третий уровень</a:t>
            </a:r>
            <a:endParaRPr lang="ru-RU" altLang="uk-UA" dirty="0"/>
          </a:p>
          <a:p>
            <a:pPr lvl="3"/>
            <a:r>
              <a:rPr lang="ru-RU" altLang="uk-UA" dirty="0"/>
              <a:t>Четвертый уровень</a:t>
            </a:r>
            <a:endParaRPr lang="ru-RU" altLang="uk-UA" dirty="0"/>
          </a:p>
          <a:p>
            <a:pPr lvl="4"/>
            <a:r>
              <a:rPr lang="ru-RU" altLang="uk-UA" dirty="0"/>
              <a:t>Пятый уровень</a:t>
            </a:r>
            <a:endParaRPr lang="ru-RU" alt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AB3652-8C6A-4FEC-9E05-E7C9FBA4972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72F648-FC67-44AC-97F7-AD69E8BD557D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microsoft.com/office/2007/relationships/media" Target="file:///C:\Documents%20and%20Settings\User\&#1052;&#1086;&#1080;%20&#1076;&#1086;&#1082;&#1091;&#1084;&#1077;&#1085;&#1090;&#1099;\&#1052;&#1086;&#1080;%20&#1076;&#1086;&#1082;&#1091;&#1084;&#1077;&#1085;&#1090;&#1099;\&#1052;&#1086;&#1080;%20&#1084;&#1091;&#1079;&#1099;&#1082;&#1072;&#1083;&#1100;&#1085;&#1099;&#1077;%20&#1079;&#1072;&#1087;&#1080;&#1089;&#1080;\HAVANA\09-The%20Moment%20(1996)\03-Havana.mp3" TargetMode="External"/><Relationship Id="rId1" Type="http://schemas.openxmlformats.org/officeDocument/2006/relationships/audio" Target="file:///C:\Documents%20and%20Settings\User\&#1052;&#1086;&#1080;%20&#1076;&#1086;&#1082;&#1091;&#1084;&#1077;&#1085;&#1090;&#1099;\&#1052;&#1086;&#1080;%20&#1076;&#1086;&#1082;&#1091;&#1084;&#1077;&#1085;&#1090;&#1099;\&#1052;&#1086;&#1080;%20&#1084;&#1091;&#1079;&#1099;&#1082;&#1072;&#1083;&#1100;&#1085;&#1099;&#1077;%20&#1079;&#1072;&#1087;&#1080;&#1089;&#1080;\HAVANA\09-The%20Moment%20(1996)\03-Havana.mp3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jpeg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jpeg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rgbClr val="FFFFFF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4"/>
          <p:cNvSpPr/>
          <p:nvPr/>
        </p:nvSpPr>
        <p:spPr>
          <a:xfrm>
            <a:off x="4479925" y="3244850"/>
            <a:ext cx="184150" cy="3667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  <a:tabLst>
                <a:tab pos="444500" algn="l"/>
              </a:tabLst>
            </a:pPr>
            <a:endParaRPr lang="ru-RU" altLang="zh-CN" sz="1800" dirty="0"/>
          </a:p>
        </p:txBody>
      </p:sp>
      <p:sp>
        <p:nvSpPr>
          <p:cNvPr id="2053" name="Rectangle 5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algn="l" eaLnBrk="1" hangingPunct="1"/>
            <a:r>
              <a:rPr lang="ru-RU" altLang="uk-UA" sz="3600" b="1" dirty="0">
                <a:solidFill>
                  <a:schemeClr val="tx1"/>
                </a:solidFill>
              </a:rPr>
              <a:t>Ле</a:t>
            </a:r>
            <a:r>
              <a:rPr lang="uk-UA" altLang="uk-UA" sz="3600" b="1" dirty="0">
                <a:solidFill>
                  <a:schemeClr val="tx1"/>
                </a:solidFill>
              </a:rPr>
              <a:t>кція 9</a:t>
            </a:r>
            <a:r>
              <a:rPr lang="en-US" altLang="uk-UA" sz="3600" b="1" dirty="0">
                <a:solidFill>
                  <a:schemeClr val="tx1"/>
                </a:solidFill>
              </a:rPr>
              <a:t>.</a:t>
            </a:r>
            <a:r>
              <a:rPr lang="uk-UA" altLang="uk-UA" sz="3600" b="1" dirty="0">
                <a:solidFill>
                  <a:schemeClr val="tx1"/>
                </a:solidFill>
              </a:rPr>
              <a:t> </a:t>
            </a:r>
            <a:r>
              <a:rPr lang="uk-UA" altLang="uk-UA" sz="4000" b="1" dirty="0">
                <a:solidFill>
                  <a:srgbClr val="CC0099"/>
                </a:solidFill>
              </a:rPr>
              <a:t>ФІЛОСОФСЬКЕ РОЗУМІННЯ СВІТУ</a:t>
            </a:r>
            <a:r>
              <a:rPr lang="ru-RU" altLang="uk-UA" sz="4000" dirty="0"/>
              <a:t> </a:t>
            </a:r>
            <a:endParaRPr lang="ru-RU" altLang="uk-UA" sz="4000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idx="1"/>
          </p:nvPr>
        </p:nvSpPr>
        <p:spPr/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</a:t>
            </a:r>
            <a:r>
              <a:rPr kumimoji="0" lang="ru-RU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План</a:t>
            </a:r>
            <a:endParaRPr kumimoji="0" lang="ru-RU" altLang="zh-CN" sz="32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1.Категорія </a:t>
            </a:r>
            <a:r>
              <a:rPr kumimoji="0" lang="uk-UA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буття: сенс та специфіка. Форми буття.</a:t>
            </a:r>
            <a:endParaRPr kumimoji="0" lang="uk-UA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Матерія </a:t>
            </a:r>
            <a:r>
              <a:rPr kumimoji="0" lang="uk-UA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як філософська категорія. Історичні уявлення про матерію.</a:t>
            </a:r>
            <a:endParaRPr kumimoji="0" lang="uk-UA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Рух </a:t>
            </a:r>
            <a:r>
              <a:rPr kumimoji="0" lang="uk-UA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 його форми.</a:t>
            </a:r>
            <a:endParaRPr kumimoji="0" lang="uk-UA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 .Простір </a:t>
            </a:r>
            <a:r>
              <a:rPr kumimoji="0" lang="uk-UA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 час. </a:t>
            </a:r>
            <a:r>
              <a:rPr kumimoji="0" lang="uk-UA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Субстанційна</a:t>
            </a:r>
            <a:r>
              <a:rPr kumimoji="0" lang="uk-UA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 реляційна концепції простору і часу.</a:t>
            </a:r>
            <a:endParaRPr kumimoji="0" lang="uk-UA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5" name="03-Havana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979613" y="6796088"/>
            <a:ext cx="338137" cy="122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54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2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</p:childTnLst>
        </p:cTn>
      </p:par>
    </p:tnLst>
    <p:bldLst>
      <p:bldP spid="2053" grpId="0"/>
      <p:bldP spid="205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CC"/>
            </a:gs>
            <a:gs pos="50000">
              <a:schemeClr val="bg1"/>
            </a:gs>
            <a:gs pos="100000">
              <a:srgbClr val="99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0722" name="Rectangle 2"/>
          <p:cNvSpPr>
            <a:spLocks noGrp="1"/>
          </p:cNvSpPr>
          <p:nvPr>
            <p:ph type="title"/>
          </p:nvPr>
        </p:nvSpPr>
        <p:spPr>
          <a:xfrm>
            <a:off x="395288" y="274638"/>
            <a:ext cx="8291512" cy="2001837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sz="3200" b="1" dirty="0">
                <a:solidFill>
                  <a:srgbClr val="990099"/>
                </a:solidFill>
              </a:rPr>
              <a:t>Сукупність категорій, що окреслюють різні рівні та ступені осмислення БУТТЯ</a:t>
            </a:r>
            <a:r>
              <a:rPr lang="uk-UA" altLang="uk-UA" sz="4000" b="1" dirty="0">
                <a:solidFill>
                  <a:srgbClr val="990099"/>
                </a:solidFill>
              </a:rPr>
              <a:t>:</a:t>
            </a:r>
            <a:r>
              <a:rPr lang="uk-UA" altLang="uk-UA" sz="4000" dirty="0"/>
              <a:t> </a:t>
            </a:r>
            <a:endParaRPr lang="ru-RU" altLang="uk-UA" sz="4000"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>
          <a:xfrm>
            <a:off x="457200" y="2349500"/>
            <a:ext cx="8362950" cy="4175125"/>
          </a:xfrm>
          <a:ln/>
        </p:spPr>
        <p:txBody>
          <a:bodyPr vert="horz" wrap="square" lIns="91440" tIns="45720" rIns="91440" bIns="45720" anchor="t" anchorCtr="0"/>
          <a:p>
            <a:pPr eaLnBrk="1" hangingPunct="1"/>
            <a:r>
              <a:rPr lang="uk-UA" altLang="uk-UA" sz="2800" dirty="0"/>
              <a:t>  </a:t>
            </a:r>
            <a:r>
              <a:rPr lang="uk-UA" altLang="uk-UA" sz="2800" b="1" i="1" dirty="0">
                <a:solidFill>
                  <a:srgbClr val="993300"/>
                </a:solidFill>
              </a:rPr>
              <a:t>усе </a:t>
            </a:r>
            <a:r>
              <a:rPr lang="ru-RU" altLang="uk-UA" sz="2800" b="1" i="1" dirty="0">
                <a:solidFill>
                  <a:srgbClr val="993300"/>
                </a:solidFill>
              </a:rPr>
              <a:t>- </a:t>
            </a:r>
            <a:r>
              <a:rPr lang="uk-UA" altLang="uk-UA" sz="2800" b="1" i="1" dirty="0">
                <a:solidFill>
                  <a:srgbClr val="993300"/>
                </a:solidFill>
              </a:rPr>
              <a:t>ніщо </a:t>
            </a:r>
            <a:r>
              <a:rPr lang="ru-RU" altLang="uk-UA" sz="2800" b="1" i="1" dirty="0">
                <a:solidFill>
                  <a:srgbClr val="993300"/>
                </a:solidFill>
              </a:rPr>
              <a:t>- </a:t>
            </a:r>
            <a:r>
              <a:rPr lang="uk-UA" altLang="uk-UA" sz="2800" b="1" i="1" dirty="0">
                <a:solidFill>
                  <a:srgbClr val="993300"/>
                </a:solidFill>
              </a:rPr>
              <a:t>першопочаток;</a:t>
            </a:r>
            <a:endParaRPr lang="uk-UA" altLang="uk-UA" sz="2800" b="1" i="1" dirty="0">
              <a:solidFill>
                <a:srgbClr val="993300"/>
              </a:solidFill>
            </a:endParaRPr>
          </a:p>
          <a:p>
            <a:pPr eaLnBrk="1" hangingPunct="1"/>
            <a:r>
              <a:rPr lang="uk-UA" altLang="uk-UA" sz="2800" b="1" i="1" dirty="0">
                <a:solidFill>
                  <a:srgbClr val="993300"/>
                </a:solidFill>
              </a:rPr>
              <a:t>  стале </a:t>
            </a:r>
            <a:r>
              <a:rPr lang="ru-RU" altLang="uk-UA" sz="2800" b="1" i="1" dirty="0">
                <a:solidFill>
                  <a:srgbClr val="993300"/>
                </a:solidFill>
              </a:rPr>
              <a:t>- </a:t>
            </a:r>
            <a:r>
              <a:rPr lang="uk-UA" altLang="uk-UA" sz="2800" b="1" i="1" dirty="0">
                <a:solidFill>
                  <a:srgbClr val="993300"/>
                </a:solidFill>
              </a:rPr>
              <a:t>мінливе, єдине </a:t>
            </a:r>
            <a:r>
              <a:rPr lang="ru-RU" altLang="uk-UA" sz="2800" b="1" i="1" dirty="0">
                <a:solidFill>
                  <a:srgbClr val="993300"/>
                </a:solidFill>
              </a:rPr>
              <a:t>- </a:t>
            </a:r>
            <a:r>
              <a:rPr lang="uk-UA" altLang="uk-UA" sz="2800" b="1" i="1" dirty="0">
                <a:solidFill>
                  <a:srgbClr val="993300"/>
                </a:solidFill>
              </a:rPr>
              <a:t>множинне;</a:t>
            </a:r>
            <a:endParaRPr lang="uk-UA" altLang="uk-UA" sz="2800" b="1" i="1" dirty="0">
              <a:solidFill>
                <a:srgbClr val="993300"/>
              </a:solidFill>
            </a:endParaRPr>
          </a:p>
          <a:p>
            <a:pPr eaLnBrk="1" hangingPunct="1"/>
            <a:r>
              <a:rPr lang="uk-UA" altLang="uk-UA" sz="2800" b="1" i="1" dirty="0">
                <a:solidFill>
                  <a:srgbClr val="993300"/>
                </a:solidFill>
              </a:rPr>
              <a:t>  корінь сущого </a:t>
            </a:r>
            <a:r>
              <a:rPr lang="ru-RU" altLang="uk-UA" sz="2800" b="1" i="1" dirty="0">
                <a:solidFill>
                  <a:srgbClr val="993300"/>
                </a:solidFill>
              </a:rPr>
              <a:t>-</a:t>
            </a:r>
            <a:r>
              <a:rPr lang="uk-UA" altLang="uk-UA" sz="2800" b="1" i="1" dirty="0">
                <a:solidFill>
                  <a:srgbClr val="993300"/>
                </a:solidFill>
              </a:rPr>
              <a:t> будова речей; </a:t>
            </a:r>
            <a:endParaRPr lang="uk-UA" altLang="uk-UA" sz="2800" b="1" i="1" dirty="0">
              <a:solidFill>
                <a:srgbClr val="993300"/>
              </a:solidFill>
            </a:endParaRPr>
          </a:p>
          <a:p>
            <a:pPr eaLnBrk="1" hangingPunct="1"/>
            <a:r>
              <a:rPr lang="uk-UA" altLang="uk-UA" sz="2800" b="1" i="1" dirty="0">
                <a:solidFill>
                  <a:srgbClr val="993300"/>
                </a:solidFill>
              </a:rPr>
              <a:t>  </a:t>
            </a:r>
            <a:r>
              <a:rPr lang="ru-RU" altLang="uk-UA" sz="2800" b="1" i="1" dirty="0">
                <a:solidFill>
                  <a:srgbClr val="993300"/>
                </a:solidFill>
              </a:rPr>
              <a:t>абсолют - </a:t>
            </a:r>
            <a:r>
              <a:rPr lang="uk-UA" altLang="uk-UA" sz="2800" b="1" i="1" dirty="0">
                <a:solidFill>
                  <a:srgbClr val="993300"/>
                </a:solidFill>
              </a:rPr>
              <a:t>причетність </a:t>
            </a:r>
            <a:r>
              <a:rPr lang="ru-RU" altLang="uk-UA" sz="2800" b="1" i="1" dirty="0">
                <a:solidFill>
                  <a:srgbClr val="993300"/>
                </a:solidFill>
              </a:rPr>
              <a:t>- </a:t>
            </a:r>
            <a:r>
              <a:rPr lang="uk-UA" altLang="uk-UA" sz="2800" b="1" i="1" dirty="0">
                <a:solidFill>
                  <a:srgbClr val="993300"/>
                </a:solidFill>
              </a:rPr>
              <a:t>ієрархія;</a:t>
            </a:r>
            <a:endParaRPr lang="uk-UA" altLang="uk-UA" sz="2800" b="1" i="1" dirty="0">
              <a:solidFill>
                <a:srgbClr val="993300"/>
              </a:solidFill>
            </a:endParaRPr>
          </a:p>
          <a:p>
            <a:pPr eaLnBrk="1" hangingPunct="1"/>
            <a:r>
              <a:rPr lang="uk-UA" altLang="uk-UA" sz="2800" b="1" i="1" dirty="0">
                <a:solidFill>
                  <a:srgbClr val="993300"/>
                </a:solidFill>
              </a:rPr>
              <a:t>  субстанція</a:t>
            </a:r>
            <a:endParaRPr lang="uk-UA" altLang="uk-UA" sz="2800" b="1" i="1" dirty="0">
              <a:solidFill>
                <a:srgbClr val="993300"/>
              </a:solidFill>
            </a:endParaRPr>
          </a:p>
          <a:p>
            <a:pPr eaLnBrk="1" hangingPunct="1"/>
            <a:r>
              <a:rPr lang="uk-UA" altLang="uk-UA" sz="2800" b="1" i="1" dirty="0">
                <a:solidFill>
                  <a:srgbClr val="993300"/>
                </a:solidFill>
              </a:rPr>
              <a:t>  модус;</a:t>
            </a:r>
            <a:endParaRPr lang="uk-UA" altLang="uk-UA" sz="2800" b="1" i="1" dirty="0">
              <a:solidFill>
                <a:srgbClr val="993300"/>
              </a:solidFill>
            </a:endParaRPr>
          </a:p>
          <a:p>
            <a:pPr eaLnBrk="1" hangingPunct="1"/>
            <a:r>
              <a:rPr lang="uk-UA" altLang="uk-UA" sz="2800" b="1" i="1" dirty="0">
                <a:solidFill>
                  <a:srgbClr val="993300"/>
                </a:solidFill>
              </a:rPr>
              <a:t>  наданість </a:t>
            </a:r>
            <a:r>
              <a:rPr lang="ru-RU" altLang="uk-UA" sz="2800" b="1" i="1" dirty="0">
                <a:solidFill>
                  <a:srgbClr val="993300"/>
                </a:solidFill>
              </a:rPr>
              <a:t>- </a:t>
            </a:r>
            <a:r>
              <a:rPr lang="uk-UA" altLang="uk-UA" sz="2800" b="1" i="1" dirty="0">
                <a:solidFill>
                  <a:srgbClr val="993300"/>
                </a:solidFill>
              </a:rPr>
              <a:t>екзистенціальна зустріч;</a:t>
            </a:r>
            <a:endParaRPr lang="uk-UA" altLang="uk-UA" sz="2800" b="1" i="1" dirty="0">
              <a:solidFill>
                <a:srgbClr val="993300"/>
              </a:solidFill>
            </a:endParaRPr>
          </a:p>
          <a:p>
            <a:pPr eaLnBrk="1" hangingPunct="1"/>
            <a:r>
              <a:rPr lang="uk-UA" altLang="uk-UA" sz="2800" b="1" i="1" dirty="0">
                <a:solidFill>
                  <a:srgbClr val="993300"/>
                </a:solidFill>
              </a:rPr>
              <a:t>  тривалість </a:t>
            </a:r>
            <a:r>
              <a:rPr lang="ru-RU" altLang="uk-UA" sz="2800" b="1" i="1" dirty="0">
                <a:solidFill>
                  <a:srgbClr val="993300"/>
                </a:solidFill>
              </a:rPr>
              <a:t>- </a:t>
            </a:r>
            <a:r>
              <a:rPr lang="uk-UA" altLang="uk-UA" sz="2800" b="1" i="1" dirty="0">
                <a:solidFill>
                  <a:srgbClr val="993300"/>
                </a:solidFill>
              </a:rPr>
              <a:t>час </a:t>
            </a:r>
            <a:r>
              <a:rPr lang="ru-RU" altLang="uk-UA" sz="2800" b="1" i="1" dirty="0">
                <a:solidFill>
                  <a:srgbClr val="993300"/>
                </a:solidFill>
              </a:rPr>
              <a:t>- </a:t>
            </a:r>
            <a:r>
              <a:rPr lang="uk-UA" altLang="uk-UA" sz="2800" b="1" i="1" dirty="0">
                <a:solidFill>
                  <a:srgbClr val="993300"/>
                </a:solidFill>
              </a:rPr>
              <a:t>правильне мислення.</a:t>
            </a:r>
            <a:endParaRPr lang="ru-RU" altLang="uk-UA" sz="2800" b="1" i="1" dirty="0">
              <a:solidFill>
                <a:srgbClr val="9933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23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29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29" end="6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29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23">
                                            <p:txEl>
                                              <p:charRg st="29" end="6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66" end="9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66" end="99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2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66" end="9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0723">
                                            <p:txEl>
                                              <p:charRg st="66" end="9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99" end="1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99" end="13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3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99" end="13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723">
                                            <p:txEl>
                                              <p:charRg st="99" end="1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35" end="1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35" end="148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3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35" end="14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0723">
                                            <p:txEl>
                                              <p:charRg st="135" end="1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48" end="15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48" end="15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4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48" end="15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0723">
                                            <p:txEl>
                                              <p:charRg st="148" end="15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4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57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57" end="19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4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57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0723">
                                            <p:txEl>
                                              <p:charRg st="157" end="19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0"/>
                            </p:stCondLst>
                            <p:childTnLst>
                              <p:par>
                                <p:cTn id="5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96" end="2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96" end="23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5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charRg st="196" end="23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0723">
                                            <p:txEl>
                                              <p:charRg st="196" end="23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3072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>
                <a:alpha val="100000"/>
              </a:srgbClr>
            </a:gs>
            <a:gs pos="17999">
              <a:srgbClr val="99CCFF">
                <a:alpha val="100000"/>
              </a:srgbClr>
            </a:gs>
            <a:gs pos="36000">
              <a:srgbClr val="9966FF">
                <a:alpha val="100000"/>
              </a:srgbClr>
            </a:gs>
            <a:gs pos="61000">
              <a:srgbClr val="CC99FF">
                <a:alpha val="100000"/>
              </a:srgbClr>
            </a:gs>
            <a:gs pos="82001">
              <a:srgbClr val="99CCFF">
                <a:alpha val="100000"/>
              </a:srgbClr>
            </a:gs>
            <a:gs pos="100000">
              <a:srgbClr val="CCCCFF">
                <a:alpha val="100000"/>
              </a:srgbClr>
            </a:gs>
          </a:gsLst>
          <a:path path="rect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2588" cy="850900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sz="4000" b="1" i="1" dirty="0">
                <a:solidFill>
                  <a:srgbClr val="003300"/>
                </a:solidFill>
              </a:rPr>
              <a:t>ВИДИ БУТТЯ:</a:t>
            </a:r>
            <a:endParaRPr lang="ru-RU" altLang="uk-UA" sz="4000" b="1" i="1" dirty="0">
              <a:solidFill>
                <a:srgbClr val="003300"/>
              </a:solidFill>
            </a:endParaRPr>
          </a:p>
        </p:txBody>
      </p:sp>
      <p:sp>
        <p:nvSpPr>
          <p:cNvPr id="31747" name="Rectangle 3"/>
          <p:cNvSpPr>
            <a:spLocks noGrp="1"/>
          </p:cNvSpPr>
          <p:nvPr>
            <p:ph idx="1"/>
          </p:nvPr>
        </p:nvSpPr>
        <p:spPr>
          <a:xfrm>
            <a:off x="250825" y="1125538"/>
            <a:ext cx="8435975" cy="5732462"/>
          </a:xfrm>
          <a:ln/>
        </p:spPr>
        <p:txBody>
          <a:bodyPr vert="horz" wrap="square" lIns="91440" tIns="45720" rIns="91440" bIns="45720" anchor="t" anchorCtr="0"/>
          <a:p>
            <a:pPr eaLnBrk="1" hangingPunct="1"/>
            <a:r>
              <a:rPr lang="uk-UA" altLang="uk-UA" sz="2800" b="1" dirty="0">
                <a:solidFill>
                  <a:srgbClr val="663300"/>
                </a:solidFill>
              </a:rPr>
              <a:t>- буття природи</a:t>
            </a:r>
            <a:endParaRPr lang="uk-UA" altLang="uk-UA" sz="2800" b="1" dirty="0">
              <a:solidFill>
                <a:srgbClr val="663300"/>
              </a:solidFill>
            </a:endParaRPr>
          </a:p>
          <a:p>
            <a:pPr eaLnBrk="1" hangingPunct="1"/>
            <a:r>
              <a:rPr lang="uk-UA" altLang="uk-UA" sz="2800" b="1" dirty="0">
                <a:solidFill>
                  <a:srgbClr val="663300"/>
                </a:solidFill>
              </a:rPr>
              <a:t>- буття суспільства</a:t>
            </a:r>
            <a:endParaRPr lang="uk-UA" altLang="uk-UA" sz="2800" b="1" dirty="0">
              <a:solidFill>
                <a:srgbClr val="663300"/>
              </a:solidFill>
            </a:endParaRPr>
          </a:p>
          <a:p>
            <a:pPr eaLnBrk="1" hangingPunct="1"/>
            <a:r>
              <a:rPr lang="uk-UA" altLang="uk-UA" sz="2800" b="1" dirty="0">
                <a:solidFill>
                  <a:srgbClr val="663300"/>
                </a:solidFill>
              </a:rPr>
              <a:t>- буття людини</a:t>
            </a:r>
            <a:endParaRPr lang="uk-UA" altLang="uk-UA" sz="2800" b="1" dirty="0">
              <a:solidFill>
                <a:srgbClr val="663300"/>
              </a:solidFill>
            </a:endParaRPr>
          </a:p>
          <a:p>
            <a:pPr eaLnBrk="1" hangingPunct="1"/>
            <a:r>
              <a:rPr lang="uk-UA" altLang="uk-UA" sz="2800" b="1" dirty="0">
                <a:solidFill>
                  <a:srgbClr val="663300"/>
                </a:solidFill>
              </a:rPr>
              <a:t>- буття духовного ( ідеального)</a:t>
            </a:r>
            <a:endParaRPr lang="uk-UA" altLang="uk-UA" sz="2800" b="1" dirty="0">
              <a:solidFill>
                <a:srgbClr val="663300"/>
              </a:solidFill>
            </a:endParaRPr>
          </a:p>
          <a:p>
            <a:pPr eaLnBrk="1" hangingPunct="1"/>
            <a:r>
              <a:rPr lang="uk-UA" altLang="uk-UA" sz="2800" b="1" dirty="0">
                <a:solidFill>
                  <a:srgbClr val="663300"/>
                </a:solidFill>
              </a:rPr>
              <a:t> - буття Бога ( ? ).</a:t>
            </a:r>
            <a:endParaRPr lang="ru-RU" altLang="uk-UA" sz="2800" b="1" dirty="0">
              <a:solidFill>
                <a:srgbClr val="663300"/>
              </a:solidFill>
            </a:endParaRPr>
          </a:p>
        </p:txBody>
      </p:sp>
      <p:sp>
        <p:nvSpPr>
          <p:cNvPr id="31748" name="Rectangle 4"/>
          <p:cNvSpPr/>
          <p:nvPr/>
        </p:nvSpPr>
        <p:spPr>
          <a:xfrm>
            <a:off x="2051050" y="3844925"/>
            <a:ext cx="5761038" cy="30130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None/>
            </a:pPr>
            <a:r>
              <a:rPr lang="ru-RU" altLang="uk-UA" sz="2400" b="1" u="sng" dirty="0">
                <a:solidFill>
                  <a:srgbClr val="336600"/>
                </a:solidFill>
              </a:rPr>
              <a:t>Ідеальне: </a:t>
            </a:r>
            <a:endParaRPr lang="ru-RU" altLang="uk-UA" sz="2400" b="1" u="sng" dirty="0">
              <a:solidFill>
                <a:srgbClr val="336600"/>
              </a:solidFill>
            </a:endParaRPr>
          </a:p>
          <a:p>
            <a:pPr marL="0" lvl="0" indent="0" algn="just" eaLnBrk="1" hangingPunct="1">
              <a:spcBef>
                <a:spcPct val="0"/>
              </a:spcBef>
              <a:buNone/>
            </a:pPr>
            <a:r>
              <a:rPr lang="ru-RU" altLang="uk-UA" sz="2400" b="1" dirty="0">
                <a:solidFill>
                  <a:srgbClr val="336600"/>
                </a:solidFill>
              </a:rPr>
              <a:t>а) є нічим іншим, як буттям, опанованим психікою людини; </a:t>
            </a:r>
            <a:endParaRPr lang="ru-RU" altLang="uk-UA" sz="2400" b="1" dirty="0">
              <a:solidFill>
                <a:srgbClr val="336600"/>
              </a:solidFill>
            </a:endParaRPr>
          </a:p>
          <a:p>
            <a:pPr marL="0" lvl="0" indent="0" algn="just" eaLnBrk="1" hangingPunct="1">
              <a:spcBef>
                <a:spcPct val="0"/>
              </a:spcBef>
              <a:buNone/>
            </a:pPr>
            <a:r>
              <a:rPr lang="ru-RU" altLang="uk-UA" sz="2400" b="1" dirty="0">
                <a:solidFill>
                  <a:srgbClr val="336600"/>
                </a:solidFill>
              </a:rPr>
              <a:t>б) висловлює ставлення людини до навколишнього світу; </a:t>
            </a:r>
            <a:endParaRPr lang="ru-RU" altLang="uk-UA" sz="2400" b="1" dirty="0">
              <a:solidFill>
                <a:srgbClr val="336600"/>
              </a:solidFill>
            </a:endParaRPr>
          </a:p>
          <a:p>
            <a:pPr marL="0" lvl="0" indent="0" algn="just" eaLnBrk="1" hangingPunct="1">
              <a:spcBef>
                <a:spcPct val="0"/>
              </a:spcBef>
              <a:buNone/>
            </a:pPr>
            <a:r>
              <a:rPr lang="ru-RU" altLang="uk-UA" sz="2400" b="1" dirty="0">
                <a:solidFill>
                  <a:srgbClr val="336600"/>
                </a:solidFill>
              </a:rPr>
              <a:t>в) не є підлеглим диктату принципів збереження;</a:t>
            </a:r>
            <a:endParaRPr lang="ru-RU" altLang="uk-UA" sz="2400" b="1" dirty="0">
              <a:solidFill>
                <a:srgbClr val="336600"/>
              </a:solidFill>
            </a:endParaRPr>
          </a:p>
          <a:p>
            <a:pPr marL="0" lvl="0" indent="0" algn="just" eaLnBrk="1" hangingPunct="1">
              <a:spcBef>
                <a:spcPct val="0"/>
              </a:spcBef>
              <a:buNone/>
            </a:pPr>
            <a:r>
              <a:rPr lang="ru-RU" altLang="uk-UA" sz="2400" b="1" dirty="0">
                <a:solidFill>
                  <a:srgbClr val="336600"/>
                </a:solidFill>
              </a:rPr>
              <a:t> г) має матеріального носія.</a:t>
            </a:r>
            <a:endParaRPr lang="ru-RU" altLang="uk-UA" sz="2400" b="1" dirty="0">
              <a:solidFill>
                <a:srgbClr val="3366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47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47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47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47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747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charRg st="1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747">
                                            <p:txEl>
                                              <p:charRg st="1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47">
                                            <p:txEl>
                                              <p:charRg st="1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47">
                                            <p:txEl>
                                              <p:charRg st="1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47">
                                            <p:txEl>
                                              <p:charRg st="1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747">
                                            <p:txEl>
                                              <p:charRg st="16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charRg st="36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47">
                                            <p:txEl>
                                              <p:charRg st="36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47">
                                            <p:txEl>
                                              <p:charRg st="36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747">
                                            <p:txEl>
                                              <p:charRg st="36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47">
                                            <p:txEl>
                                              <p:charRg st="36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747">
                                            <p:txEl>
                                              <p:charRg st="36" end="5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charRg st="51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47">
                                            <p:txEl>
                                              <p:charRg st="51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47">
                                            <p:txEl>
                                              <p:charRg st="51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747">
                                            <p:txEl>
                                              <p:charRg st="51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747">
                                            <p:txEl>
                                              <p:charRg st="51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747">
                                            <p:txEl>
                                              <p:charRg st="51" end="8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charRg st="83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747">
                                            <p:txEl>
                                              <p:charRg st="83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747">
                                            <p:txEl>
                                              <p:charRg st="83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747">
                                            <p:txEl>
                                              <p:charRg st="83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747">
                                            <p:txEl>
                                              <p:charRg st="83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747">
                                            <p:txEl>
                                              <p:charRg st="83" end="10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 build="p"/>
      <p:bldP spid="317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>
              <a:alpha val="100000"/>
            </a:srgbClr>
          </a:solidFill>
          <a:ln/>
        </p:spPr>
        <p:txBody>
          <a:bodyPr vert="horz" wrap="square" lIns="91440" tIns="45720" rIns="91440" bIns="45720" anchor="ctr" anchorCtr="0"/>
          <a:p>
            <a:pPr>
              <a:buNone/>
            </a:pPr>
            <a:r>
              <a:rPr lang="uk-UA" altLang="ru-RU" dirty="0">
                <a:latin typeface="Times New Roman" panose="02020603050405020304" pitchFamily="18" charset="0"/>
                <a:cs typeface="Calibri" panose="020F0502020204030204" pitchFamily="34" charset="0"/>
              </a:rPr>
              <a:t>Поширеним є використання понять</a:t>
            </a:r>
            <a:endParaRPr lang="ru-RU" altLang="ru-RU" dirty="0">
              <a:ea typeface="Calibri" panose="020F0502020204030204" pitchFamily="34" charset="0"/>
            </a:endParaRPr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>
          <a:xfrm>
            <a:off x="323850" y="1417638"/>
            <a:ext cx="8362950" cy="4708525"/>
          </a:xfrm>
          <a:solidFill>
            <a:srgbClr val="CCFF33">
              <a:alpha val="100000"/>
            </a:srgbClr>
          </a:solidFill>
          <a:ln/>
        </p:spPr>
        <p:txBody>
          <a:bodyPr vert="horz" wrap="square" lIns="91440" tIns="45720" rIns="91440" bIns="45720" anchor="t" anchorCtr="0"/>
          <a:p>
            <a:pPr marL="0" indent="0" algn="just">
              <a:buNone/>
            </a:pPr>
            <a:r>
              <a:rPr lang="uk-UA" altLang="ru-RU" u="sng" dirty="0">
                <a:latin typeface="Times New Roman" panose="02020603050405020304" pitchFamily="18" charset="0"/>
                <a:cs typeface="Calibri" panose="020F0502020204030204" pitchFamily="34" charset="0"/>
              </a:rPr>
              <a:t>«</a:t>
            </a:r>
            <a:r>
              <a:rPr lang="uk-UA" altLang="ru-RU" b="1" u="sng" dirty="0">
                <a:latin typeface="Times New Roman" panose="02020603050405020304" pitchFamily="18" charset="0"/>
                <a:cs typeface="Calibri" panose="020F0502020204030204" pitchFamily="34" charset="0"/>
              </a:rPr>
              <a:t>Перша природа</a:t>
            </a:r>
            <a:r>
              <a:rPr lang="uk-UA" altLang="ru-RU" u="sng" dirty="0">
                <a:latin typeface="Arial" panose="020B0604020202020204" pitchFamily="34" charset="0"/>
                <a:cs typeface="Calibri" panose="020F0502020204030204" pitchFamily="34" charset="0"/>
              </a:rPr>
              <a:t>»</a:t>
            </a:r>
            <a:r>
              <a:rPr lang="uk-UA" altLang="ru-RU" u="sng" dirty="0">
                <a:latin typeface="Times New Roman" panose="02020603050405020304" pitchFamily="18" charset="0"/>
                <a:cs typeface="Calibri" panose="020F0502020204030204" pitchFamily="34" charset="0"/>
              </a:rPr>
              <a:t> та </a:t>
            </a:r>
            <a:r>
              <a:rPr lang="uk-UA" altLang="ru-RU" u="sng" dirty="0">
                <a:latin typeface="Arial" panose="020B0604020202020204" pitchFamily="34" charset="0"/>
                <a:cs typeface="Calibri" panose="020F0502020204030204" pitchFamily="34" charset="0"/>
              </a:rPr>
              <a:t>«</a:t>
            </a:r>
            <a:r>
              <a:rPr lang="uk-UA" altLang="ru-RU" b="1" u="sng" dirty="0">
                <a:latin typeface="Times New Roman" panose="02020603050405020304" pitchFamily="18" charset="0"/>
                <a:cs typeface="Calibri" panose="020F0502020204030204" pitchFamily="34" charset="0"/>
              </a:rPr>
              <a:t>Друга природа</a:t>
            </a:r>
            <a:r>
              <a:rPr lang="uk-UA" altLang="ru-RU" u="sng" dirty="0">
                <a:latin typeface="Arial" panose="020B0604020202020204" pitchFamily="34" charset="0"/>
                <a:cs typeface="Calibri" panose="020F0502020204030204" pitchFamily="34" charset="0"/>
              </a:rPr>
              <a:t>»</a:t>
            </a:r>
            <a:r>
              <a:rPr lang="uk-UA" altLang="ru-RU" u="sng" dirty="0">
                <a:latin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uk-UA" altLang="ru-RU" u="sng" dirty="0"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uk-UA" altLang="ru-RU" dirty="0">
                <a:cs typeface="Calibri" panose="020F0502020204030204" pitchFamily="34" charset="0"/>
              </a:rPr>
              <a:t>Останнім терміном позначають все, що є результатом перетворювальної діяльності людини, створено людиною і існує завдяки її впливу чи втручанню. </a:t>
            </a:r>
            <a:endParaRPr lang="uk-UA" altLang="ru-RU" dirty="0"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altLang="ru-RU" u="sng" dirty="0">
                <a:cs typeface="Calibri" panose="020F0502020204030204" pitchFamily="34" charset="0"/>
              </a:rPr>
              <a:t>Дика природа = перша природа.</a:t>
            </a:r>
            <a:endParaRPr lang="ru-RU" altLang="ru-RU" u="sng" dirty="0"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altLang="ru-RU" u="sng" dirty="0">
                <a:cs typeface="Calibri" panose="020F0502020204030204" pitchFamily="34" charset="0"/>
              </a:rPr>
              <a:t>Дика природа - це буття, реальність, космос, які не включені в простір людської життєдіяльності. </a:t>
            </a:r>
            <a:endParaRPr lang="ru-RU" altLang="ru-RU" u="sng" dirty="0"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blipFill rotWithShape="1">
            <a:blip r:embed="rId1"/>
          </a:blipFill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sz="3200" b="1" dirty="0"/>
              <a:t>Вода, земля та атмосфера -</a:t>
            </a:r>
            <a:r>
              <a:rPr lang="ru-RU" altLang="uk-UA" sz="3200" b="1" dirty="0"/>
              <a:t> </a:t>
            </a:r>
            <a:r>
              <a:rPr lang="ru-RU" altLang="uk-UA" sz="3200" dirty="0"/>
              <a:t>ключові чинники у підтримці планетарної екосистеми. </a:t>
            </a:r>
            <a:endParaRPr lang="ru-RU" alt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 vert="horz" wrap="square" lIns="91440" tIns="45720" rIns="91440" bIns="45720" numCol="1" rtlCol="0" anchor="t" anchorCtr="0" compatLnSpc="1">
            <a:normAutofit lnSpcReduction="1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Океани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містять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97%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поверхневих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вод,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льодовики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і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полярні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шапки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близько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2,4%,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річки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озера і ставки - 0,6%.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Атмосфера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Землі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тонкий шар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газів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що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оточує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Землю,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утримується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під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дією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сили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тяжіння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планети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Сухе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повітря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атмосфери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складається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 78% азоту, 21%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кисню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1% аргону,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вуглекислого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газу та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інших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сполучень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numCol="1" rtlCol="0" anchor="ctr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Фотографія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Землі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зроблена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в 1972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році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екіпажем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Аполлон-17.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387" name="Объект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uk-UA" altLang="uk-UA" dirty="0"/>
          </a:p>
        </p:txBody>
      </p:sp>
      <p:pic>
        <p:nvPicPr>
          <p:cNvPr id="16388" name="Picture 2" descr="http://upload.wikimedia.org/wikipedia/commons/thumb/9/97/The_Earth_seen_from_Apollo_17.jpg/220px-The_Earth_seen_from_Apollo_17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9725" y="1700213"/>
            <a:ext cx="4645025" cy="4645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 vert="horz" wrap="square" lIns="91440" tIns="45720" rIns="91440" bIns="45720" numCol="1" rtlCol="0" anchor="ctr" anchorCtr="0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Еволюц</a:t>
            </a:r>
            <a:r>
              <a:rPr kumimoji="0" lang="uk-UA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ія</a:t>
            </a:r>
            <a:r>
              <a:rPr kumimoji="0" lang="uk-U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природи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На думку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вчених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Земля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утворилася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4,5 млрд.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років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тому з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міжзоряної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газопилової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хмари,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поряд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Сонцем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та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іншими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планетами. 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Місяць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(Луна)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сформувався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приблизно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20 млн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років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пізніше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результаті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зіткнення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масивного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тіла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 Землею.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Заголовок 3"/>
          <p:cNvSpPr>
            <a:spLocks noGrp="1"/>
          </p:cNvSpPr>
          <p:nvPr>
            <p:ph type="title"/>
          </p:nvPr>
        </p:nvSpPr>
        <p:spPr>
          <a:blipFill rotWithShape="1">
            <a:blip r:embed="rId1"/>
          </a:blipFill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dirty="0"/>
              <a:t>Тунгузький метеоріт</a:t>
            </a:r>
            <a:endParaRPr lang="ru-RU" altLang="uk-UA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 vert="horz" wrap="square" lIns="91440" tIns="45720" rIns="91440" bIns="45720" numCol="1" rtlCol="0" anchor="t" anchorCtr="0" compatLnSpc="1">
            <a:normAutofit fontScale="625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Близько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7:00 ранку</a:t>
            </a:r>
            <a:r>
              <a:rPr kumimoji="0" lang="uk-UA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30 червня 1908 року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над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територією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басейну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Єнісею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південного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сходу на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північний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захід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пролетів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велика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вогненна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куля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Політ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закінчився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вибухом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висоті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7-10 км над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незаселеним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районом тайги.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Вибухова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хвиля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була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зафіксована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обсерваторіями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всьому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світу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в тому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числі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Західній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півкулі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В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результаті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вибуху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були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повалені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дерева на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території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понад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2000 км ²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скло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було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вибито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декількох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сотнях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кілометрів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епіцентру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вибуху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Протягом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декількох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днів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території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Атлантики до центрального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Сибіру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спостерігалося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інтенсивне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світіння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неба і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хмар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 район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катастрофи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були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направлені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декілька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дослідницьких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експедицій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починаючи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експедиції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1927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під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керівництвом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Л. А. Кулика.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Речовина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гіпотетичного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Тунгуського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метеорита не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було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знайдено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скільки-небудь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значній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кількості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проте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були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виявлені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мікроскопічні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силікатні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і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магнетитові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кульки, а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також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підвищений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вміст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деяких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елементів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що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вказує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можливе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космічне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походження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речовини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Повалені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дерева на </a:t>
            </a:r>
            <a:r>
              <a:rPr kumimoji="0" lang="ru-RU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території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понад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2000 км ²</a:t>
            </a: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459" name="Picture 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80975" y="1412875"/>
            <a:ext cx="9224963" cy="5148263"/>
          </a:xfrm>
          <a:ln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2770" name="Rectangle 2"/>
          <p:cNvSpPr>
            <a:spLocks noGrp="1"/>
          </p:cNvSpPr>
          <p:nvPr>
            <p:ph type="title"/>
          </p:nvPr>
        </p:nvSpPr>
        <p:spPr>
          <a:xfrm>
            <a:off x="661988" y="0"/>
            <a:ext cx="7818437" cy="647700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sz="3200" b="1" dirty="0">
                <a:solidFill>
                  <a:srgbClr val="CC3300"/>
                </a:solidFill>
              </a:rPr>
              <a:t>Класифікація філософських позицій</a:t>
            </a:r>
            <a:endParaRPr lang="ru-RU" altLang="uk-UA" sz="3200" b="1" dirty="0">
              <a:solidFill>
                <a:srgbClr val="CC3300"/>
              </a:solidFill>
            </a:endParaRPr>
          </a:p>
        </p:txBody>
      </p:sp>
      <p:sp>
        <p:nvSpPr>
          <p:cNvPr id="32771" name="Rectangle 3"/>
          <p:cNvSpPr>
            <a:spLocks noGrp="1"/>
          </p:cNvSpPr>
          <p:nvPr>
            <p:ph idx="1"/>
          </p:nvPr>
        </p:nvSpPr>
        <p:spPr>
          <a:xfrm>
            <a:off x="250825" y="692150"/>
            <a:ext cx="8893175" cy="6165850"/>
          </a:xfrm>
          <a:ln/>
        </p:spPr>
        <p:txBody>
          <a:bodyPr vert="horz" wrap="square" lIns="91440" tIns="45720" rIns="91440" bIns="45720" anchor="t" anchorCtr="0"/>
          <a:p>
            <a:pPr eaLnBrk="1" hangingPunct="1"/>
            <a:r>
              <a:rPr lang="uk-UA" altLang="uk-UA" sz="2000" b="1" u="sng" dirty="0">
                <a:solidFill>
                  <a:schemeClr val="accent2"/>
                </a:solidFill>
              </a:rPr>
              <a:t>Монізм</a:t>
            </a:r>
            <a:r>
              <a:rPr lang="uk-UA" altLang="uk-UA" sz="2000" b="1" dirty="0">
                <a:solidFill>
                  <a:schemeClr val="accent2"/>
                </a:solidFill>
              </a:rPr>
              <a:t> – розуміння буття як єдиного у своїй основі</a:t>
            </a:r>
            <a:endParaRPr lang="uk-UA" altLang="uk-UA" sz="2000" b="1" dirty="0">
              <a:solidFill>
                <a:schemeClr val="accent2"/>
              </a:solidFill>
            </a:endParaRPr>
          </a:p>
          <a:p>
            <a:pPr eaLnBrk="1" hangingPunct="1"/>
            <a:r>
              <a:rPr lang="uk-UA" altLang="uk-UA" sz="2000" b="1" u="sng" dirty="0">
                <a:solidFill>
                  <a:schemeClr val="accent2"/>
                </a:solidFill>
              </a:rPr>
              <a:t>Матеріалізм </a:t>
            </a:r>
            <a:r>
              <a:rPr lang="uk-UA" altLang="uk-UA" sz="2000" b="1" dirty="0">
                <a:solidFill>
                  <a:schemeClr val="accent2"/>
                </a:solidFill>
              </a:rPr>
              <a:t>– субстанцією світу є вічна та нескінчена матерія</a:t>
            </a:r>
            <a:endParaRPr lang="uk-UA" altLang="uk-UA" sz="2000" b="1" dirty="0">
              <a:solidFill>
                <a:schemeClr val="accent2"/>
              </a:solidFill>
            </a:endParaRPr>
          </a:p>
          <a:p>
            <a:pPr eaLnBrk="1" hangingPunct="1"/>
            <a:r>
              <a:rPr lang="uk-UA" altLang="uk-UA" sz="2000" b="1" u="sng" dirty="0">
                <a:solidFill>
                  <a:schemeClr val="accent2"/>
                </a:solidFill>
              </a:rPr>
              <a:t>Ідеалізм</a:t>
            </a:r>
            <a:r>
              <a:rPr lang="uk-UA" altLang="uk-UA" sz="2000" b="1" dirty="0">
                <a:solidFill>
                  <a:schemeClr val="accent2"/>
                </a:solidFill>
              </a:rPr>
              <a:t>- субстанцією світу є дух, ідея</a:t>
            </a:r>
            <a:endParaRPr lang="uk-UA" altLang="uk-UA" sz="2000" b="1" dirty="0">
              <a:solidFill>
                <a:schemeClr val="accent2"/>
              </a:solidFill>
            </a:endParaRPr>
          </a:p>
          <a:p>
            <a:pPr eaLnBrk="1" hangingPunct="1"/>
            <a:r>
              <a:rPr lang="uk-UA" altLang="uk-UA" sz="2000" b="1" u="sng" dirty="0">
                <a:solidFill>
                  <a:schemeClr val="accent2"/>
                </a:solidFill>
              </a:rPr>
              <a:t>Дуалізм-</a:t>
            </a:r>
            <a:r>
              <a:rPr lang="uk-UA" altLang="uk-UA" sz="2000" b="1" dirty="0">
                <a:solidFill>
                  <a:schemeClr val="accent2"/>
                </a:solidFill>
              </a:rPr>
              <a:t> визнання двох коренів буття - матеріального і духовного – рівноправними і взаємодіючими</a:t>
            </a:r>
            <a:endParaRPr lang="uk-UA" altLang="uk-UA" sz="2000" b="1" dirty="0">
              <a:solidFill>
                <a:schemeClr val="accent2"/>
              </a:solidFill>
            </a:endParaRPr>
          </a:p>
          <a:p>
            <a:pPr eaLnBrk="1" hangingPunct="1"/>
            <a:r>
              <a:rPr lang="uk-UA" altLang="uk-UA" sz="2000" b="1" u="sng" dirty="0">
                <a:solidFill>
                  <a:schemeClr val="accent2"/>
                </a:solidFill>
              </a:rPr>
              <a:t>Плюралізм</a:t>
            </a:r>
            <a:r>
              <a:rPr lang="uk-UA" altLang="uk-UA" sz="2000" b="1" dirty="0">
                <a:solidFill>
                  <a:schemeClr val="accent2"/>
                </a:solidFill>
              </a:rPr>
              <a:t>- розуміння буття як абстракції від реально існуючою множини речей, якостей, процесів і явищ</a:t>
            </a:r>
            <a:endParaRPr lang="uk-UA" altLang="uk-UA" sz="2000" b="1" dirty="0">
              <a:solidFill>
                <a:schemeClr val="accent2"/>
              </a:solidFill>
            </a:endParaRPr>
          </a:p>
          <a:p>
            <a:pPr eaLnBrk="1" hangingPunct="1"/>
            <a:r>
              <a:rPr lang="uk-UA" altLang="uk-UA" sz="2000" b="1" u="sng" dirty="0">
                <a:solidFill>
                  <a:schemeClr val="accent2"/>
                </a:solidFill>
              </a:rPr>
              <a:t>Субстанціалізм</a:t>
            </a:r>
            <a:r>
              <a:rPr lang="uk-UA" altLang="uk-UA" sz="2000" b="1" dirty="0">
                <a:solidFill>
                  <a:schemeClr val="accent2"/>
                </a:solidFill>
              </a:rPr>
              <a:t>-визнання того, що за поверхнею явищ лежить і глибинна внутрішня сутність</a:t>
            </a:r>
            <a:endParaRPr lang="uk-UA" altLang="uk-UA" sz="2000" b="1" dirty="0">
              <a:solidFill>
                <a:schemeClr val="accent2"/>
              </a:solidFill>
            </a:endParaRPr>
          </a:p>
          <a:p>
            <a:pPr eaLnBrk="1" hangingPunct="1"/>
            <a:r>
              <a:rPr lang="uk-UA" altLang="uk-UA" sz="2000" b="1" u="sng" dirty="0">
                <a:solidFill>
                  <a:schemeClr val="accent2"/>
                </a:solidFill>
              </a:rPr>
              <a:t>Реїзм</a:t>
            </a:r>
            <a:r>
              <a:rPr lang="uk-UA" altLang="uk-UA" sz="2000" b="1" dirty="0">
                <a:solidFill>
                  <a:schemeClr val="accent2"/>
                </a:solidFill>
              </a:rPr>
              <a:t>- позиція, згідно з якою немає ніяких сутностей поза речами</a:t>
            </a:r>
            <a:endParaRPr lang="uk-UA" altLang="uk-UA" sz="2000" b="1" dirty="0">
              <a:solidFill>
                <a:schemeClr val="accent2"/>
              </a:solidFill>
            </a:endParaRPr>
          </a:p>
          <a:p>
            <a:pPr eaLnBrk="1" hangingPunct="1"/>
            <a:r>
              <a:rPr lang="uk-UA" altLang="uk-UA" sz="2000" b="1" u="sng" dirty="0">
                <a:solidFill>
                  <a:schemeClr val="accent2"/>
                </a:solidFill>
              </a:rPr>
              <a:t>Організм</a:t>
            </a:r>
            <a:r>
              <a:rPr lang="uk-UA" altLang="uk-UA" sz="2000" b="1" dirty="0">
                <a:solidFill>
                  <a:schemeClr val="accent2"/>
                </a:solidFill>
              </a:rPr>
              <a:t>- позиція, згідно з якою будова світу подібна до організму</a:t>
            </a:r>
            <a:endParaRPr lang="uk-UA" altLang="uk-UA" sz="2000" b="1" dirty="0">
              <a:solidFill>
                <a:schemeClr val="accent2"/>
              </a:solidFill>
            </a:endParaRPr>
          </a:p>
          <a:p>
            <a:pPr eaLnBrk="1" hangingPunct="1"/>
            <a:r>
              <a:rPr lang="uk-UA" altLang="uk-UA" sz="2000" b="1" u="sng" dirty="0">
                <a:solidFill>
                  <a:schemeClr val="accent2"/>
                </a:solidFill>
              </a:rPr>
              <a:t>Механіцизм</a:t>
            </a:r>
            <a:r>
              <a:rPr lang="uk-UA" altLang="uk-UA" sz="2000" b="1" dirty="0">
                <a:solidFill>
                  <a:schemeClr val="accent2"/>
                </a:solidFill>
              </a:rPr>
              <a:t>- позиція, згідно з якою елементи світобудови пов</a:t>
            </a:r>
            <a:r>
              <a:rPr lang="en-GB" altLang="uk-UA" sz="2000" b="1" dirty="0">
                <a:solidFill>
                  <a:schemeClr val="accent2"/>
                </a:solidFill>
              </a:rPr>
              <a:t>’</a:t>
            </a:r>
            <a:r>
              <a:rPr lang="ru-RU" altLang="uk-UA" sz="2000" b="1" dirty="0">
                <a:solidFill>
                  <a:schemeClr val="accent2"/>
                </a:solidFill>
              </a:rPr>
              <a:t>яз</a:t>
            </a:r>
            <a:r>
              <a:rPr lang="uk-UA" altLang="uk-UA" sz="2000" b="1" dirty="0">
                <a:solidFill>
                  <a:schemeClr val="accent2"/>
                </a:solidFill>
              </a:rPr>
              <a:t>ані суто зовнішньо, тобто механічно</a:t>
            </a:r>
            <a:endParaRPr lang="uk-UA" altLang="uk-UA" sz="2000" b="1" dirty="0">
              <a:solidFill>
                <a:schemeClr val="accent2"/>
              </a:solidFill>
            </a:endParaRPr>
          </a:p>
          <a:p>
            <a:pPr eaLnBrk="1" hangingPunct="1"/>
            <a:r>
              <a:rPr lang="uk-UA" altLang="uk-UA" sz="2000" b="1" u="sng" dirty="0">
                <a:solidFill>
                  <a:schemeClr val="accent2"/>
                </a:solidFill>
              </a:rPr>
              <a:t>Динамізм</a:t>
            </a:r>
            <a:r>
              <a:rPr lang="uk-UA" altLang="uk-UA" sz="2000" b="1" dirty="0">
                <a:solidFill>
                  <a:schemeClr val="accent2"/>
                </a:solidFill>
              </a:rPr>
              <a:t>- коли світ постає рухливим</a:t>
            </a:r>
            <a:endParaRPr lang="uk-UA" altLang="uk-UA" sz="2000" b="1" dirty="0">
              <a:solidFill>
                <a:schemeClr val="accent2"/>
              </a:solidFill>
            </a:endParaRPr>
          </a:p>
          <a:p>
            <a:pPr eaLnBrk="1" hangingPunct="1"/>
            <a:r>
              <a:rPr lang="uk-UA" altLang="uk-UA" sz="2000" b="1" u="sng" dirty="0">
                <a:solidFill>
                  <a:schemeClr val="accent2"/>
                </a:solidFill>
              </a:rPr>
              <a:t>Статичність</a:t>
            </a:r>
            <a:r>
              <a:rPr lang="uk-UA" altLang="uk-UA" sz="2000" b="1" dirty="0">
                <a:solidFill>
                  <a:schemeClr val="accent2"/>
                </a:solidFill>
              </a:rPr>
              <a:t>- світ у своїй основі незмінний</a:t>
            </a:r>
            <a:endParaRPr lang="ru-RU" altLang="uk-UA" sz="20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charRg st="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2771">
                                            <p:txEl>
                                              <p:charRg st="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2771">
                                            <p:txEl>
                                              <p:charRg st="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2771">
                                            <p:txEl>
                                              <p:charRg st="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39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charRg st="51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32771">
                                            <p:txEl>
                                              <p:charRg st="51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32771">
                                            <p:txEl>
                                              <p:charRg st="51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32771">
                                            <p:txEl>
                                              <p:charRg st="51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19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charRg st="113" end="1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32771">
                                            <p:txEl>
                                              <p:charRg st="113" end="1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32771">
                                            <p:txEl>
                                              <p:charRg st="113" end="15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32771">
                                            <p:txEl>
                                              <p:charRg st="113" end="15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119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charRg st="153" end="2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32771">
                                            <p:txEl>
                                              <p:charRg st="153" end="2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32771">
                                            <p:txEl>
                                              <p:charRg st="153" end="25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32771">
                                            <p:txEl>
                                              <p:charRg st="153" end="25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charRg st="250" end="3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2771">
                                            <p:txEl>
                                              <p:charRg st="250" end="3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2771">
                                            <p:txEl>
                                              <p:charRg st="250" end="35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2771">
                                            <p:txEl>
                                              <p:charRg st="250" end="35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79"/>
                            </p:stCondLst>
                            <p:childTnLst>
                              <p:par>
                                <p:cTn id="4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charRg st="352" end="4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32771">
                                            <p:txEl>
                                              <p:charRg st="352" end="4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32771">
                                            <p:txEl>
                                              <p:charRg st="352" end="44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32771">
                                            <p:txEl>
                                              <p:charRg st="352" end="44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599"/>
                            </p:stCondLst>
                            <p:childTnLst>
                              <p:par>
                                <p:cTn id="5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charRg st="440" end="5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32771">
                                            <p:txEl>
                                              <p:charRg st="440" end="5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32771">
                                            <p:txEl>
                                              <p:charRg st="440" end="50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32771">
                                            <p:txEl>
                                              <p:charRg st="440" end="50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200"/>
                            </p:stCondLst>
                            <p:childTnLst>
                              <p:par>
                                <p:cTn id="5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charRg st="505" end="5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32771">
                                            <p:txEl>
                                              <p:charRg st="505" end="5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32771">
                                            <p:txEl>
                                              <p:charRg st="505" end="57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32771">
                                            <p:txEl>
                                              <p:charRg st="505" end="57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3879"/>
                            </p:stCondLst>
                            <p:childTnLst>
                              <p:par>
                                <p:cTn id="6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charRg st="572" end="6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32771">
                                            <p:txEl>
                                              <p:charRg st="572" end="6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32771">
                                            <p:txEl>
                                              <p:charRg st="572" end="67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32771">
                                            <p:txEl>
                                              <p:charRg st="572" end="67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7799"/>
                            </p:stCondLst>
                            <p:childTnLst>
                              <p:par>
                                <p:cTn id="7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charRg st="670" end="70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32771">
                                            <p:txEl>
                                              <p:charRg st="670" end="70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32771">
                                            <p:txEl>
                                              <p:charRg st="670" end="70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32771">
                                            <p:txEl>
                                              <p:charRg st="670" end="70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9239"/>
                            </p:stCondLst>
                            <p:childTnLst>
                              <p:par>
                                <p:cTn id="7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charRg st="706" end="7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80"/>
                                        <p:tgtEl>
                                          <p:spTgt spid="32771">
                                            <p:txEl>
                                              <p:charRg st="706" end="7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80"/>
                                        <p:tgtEl>
                                          <p:spTgt spid="32771">
                                            <p:txEl>
                                              <p:charRg st="706" end="74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80"/>
                                        <p:tgtEl>
                                          <p:spTgt spid="32771">
                                            <p:txEl>
                                              <p:charRg st="706" end="74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99"/>
            </a:gs>
            <a:gs pos="100000">
              <a:schemeClr val="accent1"/>
            </a:gs>
          </a:gsLst>
          <a:path path="rect">
            <a:fillToRect t="100000" r="10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3801" name="Rectangle 9"/>
          <p:cNvSpPr/>
          <p:nvPr/>
        </p:nvSpPr>
        <p:spPr>
          <a:xfrm>
            <a:off x="125413" y="-177800"/>
            <a:ext cx="8893175" cy="7213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ru-RU" altLang="uk-UA" sz="2400" b="1" dirty="0">
                <a:solidFill>
                  <a:srgbClr val="800080"/>
                </a:solidFill>
              </a:rPr>
              <a:t>Матеріалістичне вирішення проблеми буття передбачає існування світу поза і незалежно від існування людини, яка, проте, є частиною цього світу. Через предметно-практичну діяльність людина істотно змінює дійсність, що оточує її, творить «штучну природу», яка сприяє задоволенню потреб її життя.</a:t>
            </a:r>
            <a:endParaRPr lang="ru-RU" altLang="uk-UA" sz="2400" b="1" dirty="0">
              <a:solidFill>
                <a:srgbClr val="80008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ru-RU" altLang="uk-UA" sz="2400" b="1" dirty="0">
              <a:solidFill>
                <a:srgbClr val="80008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ru-RU" altLang="uk-UA" sz="2400" b="1" dirty="0">
                <a:solidFill>
                  <a:srgbClr val="800080"/>
                </a:solidFill>
              </a:rPr>
              <a:t>Філософське вчення</a:t>
            </a:r>
            <a:r>
              <a:rPr lang="uk-UA" altLang="uk-UA" sz="2400" b="1" dirty="0">
                <a:solidFill>
                  <a:srgbClr val="800080"/>
                </a:solidFill>
              </a:rPr>
              <a:t>, що</a:t>
            </a:r>
            <a:r>
              <a:rPr lang="ru-RU" altLang="uk-UA" sz="2400" b="1" dirty="0">
                <a:solidFill>
                  <a:srgbClr val="800080"/>
                </a:solidFill>
              </a:rPr>
              <a:t> відстоює існування єдиної субстанції, є моністичним  (mоnо - один), двох - дуалізмом, багатьох - плюралізмом.       Ідеалістичний  монізм  вважає субстанцію за ідеальну, духовну (Платон, Берклі та ін.), матеріалістичний - навпаки, матеріальну (Демокріт, Ф. Бекон тощо). У дуалізмі  визнається   рівноправне   співіснування   субстанцій   обох типів: декартовій матеріальній субстанції притаманна протяжність, а духовній - спроможність мислити</a:t>
            </a:r>
            <a:r>
              <a:rPr lang="ru-RU" altLang="uk-UA" sz="2000" b="1" dirty="0">
                <a:solidFill>
                  <a:srgbClr val="800080"/>
                </a:solidFill>
              </a:rPr>
              <a:t>.</a:t>
            </a:r>
            <a:endParaRPr lang="uk-UA" altLang="uk-UA" sz="2000" b="1" dirty="0">
              <a:solidFill>
                <a:srgbClr val="800080"/>
              </a:solidFill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br>
              <a:rPr lang="uk-UA" altLang="uk-UA" sz="2000" b="1" dirty="0">
                <a:solidFill>
                  <a:srgbClr val="800080"/>
                </a:solidFill>
              </a:rPr>
            </a:br>
            <a:endParaRPr lang="ru-RU" altLang="uk-UA" sz="2000" b="1" dirty="0">
              <a:solidFill>
                <a:srgbClr val="800080"/>
              </a:solidFill>
            </a:endParaRPr>
          </a:p>
          <a:p>
            <a:pPr marL="0" lvl="0" indent="0" algn="ctr">
              <a:spcBef>
                <a:spcPct val="0"/>
              </a:spcBef>
              <a:buNone/>
            </a:pPr>
            <a:endParaRPr lang="ru-RU" altLang="uk-UA" sz="2000" b="1" dirty="0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>
              <a:alpha val="100000"/>
            </a:srgbClr>
          </a:solidFill>
          <a:ln/>
        </p:spPr>
        <p:txBody>
          <a:bodyPr vert="horz" wrap="square" lIns="91440" tIns="45720" rIns="91440" bIns="45720" anchor="ctr" anchorCtr="0"/>
          <a:p>
            <a:r>
              <a:rPr lang="uk-UA" altLang="uk-UA" b="1" dirty="0">
                <a:solidFill>
                  <a:schemeClr val="tx1"/>
                </a:solidFill>
              </a:rPr>
              <a:t>Література:</a:t>
            </a:r>
            <a:br>
              <a:rPr lang="ru-RU" altLang="uk-UA" b="1" dirty="0">
                <a:solidFill>
                  <a:schemeClr val="tx1"/>
                </a:solidFill>
              </a:rPr>
            </a:br>
            <a:r>
              <a:rPr lang="tr-TR" altLang="uk-UA" i="1" dirty="0">
                <a:solidFill>
                  <a:schemeClr val="tx1"/>
                </a:solidFill>
                <a:sym typeface="Wingdings" panose="05000000000000000000" pitchFamily="2" charset="2"/>
              </a:rPr>
              <a:t></a:t>
            </a:r>
            <a:r>
              <a:rPr lang="tr-TR" altLang="uk-UA" i="1" dirty="0">
                <a:solidFill>
                  <a:schemeClr val="tx1"/>
                </a:solidFill>
              </a:rPr>
              <a:t> </a:t>
            </a:r>
            <a:r>
              <a:rPr lang="uk-UA" altLang="uk-UA" sz="2800" b="1" i="1" dirty="0">
                <a:solidFill>
                  <a:schemeClr val="tx1"/>
                </a:solidFill>
              </a:rPr>
              <a:t>Основна:</a:t>
            </a:r>
            <a:endParaRPr lang="ru-RU" altLang="uk-UA" sz="2800" b="1" i="1" dirty="0">
              <a:solidFill>
                <a:schemeClr val="tx1"/>
              </a:solidFill>
            </a:endParaRP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blipFill rotWithShape="1">
            <a:blip r:embed="rId1"/>
          </a:blipFill>
          <a:ln/>
        </p:spPr>
        <p:txBody>
          <a:bodyPr vert="horz" wrap="square" lIns="91440" tIns="45720" rIns="91440" bIns="45720" anchor="t" anchorCtr="0"/>
          <a:p>
            <a:pPr>
              <a:buNone/>
            </a:pPr>
            <a:r>
              <a:rPr lang="en-US" altLang="uk-UA" sz="1400" dirty="0"/>
              <a:t>1</a:t>
            </a:r>
            <a:r>
              <a:rPr lang="en-US" altLang="uk-UA" sz="1400" b="1" i="1" dirty="0"/>
              <a:t>. </a:t>
            </a:r>
            <a:r>
              <a:rPr lang="uk-UA" altLang="uk-UA" sz="1400" b="1" i="1" dirty="0"/>
              <a:t>Філософія </a:t>
            </a:r>
            <a:r>
              <a:rPr lang="uk-UA" altLang="uk-UA" sz="1400" dirty="0"/>
              <a:t>[Текст] : навч. посіб. / [Л. В. Губерський та ін.] ; за ред. д-ра філос. наук, проф. І. Ф. Надольного. - 8-е вид., стер. - К. : Вікар, 2011. - 456 с. - (Серія "Вища освіта XXI століття"). </a:t>
            </a:r>
            <a:endParaRPr lang="ru-RU" altLang="uk-UA" sz="1400" dirty="0"/>
          </a:p>
          <a:p>
            <a:pPr>
              <a:buNone/>
            </a:pPr>
            <a:r>
              <a:rPr lang="en-US" altLang="uk-UA" sz="1400" dirty="0"/>
              <a:t>2. </a:t>
            </a:r>
            <a:r>
              <a:rPr lang="uk-UA" altLang="uk-UA" sz="1400" b="1" i="1" dirty="0"/>
              <a:t>Філософія</a:t>
            </a:r>
            <a:r>
              <a:rPr lang="uk-UA" altLang="uk-UA" sz="1400" dirty="0"/>
              <a:t> [Текст] : словник-довідник : навч. посіб. / за ред. проф. І. Ф. Надольного, проф. І. І. Пилипенка, проф. В. Г. Чернеця ; Нац. акад. кер. кадрів культури і мистец., Нац. акад. статистики, обліку та аудиту. - 3-є вид., допов., випр., переробл. - К. : НАКККіМ, 2010. - 480 с.</a:t>
            </a:r>
            <a:endParaRPr lang="ru-RU" altLang="uk-UA" sz="1400" dirty="0"/>
          </a:p>
          <a:p>
            <a:pPr>
              <a:buNone/>
            </a:pPr>
            <a:r>
              <a:rPr lang="en-US" altLang="uk-UA" sz="1400" dirty="0"/>
              <a:t>3. </a:t>
            </a:r>
            <a:r>
              <a:rPr lang="uk-UA" altLang="uk-UA" sz="1400" b="1" i="1" dirty="0"/>
              <a:t>Філософія: хрестоматія </a:t>
            </a:r>
            <a:r>
              <a:rPr lang="uk-UA" altLang="uk-UA" sz="1400" dirty="0"/>
              <a:t>(від витоків до сьогодення): навч.посіб./за ред..акад.НАН України Л.В.Губерського. – К.:Знання,2009. - 621 с.</a:t>
            </a:r>
            <a:endParaRPr lang="ru-RU" altLang="uk-UA" sz="1400" dirty="0"/>
          </a:p>
          <a:p>
            <a:pPr>
              <a:buNone/>
            </a:pPr>
            <a:r>
              <a:rPr lang="en-US" altLang="uk-UA" sz="1400" dirty="0"/>
              <a:t>4. </a:t>
            </a:r>
            <a:r>
              <a:rPr lang="tr-TR" altLang="uk-UA" sz="1400" b="1" i="1" dirty="0"/>
              <a:t>Філософський енциклопедичний словник</a:t>
            </a:r>
            <a:r>
              <a:rPr lang="tr-TR" altLang="uk-UA" sz="1400" dirty="0"/>
              <a:t>. – К.: Абрис, 2002. – 744 с. Статті: “Буття”, “Буття буденне”, “Буття граничне”, Існування”, “Об’єктивна реальність”, “Природа”, “Природне й штучне”, “Субстанція”.</a:t>
            </a:r>
            <a:endParaRPr lang="ru-RU" altLang="uk-UA" sz="1400" dirty="0"/>
          </a:p>
          <a:p>
            <a:pPr algn="ctr"/>
            <a:r>
              <a:rPr lang="tr-TR" altLang="uk-UA" sz="1400" i="1" dirty="0">
                <a:sym typeface="Wingdings" panose="05000000000000000000" pitchFamily="2" charset="2"/>
              </a:rPr>
              <a:t></a:t>
            </a:r>
            <a:r>
              <a:rPr lang="tr-TR" altLang="uk-UA" sz="1400" i="1" dirty="0"/>
              <a:t> </a:t>
            </a:r>
            <a:r>
              <a:rPr lang="uk-UA" altLang="uk-UA" sz="1400" b="1" i="1" dirty="0"/>
              <a:t>Додаткова:</a:t>
            </a:r>
            <a:endParaRPr lang="ru-RU" altLang="uk-UA" sz="1400" b="1" i="1" dirty="0"/>
          </a:p>
          <a:p>
            <a:pPr>
              <a:buNone/>
            </a:pPr>
            <a:r>
              <a:rPr lang="en-US" altLang="uk-UA" sz="1400" dirty="0"/>
              <a:t>1. </a:t>
            </a:r>
            <a:r>
              <a:rPr lang="tr-TR" altLang="uk-UA" sz="1400" dirty="0"/>
              <a:t>Доброхотов А. Л. </a:t>
            </a:r>
            <a:r>
              <a:rPr lang="tr-TR" altLang="uk-UA" sz="1400" b="1" i="1" dirty="0"/>
              <a:t>Категория бытия </a:t>
            </a:r>
            <a:r>
              <a:rPr lang="tr-TR" altLang="uk-UA" sz="1400" dirty="0"/>
              <a:t>в классической западноевропейской философии. </a:t>
            </a:r>
            <a:r>
              <a:rPr lang="uk-UA" altLang="uk-UA" sz="1400" dirty="0"/>
              <a:t>- </a:t>
            </a:r>
            <a:r>
              <a:rPr lang="tr-TR" altLang="uk-UA" sz="1400" dirty="0"/>
              <a:t>М., 1986.</a:t>
            </a:r>
            <a:endParaRPr lang="ru-RU" altLang="uk-UA" sz="1400" dirty="0"/>
          </a:p>
          <a:p>
            <a:pPr>
              <a:buNone/>
            </a:pPr>
            <a:r>
              <a:rPr lang="en-US" altLang="uk-UA" sz="1400" dirty="0"/>
              <a:t>2</a:t>
            </a:r>
            <a:r>
              <a:rPr lang="tr-TR" altLang="uk-UA" sz="1400" dirty="0"/>
              <a:t>.Дышлевый П.С. Яценко Л. В. </a:t>
            </a:r>
            <a:r>
              <a:rPr lang="tr-TR" altLang="uk-UA" sz="1400" b="1" i="1" dirty="0"/>
              <a:t>Что такое научная картина мира</a:t>
            </a:r>
            <a:r>
              <a:rPr lang="tr-TR" altLang="uk-UA" sz="1400" dirty="0"/>
              <a:t>. М.,1984.</a:t>
            </a:r>
            <a:endParaRPr lang="en-US" altLang="uk-UA" sz="1400" dirty="0"/>
          </a:p>
          <a:p>
            <a:pPr>
              <a:buNone/>
            </a:pPr>
            <a:r>
              <a:rPr lang="tr-TR" altLang="uk-UA" sz="1400" dirty="0"/>
              <a:t>3.</a:t>
            </a:r>
            <a:r>
              <a:rPr lang="uk-UA" altLang="uk-UA" sz="1400" dirty="0"/>
              <a:t>Губин В.Д. </a:t>
            </a:r>
            <a:r>
              <a:rPr lang="uk-UA" altLang="uk-UA" sz="1400" b="1" i="1" dirty="0"/>
              <a:t>Онтология</a:t>
            </a:r>
            <a:r>
              <a:rPr lang="uk-UA" altLang="uk-UA" sz="1400" dirty="0"/>
              <a:t>. – М.,1998</a:t>
            </a:r>
            <a:endParaRPr lang="en-US" altLang="uk-UA" sz="1400" dirty="0"/>
          </a:p>
          <a:p>
            <a:pPr>
              <a:buNone/>
            </a:pPr>
            <a:r>
              <a:rPr lang="uk-UA" altLang="uk-UA" sz="1400" dirty="0"/>
              <a:t>4. </a:t>
            </a:r>
            <a:r>
              <a:rPr lang="tr-TR" altLang="uk-UA" sz="1400" dirty="0"/>
              <a:t>Гегель Г.В.Ф. </a:t>
            </a:r>
            <a:r>
              <a:rPr lang="tr-TR" altLang="uk-UA" sz="1400" b="1" i="1" dirty="0"/>
              <a:t>Учение о бытии </a:t>
            </a:r>
            <a:r>
              <a:rPr lang="tr-TR" altLang="uk-UA" sz="1400" dirty="0"/>
              <a:t>// Гегель. Энциклопедия философских наук. – Т.1. Наука логики. – М., 1974.</a:t>
            </a:r>
            <a:endParaRPr lang="ru-RU" altLang="uk-UA" sz="1400" dirty="0"/>
          </a:p>
          <a:p>
            <a:endParaRPr lang="uk-UA" altLang="uk-UA" dirty="0"/>
          </a:p>
        </p:txBody>
      </p:sp>
      <p:graphicFrame>
        <p:nvGraphicFramePr>
          <p:cNvPr id="6148" name="Object 2"/>
          <p:cNvGraphicFramePr>
            <a:graphicFrameLocks noChangeAspect="1"/>
          </p:cNvGraphicFramePr>
          <p:nvPr/>
        </p:nvGraphicFramePr>
        <p:xfrm>
          <a:off x="3543300" y="3186113"/>
          <a:ext cx="20574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2069465" imgH="481330" progId="Package">
                  <p:embed/>
                </p:oleObj>
              </mc:Choice>
              <mc:Fallback>
                <p:oleObj name="" r:id="rId2" imgW="2069465" imgH="481330" progId="Package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43300" y="3186113"/>
                        <a:ext cx="2057400" cy="4857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algn="l"/>
            <a:r>
              <a:rPr lang="uk-UA" altLang="uk-UA" sz="3200" u="sng" dirty="0"/>
              <a:t>(</a:t>
            </a:r>
            <a:br>
              <a:rPr lang="uk-UA" altLang="uk-UA" sz="3200" dirty="0"/>
            </a:br>
            <a:endParaRPr lang="uk-UA" altLang="uk-UA" sz="3200" dirty="0"/>
          </a:p>
        </p:txBody>
      </p:sp>
      <p:sp>
        <p:nvSpPr>
          <p:cNvPr id="22531" name="Объект 2"/>
          <p:cNvSpPr>
            <a:spLocks noGrp="1"/>
          </p:cNvSpPr>
          <p:nvPr>
            <p:ph idx="1"/>
          </p:nvPr>
        </p:nvSpPr>
        <p:spPr>
          <a:xfrm>
            <a:off x="179388" y="333375"/>
            <a:ext cx="8507412" cy="5792788"/>
          </a:xfrm>
          <a:solidFill>
            <a:srgbClr val="FFFF00">
              <a:alpha val="100000"/>
            </a:srgbClr>
          </a:solidFill>
          <a:ln/>
        </p:spPr>
        <p:txBody>
          <a:bodyPr vert="horz" wrap="square" lIns="91440" tIns="45720" rIns="91440" bIns="45720" anchor="t" anchorCtr="0"/>
          <a:p>
            <a:pPr marL="0" indent="0">
              <a:buNone/>
            </a:pPr>
            <a:r>
              <a:rPr lang="uk-UA" altLang="uk-UA" u="sng" dirty="0"/>
              <a:t> 3. </a:t>
            </a:r>
            <a:r>
              <a:rPr lang="uk-UA" altLang="uk-UA" sz="4800" b="1" u="sng" dirty="0"/>
              <a:t>Матерія як філософська категорія. Історичні уявлення про матерію</a:t>
            </a:r>
            <a:r>
              <a:rPr lang="uk-UA" altLang="uk-UA" u="sng" dirty="0"/>
              <a:t>.</a:t>
            </a:r>
            <a:endParaRPr lang="uk-UA" altLang="uk-UA" dirty="0"/>
          </a:p>
        </p:txBody>
      </p:sp>
    </p:spTree>
  </p:cSld>
  <p:clrMapOvr>
    <a:masterClrMapping/>
  </p:clrMapOvr>
  <p:transition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CC"/>
            </a:gs>
            <a:gs pos="100000">
              <a:srgbClr val="47765E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7890" name="Rectangle 2"/>
          <p:cNvSpPr>
            <a:spLocks noGrp="1"/>
          </p:cNvSpPr>
          <p:nvPr>
            <p:ph type="title"/>
          </p:nvPr>
        </p:nvSpPr>
        <p:spPr>
          <a:solidFill>
            <a:srgbClr val="99FFCC">
              <a:alpha val="100000"/>
            </a:srgbClr>
          </a:solidFill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sz="3600" b="1" dirty="0">
                <a:solidFill>
                  <a:srgbClr val="CC0000"/>
                </a:solidFill>
              </a:rPr>
              <a:t>ПІДХОДИ ДО РОЗУМІННЯ МАТЕРІЇ В ФІЛОСОФІЇ</a:t>
            </a:r>
            <a:endParaRPr lang="ru-RU" altLang="uk-UA" sz="3600" b="1" dirty="0">
              <a:solidFill>
                <a:srgbClr val="CC0000"/>
              </a:solidFill>
            </a:endParaRPr>
          </a:p>
        </p:txBody>
      </p:sp>
      <p:sp>
        <p:nvSpPr>
          <p:cNvPr id="37891" name="Rectangle 3"/>
          <p:cNvSpPr>
            <a:spLocks noGrp="1"/>
          </p:cNvSpPr>
          <p:nvPr>
            <p:ph idx="1"/>
          </p:nvPr>
        </p:nvSpPr>
        <p:spPr>
          <a:solidFill>
            <a:srgbClr val="FFFF00">
              <a:alpha val="100000"/>
            </a:srgbClr>
          </a:solidFill>
          <a:ln/>
        </p:spPr>
        <p:txBody>
          <a:bodyPr vert="horz" wrap="square" lIns="91440" tIns="45720" rIns="91440" bIns="45720" anchor="t" anchorCtr="0"/>
          <a:p>
            <a:pPr marL="609600" indent="-609600" eaLnBrk="1" hangingPunct="1">
              <a:lnSpc>
                <a:spcPct val="90000"/>
              </a:lnSpc>
            </a:pPr>
            <a:r>
              <a:rPr lang="uk-UA" altLang="uk-UA" sz="2800" b="1" i="1" u="sng" dirty="0">
                <a:solidFill>
                  <a:srgbClr val="CC0000"/>
                </a:solidFill>
              </a:rPr>
              <a:t>Матерія</a:t>
            </a:r>
            <a:r>
              <a:rPr lang="uk-UA" altLang="uk-UA" sz="2800" b="1" dirty="0">
                <a:solidFill>
                  <a:srgbClr val="003399"/>
                </a:solidFill>
              </a:rPr>
              <a:t> – це субстанція, першопочаток всього існуючого ( античність -  вода у Фалеса, вогонь  у Геракліта, атом у  Демокрита).</a:t>
            </a:r>
            <a:endParaRPr lang="uk-UA" altLang="uk-UA" sz="2800" b="1" dirty="0">
              <a:solidFill>
                <a:srgbClr val="003399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uk-UA" altLang="uk-UA" sz="2800" b="1" i="1" u="sng" dirty="0">
                <a:solidFill>
                  <a:srgbClr val="CC0000"/>
                </a:solidFill>
              </a:rPr>
              <a:t>Матерія</a:t>
            </a:r>
            <a:r>
              <a:rPr lang="uk-UA" altLang="uk-UA" sz="2800" b="1" dirty="0">
                <a:solidFill>
                  <a:srgbClr val="003399"/>
                </a:solidFill>
              </a:rPr>
              <a:t> – все те, що має вагу, протяжність, є речовиною ( Новий час )</a:t>
            </a:r>
            <a:endParaRPr lang="uk-UA" altLang="uk-UA" sz="2800" b="1" dirty="0">
              <a:solidFill>
                <a:srgbClr val="003399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uk-UA" altLang="uk-UA" sz="2800" b="1" i="1" u="sng" dirty="0">
                <a:solidFill>
                  <a:srgbClr val="CC0000"/>
                </a:solidFill>
              </a:rPr>
              <a:t>Матерія</a:t>
            </a:r>
            <a:r>
              <a:rPr lang="uk-UA" altLang="uk-UA" sz="2800" b="1" dirty="0">
                <a:solidFill>
                  <a:srgbClr val="003399"/>
                </a:solidFill>
              </a:rPr>
              <a:t> - це філософська категорія, яка позначає ОБ'ЄКТИВНУ РЕАЛЬНІСТЬ, яку людина  може відображати в своїх відчуттях, але  яка існує незалежно від людини( діалектичний матеріалізм).</a:t>
            </a:r>
            <a:endParaRPr lang="ru-RU" altLang="uk-UA" sz="2800" b="1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,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,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,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27" end="19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,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charRg st="197" end="38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nimBg="1"/>
      <p:bldP spid="37891" grpId="0" animBg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8350" cy="720725"/>
          </a:xfrm>
          <a:solidFill>
            <a:srgbClr val="99FFCC">
              <a:alpha val="100000"/>
            </a:srgbClr>
          </a:solidFill>
          <a:ln/>
        </p:spPr>
        <p:txBody>
          <a:bodyPr vert="horz" wrap="square" lIns="91440" tIns="45720" rIns="91440" bIns="45720" anchor="ctr" anchorCtr="0"/>
          <a:p>
            <a:r>
              <a:rPr lang="uk-UA" altLang="uk-UA" sz="4000" b="1" dirty="0"/>
              <a:t>Теорії походження Всесвіту</a:t>
            </a:r>
            <a:endParaRPr lang="ru-RU" altLang="uk-UA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1052513"/>
            <a:ext cx="8748713" cy="5724525"/>
          </a:xfrm>
          <a:solidFill>
            <a:srgbClr val="FFFF00"/>
          </a:solidFill>
        </p:spPr>
        <p:txBody>
          <a:bodyPr vert="horz" wrap="square" lIns="91440" tIns="45720" rIns="91440" bIns="45720" numCol="1" anchor="t" anchorCtr="0" compatLnSpc="1"/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kumimoji="0" lang="uk-UA" sz="32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Теорія Великого вибуху:</a:t>
            </a:r>
            <a:endParaRPr kumimoji="0" lang="uk-UA" sz="3200" b="1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вибух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стався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якійсь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сингулярній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точці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невідомо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де і </a:t>
            </a: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невідомо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чому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всупереч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всім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законам </a:t>
            </a: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сучасного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природознавства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вибух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стався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скрізь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не </a:t>
            </a: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пояснюючи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як і де "</a:t>
            </a: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скрізь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", </a:t>
            </a: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якщо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Всесвіту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ще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не </a:t>
            </a: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було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ru-RU" sz="32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</a:t>
            </a:r>
            <a:r>
              <a:rPr kumimoji="0" lang="uk-UA" sz="32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Створення світу Богом – </a:t>
            </a:r>
            <a:r>
              <a:rPr kumimoji="0" lang="uk-UA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 6 днів з нічого 5 776 років тому.</a:t>
            </a:r>
            <a:endParaRPr kumimoji="0" lang="uk-UA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84213"/>
          </a:xfrm>
          <a:solidFill>
            <a:srgbClr val="FFFF00">
              <a:alpha val="100000"/>
            </a:srgbClr>
          </a:solidFill>
          <a:ln/>
        </p:spPr>
        <p:txBody>
          <a:bodyPr vert="horz" wrap="square" lIns="91440" tIns="45720" rIns="91440" bIns="45720" anchor="ctr" anchorCtr="0"/>
          <a:p>
            <a:r>
              <a:rPr lang="vi-VN" altLang="uk-UA" sz="4000" b="1" dirty="0"/>
              <a:t>Бозон Х</a:t>
            </a:r>
            <a:r>
              <a:rPr lang="uk-UA" altLang="uk-UA" sz="4000" b="1" dirty="0"/>
              <a:t>і</a:t>
            </a:r>
            <a:r>
              <a:rPr lang="vi-VN" altLang="uk-UA" sz="4000" b="1" dirty="0"/>
              <a:t>ггса</a:t>
            </a:r>
            <a:endParaRPr lang="ru-RU" altLang="uk-UA" sz="4000" b="1" dirty="0"/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>
          <a:xfrm>
            <a:off x="250825" y="765175"/>
            <a:ext cx="8856663" cy="5975350"/>
          </a:xfrm>
          <a:blipFill rotWithShape="1">
            <a:blip r:embed="rId1"/>
          </a:blipFill>
          <a:ln/>
        </p:spPr>
        <p:txBody>
          <a:bodyPr vert="horz" wrap="square" lIns="91440" tIns="45720" rIns="91440" bIns="45720" anchor="t" anchorCtr="0"/>
          <a:p>
            <a:pPr>
              <a:buFontTx/>
              <a:buChar char="-"/>
            </a:pPr>
            <a:r>
              <a:rPr lang="ru-RU" altLang="uk-UA" dirty="0"/>
              <a:t>елементарна частинка (бозон), квант поля. Передвіщений британським фізиком П.Хіггсом в 1964 році спочатку в теорії, після декількох десятків років пошуків, 4 липня 2012 року, в результаті досліджень на ВАК, був виявлений.</a:t>
            </a:r>
            <a:endParaRPr lang="ru-RU" altLang="uk-UA" dirty="0"/>
          </a:p>
          <a:p>
            <a:pPr>
              <a:buFontTx/>
              <a:buChar char="-"/>
            </a:pPr>
            <a:r>
              <a:rPr lang="ru-RU" altLang="uk-UA" b="1" dirty="0"/>
              <a:t>Бозон Хіггса </a:t>
            </a:r>
            <a:r>
              <a:rPr lang="ru-RU" altLang="uk-UA" dirty="0"/>
              <a:t>- остання знайдена частинка Стандартної моделі фізики елементарних частинок. Вона веде до спонтанного порушення симетрії і розширенню поля. Цю частку ще називають в ЗМІ "часткою Бога" або "бозоном дна пляшки шампанського"</a:t>
            </a:r>
            <a:endParaRPr lang="ru-RU" altLang="uk-UA" dirty="0"/>
          </a:p>
        </p:txBody>
      </p:sp>
    </p:spTree>
  </p:cSld>
  <p:clrMapOvr>
    <a:masterClrMapping/>
  </p:clrMapOvr>
  <p:transition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67676"/>
            </a:gs>
            <a:gs pos="10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891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br>
              <a:rPr lang="ru-RU" altLang="uk-UA" sz="4000" b="1" dirty="0"/>
            </a:br>
            <a:r>
              <a:rPr lang="ru-RU" altLang="uk-UA" sz="4000" b="1" dirty="0">
                <a:solidFill>
                  <a:schemeClr val="hlink"/>
                </a:solidFill>
              </a:rPr>
              <a:t>Види матерії:</a:t>
            </a:r>
            <a:br>
              <a:rPr lang="ru-RU" altLang="uk-UA" sz="4000" b="1" dirty="0">
                <a:solidFill>
                  <a:schemeClr val="hlink"/>
                </a:solidFill>
              </a:rPr>
            </a:br>
            <a:br>
              <a:rPr lang="ru-RU" altLang="uk-UA" sz="4000" dirty="0"/>
            </a:br>
            <a:endParaRPr lang="ru-RU" altLang="uk-UA" sz="4000" dirty="0"/>
          </a:p>
        </p:txBody>
      </p:sp>
      <p:sp>
        <p:nvSpPr>
          <p:cNvPr id="38915" name="Rectangle 3"/>
          <p:cNvSpPr>
            <a:spLocks noGrp="1"/>
          </p:cNvSpPr>
          <p:nvPr>
            <p:ph idx="1"/>
          </p:nvPr>
        </p:nvSpPr>
        <p:spPr>
          <a:xfrm>
            <a:off x="468313" y="1557338"/>
            <a:ext cx="7996237" cy="4352925"/>
          </a:xfrm>
          <a:ln/>
        </p:spPr>
        <p:txBody>
          <a:bodyPr vert="horz" wrap="square" lIns="91440" tIns="45720" rIns="91440" bIns="45720" anchor="t" anchorCtr="0"/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ru-RU" altLang="uk-UA" sz="2800" b="1" dirty="0">
                <a:solidFill>
                  <a:srgbClr val="990000"/>
                </a:solidFill>
              </a:rPr>
              <a:t>Речовина</a:t>
            </a:r>
            <a:endParaRPr lang="ru-RU" altLang="uk-UA" sz="2800" b="1" dirty="0">
              <a:solidFill>
                <a:srgbClr val="9900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None/>
            </a:pPr>
            <a:endParaRPr lang="ru-RU" altLang="uk-UA" sz="2800" b="1" dirty="0">
              <a:solidFill>
                <a:srgbClr val="9900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ru-RU" altLang="uk-UA" sz="2800" b="1" dirty="0">
                <a:solidFill>
                  <a:srgbClr val="990000"/>
                </a:solidFill>
              </a:rPr>
              <a:t>2)  поле – магнітне поле; поле ядерних сил; гравітаційне; електричне; радіохвилі; ультразвук; рентгенові промені; йонізуюче випромінювання тощо. Неречовинні види матерії не мають маси </a:t>
            </a:r>
            <a:r>
              <a:rPr lang="uk-UA" altLang="uk-UA" sz="2800" b="1" dirty="0">
                <a:solidFill>
                  <a:srgbClr val="990000"/>
                </a:solidFill>
              </a:rPr>
              <a:t>.</a:t>
            </a:r>
            <a:endParaRPr lang="uk-UA" altLang="uk-UA" sz="2800" b="1" dirty="0">
              <a:solidFill>
                <a:srgbClr val="9900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None/>
            </a:pPr>
            <a:endParaRPr lang="ru-RU" altLang="uk-UA" sz="2800" b="1" dirty="0">
              <a:solidFill>
                <a:srgbClr val="9900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ru-RU" altLang="uk-UA" sz="2800" b="1" dirty="0">
                <a:solidFill>
                  <a:srgbClr val="990000"/>
                </a:solidFill>
              </a:rPr>
              <a:t>3) антиречовина. </a:t>
            </a:r>
            <a:endParaRPr lang="ru-RU" altLang="uk-UA" sz="2800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5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5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915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915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charRg st="10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5">
                                            <p:txEl>
                                              <p:charRg st="10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15">
                                            <p:txEl>
                                              <p:charRg st="10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915">
                                            <p:txEl>
                                              <p:charRg st="10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915">
                                            <p:txEl>
                                              <p:charRg st="10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charRg st="197" end="2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915">
                                            <p:txEl>
                                              <p:charRg st="197" end="2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915">
                                            <p:txEl>
                                              <p:charRg st="197" end="2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915">
                                            <p:txEl>
                                              <p:charRg st="197" end="2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915">
                                            <p:txEl>
                                              <p:charRg st="197" end="2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9938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br>
              <a:rPr lang="ru-RU" altLang="uk-UA" sz="4000" b="1" dirty="0"/>
            </a:br>
            <a:r>
              <a:rPr lang="ru-RU" altLang="uk-UA" sz="4000" b="1" dirty="0">
                <a:solidFill>
                  <a:srgbClr val="336600"/>
                </a:solidFill>
              </a:rPr>
              <a:t>Структурні рівні матерії:</a:t>
            </a:r>
            <a:br>
              <a:rPr lang="ru-RU" altLang="uk-UA" sz="4000" b="1" dirty="0">
                <a:solidFill>
                  <a:srgbClr val="336600"/>
                </a:solidFill>
              </a:rPr>
            </a:br>
            <a:br>
              <a:rPr lang="ru-RU" altLang="uk-UA" sz="4000" b="1" dirty="0"/>
            </a:br>
            <a:endParaRPr lang="ru-RU" altLang="uk-UA" sz="4000" b="1" dirty="0"/>
          </a:p>
        </p:txBody>
      </p:sp>
      <p:sp>
        <p:nvSpPr>
          <p:cNvPr id="39939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lnSpc>
                <a:spcPct val="90000"/>
              </a:lnSpc>
            </a:pPr>
            <a:r>
              <a:rPr lang="uk-UA" altLang="uk-UA" sz="2400" b="1" dirty="0">
                <a:solidFill>
                  <a:srgbClr val="990000"/>
                </a:solidFill>
              </a:rPr>
              <a:t> </a:t>
            </a:r>
            <a:r>
              <a:rPr lang="ru-RU" altLang="uk-UA" sz="2400" b="1" i="1" dirty="0">
                <a:solidFill>
                  <a:srgbClr val="990000"/>
                </a:solidFill>
              </a:rPr>
              <a:t>неорганічний рівень</a:t>
            </a:r>
            <a:r>
              <a:rPr lang="ru-RU" altLang="uk-UA" sz="2400" b="1" dirty="0">
                <a:solidFill>
                  <a:srgbClr val="003399"/>
                </a:solidFill>
              </a:rPr>
              <a:t> – мікросвіт (з грецьк. – малий); макросвіт (з грецьк. – великий); мегасвіт (з грецьк. – надвелики, величезний);</a:t>
            </a:r>
            <a:endParaRPr lang="ru-RU" altLang="uk-UA" sz="2400" b="1" dirty="0">
              <a:solidFill>
                <a:srgbClr val="003399"/>
              </a:solidFill>
            </a:endParaRPr>
          </a:p>
          <a:p>
            <a:pPr eaLnBrk="1" hangingPunct="1">
              <a:lnSpc>
                <a:spcPct val="90000"/>
              </a:lnSpc>
            </a:pPr>
            <a:br>
              <a:rPr lang="ru-RU" altLang="uk-UA" sz="2400" b="1" dirty="0">
                <a:solidFill>
                  <a:srgbClr val="003399"/>
                </a:solidFill>
              </a:rPr>
            </a:br>
            <a:r>
              <a:rPr lang="uk-UA" altLang="uk-UA" sz="2400" b="1" dirty="0">
                <a:solidFill>
                  <a:srgbClr val="990000"/>
                </a:solidFill>
              </a:rPr>
              <a:t>  </a:t>
            </a:r>
            <a:r>
              <a:rPr lang="ru-RU" altLang="uk-UA" sz="2400" b="1" i="1" dirty="0">
                <a:solidFill>
                  <a:srgbClr val="990000"/>
                </a:solidFill>
              </a:rPr>
              <a:t>органічний рівень</a:t>
            </a:r>
            <a:r>
              <a:rPr lang="ru-RU" altLang="uk-UA" sz="2400" b="1" dirty="0">
                <a:solidFill>
                  <a:srgbClr val="003399"/>
                </a:solidFill>
              </a:rPr>
              <a:t> – “живий комплекс”, сукупність рослин, тварин, мікроорганізмів, що населяють</a:t>
            </a:r>
            <a:r>
              <a:rPr lang="uk-UA" altLang="uk-UA" sz="2400" b="1" dirty="0">
                <a:solidFill>
                  <a:srgbClr val="003399"/>
                </a:solidFill>
              </a:rPr>
              <a:t> планету</a:t>
            </a:r>
            <a:r>
              <a:rPr lang="ru-RU" altLang="uk-UA" sz="2400" b="1" dirty="0">
                <a:solidFill>
                  <a:srgbClr val="003399"/>
                </a:solidFill>
              </a:rPr>
              <a:t>;</a:t>
            </a:r>
            <a:br>
              <a:rPr lang="ru-RU" altLang="uk-UA" sz="2400" b="1" dirty="0">
                <a:solidFill>
                  <a:srgbClr val="003399"/>
                </a:solidFill>
              </a:rPr>
            </a:br>
            <a:endParaRPr lang="ru-RU" altLang="uk-UA" sz="2400" b="1" dirty="0">
              <a:solidFill>
                <a:srgbClr val="0033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uk-UA" sz="2400" b="1" i="1" dirty="0">
                <a:solidFill>
                  <a:srgbClr val="990000"/>
                </a:solidFill>
              </a:rPr>
              <a:t>соціальний рівень</a:t>
            </a:r>
            <a:r>
              <a:rPr lang="ru-RU" altLang="uk-UA" sz="2400" b="1" dirty="0">
                <a:solidFill>
                  <a:srgbClr val="003399"/>
                </a:solidFill>
              </a:rPr>
              <a:t> – людина, особистість, сім’я, племя, народність, нація, соціальна група, суспільство.</a:t>
            </a:r>
            <a:br>
              <a:rPr lang="ru-RU" altLang="uk-UA" sz="2400" b="1" dirty="0">
                <a:solidFill>
                  <a:srgbClr val="003399"/>
                </a:solidFill>
              </a:rPr>
            </a:br>
            <a:br>
              <a:rPr lang="ru-RU" altLang="uk-UA" sz="2400" b="1" dirty="0">
                <a:solidFill>
                  <a:srgbClr val="003399"/>
                </a:solidFill>
              </a:rPr>
            </a:br>
            <a:endParaRPr lang="ru-RU" altLang="uk-UA" sz="2400" b="1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charRg st="0" end="1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9939">
                                            <p:txEl>
                                              <p:charRg st="0" end="1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charRg st="133" end="2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9939">
                                            <p:txEl>
                                              <p:charRg st="133" end="2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charRg st="241" end="3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9939">
                                            <p:txEl>
                                              <p:charRg st="241" end="34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3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99FF"/>
            </a:gs>
            <a:gs pos="50000">
              <a:schemeClr val="bg1"/>
            </a:gs>
            <a:gs pos="100000">
              <a:srgbClr val="CC99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40962" name="Rectangle 2"/>
          <p:cNvSpPr>
            <a:spLocks noGrp="1"/>
          </p:cNvSpPr>
          <p:nvPr>
            <p:ph type="title"/>
          </p:nvPr>
        </p:nvSpPr>
        <p:spPr>
          <a:xfrm>
            <a:off x="684213" y="0"/>
            <a:ext cx="7745412" cy="822325"/>
          </a:xfrm>
          <a:ln/>
        </p:spPr>
        <p:txBody>
          <a:bodyPr vert="horz" wrap="square" lIns="91440" tIns="45720" rIns="91440" bIns="45720" anchor="ctr" anchorCtr="0"/>
          <a:p>
            <a:pPr algn="l" eaLnBrk="1" hangingPunct="1"/>
            <a:br>
              <a:rPr lang="uk-UA" altLang="uk-UA" sz="4000" dirty="0"/>
            </a:br>
            <a:r>
              <a:rPr lang="uk-UA" altLang="uk-UA" sz="4000" dirty="0"/>
              <a:t>4. </a:t>
            </a:r>
            <a:r>
              <a:rPr lang="uk-UA" altLang="uk-UA" sz="4000" b="1" dirty="0"/>
              <a:t>Рух та його форми</a:t>
            </a:r>
            <a:br>
              <a:rPr lang="uk-UA" altLang="uk-UA" sz="4000" b="1" dirty="0"/>
            </a:br>
            <a:endParaRPr lang="ru-RU" altLang="uk-UA" sz="4000" b="1" dirty="0"/>
          </a:p>
        </p:txBody>
      </p:sp>
      <p:sp>
        <p:nvSpPr>
          <p:cNvPr id="40963" name="Rectangle 3"/>
          <p:cNvSpPr>
            <a:spLocks noGrp="1"/>
          </p:cNvSpPr>
          <p:nvPr>
            <p:ph idx="1"/>
          </p:nvPr>
        </p:nvSpPr>
        <p:spPr>
          <a:xfrm>
            <a:off x="179388" y="765175"/>
            <a:ext cx="8610600" cy="5975350"/>
          </a:xfrm>
          <a:ln/>
        </p:spPr>
        <p:txBody>
          <a:bodyPr vert="horz" wrap="square" lIns="91440" tIns="45720" rIns="91440" bIns="45720" anchor="t" anchorCtr="0"/>
          <a:p>
            <a:pPr eaLnBrk="1" hangingPunct="1">
              <a:lnSpc>
                <a:spcPct val="90000"/>
              </a:lnSpc>
              <a:buNone/>
            </a:pPr>
            <a:r>
              <a:rPr lang="ru-RU" altLang="uk-UA" sz="2800" b="1" dirty="0">
                <a:solidFill>
                  <a:srgbClr val="663300"/>
                </a:solidFill>
              </a:rPr>
              <a:t>	</a:t>
            </a:r>
            <a:r>
              <a:rPr lang="ru-RU" altLang="uk-UA" sz="2800" b="1" u="sng" dirty="0">
                <a:solidFill>
                  <a:srgbClr val="663300"/>
                </a:solidFill>
              </a:rPr>
              <a:t>Рух є способом існування матерії.</a:t>
            </a:r>
            <a:endParaRPr lang="ru-RU" altLang="uk-UA" sz="2800" b="1" u="sng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uk-UA" sz="2800" b="1" dirty="0">
                <a:solidFill>
                  <a:srgbClr val="663300"/>
                </a:solidFill>
              </a:rPr>
              <a:t>Рух як атрибут матерії є абсолютним.</a:t>
            </a:r>
            <a:endParaRPr lang="ru-RU" altLang="uk-UA" sz="2800" b="1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uk-UA" sz="2800" b="1" dirty="0">
                <a:solidFill>
                  <a:srgbClr val="663300"/>
                </a:solidFill>
              </a:rPr>
              <a:t>Разом з тим рух має відносний характер,</a:t>
            </a:r>
            <a:endParaRPr lang="ru-RU" altLang="uk-UA" sz="2800" b="1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uk-UA" sz="2800" b="1" dirty="0">
                <a:solidFill>
                  <a:srgbClr val="663300"/>
                </a:solidFill>
              </a:rPr>
              <a:t>оскільки проявляється через конкретні</a:t>
            </a:r>
            <a:endParaRPr lang="ru-RU" altLang="uk-UA" sz="2800" b="1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uk-UA" sz="2800" b="1" dirty="0">
                <a:solidFill>
                  <a:srgbClr val="663300"/>
                </a:solidFill>
              </a:rPr>
              <a:t>форми (види) матерії, які мають відносно</a:t>
            </a:r>
            <a:endParaRPr lang="ru-RU" altLang="uk-UA" sz="2800" b="1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uk-UA" sz="2800" b="1" dirty="0">
                <a:solidFill>
                  <a:srgbClr val="663300"/>
                </a:solidFill>
              </a:rPr>
              <a:t>сталу природу.</a:t>
            </a:r>
            <a:r>
              <a:rPr lang="uk-UA" altLang="ru-RU" sz="2800" b="1" dirty="0">
                <a:solidFill>
                  <a:srgbClr val="663300"/>
                </a:solidFill>
              </a:rPr>
              <a:t> Абсолютної швидкості матеріальної системи</a:t>
            </a:r>
            <a:r>
              <a:rPr lang="uk-UA" altLang="ru-RU" sz="2800" b="1" u="sng" dirty="0">
                <a:solidFill>
                  <a:srgbClr val="663300"/>
                </a:solidFill>
              </a:rPr>
              <a:t> не існує,</a:t>
            </a:r>
            <a:r>
              <a:rPr lang="uk-UA" altLang="ru-RU" sz="2800" b="1" dirty="0">
                <a:solidFill>
                  <a:srgbClr val="663300"/>
                </a:solidFill>
              </a:rPr>
              <a:t> будь яка відносна щодо певної точки обліку.</a:t>
            </a:r>
            <a:endParaRPr lang="ru-RU" altLang="uk-UA" sz="2800" b="1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uk-UA" altLang="uk-UA" sz="2800" b="1" u="sng" dirty="0">
                <a:solidFill>
                  <a:srgbClr val="990000"/>
                </a:solidFill>
              </a:rPr>
              <a:t>Виокремлюють такі основні типи руху </a:t>
            </a:r>
            <a:r>
              <a:rPr lang="uk-UA" altLang="uk-UA" sz="2800" dirty="0">
                <a:solidFill>
                  <a:srgbClr val="990000"/>
                </a:solidFill>
              </a:rPr>
              <a:t>:</a:t>
            </a:r>
            <a:endParaRPr lang="uk-UA" altLang="uk-UA" sz="2800" dirty="0">
              <a:solidFill>
                <a:srgbClr val="9900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uk-UA" altLang="uk-UA" sz="2800" b="1" dirty="0">
                <a:solidFill>
                  <a:srgbClr val="663300"/>
                </a:solidFill>
              </a:rPr>
              <a:t>1. Механічний</a:t>
            </a:r>
            <a:endParaRPr lang="uk-UA" altLang="uk-UA" sz="2800" b="1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uk-UA" altLang="uk-UA" sz="2800" b="1" dirty="0">
                <a:solidFill>
                  <a:srgbClr val="663300"/>
                </a:solidFill>
              </a:rPr>
              <a:t>2. Фізичний	</a:t>
            </a:r>
            <a:endParaRPr lang="uk-UA" altLang="uk-UA" sz="2800" b="1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uk-UA" altLang="uk-UA" sz="2800" b="1" dirty="0">
                <a:solidFill>
                  <a:srgbClr val="663300"/>
                </a:solidFill>
              </a:rPr>
              <a:t>3. Хімічний</a:t>
            </a:r>
            <a:endParaRPr lang="uk-UA" altLang="uk-UA" sz="2800" b="1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uk-UA" altLang="uk-UA" sz="2800" b="1" dirty="0">
                <a:solidFill>
                  <a:srgbClr val="663300"/>
                </a:solidFill>
              </a:rPr>
              <a:t>4.Біологічний</a:t>
            </a:r>
            <a:endParaRPr lang="uk-UA" altLang="uk-UA" sz="2800" b="1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uk-UA" altLang="uk-UA" sz="2800" b="1" dirty="0">
                <a:solidFill>
                  <a:srgbClr val="663300"/>
                </a:solidFill>
              </a:rPr>
              <a:t>5.Соціальний</a:t>
            </a:r>
            <a:endParaRPr lang="ru-RU" altLang="uk-UA" sz="2800" b="1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3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3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63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46" end="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63">
                                            <p:txEl>
                                              <p:charRg st="46" end="8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63">
                                            <p:txEl>
                                              <p:charRg st="46" end="8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63">
                                            <p:txEl>
                                              <p:charRg st="46" end="8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89" end="1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3">
                                            <p:txEl>
                                              <p:charRg st="89" end="12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63">
                                            <p:txEl>
                                              <p:charRg st="89" end="12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63">
                                            <p:txEl>
                                              <p:charRg st="89" end="1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129" end="16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63">
                                            <p:txEl>
                                              <p:charRg st="129" end="16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63">
                                            <p:txEl>
                                              <p:charRg st="129" end="16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963">
                                            <p:txEl>
                                              <p:charRg st="129" end="16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167" end="20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63">
                                            <p:txEl>
                                              <p:charRg st="167" end="20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63">
                                            <p:txEl>
                                              <p:charRg st="167" end="20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963">
                                            <p:txEl>
                                              <p:charRg st="167" end="20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208" end="2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63">
                                            <p:txEl>
                                              <p:charRg st="208" end="22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63">
                                            <p:txEl>
                                              <p:charRg st="208" end="22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963">
                                            <p:txEl>
                                              <p:charRg st="208" end="2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223" end="2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963">
                                            <p:txEl>
                                              <p:charRg st="223" end="26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963">
                                            <p:txEl>
                                              <p:charRg st="223" end="26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0963">
                                            <p:txEl>
                                              <p:charRg st="223" end="26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261" end="27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963">
                                            <p:txEl>
                                              <p:charRg st="261" end="27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963">
                                            <p:txEl>
                                              <p:charRg st="261" end="27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963">
                                            <p:txEl>
                                              <p:charRg st="261" end="27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275" end="28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963">
                                            <p:txEl>
                                              <p:charRg st="275" end="28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963">
                                            <p:txEl>
                                              <p:charRg st="275" end="28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963">
                                            <p:txEl>
                                              <p:charRg st="275" end="28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288" end="30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963">
                                            <p:txEl>
                                              <p:charRg st="288" end="30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963">
                                            <p:txEl>
                                              <p:charRg st="288" end="30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0963">
                                            <p:txEl>
                                              <p:charRg st="288" end="30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300" end="3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963">
                                            <p:txEl>
                                              <p:charRg st="300" end="3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963">
                                            <p:txEl>
                                              <p:charRg st="300" end="3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963">
                                            <p:txEl>
                                              <p:charRg st="300" end="3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314" end="3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963">
                                            <p:txEl>
                                              <p:charRg st="314" end="32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963">
                                            <p:txEl>
                                              <p:charRg st="314" end="32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0963">
                                            <p:txEl>
                                              <p:charRg st="314" end="3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4096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1986" name="Rectangle 2"/>
          <p:cNvSpPr>
            <a:spLocks noGrp="1"/>
          </p:cNvSpPr>
          <p:nvPr>
            <p:ph type="title"/>
          </p:nvPr>
        </p:nvSpPr>
        <p:spPr>
          <a:xfrm>
            <a:off x="250825" y="274638"/>
            <a:ext cx="8435975" cy="1714500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sz="4000" dirty="0"/>
              <a:t> </a:t>
            </a:r>
            <a:r>
              <a:rPr lang="uk-UA" altLang="uk-UA" sz="3600" dirty="0">
                <a:solidFill>
                  <a:srgbClr val="CC3399"/>
                </a:solidFill>
              </a:rPr>
              <a:t>В основу класифікації форм руху з позицій наукової раціональності покладені такі принципи:</a:t>
            </a:r>
            <a:endParaRPr lang="ru-RU" altLang="uk-UA" sz="3600" dirty="0">
              <a:solidFill>
                <a:srgbClr val="CC3399"/>
              </a:solidFill>
            </a:endParaRPr>
          </a:p>
        </p:txBody>
      </p:sp>
      <p:sp>
        <p:nvSpPr>
          <p:cNvPr id="41987" name="Rectangle 3"/>
          <p:cNvSpPr>
            <a:spLocks noGrp="1"/>
          </p:cNvSpPr>
          <p:nvPr>
            <p:ph idx="1"/>
          </p:nvPr>
        </p:nvSpPr>
        <p:spPr>
          <a:xfrm>
            <a:off x="468313" y="2565400"/>
            <a:ext cx="8218487" cy="3560763"/>
          </a:xfrm>
          <a:ln/>
        </p:spPr>
        <p:txBody>
          <a:bodyPr vert="horz" wrap="square" lIns="91440" tIns="45720" rIns="91440" bIns="45720" anchor="t" anchorCtr="0"/>
          <a:p>
            <a:r>
              <a:rPr lang="ru-RU" altLang="uk-UA" b="1" dirty="0">
                <a:solidFill>
                  <a:srgbClr val="663300"/>
                </a:solidFill>
              </a:rPr>
              <a:t>а) субстратний - </a:t>
            </a:r>
            <a:r>
              <a:rPr lang="ru-RU" altLang="uk-UA" dirty="0">
                <a:solidFill>
                  <a:srgbClr val="993366"/>
                </a:solidFill>
              </a:rPr>
              <a:t>це такий принцип, що пов'язує форму руху зі специфікою його матеріального носія</a:t>
            </a:r>
            <a:r>
              <a:rPr lang="ru-RU" altLang="uk-UA" b="1" dirty="0">
                <a:solidFill>
                  <a:srgbClr val="663300"/>
                </a:solidFill>
              </a:rPr>
              <a:t>;</a:t>
            </a:r>
            <a:endParaRPr lang="ru-RU" altLang="uk-UA" b="1" dirty="0">
              <a:solidFill>
                <a:srgbClr val="663300"/>
              </a:solidFill>
            </a:endParaRPr>
          </a:p>
          <a:p>
            <a:r>
              <a:rPr lang="ru-RU" altLang="uk-UA" b="1" dirty="0">
                <a:solidFill>
                  <a:srgbClr val="663300"/>
                </a:solidFill>
              </a:rPr>
              <a:t>б) функціональний - </a:t>
            </a:r>
            <a:r>
              <a:rPr lang="ru-RU" altLang="uk-UA" dirty="0">
                <a:solidFill>
                  <a:srgbClr val="993366"/>
                </a:solidFill>
              </a:rPr>
              <a:t>це такий принцип, за яким форма руху співвідноситься із закономірностями певного структурного рівня упорядженості матерії;</a:t>
            </a:r>
            <a:endParaRPr lang="ru-RU" altLang="uk-UA" dirty="0">
              <a:solidFill>
                <a:srgbClr val="993366"/>
              </a:solidFill>
            </a:endParaRPr>
          </a:p>
          <a:p>
            <a:pPr algn="ctr"/>
            <a:endParaRPr lang="ru-RU" altLang="uk-UA" dirty="0">
              <a:solidFill>
                <a:srgbClr val="993366"/>
              </a:solidFill>
            </a:endParaRPr>
          </a:p>
          <a:p>
            <a:pPr eaLnBrk="1" hangingPunct="1">
              <a:buNone/>
            </a:pPr>
            <a:r>
              <a:rPr lang="ru-RU" altLang="uk-UA" b="1" dirty="0">
                <a:solidFill>
                  <a:srgbClr val="663300"/>
                </a:solidFill>
              </a:rPr>
              <a:t>;</a:t>
            </a:r>
            <a:endParaRPr lang="ru-RU" altLang="uk-UA" b="1" dirty="0">
              <a:solidFill>
                <a:srgbClr val="663300"/>
              </a:solidFill>
            </a:endParaRPr>
          </a:p>
          <a:p>
            <a:pPr eaLnBrk="1" hangingPunct="1">
              <a:buNone/>
            </a:pPr>
            <a:r>
              <a:rPr lang="ru-RU" altLang="uk-UA" b="1" dirty="0">
                <a:solidFill>
                  <a:srgbClr val="663300"/>
                </a:solidFill>
              </a:rPr>
              <a:t>в) генетичний;</a:t>
            </a:r>
            <a:endParaRPr lang="ru-RU" altLang="uk-UA" b="1" dirty="0">
              <a:solidFill>
                <a:srgbClr val="663300"/>
              </a:solidFill>
            </a:endParaRPr>
          </a:p>
          <a:p>
            <a:pPr eaLnBrk="1" hangingPunct="1">
              <a:buNone/>
            </a:pPr>
            <a:r>
              <a:rPr lang="ru-RU" altLang="uk-UA" b="1" dirty="0">
                <a:solidFill>
                  <a:srgbClr val="663300"/>
                </a:solidFill>
              </a:rPr>
              <a:t>г) антиредукціоністський.</a:t>
            </a:r>
            <a:endParaRPr lang="ru-RU" altLang="uk-UA" b="1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charRg st="0" end="9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1987">
                                            <p:txEl>
                                              <p:charRg st="0" end="9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charRg st="98" end="2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charRg st="98" end="2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charRg st="242" end="2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1987">
                                            <p:txEl>
                                              <p:charRg st="242" end="24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charRg st="244" end="25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1987">
                                            <p:txEl>
                                              <p:charRg st="244" end="25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charRg st="259" end="28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1987">
                                            <p:txEl>
                                              <p:charRg st="259" end="28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6765E"/>
            </a:gs>
            <a:gs pos="50000">
              <a:srgbClr val="FFFFCC"/>
            </a:gs>
            <a:gs pos="100000">
              <a:srgbClr val="76765E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946150"/>
            <a:ext cx="9144000" cy="5632450"/>
          </a:xfrm>
          <a:prstGeom prst="rect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Генетичний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принцип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такий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принцип,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що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вказує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походження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вищих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нижчих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та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входження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нижчих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форм у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вищі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Антиредукціоністський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принцип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такий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принцип,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який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постулює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принципову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неможливість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зведення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вищих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форм до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нижчих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Рух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включає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себе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взаємодію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різноманітних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форм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руху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та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їх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взаємні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перетворення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Рух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є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невичерпним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як і сама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матерія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Рух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визначає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властивості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структурну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організацію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і характер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існування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матерії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-1175385" y="529907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403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sz="3200" b="1" dirty="0">
                <a:solidFill>
                  <a:srgbClr val="336600"/>
                </a:solidFill>
              </a:rPr>
              <a:t>5.</a:t>
            </a:r>
            <a:r>
              <a:rPr lang="ru-RU" altLang="uk-UA" sz="3200" b="1" dirty="0">
                <a:solidFill>
                  <a:srgbClr val="336600"/>
                </a:solidFill>
              </a:rPr>
              <a:t> Простір і час</a:t>
            </a:r>
            <a:r>
              <a:rPr lang="ru-RU" altLang="uk-UA" sz="3200" dirty="0">
                <a:solidFill>
                  <a:srgbClr val="336600"/>
                </a:solidFill>
              </a:rPr>
              <a:t>.</a:t>
            </a:r>
            <a:r>
              <a:rPr lang="ru-RU" altLang="uk-UA" sz="3200" b="1" dirty="0">
                <a:solidFill>
                  <a:srgbClr val="336600"/>
                </a:solidFill>
              </a:rPr>
              <a:t>Субстанційна й реляційна концепція простору і часу</a:t>
            </a:r>
            <a:r>
              <a:rPr lang="ru-RU" altLang="uk-UA" sz="4000" dirty="0">
                <a:solidFill>
                  <a:srgbClr val="336600"/>
                </a:solidFill>
              </a:rPr>
              <a:t>.</a:t>
            </a:r>
            <a:endParaRPr lang="ru-RU" altLang="uk-UA" sz="4000" dirty="0">
              <a:solidFill>
                <a:srgbClr val="336600"/>
              </a:solidFill>
            </a:endParaRPr>
          </a:p>
        </p:txBody>
      </p:sp>
      <p:sp>
        <p:nvSpPr>
          <p:cNvPr id="44035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lnSpc>
                <a:spcPct val="90000"/>
              </a:lnSpc>
              <a:buNone/>
            </a:pPr>
            <a:r>
              <a:rPr lang="ru-RU" altLang="uk-UA" sz="2800" dirty="0"/>
              <a:t> </a:t>
            </a:r>
            <a:r>
              <a:rPr lang="ru-RU" altLang="uk-UA" sz="2800" b="1" dirty="0">
                <a:solidFill>
                  <a:srgbClr val="CC3300"/>
                </a:solidFill>
              </a:rPr>
              <a:t>Простір і час</a:t>
            </a:r>
            <a:r>
              <a:rPr lang="ru-RU" altLang="uk-UA" sz="2800" b="1" dirty="0">
                <a:solidFill>
                  <a:srgbClr val="663300"/>
                </a:solidFill>
              </a:rPr>
              <a:t> - це основні форми існування матерії.</a:t>
            </a:r>
            <a:endParaRPr lang="ru-RU" altLang="uk-UA" sz="2800" b="1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uk-UA" sz="2800" dirty="0"/>
              <a:t> </a:t>
            </a:r>
            <a:r>
              <a:rPr lang="ru-RU" altLang="uk-UA" sz="2800" dirty="0">
                <a:solidFill>
                  <a:srgbClr val="663300"/>
                </a:solidFill>
              </a:rPr>
              <a:t>У тлумаченні простору та часу історично склалися два основні підходи:</a:t>
            </a:r>
            <a:endParaRPr lang="ru-RU" altLang="uk-UA" sz="2800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uk-UA" sz="2800" dirty="0"/>
              <a:t>      </a:t>
            </a:r>
            <a:r>
              <a:rPr lang="ru-RU" altLang="uk-UA" sz="2800" b="1" i="1" u="sng" dirty="0">
                <a:solidFill>
                  <a:srgbClr val="663300"/>
                </a:solidFill>
              </a:rPr>
              <a:t>1) субстанційний підхід;</a:t>
            </a:r>
            <a:endParaRPr lang="ru-RU" altLang="uk-UA" sz="2800" b="1" i="1" u="sng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uk-UA" sz="2800" b="1" i="1" u="sng" dirty="0">
                <a:solidFill>
                  <a:srgbClr val="663300"/>
                </a:solidFill>
              </a:rPr>
              <a:t>      2) реляційний (атрибутивний) підхід.</a:t>
            </a:r>
            <a:endParaRPr lang="ru-RU" altLang="uk-UA" sz="2800" b="1" i="1" u="sng" dirty="0">
              <a:solidFill>
                <a:srgbClr val="66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altLang="uk-UA" sz="2800" dirty="0">
                <a:solidFill>
                  <a:srgbClr val="663300"/>
                </a:solidFill>
              </a:rPr>
              <a:t>      Перший окреслений лінією Демокріт-Ньютон – простір і час – окремі, незалежні від матерії субстанції. Другий </a:t>
            </a:r>
            <a:r>
              <a:rPr lang="uk-UA" altLang="uk-UA" sz="2800" dirty="0">
                <a:solidFill>
                  <a:srgbClr val="663300"/>
                </a:solidFill>
              </a:rPr>
              <a:t>підхід вважає, що п</a:t>
            </a:r>
            <a:r>
              <a:rPr lang="ru-RU" altLang="uk-UA" sz="2800" dirty="0">
                <a:solidFill>
                  <a:srgbClr val="663300"/>
                </a:solidFill>
              </a:rPr>
              <a:t>ростір та час </a:t>
            </a:r>
            <a:r>
              <a:rPr lang="uk-UA" altLang="uk-UA" sz="2800" dirty="0">
                <a:solidFill>
                  <a:srgbClr val="663300"/>
                </a:solidFill>
              </a:rPr>
              <a:t>- це</a:t>
            </a:r>
            <a:r>
              <a:rPr lang="ru-RU" altLang="uk-UA" sz="2800" dirty="0">
                <a:solidFill>
                  <a:srgbClr val="663300"/>
                </a:solidFill>
              </a:rPr>
              <a:t> невід'ємні від матерії способи упорядкування її, - це форми </a:t>
            </a:r>
            <a:r>
              <a:rPr lang="uk-UA" altLang="uk-UA" sz="2800" dirty="0">
                <a:solidFill>
                  <a:srgbClr val="663300"/>
                </a:solidFill>
              </a:rPr>
              <a:t>її </a:t>
            </a:r>
            <a:r>
              <a:rPr lang="ru-RU" altLang="uk-UA" sz="2800" dirty="0">
                <a:solidFill>
                  <a:srgbClr val="663300"/>
                </a:solidFill>
              </a:rPr>
              <a:t>буття .</a:t>
            </a:r>
            <a:endParaRPr lang="ru-RU" altLang="uk-UA" sz="2800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charRg st="0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4035">
                                            <p:txEl>
                                              <p:charRg st="0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4035">
                                            <p:txEl>
                                              <p:charRg st="0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4035">
                                            <p:txEl>
                                              <p:charRg st="0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4035">
                                            <p:txEl>
                                              <p:charRg st="0" end="5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charRg st="53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4035">
                                            <p:txEl>
                                              <p:charRg st="53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4035">
                                            <p:txEl>
                                              <p:charRg st="53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4035">
                                            <p:txEl>
                                              <p:charRg st="53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4035">
                                            <p:txEl>
                                              <p:charRg st="53" end="1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charRg st="124" end="1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035">
                                            <p:txEl>
                                              <p:charRg st="124" end="15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4035">
                                            <p:txEl>
                                              <p:charRg st="124" end="15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4035">
                                            <p:txEl>
                                              <p:charRg st="124" end="1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4035">
                                            <p:txEl>
                                              <p:charRg st="124" end="15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charRg st="155" end="19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4035">
                                            <p:txEl>
                                              <p:charRg st="155" end="19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4035">
                                            <p:txEl>
                                              <p:charRg st="155" end="19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4035">
                                            <p:txEl>
                                              <p:charRg st="155" end="19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4035">
                                            <p:txEl>
                                              <p:charRg st="155" end="19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charRg st="198" end="4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4035">
                                            <p:txEl>
                                              <p:charRg st="198" end="42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4035">
                                            <p:txEl>
                                              <p:charRg st="198" end="42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4035">
                                            <p:txEl>
                                              <p:charRg st="198" end="4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4035">
                                            <p:txEl>
                                              <p:charRg st="198" end="4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4403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br>
              <a:rPr lang="uk-UA" altLang="uk-UA" sz="3600" dirty="0"/>
            </a:br>
            <a:r>
              <a:rPr lang="en-US" altLang="uk-UA" sz="3600" dirty="0"/>
              <a:t>1.</a:t>
            </a:r>
            <a:r>
              <a:rPr lang="uk-UA" altLang="uk-UA" sz="3600" dirty="0"/>
              <a:t>Категорія буття: сенс та специфіка. Форми буття.</a:t>
            </a:r>
            <a:endParaRPr lang="ru-RU" altLang="uk-UA" b="1" dirty="0">
              <a:solidFill>
                <a:srgbClr val="6600FF"/>
              </a:solidFill>
            </a:endParaRPr>
          </a:p>
        </p:txBody>
      </p:sp>
      <p:sp>
        <p:nvSpPr>
          <p:cNvPr id="6147" name="Rectangle 3"/>
          <p:cNvSpPr>
            <a:spLocks noGrp="1"/>
          </p:cNvSpPr>
          <p:nvPr>
            <p:ph sz="half"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  <a:buNone/>
            </a:pPr>
            <a:r>
              <a:rPr lang="ru-RU" altLang="uk-UA" sz="2400" dirty="0">
                <a:latin typeface="+mn-lt"/>
                <a:ea typeface="+mn-ea"/>
                <a:cs typeface="+mn-cs"/>
              </a:rPr>
              <a:t> </a:t>
            </a:r>
            <a:r>
              <a:rPr lang="uk-UA" altLang="uk-UA" sz="2400" dirty="0">
                <a:solidFill>
                  <a:srgbClr val="993300"/>
                </a:solidFill>
                <a:latin typeface="+mn-lt"/>
                <a:ea typeface="+mn-ea"/>
                <a:cs typeface="+mn-cs"/>
              </a:rPr>
              <a:t>Проблема буття є однією з найдавніших тем філософських роздумів і досліджень. Розділ філософського знання, пов'язаний із дослідженням буття, отримав назву </a:t>
            </a:r>
            <a:r>
              <a:rPr lang="uk-UA" altLang="uk-UA" sz="2400" b="1" i="1" dirty="0">
                <a:solidFill>
                  <a:srgbClr val="CC0066"/>
                </a:solidFill>
                <a:latin typeface="+mn-lt"/>
                <a:ea typeface="+mn-ea"/>
                <a:cs typeface="+mn-cs"/>
              </a:rPr>
              <a:t>«ОНТОЛОГІЯ</a:t>
            </a:r>
            <a:r>
              <a:rPr lang="uk-UA" altLang="uk-UA" sz="2400" i="1" dirty="0">
                <a:solidFill>
                  <a:srgbClr val="CC0066"/>
                </a:solidFill>
                <a:latin typeface="+mn-lt"/>
                <a:ea typeface="+mn-ea"/>
                <a:cs typeface="+mn-cs"/>
              </a:rPr>
              <a:t>»</a:t>
            </a:r>
            <a:r>
              <a:rPr lang="uk-UA" altLang="uk-UA" sz="2400" i="1" dirty="0">
                <a:solidFill>
                  <a:srgbClr val="9933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altLang="uk-UA" sz="2400" dirty="0">
                <a:solidFill>
                  <a:srgbClr val="993300"/>
                </a:solidFill>
                <a:latin typeface="+mn-lt"/>
                <a:ea typeface="+mn-ea"/>
                <a:cs typeface="+mn-cs"/>
              </a:rPr>
              <a:t>(від давньогрецького </a:t>
            </a:r>
            <a:r>
              <a:rPr lang="uk-UA" altLang="uk-UA" sz="2400" i="1" dirty="0">
                <a:solidFill>
                  <a:srgbClr val="993300"/>
                </a:solidFill>
                <a:latin typeface="+mn-lt"/>
                <a:ea typeface="+mn-ea"/>
                <a:cs typeface="+mn-cs"/>
              </a:rPr>
              <a:t>«онтос» </a:t>
            </a:r>
            <a:r>
              <a:rPr lang="uk-UA" altLang="uk-UA" sz="2400" dirty="0">
                <a:solidFill>
                  <a:srgbClr val="993300"/>
                </a:solidFill>
                <a:latin typeface="+mn-lt"/>
                <a:ea typeface="+mn-ea"/>
                <a:cs typeface="+mn-cs"/>
              </a:rPr>
              <a:t>- буття, сутнє). </a:t>
            </a:r>
            <a:endParaRPr lang="uk-UA" altLang="uk-UA" sz="2400" dirty="0">
              <a:solidFill>
                <a:srgbClr val="9933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148" name="Rectangle 4"/>
          <p:cNvSpPr>
            <a:spLocks noGrp="1"/>
          </p:cNvSpPr>
          <p:nvPr>
            <p:ph sz="half" idx="2"/>
          </p:nvPr>
        </p:nvSpPr>
        <p:spPr>
          <a:solidFill>
            <a:srgbClr val="CCFF33">
              <a:alpha val="100000"/>
            </a:srgbClr>
          </a:solidFill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  <a:buNone/>
            </a:pPr>
            <a:r>
              <a:rPr lang="uk-UA" altLang="uk-UA" b="1" i="1" u="sng" dirty="0">
                <a:solidFill>
                  <a:srgbClr val="CC0066"/>
                </a:solidFill>
                <a:latin typeface="+mn-lt"/>
                <a:ea typeface="+mn-ea"/>
                <a:cs typeface="+mn-cs"/>
              </a:rPr>
              <a:t>Б У Т Т Я :</a:t>
            </a:r>
            <a:endParaRPr lang="uk-UA" altLang="uk-UA" b="1" i="1" u="sng" dirty="0">
              <a:solidFill>
                <a:srgbClr val="CC0066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buClrTx/>
              <a:buSzTx/>
              <a:buFontTx/>
            </a:pPr>
            <a:r>
              <a:rPr lang="uk-UA" altLang="uk-UA" dirty="0">
                <a:solidFill>
                  <a:srgbClr val="993300"/>
                </a:solidFill>
                <a:latin typeface="+mn-lt"/>
                <a:ea typeface="+mn-ea"/>
                <a:cs typeface="+mn-cs"/>
              </a:rPr>
              <a:t> це гранично широке поняття;</a:t>
            </a:r>
            <a:endParaRPr lang="uk-UA" altLang="uk-UA" dirty="0">
              <a:solidFill>
                <a:srgbClr val="993300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buClrTx/>
              <a:buSzTx/>
              <a:buFontTx/>
            </a:pPr>
            <a:r>
              <a:rPr lang="uk-UA" altLang="uk-UA" dirty="0">
                <a:solidFill>
                  <a:srgbClr val="993300"/>
                </a:solidFill>
                <a:latin typeface="+mn-lt"/>
                <a:ea typeface="+mn-ea"/>
                <a:cs typeface="+mn-cs"/>
              </a:rPr>
              <a:t>фіксує характеристики та прояви світу через зіставлення з небуттям;</a:t>
            </a:r>
            <a:endParaRPr lang="uk-UA" altLang="uk-UA" dirty="0">
              <a:solidFill>
                <a:srgbClr val="993300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buClrTx/>
              <a:buSzTx/>
              <a:buFontTx/>
            </a:pPr>
            <a:r>
              <a:rPr lang="uk-UA" altLang="uk-UA" dirty="0">
                <a:solidFill>
                  <a:srgbClr val="993300"/>
                </a:solidFill>
                <a:latin typeface="+mn-lt"/>
                <a:ea typeface="+mn-ea"/>
                <a:cs typeface="+mn-cs"/>
              </a:rPr>
              <a:t>найвища цінність для людини.</a:t>
            </a:r>
            <a:endParaRPr lang="ru-RU" altLang="uk-UA" dirty="0">
              <a:solidFill>
                <a:srgbClr val="993300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buClrTx/>
              <a:buSzTx/>
              <a:buFontTx/>
            </a:pPr>
            <a:endParaRPr lang="ru-RU" altLang="uk-UA" dirty="0">
              <a:solidFill>
                <a:srgbClr val="993300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1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charRg st="0" end="2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6147">
                                            <p:txEl>
                                              <p:charRg st="0" end="2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6147">
                                            <p:txEl>
                                              <p:charRg st="0" end="21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6147">
                                            <p:txEl>
                                              <p:charRg st="0" end="21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99"/>
                            </p:stCondLst>
                            <p:childTnLst>
                              <p:par>
                                <p:cTn id="2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8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8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8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8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charRg st="12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48">
                                            <p:txEl>
                                              <p:charRg st="12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48">
                                            <p:txEl>
                                              <p:charRg st="12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48">
                                            <p:txEl>
                                              <p:charRg st="12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148">
                                            <p:txEl>
                                              <p:charRg st="12" end="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charRg st="41" end="10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48">
                                            <p:txEl>
                                              <p:charRg st="41" end="10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48">
                                            <p:txEl>
                                              <p:charRg st="41" end="10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48">
                                            <p:txEl>
                                              <p:charRg st="41" end="10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48">
                                            <p:txEl>
                                              <p:charRg st="41" end="10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charRg st="109" end="1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48">
                                            <p:txEl>
                                              <p:charRg st="109" end="13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48">
                                            <p:txEl>
                                              <p:charRg st="109" end="13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48">
                                            <p:txEl>
                                              <p:charRg st="109" end="1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148">
                                            <p:txEl>
                                              <p:charRg st="109" end="1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  <p:bldP spid="6148" grpId="0" animBg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5062" name="Rectangle 6"/>
          <p:cNvSpPr/>
          <p:nvPr/>
        </p:nvSpPr>
        <p:spPr>
          <a:xfrm>
            <a:off x="179388" y="1316038"/>
            <a:ext cx="8964612" cy="4524375"/>
          </a:xfrm>
          <a:prstGeom prst="rect">
            <a:avLst/>
          </a:prstGeom>
          <a:blipFill rotWithShape="1">
            <a:blip r:embed="rId2"/>
          </a:blipFill>
          <a:ln w="9525">
            <a:noFill/>
          </a:ln>
        </p:spPr>
        <p:txBody>
          <a:bodyPr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ru-RU" altLang="uk-UA" sz="1800" dirty="0"/>
              <a:t>            </a:t>
            </a:r>
            <a:r>
              <a:rPr lang="ru-RU" altLang="uk-UA" sz="2400" b="1" dirty="0">
                <a:solidFill>
                  <a:srgbClr val="660066"/>
                </a:solidFill>
              </a:rPr>
              <a:t>Матеріалізм підкреслює об’єктивний характер простору і часу. У тому, що простір і час невіддільні від матерії, проявляється їх універсальність і всезагальність. Простір виражає порядок розміщення одночасно існуючих об’єктів. Час виражає послідовність існування явищ, що змінюють одне одного.</a:t>
            </a:r>
            <a:endParaRPr lang="ru-RU" altLang="uk-UA" sz="2400" b="1" dirty="0">
              <a:solidFill>
                <a:srgbClr val="660066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ru-RU" altLang="uk-UA" sz="2400" b="1" dirty="0">
              <a:solidFill>
                <a:srgbClr val="660066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ru-RU" altLang="uk-UA" sz="2400" b="1" dirty="0">
                <a:solidFill>
                  <a:srgbClr val="660066"/>
                </a:solidFill>
              </a:rPr>
              <a:t>      Час незворотній, тобто будь-який матеріальний процес розвивається в одному напрямку - від минулого до майбутнього.</a:t>
            </a:r>
            <a:endParaRPr lang="ru-RU" altLang="uk-UA" sz="2400" b="1" dirty="0">
              <a:solidFill>
                <a:srgbClr val="660066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ru-RU" altLang="uk-UA" sz="2400" b="1" dirty="0">
              <a:solidFill>
                <a:srgbClr val="660066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ru-RU" altLang="uk-UA" sz="2400" b="1" dirty="0">
                <a:solidFill>
                  <a:srgbClr val="660066"/>
                </a:solidFill>
              </a:rPr>
              <a:t>      </a:t>
            </a:r>
            <a:endParaRPr lang="ru-RU" altLang="uk-UA" sz="2400" b="1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3794" name="Rectangle 2"/>
          <p:cNvSpPr>
            <a:spLocks noGrp="1"/>
          </p:cNvSpPr>
          <p:nvPr>
            <p:ph type="title"/>
          </p:nvPr>
        </p:nvSpPr>
        <p:spPr>
          <a:xfrm>
            <a:off x="755650" y="274638"/>
            <a:ext cx="7931150" cy="346075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sz="4000" dirty="0"/>
              <a:t>ПРОСТІР</a:t>
            </a:r>
            <a:endParaRPr lang="uk-UA" altLang="uk-UA" sz="4000" dirty="0"/>
          </a:p>
        </p:txBody>
      </p:sp>
      <p:sp>
        <p:nvSpPr>
          <p:cNvPr id="47107" name="Rectangle 3"/>
          <p:cNvSpPr>
            <a:spLocks noGrp="1"/>
          </p:cNvSpPr>
          <p:nvPr>
            <p:ph idx="1"/>
          </p:nvPr>
        </p:nvSpPr>
        <p:spPr>
          <a:xfrm>
            <a:off x="323850" y="692150"/>
            <a:ext cx="8362950" cy="5434013"/>
          </a:xfrm>
          <a:ln/>
        </p:spPr>
        <p:txBody>
          <a:bodyPr vert="horz" wrap="square" lIns="91440" tIns="45720" rIns="91440" bIns="45720" anchor="t" anchorCtr="0"/>
          <a:p>
            <a:pPr eaLnBrk="1" hangingPunct="1">
              <a:lnSpc>
                <a:spcPct val="80000"/>
              </a:lnSpc>
              <a:buNone/>
            </a:pPr>
            <a:r>
              <a:rPr lang="ru-RU" altLang="uk-UA" sz="2400" dirty="0">
                <a:solidFill>
                  <a:srgbClr val="003399"/>
                </a:solidFill>
              </a:rPr>
              <a:t>– форма існування (буття) матерії, яка характеризується принаймні, двома суттєвими моментами, а саме: протяжністю матеріальних об’єктів та їх взаємодією.</a:t>
            </a:r>
            <a:endParaRPr lang="ru-RU" altLang="uk-UA" sz="2400" dirty="0">
              <a:solidFill>
                <a:srgbClr val="003399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altLang="uk-UA" sz="2400" dirty="0">
                <a:solidFill>
                  <a:srgbClr val="003399"/>
                </a:solidFill>
              </a:rPr>
              <a:t>   Тобто, простір існує лише тоді і в тому зв’язку, коли є матеріальні об’єкти. Без них це поняття є безпредметним. Особливістю простору як філософської категорії є його трьохмірність, бо такі виміри мають матеріальні об’єкти (ширина, висота, довжина).</a:t>
            </a:r>
            <a:endParaRPr lang="ru-RU" altLang="uk-UA" sz="2400" dirty="0">
              <a:solidFill>
                <a:srgbClr val="003399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ru-RU" altLang="uk-UA" sz="2400" dirty="0">
              <a:solidFill>
                <a:srgbClr val="003399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altLang="uk-UA" sz="2400" b="1" dirty="0">
                <a:solidFill>
                  <a:srgbClr val="FF3300"/>
                </a:solidFill>
              </a:rPr>
              <a:t>Час</a:t>
            </a:r>
            <a:r>
              <a:rPr lang="ru-RU" altLang="uk-UA" sz="2400" dirty="0"/>
              <a:t> </a:t>
            </a:r>
            <a:r>
              <a:rPr lang="ru-RU" altLang="uk-UA" sz="2400" dirty="0">
                <a:solidFill>
                  <a:srgbClr val="003399"/>
                </a:solidFill>
              </a:rPr>
              <a:t>– теж форма існування матерії. Категорія “час” відображає тривалість існування матеріальних об’єктів і послідовність їх зміни. </a:t>
            </a:r>
            <a:endParaRPr lang="ru-RU" altLang="uk-UA" sz="2400" dirty="0">
              <a:solidFill>
                <a:srgbClr val="003399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ru-RU" altLang="uk-UA" sz="2400" dirty="0">
                <a:solidFill>
                  <a:srgbClr val="003399"/>
                </a:solidFill>
              </a:rPr>
              <a:t>   Так само, як і простір, час без матеріальних об’єктів не існує. Особливістю часу є те, що він незворотний. Час повернути назад неможливо. </a:t>
            </a:r>
            <a:endParaRPr lang="ru-RU" altLang="uk-UA" sz="24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0" end="1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0" end="16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0" end="16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0" end="16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0" end="16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162" end="4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162" end="4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162" end="41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162" end="41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162" end="4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416" end="5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416" end="54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416" end="548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416" end="548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416" end="54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548" end="6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548" end="69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548" end="69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548" end="69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charRg st="548" end="69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33"/>
            </a:gs>
            <a:gs pos="100000">
              <a:srgbClr val="EEFFBC"/>
            </a:gs>
          </a:gsLst>
          <a:path path="rect">
            <a:fillToRect l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611188" y="188913"/>
            <a:ext cx="8208962" cy="431800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ru-RU" altLang="uk-UA" sz="2800" b="1" dirty="0">
                <a:solidFill>
                  <a:srgbClr val="CC3300"/>
                </a:solidFill>
              </a:rPr>
              <a:t>Спільними моментами</a:t>
            </a:r>
            <a:r>
              <a:rPr lang="ru-RU" altLang="uk-UA" sz="2800" b="1" dirty="0">
                <a:solidFill>
                  <a:srgbClr val="003366"/>
                </a:solidFill>
              </a:rPr>
              <a:t> для простору і часу</a:t>
            </a:r>
            <a:endParaRPr lang="uk-UA" altLang="uk-UA" sz="4000" dirty="0"/>
          </a:p>
        </p:txBody>
      </p:sp>
      <p:sp>
        <p:nvSpPr>
          <p:cNvPr id="48131" name="Rectangle 3"/>
          <p:cNvSpPr>
            <a:spLocks noGrp="1"/>
          </p:cNvSpPr>
          <p:nvPr>
            <p:ph idx="1"/>
          </p:nvPr>
        </p:nvSpPr>
        <p:spPr>
          <a:xfrm>
            <a:off x="323850" y="836613"/>
            <a:ext cx="8362950" cy="5289550"/>
          </a:xfrm>
          <a:ln/>
        </p:spPr>
        <p:txBody>
          <a:bodyPr vert="horz" wrap="square" lIns="91440" tIns="45720" rIns="91440" bIns="45720" anchor="t" anchorCtr="0"/>
          <a:p>
            <a:pPr algn="just" eaLnBrk="1" hangingPunct="1">
              <a:buNone/>
            </a:pPr>
            <a:r>
              <a:rPr lang="ru-RU" altLang="uk-UA" sz="2800" dirty="0">
                <a:solidFill>
                  <a:srgbClr val="003366"/>
                </a:solidFill>
              </a:rPr>
              <a:t> є те, що вони: </a:t>
            </a:r>
            <a:endParaRPr lang="ru-RU" altLang="uk-UA" sz="2800" dirty="0">
              <a:solidFill>
                <a:srgbClr val="003366"/>
              </a:solidFill>
            </a:endParaRPr>
          </a:p>
          <a:p>
            <a:pPr algn="just" eaLnBrk="1" hangingPunct="1">
              <a:buNone/>
            </a:pPr>
            <a:r>
              <a:rPr lang="ru-RU" altLang="uk-UA" sz="2800" b="1" dirty="0">
                <a:solidFill>
                  <a:srgbClr val="003366"/>
                </a:solidFill>
              </a:rPr>
              <a:t>а) об’єктивні (існують незалежно від людини, її свідомості); </a:t>
            </a:r>
            <a:endParaRPr lang="ru-RU" altLang="uk-UA" sz="2800" b="1" dirty="0">
              <a:solidFill>
                <a:srgbClr val="003366"/>
              </a:solidFill>
            </a:endParaRPr>
          </a:p>
          <a:p>
            <a:pPr algn="just" eaLnBrk="1" hangingPunct="1">
              <a:buNone/>
            </a:pPr>
            <a:r>
              <a:rPr lang="ru-RU" altLang="uk-UA" sz="2800" b="1" dirty="0">
                <a:solidFill>
                  <a:srgbClr val="003366"/>
                </a:solidFill>
              </a:rPr>
              <a:t>б) пізнаванні (є об’єктами вивчення)</a:t>
            </a:r>
            <a:br>
              <a:rPr lang="ru-RU" altLang="uk-UA" sz="2800" b="1" dirty="0">
                <a:solidFill>
                  <a:srgbClr val="003366"/>
                </a:solidFill>
              </a:rPr>
            </a:br>
            <a:endParaRPr lang="ru-RU" altLang="uk-UA" sz="2800" b="1" dirty="0">
              <a:solidFill>
                <a:srgbClr val="003366"/>
              </a:solidFill>
            </a:endParaRPr>
          </a:p>
          <a:p>
            <a:pPr algn="just" eaLnBrk="1" hangingPunct="1">
              <a:buNone/>
            </a:pPr>
            <a:r>
              <a:rPr lang="ru-RU" altLang="uk-UA" sz="2800" b="1" dirty="0">
                <a:solidFill>
                  <a:srgbClr val="003366"/>
                </a:solidFill>
              </a:rPr>
              <a:t>   Простір і час за своїм змістом суперечливі поняття. Ця суперечливість полягає в тому, </a:t>
            </a:r>
            <a:r>
              <a:rPr lang="uk-UA" altLang="uk-UA" sz="2800" b="1" dirty="0">
                <a:solidFill>
                  <a:srgbClr val="003366"/>
                </a:solidFill>
              </a:rPr>
              <a:t> що </a:t>
            </a:r>
            <a:r>
              <a:rPr lang="ru-RU" altLang="uk-UA" sz="2800" b="1" dirty="0">
                <a:solidFill>
                  <a:srgbClr val="003366"/>
                </a:solidFill>
              </a:rPr>
              <a:t>конкретні об’єкти є кінцевими як речі Землі, а з іншого, нескінченними, як об’єкти Всесвіту.</a:t>
            </a:r>
            <a:endParaRPr lang="ru-RU" altLang="uk-UA" sz="2800" b="1" dirty="0">
              <a:solidFill>
                <a:srgbClr val="003366"/>
              </a:solidFill>
            </a:endParaRPr>
          </a:p>
          <a:p>
            <a:pPr algn="just" eaLnBrk="1" hangingPunct="1"/>
            <a:endParaRPr lang="ru-RU" altLang="uk-UA" sz="2800" b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131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charRg st="17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8131">
                                            <p:txEl>
                                              <p:charRg st="17" end="7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charRg st="79" end="1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8131">
                                            <p:txEl>
                                              <p:charRg st="79" end="1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charRg st="117" end="30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8131">
                                            <p:txEl>
                                              <p:charRg st="117" end="30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45" name="Rectangle 5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sz="4000" b="1" i="1" dirty="0">
                <a:solidFill>
                  <a:srgbClr val="008000"/>
                </a:solidFill>
              </a:rPr>
              <a:t>РОЗУМІННЯ БУТТЯ В ІСТОРІЇ ФІЛОСОФСЬКОЇ ДУМКИ</a:t>
            </a:r>
            <a:endParaRPr lang="ru-RU" altLang="uk-UA" sz="4000" b="1" i="1" dirty="0">
              <a:solidFill>
                <a:srgbClr val="008000"/>
              </a:solidFill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66675" y="1266825"/>
          <a:ext cx="9144000" cy="5373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3317" name="Rectangle 5"/>
          <p:cNvSpPr>
            <a:spLocks noGrp="1"/>
          </p:cNvSpPr>
          <p:nvPr>
            <p:ph type="subTitle" idx="4294967295"/>
          </p:nvPr>
        </p:nvSpPr>
        <p:spPr>
          <a:xfrm>
            <a:off x="539750" y="260350"/>
            <a:ext cx="8604250" cy="6169025"/>
          </a:xfrm>
          <a:ln/>
        </p:spPr>
        <p:txBody>
          <a:bodyPr vert="horz" wrap="square" lIns="91440" tIns="45720" rIns="91440" bIns="45720" anchor="t" anchorCtr="0"/>
          <a:lstStyle>
            <a:lvl1pPr marL="0" lvl="0" indent="0" algn="ctr">
              <a:buClrTx/>
              <a:buSzTx/>
              <a:buFontTx/>
              <a:buNone/>
              <a:defRPr/>
            </a:lvl1pPr>
            <a:lvl2pPr marL="457200" lvl="1" indent="0" algn="ctr">
              <a:buClrTx/>
              <a:buSzTx/>
              <a:buFontTx/>
              <a:buNone/>
              <a:defRPr/>
            </a:lvl2pPr>
            <a:lvl3pPr marL="914400" lvl="2" indent="0" algn="ctr">
              <a:buClrTx/>
              <a:buSzTx/>
              <a:buFontTx/>
              <a:buNone/>
              <a:defRPr/>
            </a:lvl3pPr>
            <a:lvl4pPr marL="1371600" lvl="3" indent="0" algn="ctr">
              <a:buClrTx/>
              <a:buSzTx/>
              <a:buFontTx/>
              <a:buNone/>
              <a:defRPr/>
            </a:lvl4pPr>
            <a:lvl5pPr marL="1828800" lvl="4" indent="0" algn="ctr">
              <a:buClrTx/>
              <a:buSzTx/>
              <a:buFontTx/>
              <a:buNone/>
              <a:defRPr/>
            </a:lvl5pPr>
          </a:lstStyle>
          <a:p>
            <a:pPr lvl="0" algn="l" eaLnBrk="1" hangingPunct="1"/>
            <a:r>
              <a:rPr lang="uk-UA" altLang="uk-UA" b="1" i="1" dirty="0">
                <a:solidFill>
                  <a:srgbClr val="990099"/>
                </a:solidFill>
              </a:rPr>
              <a:t>2. У СЕРЕДНІ ВІКИ</a:t>
            </a:r>
            <a:r>
              <a:rPr lang="uk-UA" altLang="uk-UA" i="1" dirty="0"/>
              <a:t> </a:t>
            </a:r>
            <a:r>
              <a:rPr lang="uk-UA" altLang="uk-UA" b="1" dirty="0">
                <a:solidFill>
                  <a:srgbClr val="339966"/>
                </a:solidFill>
              </a:rPr>
              <a:t>буття постає в окресленні абсолюту</a:t>
            </a:r>
            <a:r>
              <a:rPr lang="en-US" altLang="uk-UA" b="1" dirty="0">
                <a:solidFill>
                  <a:srgbClr val="339966"/>
                </a:solidFill>
              </a:rPr>
              <a:t> - Бога</a:t>
            </a:r>
            <a:r>
              <a:rPr lang="uk-UA" altLang="uk-UA" b="1" dirty="0">
                <a:solidFill>
                  <a:srgbClr val="339966"/>
                </a:solidFill>
              </a:rPr>
              <a:t>.</a:t>
            </a:r>
            <a:endParaRPr lang="uk-UA" altLang="uk-UA" b="1" dirty="0">
              <a:solidFill>
                <a:srgbClr val="339966"/>
              </a:solidFill>
            </a:endParaRPr>
          </a:p>
          <a:p>
            <a:pPr lvl="0" algn="l" eaLnBrk="1" hangingPunct="1">
              <a:buChar char="•"/>
            </a:pPr>
            <a:endParaRPr lang="en-US" altLang="uk-UA" b="1" dirty="0"/>
          </a:p>
          <a:p>
            <a:pPr lvl="0" algn="l" eaLnBrk="1" hangingPunct="1">
              <a:buChar char="•"/>
            </a:pPr>
            <a:r>
              <a:rPr lang="en-US" altLang="uk-UA" dirty="0"/>
              <a:t>  </a:t>
            </a:r>
            <a:r>
              <a:rPr lang="uk-UA" altLang="uk-UA" dirty="0"/>
              <a:t> </a:t>
            </a:r>
            <a:r>
              <a:rPr lang="uk-UA" altLang="uk-UA" b="1" i="1" dirty="0">
                <a:solidFill>
                  <a:srgbClr val="FF0000"/>
                </a:solidFill>
              </a:rPr>
              <a:t>БОГ</a:t>
            </a:r>
            <a:r>
              <a:rPr lang="uk-UA" altLang="uk-UA" i="1" dirty="0"/>
              <a:t> </a:t>
            </a:r>
            <a:r>
              <a:rPr lang="uk-UA" altLang="uk-UA" b="1" dirty="0">
                <a:solidFill>
                  <a:srgbClr val="339966"/>
                </a:solidFill>
              </a:rPr>
              <a:t>як абсолютне буття протистоїть світові, природі; </a:t>
            </a:r>
            <a:endParaRPr lang="uk-UA" altLang="uk-UA" b="1" dirty="0">
              <a:solidFill>
                <a:srgbClr val="339966"/>
              </a:solidFill>
            </a:endParaRPr>
          </a:p>
          <a:p>
            <a:pPr lvl="0" algn="l" eaLnBrk="1" hangingPunct="1">
              <a:buChar char="•"/>
            </a:pPr>
            <a:r>
              <a:rPr lang="uk-UA" altLang="uk-UA" b="1" dirty="0">
                <a:solidFill>
                  <a:srgbClr val="339966"/>
                </a:solidFill>
              </a:rPr>
              <a:t>за своїми якостями він вічний, незмінний, всеохоплюючий;</a:t>
            </a:r>
            <a:endParaRPr lang="uk-UA" altLang="uk-UA" b="1" dirty="0">
              <a:solidFill>
                <a:srgbClr val="339966"/>
              </a:solidFill>
            </a:endParaRPr>
          </a:p>
          <a:p>
            <a:pPr lvl="0" algn="l" eaLnBrk="1" hangingPunct="1">
              <a:buChar char="•"/>
            </a:pPr>
            <a:r>
              <a:rPr lang="uk-UA" altLang="uk-UA" b="1" dirty="0">
                <a:solidFill>
                  <a:srgbClr val="339966"/>
                </a:solidFill>
              </a:rPr>
              <a:t> він є запорукою того, що буття невмируще.</a:t>
            </a:r>
            <a:endParaRPr lang="ru-RU" altLang="uk-UA" b="1" dirty="0">
              <a:solidFill>
                <a:srgbClr val="339966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0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0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0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0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0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9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62" end="1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62" end="1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62" end="1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62" end="1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62" end="11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399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119" end="17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119" end="17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119" end="17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119" end="17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119" end="17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899"/>
                            </p:stCondLst>
                            <p:childTnLst>
                              <p:par>
                                <p:cTn id="2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176" end="2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176" end="2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176" end="2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176" end="2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176" end="21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370" name="Rectangle 10"/>
          <p:cNvSpPr>
            <a:spLocks noGrp="1"/>
          </p:cNvSpPr>
          <p:nvPr>
            <p:ph type="title"/>
          </p:nvPr>
        </p:nvSpPr>
        <p:spPr>
          <a:xfrm>
            <a:off x="971550" y="0"/>
            <a:ext cx="7715250" cy="836613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sz="2800" i="1" dirty="0"/>
              <a:t>3</a:t>
            </a:r>
            <a:r>
              <a:rPr lang="uk-UA" altLang="uk-UA" sz="4000" i="1" dirty="0"/>
              <a:t>.  </a:t>
            </a:r>
            <a:r>
              <a:rPr lang="uk-UA" altLang="uk-UA" sz="2400" b="1" i="1" dirty="0">
                <a:solidFill>
                  <a:srgbClr val="CC3300"/>
                </a:solidFill>
              </a:rPr>
              <a:t>ВИЗНАЧЕННЯ БУТТЯ У КЛАСИЧНІЙ ФІЛОСОФІЇ</a:t>
            </a:r>
            <a:r>
              <a:rPr lang="ru-RU" altLang="uk-UA" sz="4000" dirty="0"/>
              <a:t> </a:t>
            </a:r>
            <a:endParaRPr lang="ru-RU" altLang="uk-UA" sz="4000" dirty="0"/>
          </a:p>
        </p:txBody>
      </p:sp>
      <p:pic>
        <p:nvPicPr>
          <p:cNvPr id="15398" name="Picture 38"/>
          <p:cNvPicPr>
            <a:picLocks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0"/>
            <a:ext cx="6769100" cy="6005513"/>
          </a:xfrm>
          <a:ln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5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br>
              <a:rPr lang="uk-UA" altLang="uk-UA" sz="2000" b="1" dirty="0">
                <a:solidFill>
                  <a:srgbClr val="CC3300"/>
                </a:solidFill>
              </a:rPr>
            </a:br>
            <a:r>
              <a:rPr lang="uk-UA" altLang="uk-UA" sz="2000" b="1" dirty="0">
                <a:solidFill>
                  <a:srgbClr val="CC3300"/>
                </a:solidFill>
              </a:rPr>
              <a:t>НЕКЛАСИЧНА ФІЛОСОФІЯ</a:t>
            </a:r>
            <a:r>
              <a:rPr lang="uk-UA" altLang="uk-UA" sz="2000" dirty="0"/>
              <a:t> </a:t>
            </a:r>
            <a:r>
              <a:rPr lang="uk-UA" altLang="uk-UA" sz="2000" b="1" dirty="0">
                <a:solidFill>
                  <a:schemeClr val="accent2"/>
                </a:solidFill>
              </a:rPr>
              <a:t>звернула увагу на те, що маємо підстави вести розмову не про буття як таке, а про те,</a:t>
            </a:r>
            <a:r>
              <a:rPr lang="uk-UA" altLang="uk-UA" sz="2000" dirty="0"/>
              <a:t> </a:t>
            </a:r>
            <a:r>
              <a:rPr lang="uk-UA" altLang="uk-UA" sz="2000" b="1" dirty="0">
                <a:solidFill>
                  <a:srgbClr val="CC3300"/>
                </a:solidFill>
              </a:rPr>
              <a:t>що і як нам надано в контактах із дійсністю</a:t>
            </a:r>
            <a:r>
              <a:rPr lang="uk-UA" altLang="uk-UA" sz="2000" b="1" dirty="0"/>
              <a:t>. </a:t>
            </a:r>
            <a:r>
              <a:rPr lang="uk-UA" altLang="uk-UA" sz="2000" b="1" dirty="0">
                <a:solidFill>
                  <a:schemeClr val="accent2"/>
                </a:solidFill>
              </a:rPr>
              <a:t>Наголошується,  шо буття  постає ще й </a:t>
            </a:r>
            <a:r>
              <a:rPr lang="uk-UA" altLang="uk-UA" sz="2000" b="1" i="1" dirty="0">
                <a:solidFill>
                  <a:schemeClr val="accent2"/>
                </a:solidFill>
              </a:rPr>
              <a:t>у часовому вимірі.</a:t>
            </a:r>
            <a:r>
              <a:rPr lang="uk-UA" altLang="uk-UA" sz="4000" dirty="0"/>
              <a:t> </a:t>
            </a:r>
            <a:endParaRPr lang="ru-RU" altLang="uk-UA" sz="4000" dirty="0"/>
          </a:p>
        </p:txBody>
      </p:sp>
      <p:sp>
        <p:nvSpPr>
          <p:cNvPr id="2061" name="Rectangle 3"/>
          <p:cNvSpPr>
            <a:spLocks noGrp="1"/>
          </p:cNvSpPr>
          <p:nvPr>
            <p:ph type="body" idx="4294967295"/>
          </p:nvPr>
        </p:nvSpPr>
        <p:spPr>
          <a:xfrm>
            <a:off x="430213" y="1773238"/>
            <a:ext cx="8713787" cy="4824412"/>
          </a:xfrm>
          <a:ln/>
        </p:spPr>
        <p:txBody>
          <a:bodyPr vert="horz" wrap="square" lIns="91440" tIns="45720" rIns="91440" bIns="45720" anchor="t" anchorCtr="0"/>
          <a:p>
            <a:pPr eaLnBrk="1" hangingPunct="1">
              <a:buNone/>
            </a:pPr>
            <a:r>
              <a:rPr lang="uk-UA" altLang="uk-UA" sz="2800" b="1" i="1" u="sng" dirty="0">
                <a:solidFill>
                  <a:srgbClr val="990099"/>
                </a:solidFill>
              </a:rPr>
              <a:t>ВИЗНАЧЕННЯ БУТТЯ У  НЕКЛАСИЧНІЙ ФІЛОСОФІЇ</a:t>
            </a:r>
            <a:r>
              <a:rPr lang="uk-UA" altLang="uk-UA" b="1" u="sng" dirty="0">
                <a:solidFill>
                  <a:srgbClr val="990099"/>
                </a:solidFill>
              </a:rPr>
              <a:t> </a:t>
            </a:r>
            <a:endParaRPr lang="ru-RU" altLang="uk-UA" b="1" u="sng" dirty="0">
              <a:solidFill>
                <a:srgbClr val="990099"/>
              </a:solidFill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255588" y="1585913"/>
          <a:ext cx="8389937" cy="5272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196" name="Rectangle 4"/>
          <p:cNvSpPr>
            <a:spLocks noGrp="1"/>
          </p:cNvSpPr>
          <p:nvPr>
            <p:ph type="ctrTitle"/>
          </p:nvPr>
        </p:nvSpPr>
        <p:spPr>
          <a:xfrm>
            <a:off x="685800" y="333375"/>
            <a:ext cx="8278813" cy="6264275"/>
          </a:xfrm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r>
              <a:rPr lang="uk-UA" altLang="uk-UA" sz="3600" b="1" i="1" dirty="0">
                <a:solidFill>
                  <a:srgbClr val="FF0000"/>
                </a:solidFill>
              </a:rPr>
              <a:t>Проблема буття</a:t>
            </a:r>
            <a:r>
              <a:rPr lang="uk-UA" altLang="uk-UA" sz="3600" b="1" i="1" dirty="0">
                <a:solidFill>
                  <a:srgbClr val="33CC33"/>
                </a:solidFill>
              </a:rPr>
              <a:t> </a:t>
            </a:r>
            <a:r>
              <a:rPr lang="ru-RU" altLang="uk-UA" sz="3600" b="1" i="1" dirty="0">
                <a:solidFill>
                  <a:srgbClr val="0066FF"/>
                </a:solidFill>
              </a:rPr>
              <a:t>— </a:t>
            </a:r>
            <a:r>
              <a:rPr lang="uk-UA" altLang="uk-UA" sz="3600" b="1" i="1" dirty="0">
                <a:solidFill>
                  <a:srgbClr val="0066FF"/>
                </a:solidFill>
              </a:rPr>
              <a:t>це передусім проблема: бути чи не  бути?</a:t>
            </a:r>
            <a:br>
              <a:rPr lang="uk-UA" altLang="uk-UA" sz="3600" b="1" i="1" dirty="0">
                <a:solidFill>
                  <a:srgbClr val="0066FF"/>
                </a:solidFill>
              </a:rPr>
            </a:br>
            <a:br>
              <a:rPr lang="uk-UA" altLang="uk-UA" sz="3600" b="1" i="1" dirty="0">
                <a:solidFill>
                  <a:srgbClr val="0066FF"/>
                </a:solidFill>
              </a:rPr>
            </a:br>
            <a:r>
              <a:rPr lang="uk-UA" altLang="uk-UA" sz="3600" b="1" i="1" dirty="0">
                <a:solidFill>
                  <a:srgbClr val="0066FF"/>
                </a:solidFill>
              </a:rPr>
              <a:t>Найпершою умовою розуміння буття є вироблення поняття </a:t>
            </a:r>
            <a:br>
              <a:rPr lang="uk-UA" altLang="uk-UA" sz="3600" b="1" i="1" dirty="0">
                <a:solidFill>
                  <a:srgbClr val="0066FF"/>
                </a:solidFill>
              </a:rPr>
            </a:br>
            <a:r>
              <a:rPr lang="uk-UA" altLang="uk-UA" sz="3600" b="1" i="1" dirty="0">
                <a:solidFill>
                  <a:srgbClr val="0066FF"/>
                </a:solidFill>
              </a:rPr>
              <a:t>"У С Е</a:t>
            </a:r>
            <a:r>
              <a:rPr lang="ru-RU" altLang="uk-UA" sz="3600" b="1" i="1" dirty="0">
                <a:solidFill>
                  <a:srgbClr val="0066FF"/>
                </a:solidFill>
              </a:rPr>
              <a:t>". </a:t>
            </a:r>
            <a:br>
              <a:rPr lang="ru-RU" altLang="uk-UA" sz="3600" b="1" i="1" dirty="0">
                <a:solidFill>
                  <a:srgbClr val="0066FF"/>
                </a:solidFill>
              </a:rPr>
            </a:br>
            <a:r>
              <a:rPr lang="uk-UA" altLang="uk-UA" sz="3600" b="1" i="1" dirty="0">
                <a:solidFill>
                  <a:srgbClr val="0066FF"/>
                </a:solidFill>
              </a:rPr>
              <a:t>Поети, мислителі казали: " Усе моє — зі мною",</a:t>
            </a:r>
            <a:br>
              <a:rPr lang="uk-UA" altLang="uk-UA" sz="3600" b="1" i="1" dirty="0">
                <a:solidFill>
                  <a:srgbClr val="0066FF"/>
                </a:solidFill>
              </a:rPr>
            </a:br>
            <a:r>
              <a:rPr lang="uk-UA" altLang="uk-UA" sz="3600" b="1" i="1" dirty="0">
                <a:solidFill>
                  <a:srgbClr val="0066FF"/>
                </a:solidFill>
              </a:rPr>
              <a:t> "Нічого понад міру",</a:t>
            </a:r>
            <a:br>
              <a:rPr lang="uk-UA" altLang="uk-UA" sz="3600" b="1" i="1" dirty="0">
                <a:solidFill>
                  <a:srgbClr val="0066FF"/>
                </a:solidFill>
              </a:rPr>
            </a:br>
            <a:r>
              <a:rPr lang="uk-UA" altLang="uk-UA" sz="3600" b="1" i="1" dirty="0">
                <a:solidFill>
                  <a:srgbClr val="0066FF"/>
                </a:solidFill>
              </a:rPr>
              <a:t> "Все обдумуй заздалегідь".</a:t>
            </a:r>
            <a:br>
              <a:rPr lang="uk-UA" altLang="uk-UA" sz="3600" b="1" i="1" dirty="0">
                <a:solidFill>
                  <a:srgbClr val="0066FF"/>
                </a:solidFill>
              </a:rPr>
            </a:br>
            <a:br>
              <a:rPr lang="uk-UA" altLang="uk-UA" sz="3600" b="1" i="1" dirty="0">
                <a:solidFill>
                  <a:srgbClr val="0066FF"/>
                </a:solidFill>
              </a:rPr>
            </a:br>
            <a:endParaRPr lang="ru-RU" altLang="uk-UA" sz="3600" b="1" i="1" dirty="0">
              <a:solidFill>
                <a:srgbClr val="0066FF"/>
              </a:solidFill>
            </a:endParaRPr>
          </a:p>
        </p:txBody>
      </p:sp>
      <p:sp>
        <p:nvSpPr>
          <p:cNvPr id="10243" name="Rectangle 5"/>
          <p:cNvSpPr>
            <a:spLocks noGrp="1"/>
          </p:cNvSpPr>
          <p:nvPr>
            <p:ph type="subTitle" idx="1"/>
          </p:nvPr>
        </p:nvSpPr>
        <p:spPr>
          <a:xfrm>
            <a:off x="684213" y="6092825"/>
            <a:ext cx="4175125" cy="601663"/>
          </a:xfrm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uk-UA" altLang="uk-UA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>
                <a:alpha val="100000"/>
              </a:srgbClr>
            </a:gs>
            <a:gs pos="39999">
              <a:srgbClr val="85C2FF">
                <a:alpha val="100000"/>
              </a:srgbClr>
            </a:gs>
            <a:gs pos="70000">
              <a:srgbClr val="C4D6EB">
                <a:alpha val="100000"/>
              </a:srgbClr>
            </a:gs>
            <a:gs pos="100000">
              <a:srgbClr val="FFEBFA">
                <a:alpha val="100000"/>
              </a:srgbClr>
            </a:gs>
          </a:gsLst>
          <a:path path="rect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7654" name="Rectangle 6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sz="3200" b="1" dirty="0">
                <a:solidFill>
                  <a:srgbClr val="CC0000"/>
                </a:solidFill>
              </a:rPr>
              <a:t>Історія категоріальних визначень буття спрямована</a:t>
            </a:r>
            <a:endParaRPr lang="ru-RU" altLang="uk-UA" sz="3200" b="1" dirty="0">
              <a:solidFill>
                <a:srgbClr val="CC0000"/>
              </a:solidFill>
            </a:endParaRPr>
          </a:p>
        </p:txBody>
      </p:sp>
      <p:sp>
        <p:nvSpPr>
          <p:cNvPr id="27655" name="Rectangle 7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lnSpc>
                <a:spcPct val="90000"/>
              </a:lnSpc>
            </a:pPr>
            <a:r>
              <a:rPr lang="uk-UA" altLang="uk-UA" sz="2800" b="1" dirty="0">
                <a:solidFill>
                  <a:srgbClr val="9900CC"/>
                </a:solidFill>
              </a:rPr>
              <a:t>На конкретизацію та деталізацію цього поняття, на наповнення його все більш точним змістом</a:t>
            </a:r>
            <a:endParaRPr lang="uk-UA" altLang="uk-UA" sz="2800" b="1" dirty="0">
              <a:solidFill>
                <a:srgbClr val="9900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uk-UA" altLang="uk-UA" sz="2800" b="1" dirty="0">
                <a:solidFill>
                  <a:srgbClr val="9900CC"/>
                </a:solidFill>
              </a:rPr>
              <a:t>На зближення філософських визначень буття із трактуванням проявів буття наукою</a:t>
            </a:r>
            <a:endParaRPr lang="uk-UA" altLang="uk-UA" sz="2800" b="1" dirty="0">
              <a:solidFill>
                <a:srgbClr val="9900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uk-UA" altLang="uk-UA" sz="2800" b="1" dirty="0">
                <a:solidFill>
                  <a:srgbClr val="9900CC"/>
                </a:solidFill>
              </a:rPr>
              <a:t>На поступове перетворення поняття буття із позначення чогось позасвідомого на внутрішню умову змістовного самоздійснення свідомості та мислення</a:t>
            </a:r>
            <a:endParaRPr lang="ru-RU" altLang="uk-UA" sz="2800" b="1" dirty="0">
              <a:solidFill>
                <a:srgbClr val="9900CC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charRg st="0" end="9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5">
                                            <p:txEl>
                                              <p:charRg st="0" end="9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55">
                                            <p:txEl>
                                              <p:charRg st="0" end="9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655">
                                            <p:txEl>
                                              <p:charRg st="0" end="9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655">
                                            <p:txEl>
                                              <p:charRg st="0" end="9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24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charRg st="91" end="1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655">
                                            <p:txEl>
                                              <p:charRg st="91" end="17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655">
                                            <p:txEl>
                                              <p:charRg st="91" end="17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655">
                                            <p:txEl>
                                              <p:charRg st="91" end="1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655">
                                            <p:txEl>
                                              <p:charRg st="91" end="1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149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charRg st="170" end="3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655">
                                            <p:txEl>
                                              <p:charRg st="170" end="3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655">
                                            <p:txEl>
                                              <p:charRg st="170" end="3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655">
                                            <p:txEl>
                                              <p:charRg st="170" end="3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655">
                                            <p:txEl>
                                              <p:charRg st="170" end="3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  <p:bldP spid="27655" grpId="0" build="p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12378</Words>
  <Application>WPS Presentation</Application>
  <PresentationFormat/>
  <Paragraphs>238</Paragraphs>
  <Slides>32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2" baseType="lpstr">
      <vt:lpstr>Arial</vt:lpstr>
      <vt:lpstr>SimSun</vt:lpstr>
      <vt:lpstr>Wingdings</vt:lpstr>
      <vt:lpstr>Calibri</vt:lpstr>
      <vt:lpstr>Times New Roman</vt:lpstr>
      <vt:lpstr>Microsoft YaHei</vt:lpstr>
      <vt:lpstr>Arial Unicode MS</vt:lpstr>
      <vt:lpstr>Оформление по умолчанию</vt:lpstr>
      <vt:lpstr>Тема Office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3. ФІЛОСОФСЬКЕ РОЗУМІННЯ СВІТУ</dc:title>
  <dc:creator>User</dc:creator>
  <cp:lastModifiedBy>Mila</cp:lastModifiedBy>
  <cp:revision>83</cp:revision>
  <dcterms:created xsi:type="dcterms:W3CDTF">2007-09-19T12:44:18Z</dcterms:created>
  <dcterms:modified xsi:type="dcterms:W3CDTF">2023-11-13T09:36:55Z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E9684978191D408583DBB20918E9B04E_13</vt:lpwstr>
  </property>
  <property fmtid="{D5CDD505-2E9C-101B-9397-08002B2CF9AE}" pid="3" name="KSOProductBuildVer">
    <vt:lpwstr>1033-12.2.0.13266</vt:lpwstr>
  </property>
</Properties>
</file>