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9" r:id="rId4"/>
    <p:sldId id="257" r:id="rId5"/>
    <p:sldId id="258" r:id="rId6"/>
    <p:sldId id="263" r:id="rId7"/>
    <p:sldId id="264" r:id="rId8"/>
    <p:sldId id="261" r:id="rId9"/>
    <p:sldId id="262" r:id="rId10"/>
    <p:sldId id="260" r:id="rId11"/>
    <p:sldId id="267" r:id="rId12"/>
    <p:sldId id="268" r:id="rId13"/>
    <p:sldId id="270" r:id="rId14"/>
    <p:sldId id="272" r:id="rId15"/>
    <p:sldId id="273" r:id="rId16"/>
    <p:sldId id="274" r:id="rId17"/>
    <p:sldId id="266" r:id="rId18"/>
    <p:sldId id="275" r:id="rId1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E7D1-41C2-4959-AB63-70F02DAE0284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546C-A59E-4C1F-9D27-B6115B83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A0D8-D8B6-47D9-B0D8-31BA66BFA8BB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1274-8D61-43A6-8236-F9214CD5F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7B9B5E-E96A-41BF-AFB7-B33AB7AD7B89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58D4-4FBB-4A4B-84EB-909767013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CFA80E7-985F-42DB-88E6-BFA9E5506BDC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2DCC-D57C-49E4-9C09-C66503763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5AD936-631E-4888-ABF0-8C4D60F2825C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0A966-10C0-4755-B4D3-B00915A76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8B02-8E4B-40A8-B429-3300D8AAF3B0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1BD4-930D-4681-95E8-B50018CAC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C526-28B4-4C04-8D8E-B2774AAB4523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21F7-9825-46DA-AFFF-19C42B52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8EB4-BBCA-4758-B741-B89E64489F20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0A35-BF6D-4A8A-A32D-33E8646FC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D60AC9D-56F2-41E9-A477-71B06D87660D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33FA-CFF5-4177-B867-9226FA71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73F-ED52-4FD7-A85D-CB87A9EA2983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28AA-E822-4D64-931F-057CA62B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56E5C16-D447-4D91-8086-D00436178418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0F70-B6CA-4470-AAE3-ECA7AC41B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BE77-13EC-4F15-95C2-FDB6861E7BC6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41A1-8928-4834-BEC8-6D80A42D5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1044-3D9A-42B8-983E-95A555986F7F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974C0-CB9C-4B75-A588-568C03866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D8B4-54E0-4166-8B57-334CA083382D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3CAF-9B95-4F24-9110-22D12DD1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B48A-B7A0-4944-BA39-F21973923046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773A0-FFC7-42D0-926F-B65093D99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0FE1-DB17-4857-A01B-351BEC9C156E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E7F6-6358-46D6-8983-2AFD301C3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CCC2-62C6-485B-A560-CBE801CE9ACA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28F8-85D3-4D5E-8DEC-2DAB8A699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3-HD-TOP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D03267-BFC7-48B6-9682-EAA30E08BA38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3479DC-374A-4A4B-88C9-247F5AACE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67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8" r:id="rId11"/>
    <p:sldLayoutId id="2147483669" r:id="rId12"/>
    <p:sldLayoutId id="2147483670" r:id="rId13"/>
    <p:sldLayoutId id="2147483663" r:id="rId14"/>
    <p:sldLayoutId id="2147483664" r:id="rId15"/>
    <p:sldLayoutId id="2147483665" r:id="rId16"/>
    <p:sldLayoutId id="2147483671" r:id="rId17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kelly_mcgonigal_how_to_" TargetMode="External"/><Relationship Id="rId2" Type="http://schemas.openxmlformats.org/officeDocument/2006/relationships/hyperlink" Target="http://esnuir.eenu.edu.ua/bitstream/123456789/1349/3/psyhol_zdor_navch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althcenter.od.ua/psyhichne-zdorovya/stres/" TargetMode="External"/><Relationship Id="rId4" Type="http://schemas.openxmlformats.org/officeDocument/2006/relationships/hyperlink" Target="https://www.ted.com/talks/kelly_mcgonigal_how_to_make_stress_your_friend?language=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71600" y="1803400"/>
            <a:ext cx="9448800" cy="18256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/>
              <a:t>СТРЕС І ЗДОРОВ’Я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5575300" cy="34782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algn="just">
              <a:lnSpc>
                <a:spcPct val="100000"/>
              </a:lnSpc>
              <a:buFontTx/>
              <a:buNone/>
              <a:defRPr/>
            </a:pPr>
            <a:r>
              <a:rPr lang="uk-UA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 зазначити, що не кожен вплив викликає стрес. Слабкі впливи не приводять до стресу, він виникає лише тоді, коли вплив стресора (незвичного для людини об'єкта, явища або яких-небудь інших факторів зовнішнього середовища) перевершує звичайні пристосувальні можливості індивіда.</a:t>
            </a:r>
            <a:endParaRPr lang="uk-UA" altLang="ru-RU" sz="2000" dirty="0" smtClean="0"/>
          </a:p>
          <a:p>
            <a:pPr marL="0" algn="just">
              <a:lnSpc>
                <a:spcPct val="100000"/>
              </a:lnSpc>
              <a:buFontTx/>
              <a:buNone/>
              <a:defRPr/>
            </a:pPr>
            <a:r>
              <a:rPr lang="uk-UA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стрес виникає тоді, коли організм змушений адаптуватися до нових умов, тобто стрес невіддільний від процесу психофізіологічної адаптації.</a:t>
            </a:r>
            <a:endParaRPr lang="uk-UA" alt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6502400" y="0"/>
            <a:ext cx="5689600" cy="25860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0850" algn="just" defTabSz="914400" eaLnBrk="0" hangingPunct="0">
              <a:defRPr/>
            </a:pP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(лат. </a:t>
            </a:r>
            <a:r>
              <a:rPr lang="uk-UA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adapto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пристосовую) — процес пристосування к до змінливих умов зовнішньої середи. Психофізіологічна адаптація людини до стресової ситуації не може бути розглянута без врахування психологічних реакцій, що виникають у межах норми. Доцільне виділення вже в цих кордонах особливостей, услід за якими можуть виникати ранні форми </a:t>
            </a:r>
            <a:r>
              <a:rPr lang="uk-UA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дезадаптаційної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патології, порушення </a:t>
            </a:r>
            <a:r>
              <a:rPr lang="uk-UA" alt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донозологічного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етапу.</a:t>
            </a:r>
            <a:endParaRPr lang="uk-UA" altLang="ru-RU" sz="2400" dirty="0">
              <a:latin typeface="Arial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676900" y="574675"/>
            <a:ext cx="723900" cy="143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08050" y="3898900"/>
            <a:ext cx="10261600" cy="1939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навантаження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адаптивні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механізми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приєднання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додаткових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умовно-патогенних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чинників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звичайних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здатні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порушити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резистентність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привести до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патології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Крайні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варіанти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норми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психофізіологічної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адаптації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виявляються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вивченні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функціонування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адаптаційних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лімітів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62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/>
              <a:t>Для </a:t>
            </a:r>
            <a:r>
              <a:rPr lang="ru-RU" sz="2000" dirty="0" err="1"/>
              <a:t>нейтралізації</a:t>
            </a:r>
            <a:r>
              <a:rPr lang="ru-RU" sz="2000" dirty="0"/>
              <a:t> та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стресом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специфічних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</a:t>
            </a:r>
            <a:r>
              <a:rPr lang="ru-RU" sz="2000" dirty="0" err="1"/>
              <a:t>психологічного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, і </a:t>
            </a:r>
            <a:r>
              <a:rPr lang="ru-RU" sz="2000" dirty="0" err="1"/>
              <a:t>загальнозміцнюючі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допоможуть</a:t>
            </a:r>
            <a:r>
              <a:rPr lang="ru-RU" sz="2000" dirty="0"/>
              <a:t> </a:t>
            </a:r>
            <a:r>
              <a:rPr lang="ru-RU" sz="2000" dirty="0" err="1"/>
              <a:t>зберегти</a:t>
            </a:r>
            <a:r>
              <a:rPr lang="ru-RU" sz="2000" dirty="0"/>
              <a:t> </a:t>
            </a:r>
            <a:r>
              <a:rPr lang="ru-RU" sz="2000" dirty="0" err="1"/>
              <a:t>здоровя</a:t>
            </a:r>
            <a:r>
              <a:rPr lang="ru-RU" sz="2000" dirty="0"/>
              <a:t> і </a:t>
            </a:r>
            <a:r>
              <a:rPr lang="ru-RU" sz="2000" dirty="0" err="1"/>
              <a:t>попередити</a:t>
            </a:r>
            <a:r>
              <a:rPr lang="ru-RU" sz="2000" dirty="0"/>
              <a:t> </a:t>
            </a:r>
            <a:r>
              <a:rPr lang="ru-RU" sz="2000" dirty="0" err="1"/>
              <a:t>різноманітні</a:t>
            </a:r>
            <a:r>
              <a:rPr lang="ru-RU" sz="2000" dirty="0"/>
              <a:t> </a:t>
            </a:r>
            <a:r>
              <a:rPr lang="ru-RU" sz="2000" dirty="0" err="1"/>
              <a:t>захворювання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2400" y="1498600"/>
            <a:ext cx="6438900" cy="52197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як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психологів</a:t>
            </a:r>
            <a:r>
              <a:rPr lang="ru-RU" dirty="0"/>
              <a:t>, так і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перевірені</a:t>
            </a:r>
            <a:r>
              <a:rPr lang="ru-RU" dirty="0"/>
              <a:t> часом. Такими способами і </a:t>
            </a:r>
            <a:r>
              <a:rPr lang="ru-RU" dirty="0" err="1"/>
              <a:t>засобами</a:t>
            </a:r>
            <a:r>
              <a:rPr lang="ru-RU" dirty="0"/>
              <a:t> є: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природі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музика</a:t>
            </a:r>
            <a:r>
              <a:rPr lang="ru-RU" dirty="0"/>
              <a:t>; алкоголь;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сон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/>
              <a:t>тварини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друзями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екстремальні</a:t>
            </a:r>
            <a:r>
              <a:rPr lang="ru-RU" dirty="0" smtClean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секс;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хобі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парна </a:t>
            </a:r>
            <a:r>
              <a:rPr lang="ru-RU" dirty="0" err="1"/>
              <a:t>лазня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перегляд </a:t>
            </a:r>
            <a:r>
              <a:rPr lang="ru-RU" dirty="0" err="1"/>
              <a:t>хорошого</a:t>
            </a:r>
            <a:r>
              <a:rPr lang="ru-RU" dirty="0"/>
              <a:t> </a:t>
            </a:r>
            <a:r>
              <a:rPr lang="ru-RU" dirty="0" err="1" smtClean="0"/>
              <a:t>відеофільму</a:t>
            </a:r>
            <a:r>
              <a:rPr lang="ru-RU" dirty="0" smtClean="0"/>
              <a:t> і </a:t>
            </a:r>
            <a:r>
              <a:rPr lang="ru-RU" dirty="0"/>
              <a:t>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12192000" cy="100642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Для </a:t>
            </a:r>
            <a:r>
              <a:rPr lang="ru-RU" dirty="0" err="1"/>
              <a:t>нейтралізації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професійним</a:t>
            </a:r>
            <a:r>
              <a:rPr lang="ru-RU" dirty="0"/>
              <a:t> (</a:t>
            </a:r>
            <a:r>
              <a:rPr lang="ru-RU" dirty="0" err="1"/>
              <a:t>виробничим</a:t>
            </a:r>
            <a:r>
              <a:rPr lang="ru-RU" dirty="0"/>
              <a:t>) </a:t>
            </a:r>
            <a:r>
              <a:rPr lang="ru-RU" dirty="0" err="1"/>
              <a:t>стресом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своя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, яка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антистресорного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smtClean="0"/>
              <a:t>на: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0200" y="1247729"/>
            <a:ext cx="3924300" cy="685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1"/>
                </a:solidFill>
              </a:rPr>
              <a:t>організаційні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61250" y="1247775"/>
            <a:ext cx="39243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психопрофілактичні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333625"/>
            <a:ext cx="6096000" cy="452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напрямком</a:t>
            </a:r>
            <a:r>
              <a:rPr lang="ru-RU" dirty="0"/>
              <a:t> є: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1) </a:t>
            </a:r>
            <a:r>
              <a:rPr lang="ru-RU" dirty="0" err="1"/>
              <a:t>раціоналізація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шляхом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зручних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лімітів</a:t>
            </a:r>
            <a:r>
              <a:rPr lang="ru-RU" dirty="0"/>
              <a:t> і т.д.;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2)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знарядь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психофізіологічних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3)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відпочинку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не </a:t>
            </a:r>
            <a:r>
              <a:rPr lang="ru-RU" dirty="0" err="1"/>
              <a:t>призводили</a:t>
            </a:r>
            <a:r>
              <a:rPr lang="ru-RU" dirty="0"/>
              <a:t> до </a:t>
            </a:r>
            <a:r>
              <a:rPr lang="ru-RU" dirty="0" err="1"/>
              <a:t>передчасного</a:t>
            </a:r>
            <a:r>
              <a:rPr lang="ru-RU" dirty="0"/>
              <a:t> </a:t>
            </a:r>
            <a:r>
              <a:rPr lang="ru-RU" dirty="0" err="1"/>
              <a:t>виснаження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4) </a:t>
            </a:r>
            <a:r>
              <a:rPr lang="ru-RU" dirty="0" err="1"/>
              <a:t>раціональна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пози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сприятливого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6)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та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зацікавленості</a:t>
            </a:r>
            <a:r>
              <a:rPr lang="ru-RU" dirty="0"/>
              <a:t> в результатах </a:t>
            </a:r>
            <a:r>
              <a:rPr lang="ru-RU" dirty="0" err="1"/>
              <a:t>праці</a:t>
            </a:r>
            <a:r>
              <a:rPr lang="ru-RU" dirty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39000" y="2614613"/>
            <a:ext cx="4368800" cy="2584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 і </a:t>
            </a:r>
            <a:r>
              <a:rPr lang="ru-RU" dirty="0" err="1"/>
              <a:t>функціональною</a:t>
            </a:r>
            <a:r>
              <a:rPr lang="ru-RU" dirty="0"/>
              <a:t> </a:t>
            </a:r>
            <a:r>
              <a:rPr lang="ru-RU" dirty="0" err="1"/>
              <a:t>музикою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точки;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оздоровчі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переконання</a:t>
            </a:r>
            <a:r>
              <a:rPr lang="ru-RU" dirty="0"/>
              <a:t> і </a:t>
            </a:r>
            <a:r>
              <a:rPr lang="ru-RU" dirty="0" err="1"/>
              <a:t>навіювання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самонавіювання</a:t>
            </a:r>
            <a:r>
              <a:rPr lang="ru-RU" dirty="0"/>
              <a:t> і </a:t>
            </a:r>
            <a:r>
              <a:rPr lang="ru-RU" dirty="0" err="1"/>
              <a:t>аутотренінг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дихальна</a:t>
            </a:r>
            <a:r>
              <a:rPr lang="ru-RU" dirty="0"/>
              <a:t> </a:t>
            </a:r>
            <a:r>
              <a:rPr lang="ru-RU" dirty="0" err="1"/>
              <a:t>гімнастика</a:t>
            </a:r>
            <a:r>
              <a:rPr lang="ru-RU" dirty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• </a:t>
            </a:r>
            <a:r>
              <a:rPr lang="ru-RU" dirty="0" err="1"/>
              <a:t>медитація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3888" y="1912938"/>
            <a:ext cx="10896600" cy="301942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uk-UA" sz="3600" cap="none" smtClean="0"/>
              <a:t/>
            </a:r>
            <a:br>
              <a:rPr lang="ru-RU" altLang="uk-UA" sz="3600" cap="none" smtClean="0"/>
            </a:br>
            <a:r>
              <a:rPr lang="uk-UA" altLang="uk-UA" sz="3600" cap="none" smtClean="0"/>
              <a:t>Як уникнути стресу</a:t>
            </a:r>
            <a:r>
              <a:rPr lang="ru-RU" altLang="uk-UA" sz="3600" cap="none" smtClean="0"/>
              <a:t>?</a:t>
            </a:r>
            <a:br>
              <a:rPr lang="ru-RU" altLang="uk-UA" sz="3600" cap="none" smtClean="0"/>
            </a:br>
            <a:r>
              <a:rPr lang="ru-RU" altLang="uk-UA" sz="3600" cap="none" smtClean="0">
                <a:latin typeface="Arial" charset="0"/>
              </a:rPr>
              <a:t>(неможливо)</a:t>
            </a:r>
            <a:br>
              <a:rPr lang="ru-RU" altLang="uk-UA" sz="3600" cap="none" smtClean="0">
                <a:latin typeface="Arial" charset="0"/>
              </a:rPr>
            </a:br>
            <a:r>
              <a:rPr lang="uk-UA" altLang="uk-UA" sz="3600" cap="none" smtClean="0">
                <a:latin typeface="Arial" charset="0"/>
              </a:rPr>
              <a:t/>
            </a:r>
            <a:br>
              <a:rPr lang="uk-UA" altLang="uk-UA" sz="3600" cap="none" smtClean="0">
                <a:latin typeface="Arial" charset="0"/>
              </a:rPr>
            </a:br>
            <a:r>
              <a:rPr lang="ru-RU" altLang="uk-UA" sz="3600" cap="none" smtClean="0"/>
              <a:t> </a:t>
            </a:r>
            <a:r>
              <a:rPr lang="uk-UA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Профілактика психоемоційного виснаження. </a:t>
            </a:r>
            <a:br>
              <a:rPr lang="uk-UA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uk-UA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Як запобігти емоційному вигоранню</a:t>
            </a:r>
            <a:r>
              <a:rPr lang="ru-RU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ru-RU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altLang="uk-UA" sz="33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altLang="uk-UA" sz="3300" cap="none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746" name="AutoShape 5" descr="Результат пошуку зображень за запитом ted stress"/>
          <p:cNvSpPr>
            <a:spLocks noChangeAspect="1" noChangeArrowheads="1"/>
          </p:cNvSpPr>
          <p:nvPr/>
        </p:nvSpPr>
        <p:spPr bwMode="auto">
          <a:xfrm>
            <a:off x="20796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uk-UA"/>
          </a:p>
        </p:txBody>
      </p:sp>
      <p:sp>
        <p:nvSpPr>
          <p:cNvPr id="31747" name="AutoShape 7" descr="Результат пошуку зображень за запитом ted stress"/>
          <p:cNvSpPr>
            <a:spLocks noChangeAspect="1" noChangeArrowheads="1"/>
          </p:cNvSpPr>
          <p:nvPr/>
        </p:nvSpPr>
        <p:spPr bwMode="auto">
          <a:xfrm>
            <a:off x="20796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uk-UA"/>
          </a:p>
        </p:txBody>
      </p:sp>
      <p:sp>
        <p:nvSpPr>
          <p:cNvPr id="31748" name="AutoShape 9" descr="Результат пошуку зображень за запитом ted stress"/>
          <p:cNvSpPr>
            <a:spLocks noChangeAspect="1" noChangeArrowheads="1"/>
          </p:cNvSpPr>
          <p:nvPr/>
        </p:nvSpPr>
        <p:spPr bwMode="auto">
          <a:xfrm>
            <a:off x="20796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uk-UA"/>
          </a:p>
        </p:txBody>
      </p:sp>
      <p:sp>
        <p:nvSpPr>
          <p:cNvPr id="31749" name="AutoShape 11" descr="Результат пошуку зображень за запитом ted stress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44688" y="1154113"/>
            <a:ext cx="1171575" cy="2376487"/>
          </a:xfrm>
          <a:custGeom>
            <a:avLst/>
            <a:gdLst/>
            <a:ahLst/>
            <a:cxnLst/>
            <a:rect l="l" t="t" r="r" b="b"/>
            <a:pathLst>
              <a:path w="1152129" h="3117787">
                <a:moveTo>
                  <a:pt x="420200" y="682484"/>
                </a:moveTo>
                <a:lnTo>
                  <a:pt x="576065" y="1181249"/>
                </a:lnTo>
                <a:lnTo>
                  <a:pt x="731348" y="684339"/>
                </a:lnTo>
                <a:cubicBezTo>
                  <a:pt x="685069" y="707637"/>
                  <a:pt x="632729" y="720080"/>
                  <a:pt x="577483" y="720080"/>
                </a:cubicBezTo>
                <a:cubicBezTo>
                  <a:pt x="520851" y="720080"/>
                  <a:pt x="467272" y="707005"/>
                  <a:pt x="420200" y="682484"/>
                </a:cubicBezTo>
                <a:close/>
                <a:moveTo>
                  <a:pt x="577483" y="0"/>
                </a:moveTo>
                <a:cubicBezTo>
                  <a:pt x="776328" y="0"/>
                  <a:pt x="937523" y="161195"/>
                  <a:pt x="937523" y="360040"/>
                </a:cubicBezTo>
                <a:cubicBezTo>
                  <a:pt x="937523" y="486356"/>
                  <a:pt x="872475" y="597478"/>
                  <a:pt x="773771" y="661312"/>
                </a:cubicBezTo>
                <a:cubicBezTo>
                  <a:pt x="995282" y="747357"/>
                  <a:pt x="1152129" y="982991"/>
                  <a:pt x="1152129" y="1259444"/>
                </a:cubicBezTo>
                <a:lnTo>
                  <a:pt x="1152129" y="1901330"/>
                </a:lnTo>
                <a:lnTo>
                  <a:pt x="912406" y="1901330"/>
                </a:lnTo>
                <a:lnTo>
                  <a:pt x="1152128" y="3117787"/>
                </a:lnTo>
                <a:lnTo>
                  <a:pt x="773020" y="3117787"/>
                </a:lnTo>
                <a:lnTo>
                  <a:pt x="580324" y="2270643"/>
                </a:lnTo>
                <a:lnTo>
                  <a:pt x="552736" y="2270643"/>
                </a:lnTo>
                <a:lnTo>
                  <a:pt x="360040" y="3117787"/>
                </a:lnTo>
                <a:lnTo>
                  <a:pt x="0" y="3117787"/>
                </a:lnTo>
                <a:lnTo>
                  <a:pt x="239722" y="1901330"/>
                </a:lnTo>
                <a:lnTo>
                  <a:pt x="0" y="1901330"/>
                </a:lnTo>
                <a:lnTo>
                  <a:pt x="0" y="1259444"/>
                </a:lnTo>
                <a:cubicBezTo>
                  <a:pt x="0" y="982318"/>
                  <a:pt x="157610" y="746211"/>
                  <a:pt x="379947" y="660635"/>
                </a:cubicBezTo>
                <a:cubicBezTo>
                  <a:pt x="281970" y="596585"/>
                  <a:pt x="217443" y="485848"/>
                  <a:pt x="217443" y="360040"/>
                </a:cubicBezTo>
                <a:cubicBezTo>
                  <a:pt x="217443" y="161195"/>
                  <a:pt x="378638" y="0"/>
                  <a:pt x="57748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/>
          </a:p>
        </p:txBody>
      </p:sp>
      <p:sp>
        <p:nvSpPr>
          <p:cNvPr id="9" name="Овал 1"/>
          <p:cNvSpPr/>
          <p:nvPr/>
        </p:nvSpPr>
        <p:spPr>
          <a:xfrm>
            <a:off x="3790950" y="1557338"/>
            <a:ext cx="1169988" cy="2376487"/>
          </a:xfrm>
          <a:custGeom>
            <a:avLst/>
            <a:gdLst/>
            <a:ahLst/>
            <a:cxnLst/>
            <a:rect l="l" t="t" r="r" b="b"/>
            <a:pathLst>
              <a:path w="1152129" h="3117787">
                <a:moveTo>
                  <a:pt x="420200" y="682484"/>
                </a:moveTo>
                <a:lnTo>
                  <a:pt x="576065" y="1181249"/>
                </a:lnTo>
                <a:lnTo>
                  <a:pt x="731348" y="684339"/>
                </a:lnTo>
                <a:cubicBezTo>
                  <a:pt x="685069" y="707637"/>
                  <a:pt x="632729" y="720080"/>
                  <a:pt x="577483" y="720080"/>
                </a:cubicBezTo>
                <a:cubicBezTo>
                  <a:pt x="520851" y="720080"/>
                  <a:pt x="467272" y="707005"/>
                  <a:pt x="420200" y="682484"/>
                </a:cubicBezTo>
                <a:close/>
                <a:moveTo>
                  <a:pt x="577483" y="0"/>
                </a:moveTo>
                <a:cubicBezTo>
                  <a:pt x="776328" y="0"/>
                  <a:pt x="937523" y="161195"/>
                  <a:pt x="937523" y="360040"/>
                </a:cubicBezTo>
                <a:cubicBezTo>
                  <a:pt x="937523" y="486356"/>
                  <a:pt x="872475" y="597478"/>
                  <a:pt x="773771" y="661312"/>
                </a:cubicBezTo>
                <a:cubicBezTo>
                  <a:pt x="995282" y="747357"/>
                  <a:pt x="1152129" y="982991"/>
                  <a:pt x="1152129" y="1259444"/>
                </a:cubicBezTo>
                <a:lnTo>
                  <a:pt x="1152129" y="1901330"/>
                </a:lnTo>
                <a:lnTo>
                  <a:pt x="912406" y="1901330"/>
                </a:lnTo>
                <a:lnTo>
                  <a:pt x="1152128" y="3117787"/>
                </a:lnTo>
                <a:lnTo>
                  <a:pt x="773020" y="3117787"/>
                </a:lnTo>
                <a:lnTo>
                  <a:pt x="580324" y="2270643"/>
                </a:lnTo>
                <a:lnTo>
                  <a:pt x="552736" y="2270643"/>
                </a:lnTo>
                <a:lnTo>
                  <a:pt x="360040" y="3117787"/>
                </a:lnTo>
                <a:lnTo>
                  <a:pt x="0" y="3117787"/>
                </a:lnTo>
                <a:lnTo>
                  <a:pt x="239722" y="1901330"/>
                </a:lnTo>
                <a:lnTo>
                  <a:pt x="0" y="1901330"/>
                </a:lnTo>
                <a:lnTo>
                  <a:pt x="0" y="1259444"/>
                </a:lnTo>
                <a:cubicBezTo>
                  <a:pt x="0" y="982318"/>
                  <a:pt x="157610" y="746211"/>
                  <a:pt x="379947" y="660635"/>
                </a:cubicBezTo>
                <a:cubicBezTo>
                  <a:pt x="281970" y="596585"/>
                  <a:pt x="217443" y="485848"/>
                  <a:pt x="217443" y="360040"/>
                </a:cubicBezTo>
                <a:cubicBezTo>
                  <a:pt x="217443" y="161195"/>
                  <a:pt x="378638" y="0"/>
                  <a:pt x="57748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/>
          </a:p>
        </p:txBody>
      </p:sp>
      <p:sp>
        <p:nvSpPr>
          <p:cNvPr id="10" name="Овал 1"/>
          <p:cNvSpPr/>
          <p:nvPr/>
        </p:nvSpPr>
        <p:spPr>
          <a:xfrm>
            <a:off x="5856288" y="2060575"/>
            <a:ext cx="1171575" cy="2376488"/>
          </a:xfrm>
          <a:custGeom>
            <a:avLst/>
            <a:gdLst/>
            <a:ahLst/>
            <a:cxnLst/>
            <a:rect l="l" t="t" r="r" b="b"/>
            <a:pathLst>
              <a:path w="1152129" h="3117787">
                <a:moveTo>
                  <a:pt x="420200" y="682484"/>
                </a:moveTo>
                <a:lnTo>
                  <a:pt x="576065" y="1181249"/>
                </a:lnTo>
                <a:lnTo>
                  <a:pt x="731348" y="684339"/>
                </a:lnTo>
                <a:cubicBezTo>
                  <a:pt x="685069" y="707637"/>
                  <a:pt x="632729" y="720080"/>
                  <a:pt x="577483" y="720080"/>
                </a:cubicBezTo>
                <a:cubicBezTo>
                  <a:pt x="520851" y="720080"/>
                  <a:pt x="467272" y="707005"/>
                  <a:pt x="420200" y="682484"/>
                </a:cubicBezTo>
                <a:close/>
                <a:moveTo>
                  <a:pt x="577483" y="0"/>
                </a:moveTo>
                <a:cubicBezTo>
                  <a:pt x="776328" y="0"/>
                  <a:pt x="937523" y="161195"/>
                  <a:pt x="937523" y="360040"/>
                </a:cubicBezTo>
                <a:cubicBezTo>
                  <a:pt x="937523" y="486356"/>
                  <a:pt x="872475" y="597478"/>
                  <a:pt x="773771" y="661312"/>
                </a:cubicBezTo>
                <a:cubicBezTo>
                  <a:pt x="995282" y="747357"/>
                  <a:pt x="1152129" y="982991"/>
                  <a:pt x="1152129" y="1259444"/>
                </a:cubicBezTo>
                <a:lnTo>
                  <a:pt x="1152129" y="1901330"/>
                </a:lnTo>
                <a:lnTo>
                  <a:pt x="912406" y="1901330"/>
                </a:lnTo>
                <a:lnTo>
                  <a:pt x="1152128" y="3117787"/>
                </a:lnTo>
                <a:lnTo>
                  <a:pt x="773020" y="3117787"/>
                </a:lnTo>
                <a:lnTo>
                  <a:pt x="580324" y="2270643"/>
                </a:lnTo>
                <a:lnTo>
                  <a:pt x="552736" y="2270643"/>
                </a:lnTo>
                <a:lnTo>
                  <a:pt x="360040" y="3117787"/>
                </a:lnTo>
                <a:lnTo>
                  <a:pt x="0" y="3117787"/>
                </a:lnTo>
                <a:lnTo>
                  <a:pt x="239722" y="1901330"/>
                </a:lnTo>
                <a:lnTo>
                  <a:pt x="0" y="1901330"/>
                </a:lnTo>
                <a:lnTo>
                  <a:pt x="0" y="1259444"/>
                </a:lnTo>
                <a:cubicBezTo>
                  <a:pt x="0" y="982318"/>
                  <a:pt x="157610" y="746211"/>
                  <a:pt x="379947" y="660635"/>
                </a:cubicBezTo>
                <a:cubicBezTo>
                  <a:pt x="281970" y="596585"/>
                  <a:pt x="217443" y="485848"/>
                  <a:pt x="217443" y="360040"/>
                </a:cubicBezTo>
                <a:cubicBezTo>
                  <a:pt x="217443" y="161195"/>
                  <a:pt x="378638" y="0"/>
                  <a:pt x="57748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/>
          </a:p>
        </p:txBody>
      </p:sp>
      <p:sp>
        <p:nvSpPr>
          <p:cNvPr id="11" name="Овал 1"/>
          <p:cNvSpPr/>
          <p:nvPr/>
        </p:nvSpPr>
        <p:spPr>
          <a:xfrm>
            <a:off x="7945438" y="2744788"/>
            <a:ext cx="1171575" cy="2376487"/>
          </a:xfrm>
          <a:custGeom>
            <a:avLst/>
            <a:gdLst/>
            <a:ahLst/>
            <a:cxnLst/>
            <a:rect l="l" t="t" r="r" b="b"/>
            <a:pathLst>
              <a:path w="1152129" h="3117787">
                <a:moveTo>
                  <a:pt x="420200" y="682484"/>
                </a:moveTo>
                <a:lnTo>
                  <a:pt x="576065" y="1181249"/>
                </a:lnTo>
                <a:lnTo>
                  <a:pt x="731348" y="684339"/>
                </a:lnTo>
                <a:cubicBezTo>
                  <a:pt x="685069" y="707637"/>
                  <a:pt x="632729" y="720080"/>
                  <a:pt x="577483" y="720080"/>
                </a:cubicBezTo>
                <a:cubicBezTo>
                  <a:pt x="520851" y="720080"/>
                  <a:pt x="467272" y="707005"/>
                  <a:pt x="420200" y="682484"/>
                </a:cubicBezTo>
                <a:close/>
                <a:moveTo>
                  <a:pt x="577483" y="0"/>
                </a:moveTo>
                <a:cubicBezTo>
                  <a:pt x="776328" y="0"/>
                  <a:pt x="937523" y="161195"/>
                  <a:pt x="937523" y="360040"/>
                </a:cubicBezTo>
                <a:cubicBezTo>
                  <a:pt x="937523" y="486356"/>
                  <a:pt x="872475" y="597478"/>
                  <a:pt x="773771" y="661312"/>
                </a:cubicBezTo>
                <a:cubicBezTo>
                  <a:pt x="995282" y="747357"/>
                  <a:pt x="1152129" y="982991"/>
                  <a:pt x="1152129" y="1259444"/>
                </a:cubicBezTo>
                <a:lnTo>
                  <a:pt x="1152129" y="1901330"/>
                </a:lnTo>
                <a:lnTo>
                  <a:pt x="912406" y="1901330"/>
                </a:lnTo>
                <a:lnTo>
                  <a:pt x="1152128" y="3117787"/>
                </a:lnTo>
                <a:lnTo>
                  <a:pt x="773020" y="3117787"/>
                </a:lnTo>
                <a:lnTo>
                  <a:pt x="580324" y="2270643"/>
                </a:lnTo>
                <a:lnTo>
                  <a:pt x="552736" y="2270643"/>
                </a:lnTo>
                <a:lnTo>
                  <a:pt x="360040" y="3117787"/>
                </a:lnTo>
                <a:lnTo>
                  <a:pt x="0" y="3117787"/>
                </a:lnTo>
                <a:lnTo>
                  <a:pt x="239722" y="1901330"/>
                </a:lnTo>
                <a:lnTo>
                  <a:pt x="0" y="1901330"/>
                </a:lnTo>
                <a:lnTo>
                  <a:pt x="0" y="1259444"/>
                </a:lnTo>
                <a:cubicBezTo>
                  <a:pt x="0" y="982318"/>
                  <a:pt x="157610" y="746211"/>
                  <a:pt x="379947" y="660635"/>
                </a:cubicBezTo>
                <a:cubicBezTo>
                  <a:pt x="281970" y="596585"/>
                  <a:pt x="217443" y="485848"/>
                  <a:pt x="217443" y="360040"/>
                </a:cubicBezTo>
                <a:cubicBezTo>
                  <a:pt x="217443" y="161195"/>
                  <a:pt x="378638" y="0"/>
                  <a:pt x="577483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545763" y="3789363"/>
            <a:ext cx="574675" cy="2087562"/>
          </a:xfrm>
          <a:custGeom>
            <a:avLst/>
            <a:gdLst/>
            <a:ahLst/>
            <a:cxnLst/>
            <a:rect l="l" t="t" r="r" b="b"/>
            <a:pathLst>
              <a:path w="432048" h="2088191">
                <a:moveTo>
                  <a:pt x="216024" y="1728191"/>
                </a:moveTo>
                <a:cubicBezTo>
                  <a:pt x="315435" y="1728191"/>
                  <a:pt x="396024" y="1808780"/>
                  <a:pt x="396024" y="1908191"/>
                </a:cubicBezTo>
                <a:cubicBezTo>
                  <a:pt x="396024" y="2007602"/>
                  <a:pt x="315435" y="2088191"/>
                  <a:pt x="216024" y="2088191"/>
                </a:cubicBezTo>
                <a:cubicBezTo>
                  <a:pt x="116613" y="2088191"/>
                  <a:pt x="36024" y="2007602"/>
                  <a:pt x="36024" y="1908191"/>
                </a:cubicBezTo>
                <a:cubicBezTo>
                  <a:pt x="36024" y="1808780"/>
                  <a:pt x="116613" y="1728191"/>
                  <a:pt x="216024" y="1728191"/>
                </a:cubicBezTo>
                <a:close/>
                <a:moveTo>
                  <a:pt x="216024" y="0"/>
                </a:moveTo>
                <a:cubicBezTo>
                  <a:pt x="335331" y="0"/>
                  <a:pt x="432048" y="87631"/>
                  <a:pt x="432048" y="195730"/>
                </a:cubicBezTo>
                <a:lnTo>
                  <a:pt x="429409" y="219453"/>
                </a:lnTo>
                <a:lnTo>
                  <a:pt x="432048" y="219453"/>
                </a:lnTo>
                <a:lnTo>
                  <a:pt x="216024" y="1728191"/>
                </a:lnTo>
                <a:lnTo>
                  <a:pt x="0" y="219453"/>
                </a:lnTo>
                <a:lnTo>
                  <a:pt x="2640" y="219453"/>
                </a:lnTo>
                <a:cubicBezTo>
                  <a:pt x="538" y="211732"/>
                  <a:pt x="0" y="203788"/>
                  <a:pt x="0" y="195730"/>
                </a:cubicBezTo>
                <a:cubicBezTo>
                  <a:pt x="0" y="87631"/>
                  <a:pt x="96717" y="0"/>
                  <a:pt x="21602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 idx="4294967295"/>
          </p:nvPr>
        </p:nvSpPr>
        <p:spPr>
          <a:xfrm>
            <a:off x="3573463" y="477838"/>
            <a:ext cx="7759700" cy="12827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altLang="uk-UA" sz="3000" b="1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Психоемоційне виснаження не повинно досягати критичних показників!!!</a:t>
            </a:r>
          </a:p>
        </p:txBody>
      </p:sp>
      <p:sp>
        <p:nvSpPr>
          <p:cNvPr id="32775" name="Прямоугольник 17"/>
          <p:cNvSpPr>
            <a:spLocks noChangeArrowheads="1"/>
          </p:cNvSpPr>
          <p:nvPr/>
        </p:nvSpPr>
        <p:spPr bwMode="auto">
          <a:xfrm>
            <a:off x="2762250" y="4081463"/>
            <a:ext cx="2814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ru-RU" altLang="uk-UA" sz="1400" b="1">
                <a:solidFill>
                  <a:srgbClr val="7F7F7F"/>
                </a:solidFill>
                <a:latin typeface="Cambria" pitchFamily="18" charset="0"/>
              </a:rPr>
              <a:t>Зниження самооцінки</a:t>
            </a:r>
            <a:endParaRPr lang="ru-RU" altLang="uk-UA" sz="1400">
              <a:solidFill>
                <a:srgbClr val="7F7F7F"/>
              </a:solidFill>
            </a:endParaRPr>
          </a:p>
        </p:txBody>
      </p:sp>
      <p:sp>
        <p:nvSpPr>
          <p:cNvPr id="32776" name="Прямоугольник 18"/>
          <p:cNvSpPr>
            <a:spLocks noChangeArrowheads="1"/>
          </p:cNvSpPr>
          <p:nvPr/>
        </p:nvSpPr>
        <p:spPr bwMode="auto">
          <a:xfrm>
            <a:off x="4722813" y="4440238"/>
            <a:ext cx="3048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defTabSz="914400"/>
            <a:r>
              <a:rPr lang="ru-RU" altLang="uk-UA" sz="1400" b="1">
                <a:solidFill>
                  <a:srgbClr val="7F7F7F"/>
                </a:solidFill>
                <a:latin typeface="Cambria" pitchFamily="18" charset="0"/>
              </a:rPr>
              <a:t>Стадія самотності</a:t>
            </a:r>
            <a:endParaRPr lang="ru-RU" altLang="uk-UA" sz="1400">
              <a:solidFill>
                <a:srgbClr val="7F7F7F"/>
              </a:solidFill>
            </a:endParaRPr>
          </a:p>
        </p:txBody>
      </p:sp>
      <p:sp>
        <p:nvSpPr>
          <p:cNvPr id="32777" name="Прямоугольник 19"/>
          <p:cNvSpPr>
            <a:spLocks noChangeArrowheads="1"/>
          </p:cNvSpPr>
          <p:nvPr/>
        </p:nvSpPr>
        <p:spPr bwMode="auto">
          <a:xfrm>
            <a:off x="7078663" y="5297488"/>
            <a:ext cx="2803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ru-RU" altLang="uk-UA" sz="1400" b="1">
                <a:solidFill>
                  <a:srgbClr val="7F7F7F"/>
                </a:solidFill>
                <a:latin typeface="Cambria" pitchFamily="18" charset="0"/>
              </a:rPr>
              <a:t>Емоційне виснаження</a:t>
            </a:r>
            <a:endParaRPr lang="ru-RU" altLang="uk-UA" sz="1400">
              <a:solidFill>
                <a:srgbClr val="7F7F7F"/>
              </a:solidFill>
            </a:endParaRPr>
          </a:p>
        </p:txBody>
      </p:sp>
      <p:sp>
        <p:nvSpPr>
          <p:cNvPr id="32778" name="Прямоугольник 20"/>
          <p:cNvSpPr>
            <a:spLocks noChangeArrowheads="1"/>
          </p:cNvSpPr>
          <p:nvPr/>
        </p:nvSpPr>
        <p:spPr bwMode="auto">
          <a:xfrm>
            <a:off x="9647238" y="6035675"/>
            <a:ext cx="2398712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defTabSz="914400"/>
            <a:r>
              <a:rPr lang="ru-RU" altLang="uk-UA" sz="1400" b="1">
                <a:solidFill>
                  <a:srgbClr val="C00000"/>
                </a:solidFill>
                <a:latin typeface="Cambria" pitchFamily="18" charset="0"/>
              </a:rPr>
              <a:t>Втрата</a:t>
            </a:r>
          </a:p>
          <a:p>
            <a:pPr algn="ctr" defTabSz="914400"/>
            <a:r>
              <a:rPr lang="ru-RU" altLang="uk-UA" sz="1400" b="1">
                <a:solidFill>
                  <a:srgbClr val="C00000"/>
                </a:solidFill>
                <a:latin typeface="Cambria" pitchFamily="18" charset="0"/>
              </a:rPr>
              <a:t>працездатності!</a:t>
            </a:r>
            <a:endParaRPr lang="ru-RU" altLang="uk-UA" sz="1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673100"/>
            <a:ext cx="11247438" cy="1616075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ru-RU" altLang="ru-RU" sz="3700" cap="none" smtClean="0"/>
              <a:t/>
            </a:r>
            <a:br>
              <a:rPr lang="ru-RU" altLang="ru-RU" sz="3700" cap="none" smtClean="0"/>
            </a:br>
            <a:r>
              <a:rPr lang="ru-RU" altLang="ru-RU" sz="3700" cap="none" smtClean="0"/>
              <a:t> Як створити особисту стратегію профілактики вигорання?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4294967295"/>
          </p:nvPr>
        </p:nvSpPr>
        <p:spPr>
          <a:xfrm>
            <a:off x="979488" y="2513013"/>
            <a:ext cx="9804400" cy="3084512"/>
          </a:xfrm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r>
              <a:rPr lang="uk-UA" altLang="ru-RU" sz="2100" smtClean="0"/>
              <a:t>Знайдіть особисті ресурси - оптимальні способи підтримки здоров'я і гарного самопочуття.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z="2100" smtClean="0"/>
              <a:t>Засвойте навички саморегуляції і використовуйте їх регулярно.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z="2100" smtClean="0"/>
              <a:t>Внесіть ресурси в свій життєвий графік.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z="2100" smtClean="0"/>
              <a:t>Пошукайте однодумців, які будуть вам допомагати.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z="2100" smtClean="0"/>
              <a:t>Дійте!</a:t>
            </a:r>
            <a:endParaRPr lang="uk-UA" altLang="ru-RU" smtClean="0"/>
          </a:p>
        </p:txBody>
      </p:sp>
      <p:pic>
        <p:nvPicPr>
          <p:cNvPr id="33795" name="Picture 5" descr="Результат пошуку зображень за запитом do 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050" y="4173538"/>
            <a:ext cx="5278438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87538" y="823913"/>
            <a:ext cx="10058400" cy="1295400"/>
          </a:xfrm>
          <a:noFill/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uk-UA" cap="none" smtClean="0"/>
              <a:t>Що допомагає вам долати стрес</a:t>
            </a:r>
            <a:r>
              <a:rPr lang="uk-UA" altLang="uk-UA" cap="none" smtClean="0"/>
              <a:t>,</a:t>
            </a:r>
            <a:r>
              <a:rPr lang="ru-RU" altLang="uk-UA" cap="none" smtClean="0"/>
              <a:t> бути в ресурсі?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963" y="2708275"/>
            <a:ext cx="10972800" cy="4411663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altLang="uk-UA" smtClean="0"/>
              <a:t>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altLang="uk-UA" smtClean="0"/>
              <a:t>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altLang="uk-UA" smtClean="0"/>
              <a:t>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altLang="uk-UA" smtClean="0"/>
              <a:t>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altLang="uk-UA" smtClean="0"/>
              <a:t> </a:t>
            </a:r>
          </a:p>
          <a:p>
            <a:pPr marL="571500" indent="-571500" eaLnBrk="1" hangingPunct="1">
              <a:buFont typeface="Arial" charset="0"/>
              <a:buNone/>
            </a:pPr>
            <a:r>
              <a:rPr lang="ru-RU" altLang="uk-UA" smtClean="0"/>
              <a:t>…</a:t>
            </a:r>
          </a:p>
          <a:p>
            <a:pPr marL="571500" indent="-571500" eaLnBrk="1" hangingPunct="1">
              <a:buFont typeface="Arial" charset="0"/>
              <a:buNone/>
            </a:pPr>
            <a:r>
              <a:rPr lang="uk-UA" altLang="uk-UA" sz="1400" smtClean="0"/>
              <a:t>10.</a:t>
            </a:r>
            <a:endParaRPr lang="ru-RU" altLang="uk-UA" sz="1400" smtClean="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422650" y="2479675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uk-UA" sz="2400" b="1">
                <a:solidFill>
                  <a:schemeClr val="tx2"/>
                </a:solidFill>
              </a:rPr>
              <a:t>Список </a:t>
            </a:r>
            <a:r>
              <a:rPr lang="uk-UA" altLang="uk-UA" sz="2400" b="1">
                <a:solidFill>
                  <a:schemeClr val="tx2"/>
                </a:solidFill>
              </a:rPr>
              <a:t>(</a:t>
            </a:r>
            <a:r>
              <a:rPr lang="ru-RU" altLang="uk-UA" sz="2400" b="1">
                <a:solidFill>
                  <a:schemeClr val="tx2"/>
                </a:solidFill>
              </a:rPr>
              <a:t>10 +)</a:t>
            </a:r>
            <a:endParaRPr lang="ru-RU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0" y="369888"/>
            <a:ext cx="8610600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45624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неприємні</a:t>
            </a:r>
            <a:r>
              <a:rPr lang="ru-RU" dirty="0"/>
              <a:t>, особливо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непередбачені</a:t>
            </a:r>
            <a:r>
              <a:rPr lang="ru-RU" dirty="0"/>
              <a:t> й </a:t>
            </a:r>
            <a:r>
              <a:rPr lang="ru-RU" dirty="0" err="1"/>
              <a:t>перебувають</a:t>
            </a:r>
            <a:r>
              <a:rPr lang="ru-RU" dirty="0"/>
              <a:t> поза зоною </a:t>
            </a:r>
            <a:r>
              <a:rPr lang="ru-RU" dirty="0" err="1"/>
              <a:t>нашого</a:t>
            </a:r>
            <a:r>
              <a:rPr lang="ru-RU" dirty="0"/>
              <a:t> контролю. Ми </a:t>
            </a:r>
            <a:r>
              <a:rPr lang="ru-RU" dirty="0" err="1"/>
              <a:t>відчуваємо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, коли </a:t>
            </a:r>
            <a:r>
              <a:rPr lang="ru-RU" dirty="0" err="1"/>
              <a:t>потрапляємо</a:t>
            </a:r>
            <a:r>
              <a:rPr lang="ru-RU" dirty="0"/>
              <a:t> в </a:t>
            </a:r>
            <a:r>
              <a:rPr lang="ru-RU" dirty="0" err="1"/>
              <a:t>сумнівні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двозначні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коли </a:t>
            </a:r>
            <a:r>
              <a:rPr lang="ru-RU" dirty="0" err="1"/>
              <a:t>переживаємо</a:t>
            </a:r>
            <a:r>
              <a:rPr lang="ru-RU" dirty="0"/>
              <a:t> </a:t>
            </a:r>
            <a:r>
              <a:rPr lang="ru-RU" dirty="0" err="1"/>
              <a:t>міжособистісні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гірше</a:t>
            </a:r>
            <a:r>
              <a:rPr lang="ru-RU" dirty="0"/>
              <a:t> - </a:t>
            </a:r>
            <a:r>
              <a:rPr lang="ru-RU" dirty="0" err="1"/>
              <a:t>моббінг</a:t>
            </a:r>
            <a:r>
              <a:rPr lang="ru-RU" dirty="0" smtClean="0"/>
              <a:t>, </a:t>
            </a:r>
            <a:r>
              <a:rPr lang="ru-RU" dirty="0" err="1" smtClean="0"/>
              <a:t>булінг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неприємності</a:t>
            </a:r>
            <a:r>
              <a:rPr lang="ru-RU" dirty="0"/>
              <a:t>. Та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налагодженому</a:t>
            </a:r>
            <a:r>
              <a:rPr lang="ru-RU" dirty="0"/>
              <a:t> </a:t>
            </a:r>
            <a:r>
              <a:rPr lang="ru-RU" dirty="0" err="1"/>
              <a:t>повсякденному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ми </a:t>
            </a:r>
            <a:r>
              <a:rPr lang="ru-RU" dirty="0" err="1"/>
              <a:t>піддаємося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нам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здається</a:t>
            </a:r>
            <a:r>
              <a:rPr lang="ru-RU" dirty="0"/>
              <a:t>. Ми проспали, </a:t>
            </a:r>
            <a:r>
              <a:rPr lang="ru-RU" dirty="0" err="1"/>
              <a:t>спізнилися</a:t>
            </a:r>
            <a:r>
              <a:rPr lang="ru-RU" dirty="0"/>
              <a:t>, загубили </a:t>
            </a:r>
            <a:r>
              <a:rPr lang="ru-RU" dirty="0" err="1" smtClean="0"/>
              <a:t>річ</a:t>
            </a:r>
            <a:r>
              <a:rPr lang="ru-RU" dirty="0" smtClean="0"/>
              <a:t>, </a:t>
            </a:r>
            <a:r>
              <a:rPr lang="ru-RU" dirty="0" err="1"/>
              <a:t>застрягли</a:t>
            </a:r>
            <a:r>
              <a:rPr lang="ru-RU" dirty="0"/>
              <a:t> в </a:t>
            </a:r>
            <a:r>
              <a:rPr lang="ru-RU" dirty="0" err="1" smtClean="0"/>
              <a:t>ліфті</a:t>
            </a:r>
            <a:r>
              <a:rPr lang="ru-RU" dirty="0" smtClean="0"/>
              <a:t>,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зірвалися</a:t>
            </a:r>
            <a:r>
              <a:rPr lang="ru-RU" dirty="0"/>
              <a:t>, нам не </a:t>
            </a:r>
            <a:r>
              <a:rPr lang="ru-RU" dirty="0" err="1"/>
              <a:t>подзвонили</a:t>
            </a:r>
            <a:r>
              <a:rPr lang="ru-RU" dirty="0"/>
              <a:t>, нас </a:t>
            </a:r>
            <a:r>
              <a:rPr lang="ru-RU" dirty="0" err="1"/>
              <a:t>підвели</a:t>
            </a:r>
            <a:r>
              <a:rPr lang="ru-RU" dirty="0"/>
              <a:t>...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й </a:t>
            </a:r>
            <a:r>
              <a:rPr lang="ru-RU" dirty="0" err="1"/>
              <a:t>знайомі</a:t>
            </a:r>
            <a:r>
              <a:rPr lang="ru-RU" dirty="0"/>
              <a:t> кожному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дрібниці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нас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фізіологічну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: </a:t>
            </a:r>
            <a:r>
              <a:rPr lang="ru-RU" dirty="0" err="1"/>
              <a:t>збудження</a:t>
            </a:r>
            <a:r>
              <a:rPr lang="ru-RU" dirty="0"/>
              <a:t>, </a:t>
            </a:r>
            <a:r>
              <a:rPr lang="ru-RU" dirty="0" err="1"/>
              <a:t>сухість</a:t>
            </a:r>
            <a:r>
              <a:rPr lang="ru-RU" dirty="0"/>
              <a:t> у </a:t>
            </a:r>
            <a:r>
              <a:rPr lang="ru-RU" dirty="0" err="1"/>
              <a:t>роті</a:t>
            </a:r>
            <a:r>
              <a:rPr lang="ru-RU" dirty="0"/>
              <a:t>, </a:t>
            </a:r>
            <a:r>
              <a:rPr lang="ru-RU" dirty="0" err="1"/>
              <a:t>прискорене</a:t>
            </a:r>
            <a:r>
              <a:rPr lang="ru-RU" dirty="0"/>
              <a:t> </a:t>
            </a:r>
            <a:r>
              <a:rPr lang="ru-RU" dirty="0" err="1"/>
              <a:t>серцебиття</a:t>
            </a:r>
            <a:r>
              <a:rPr lang="ru-RU" dirty="0"/>
              <a:t>, </a:t>
            </a:r>
            <a:r>
              <a:rPr lang="ru-RU" dirty="0" err="1"/>
              <a:t>тремтіння</a:t>
            </a:r>
            <a:r>
              <a:rPr lang="ru-RU" dirty="0"/>
              <a:t> рук, </a:t>
            </a:r>
            <a:r>
              <a:rPr lang="ru-RU" dirty="0" err="1"/>
              <a:t>кидання</a:t>
            </a:r>
            <a:r>
              <a:rPr lang="ru-RU" dirty="0"/>
              <a:t> в </a:t>
            </a:r>
            <a:r>
              <a:rPr lang="ru-RU" dirty="0" err="1"/>
              <a:t>піт</a:t>
            </a:r>
            <a:r>
              <a:rPr lang="ru-RU" dirty="0"/>
              <a:t>... Нам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зосередитися</a:t>
            </a:r>
            <a:r>
              <a:rPr lang="ru-RU" dirty="0"/>
              <a:t> на </a:t>
            </a:r>
            <a:r>
              <a:rPr lang="ru-RU" dirty="0" err="1"/>
              <a:t>чомусь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пережитої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думки про яку </a:t>
            </a:r>
            <a:r>
              <a:rPr lang="ru-RU" dirty="0" err="1"/>
              <a:t>повертаються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й </a:t>
            </a:r>
            <a:r>
              <a:rPr lang="ru-RU" dirty="0" err="1"/>
              <a:t>знову</a:t>
            </a:r>
            <a:r>
              <a:rPr lang="ru-RU" dirty="0"/>
              <a:t>...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/>
              <a:t>словами, ми </a:t>
            </a:r>
            <a:r>
              <a:rPr lang="ru-RU" dirty="0" err="1"/>
              <a:t>переживаємо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. </a:t>
            </a:r>
            <a:r>
              <a:rPr lang="ru-RU" dirty="0" err="1"/>
              <a:t>Стреси</a:t>
            </a:r>
            <a:r>
              <a:rPr lang="ru-RU" dirty="0"/>
              <a:t> </a:t>
            </a:r>
            <a:r>
              <a:rPr lang="ru-RU" dirty="0" err="1"/>
              <a:t>підривають</a:t>
            </a:r>
            <a:r>
              <a:rPr lang="ru-RU" dirty="0"/>
              <a:t> наш </a:t>
            </a:r>
            <a:r>
              <a:rPr lang="ru-RU" dirty="0" err="1"/>
              <a:t>імунітет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нас </a:t>
            </a:r>
            <a:r>
              <a:rPr lang="ru-RU" dirty="0" err="1"/>
              <a:t>уразливими</a:t>
            </a:r>
            <a:r>
              <a:rPr lang="ru-RU" dirty="0"/>
              <a:t> для </a:t>
            </a:r>
            <a:r>
              <a:rPr lang="ru-RU" dirty="0" err="1"/>
              <a:t>інфекцій</a:t>
            </a:r>
            <a:r>
              <a:rPr lang="ru-RU" dirty="0"/>
              <a:t>. До далеко не </a:t>
            </a:r>
            <a:r>
              <a:rPr lang="ru-RU" dirty="0" err="1"/>
              <a:t>повного</a:t>
            </a:r>
            <a:r>
              <a:rPr lang="ru-RU" dirty="0"/>
              <a:t> списку </a:t>
            </a:r>
            <a:r>
              <a:rPr lang="ru-RU" dirty="0" err="1"/>
              <a:t>патологій</a:t>
            </a:r>
            <a:r>
              <a:rPr lang="ru-RU" dirty="0"/>
              <a:t>, причина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переживанням</a:t>
            </a:r>
            <a:r>
              <a:rPr lang="ru-RU" dirty="0"/>
              <a:t> </a:t>
            </a:r>
            <a:r>
              <a:rPr lang="ru-RU" dirty="0" err="1"/>
              <a:t>стресів</a:t>
            </a:r>
            <a:r>
              <a:rPr lang="ru-RU" dirty="0"/>
              <a:t>, належать </a:t>
            </a:r>
            <a:r>
              <a:rPr lang="ru-RU" dirty="0" err="1"/>
              <a:t>депресія</a:t>
            </a:r>
            <a:r>
              <a:rPr lang="ru-RU" dirty="0"/>
              <a:t>, </a:t>
            </a:r>
            <a:r>
              <a:rPr lang="ru-RU" dirty="0" err="1"/>
              <a:t>тривожність</a:t>
            </a:r>
            <a:r>
              <a:rPr lang="ru-RU" dirty="0"/>
              <a:t>, </a:t>
            </a:r>
            <a:r>
              <a:rPr lang="ru-RU" dirty="0" err="1"/>
              <a:t>інфаркт</a:t>
            </a:r>
            <a:r>
              <a:rPr lang="ru-RU" dirty="0"/>
              <a:t>, </a:t>
            </a:r>
            <a:r>
              <a:rPr lang="ru-RU" dirty="0" err="1"/>
              <a:t>інсульт</a:t>
            </a:r>
            <a:r>
              <a:rPr lang="ru-RU" dirty="0"/>
              <a:t>, </a:t>
            </a:r>
            <a:r>
              <a:rPr lang="ru-RU" dirty="0" err="1"/>
              <a:t>ослаблення</a:t>
            </a:r>
            <a:r>
              <a:rPr lang="ru-RU" dirty="0"/>
              <a:t>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…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А отже необхідно вивчати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нейтралізації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стресом</a:t>
            </a:r>
            <a:r>
              <a:rPr lang="ru-RU" dirty="0"/>
              <a:t>.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cap="none" smtClean="0">
                <a:latin typeface="Arial" charset="0"/>
              </a:rPr>
              <a:t>Література</a:t>
            </a:r>
            <a:endParaRPr lang="ru-RU" cap="none" smtClean="0">
              <a:latin typeface="Arial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Психологія здоров’я людини / За ред. І. Я. Коцана. Луцьк: РВВ Вежа. Волин. нац. ун-ту ім. Лесі Українки, 2011. 430с. - Розділ 6. Особистість і стрес - </a:t>
            </a:r>
            <a:r>
              <a:rPr lang="ru-RU" smtClean="0">
                <a:hlinkClick r:id="rId2"/>
              </a:rPr>
              <a:t>http://esnuir.eenu.edu.ua/bitstream/123456789/1349/3/psyhol_zdor_navch.pdf</a:t>
            </a:r>
            <a:endParaRPr lang="ru-RU" smtClean="0"/>
          </a:p>
          <a:p>
            <a:r>
              <a:rPr lang="ru-RU" smtClean="0"/>
              <a:t>Відео </a:t>
            </a:r>
            <a:r>
              <a:rPr lang="uk-UA" smtClean="0"/>
              <a:t>Келлі МакҐоніґал «Як перетворити стрес на свого друга...» </a:t>
            </a:r>
            <a:br>
              <a:rPr lang="uk-UA" smtClean="0"/>
            </a:br>
            <a:r>
              <a:rPr lang="uk-UA" smtClean="0"/>
              <a:t> </a:t>
            </a:r>
            <a:r>
              <a:rPr lang="uk-UA" smtClean="0">
                <a:hlinkClick r:id="rId3"/>
              </a:rPr>
              <a:t>https://www.ted.com/talks/kelly_mcgonigal_how_to_</a:t>
            </a:r>
            <a:r>
              <a:rPr lang="uk-UA" smtClean="0">
                <a:hlinkClick r:id="rId4"/>
              </a:rPr>
              <a:t>make_stress_your_friend?language=ru</a:t>
            </a:r>
            <a:endParaRPr lang="uk-UA" smtClean="0"/>
          </a:p>
          <a:p>
            <a:r>
              <a:rPr lang="ru-RU" smtClean="0"/>
              <a:t>Обласний центр громадського здоровя </a:t>
            </a:r>
            <a:r>
              <a:rPr lang="ru-RU" smtClean="0">
                <a:hlinkClick r:id="rId5"/>
              </a:rPr>
              <a:t>https://healthcenter.od.ua/psyhichne-zdorovya/stres/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725488"/>
            <a:ext cx="8610600" cy="12938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uk-UA" sz="2000" smtClean="0"/>
              <a:t>Поняття «стрес», «психологічний стрес»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uk-UA" sz="2000" smtClean="0"/>
              <a:t>Види стресу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uk-UA" sz="2000" smtClean="0"/>
              <a:t>Причини стресу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Протиріччя між біологічною природою людини та її соціальними функціями як джерела стресу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Відмінності між біологічним та психологічним стресом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Суб’єктивні чинники, що впливають на рівень стресу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ru-RU" sz="2000" smtClean="0"/>
              <a:t>Стрес як фактор впливу на адаптацію людини</a:t>
            </a:r>
            <a:endParaRPr lang="uk-UA" sz="2000" smtClean="0"/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uk-UA" smtClean="0"/>
              <a:t>Висновок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992" y="0"/>
            <a:ext cx="9857232" cy="7406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стрес</a:t>
            </a:r>
            <a:r>
              <a:rPr lang="ru-RU" dirty="0"/>
              <a:t>»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значеннях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300" y="971550"/>
            <a:ext cx="6096000" cy="1476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як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стимули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напругу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. У </a:t>
            </a:r>
            <a:r>
              <a:rPr lang="ru-RU" dirty="0" err="1"/>
              <a:t>теперішній</a:t>
            </a:r>
            <a:r>
              <a:rPr lang="ru-RU" dirty="0"/>
              <a:t> час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вживаються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«</a:t>
            </a:r>
            <a:r>
              <a:rPr lang="ru-RU" dirty="0" err="1"/>
              <a:t>стресор</a:t>
            </a:r>
            <a:r>
              <a:rPr lang="ru-RU" dirty="0"/>
              <a:t>», «</a:t>
            </a:r>
            <a:r>
              <a:rPr lang="ru-RU" dirty="0" err="1"/>
              <a:t>стрес</a:t>
            </a:r>
            <a:r>
              <a:rPr lang="ru-RU" dirty="0"/>
              <a:t>-фактор».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00738" y="2447925"/>
            <a:ext cx="6096000" cy="23082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відноситися</a:t>
            </a:r>
            <a:r>
              <a:rPr lang="ru-RU" dirty="0"/>
              <a:t> до </a:t>
            </a:r>
            <a:r>
              <a:rPr lang="ru-RU" dirty="0" err="1"/>
              <a:t>суб’єктивної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і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 </a:t>
            </a:r>
            <a:r>
              <a:rPr lang="ru-RU" dirty="0" err="1"/>
              <a:t>напруги</a:t>
            </a:r>
            <a:r>
              <a:rPr lang="ru-RU" dirty="0"/>
              <a:t> і </a:t>
            </a:r>
            <a:r>
              <a:rPr lang="ru-RU" dirty="0" err="1"/>
              <a:t>збудження</a:t>
            </a:r>
            <a:r>
              <a:rPr lang="ru-RU" dirty="0"/>
              <a:t>; </a:t>
            </a:r>
            <a:r>
              <a:rPr lang="ru-RU" dirty="0" err="1"/>
              <a:t>цей</a:t>
            </a:r>
            <a:r>
              <a:rPr lang="ru-RU" dirty="0"/>
              <a:t> стан </a:t>
            </a:r>
            <a:r>
              <a:rPr lang="ru-RU" dirty="0" err="1"/>
              <a:t>інтерпретується</a:t>
            </a:r>
            <a:r>
              <a:rPr lang="ru-RU" dirty="0"/>
              <a:t> як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оборонні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і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(</a:t>
            </a:r>
            <a:r>
              <a:rPr lang="en-US" dirty="0"/>
              <a:t>coping processes),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вдосконаленню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систем,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психічну</a:t>
            </a:r>
            <a:r>
              <a:rPr lang="ru-RU" dirty="0"/>
              <a:t> </a:t>
            </a:r>
            <a:r>
              <a:rPr lang="ru-RU" dirty="0" err="1"/>
              <a:t>напругу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8300" y="4756150"/>
            <a:ext cx="6096000" cy="1754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По-третє</a:t>
            </a:r>
            <a:r>
              <a:rPr lang="ru-RU" dirty="0"/>
              <a:t>,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реакцією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шкідливий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і В. </a:t>
            </a:r>
            <a:r>
              <a:rPr lang="ru-RU" dirty="0" err="1"/>
              <a:t>Кеннон</a:t>
            </a:r>
            <a:r>
              <a:rPr lang="ru-RU" dirty="0"/>
              <a:t> і Г. </a:t>
            </a:r>
            <a:r>
              <a:rPr lang="ru-RU" dirty="0" err="1"/>
              <a:t>Сельє</a:t>
            </a:r>
            <a:r>
              <a:rPr lang="ru-RU" dirty="0"/>
              <a:t> </a:t>
            </a:r>
            <a:r>
              <a:rPr lang="ru-RU" dirty="0" err="1"/>
              <a:t>вживали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. </a:t>
            </a:r>
            <a:r>
              <a:rPr lang="ru-RU" dirty="0" err="1"/>
              <a:t>Функцією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(</a:t>
            </a:r>
            <a:r>
              <a:rPr lang="ru-RU" dirty="0" err="1"/>
              <a:t>фізіологічних</a:t>
            </a:r>
            <a:r>
              <a:rPr lang="ru-RU" dirty="0"/>
              <a:t>) 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/>
              <a:t>імовірно</a:t>
            </a:r>
            <a:r>
              <a:rPr lang="ru-RU" dirty="0"/>
              <a:t>, є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і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з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стану.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9713" y="4054475"/>
            <a:ext cx="11712575" cy="83026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В як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стресовій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реакція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індивіда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досягає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порогових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психологічних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можливостей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стресу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часто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домінує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підвищенням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збудливості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виражається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дезорганізації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втрати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ряду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раніше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набутих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реакцій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переважання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стереотипних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відповідей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появі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помилкових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775" y="771525"/>
            <a:ext cx="11847513" cy="120015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/>
              <a:t>Психологічний</a:t>
            </a:r>
            <a:r>
              <a:rPr lang="ru-RU" i="1" dirty="0"/>
              <a:t> </a:t>
            </a:r>
            <a:r>
              <a:rPr lang="ru-RU" i="1" dirty="0" err="1"/>
              <a:t>стрес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стан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і </a:t>
            </a:r>
            <a:r>
              <a:rPr lang="ru-RU" dirty="0" err="1"/>
              <a:t>дезорганізації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яке </a:t>
            </a:r>
            <a:r>
              <a:rPr lang="ru-RU" dirty="0" err="1"/>
              <a:t>розвивається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реального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екстремальних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, </a:t>
            </a:r>
            <a:r>
              <a:rPr lang="ru-RU" dirty="0" err="1"/>
              <a:t>психологічного</a:t>
            </a:r>
            <a:r>
              <a:rPr lang="ru-RU" dirty="0"/>
              <a:t>, </a:t>
            </a:r>
            <a:r>
              <a:rPr lang="ru-RU" dirty="0" err="1"/>
              <a:t>екологічного</a:t>
            </a:r>
            <a:r>
              <a:rPr lang="ru-RU" dirty="0"/>
              <a:t> та </a:t>
            </a:r>
            <a:r>
              <a:rPr lang="ru-RU" dirty="0" err="1"/>
              <a:t>професійного</a:t>
            </a:r>
            <a:r>
              <a:rPr lang="ru-RU" dirty="0"/>
              <a:t> характеру..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перш за все стан </a:t>
            </a:r>
            <a:r>
              <a:rPr lang="ru-RU" dirty="0" err="1"/>
              <a:t>тривоги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успіх</a:t>
            </a:r>
            <a:r>
              <a:rPr lang="ru-RU" dirty="0"/>
              <a:t>, </a:t>
            </a:r>
            <a:r>
              <a:rPr lang="ru-RU" dirty="0" err="1"/>
              <a:t>благополуччя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50" y="2789238"/>
            <a:ext cx="118491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Аналіз</a:t>
            </a:r>
            <a:r>
              <a:rPr lang="ru-RU" sz="1600" dirty="0"/>
              <a:t> </a:t>
            </a:r>
            <a:r>
              <a:rPr lang="ru-RU" sz="1600" dirty="0" err="1"/>
              <a:t>психологічного</a:t>
            </a:r>
            <a:r>
              <a:rPr lang="ru-RU" sz="1600" dirty="0"/>
              <a:t> </a:t>
            </a:r>
            <a:r>
              <a:rPr lang="ru-RU" sz="1600" dirty="0" err="1"/>
              <a:t>стресу</a:t>
            </a:r>
            <a:r>
              <a:rPr lang="ru-RU" sz="1600" dirty="0"/>
              <a:t> </a:t>
            </a:r>
            <a:r>
              <a:rPr lang="ru-RU" sz="1600" dirty="0" err="1"/>
              <a:t>вимагає</a:t>
            </a:r>
            <a:r>
              <a:rPr lang="ru-RU" sz="1600" dirty="0"/>
              <a:t> </a:t>
            </a:r>
            <a:r>
              <a:rPr lang="ru-RU" sz="1600" dirty="0" err="1"/>
              <a:t>врахування</a:t>
            </a:r>
            <a:r>
              <a:rPr lang="ru-RU" sz="1600" dirty="0"/>
              <a:t> як </a:t>
            </a:r>
            <a:r>
              <a:rPr lang="ru-RU" sz="1600" dirty="0" err="1"/>
              <a:t>значущість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для </a:t>
            </a:r>
            <a:r>
              <a:rPr lang="ru-RU" sz="1600" dirty="0" err="1"/>
              <a:t>суб'єкта</a:t>
            </a:r>
            <a:r>
              <a:rPr lang="ru-RU" sz="1600" dirty="0"/>
              <a:t>, так і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особистісних</a:t>
            </a:r>
            <a:r>
              <a:rPr lang="ru-RU" sz="1600" dirty="0"/>
              <a:t> характеристик. </a:t>
            </a:r>
            <a:r>
              <a:rPr lang="ru-RU" sz="1600" dirty="0" err="1"/>
              <a:t>Стрес</a:t>
            </a:r>
            <a:r>
              <a:rPr lang="ru-RU" sz="1600" dirty="0"/>
              <a:t> в </a:t>
            </a:r>
            <a:r>
              <a:rPr lang="ru-RU" sz="1600" dirty="0" err="1"/>
              <a:t>значній</a:t>
            </a:r>
            <a:r>
              <a:rPr lang="ru-RU" sz="1600" dirty="0"/>
              <a:t> </a:t>
            </a:r>
            <a:r>
              <a:rPr lang="ru-RU" sz="1600" dirty="0" err="1"/>
              <a:t>мірі</a:t>
            </a:r>
            <a:r>
              <a:rPr lang="ru-RU" sz="1600" dirty="0"/>
              <a:t> є продуктом образу думок і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, </a:t>
            </a:r>
            <a:r>
              <a:rPr lang="ru-RU" sz="1600" dirty="0" err="1"/>
              <a:t>знання</a:t>
            </a:r>
            <a:r>
              <a:rPr lang="ru-RU" sz="1600" dirty="0"/>
              <a:t> </a:t>
            </a:r>
            <a:r>
              <a:rPr lang="ru-RU" sz="1600" dirty="0" err="1"/>
              <a:t>власних</a:t>
            </a:r>
            <a:r>
              <a:rPr lang="ru-RU" sz="1600" dirty="0"/>
              <a:t> </a:t>
            </a:r>
            <a:r>
              <a:rPr lang="ru-RU" sz="1600" dirty="0" err="1"/>
              <a:t>можливостей</a:t>
            </a:r>
            <a:r>
              <a:rPr lang="ru-RU" sz="1600" dirty="0"/>
              <a:t>, </a:t>
            </a:r>
            <a:r>
              <a:rPr lang="ru-RU" sz="1600" dirty="0" err="1"/>
              <a:t>ступеня</a:t>
            </a:r>
            <a:r>
              <a:rPr lang="ru-RU" sz="1600" dirty="0"/>
              <a:t> </a:t>
            </a:r>
            <a:r>
              <a:rPr lang="ru-RU" sz="1600" dirty="0" err="1"/>
              <a:t>навченості</a:t>
            </a:r>
            <a:r>
              <a:rPr lang="ru-RU" sz="1600" dirty="0"/>
              <a:t> способам </a:t>
            </a:r>
            <a:r>
              <a:rPr lang="ru-RU" sz="1600" dirty="0" err="1"/>
              <a:t>управління</a:t>
            </a:r>
            <a:r>
              <a:rPr lang="ru-RU" sz="1600" dirty="0"/>
              <a:t> і </a:t>
            </a:r>
            <a:r>
              <a:rPr lang="ru-RU" sz="1600" dirty="0" err="1"/>
              <a:t>стратегії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в </a:t>
            </a:r>
            <a:r>
              <a:rPr lang="ru-RU" sz="1600" dirty="0" err="1"/>
              <a:t>екстремальних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6863" y="5132388"/>
            <a:ext cx="9058275" cy="64611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Китаєв-Смик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виділив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поведінкової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короткочасних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інтенсивних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стресових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22533" name="Прямоугольник 7"/>
          <p:cNvSpPr>
            <a:spLocks noChangeArrowheads="1"/>
          </p:cNvSpPr>
          <p:nvPr/>
        </p:nvSpPr>
        <p:spPr bwMode="auto">
          <a:xfrm>
            <a:off x="171450" y="6027738"/>
            <a:ext cx="5314950" cy="5222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активно-емоційна, спрямована на видалення екстремального фактора (агресія, втеча), </a:t>
            </a:r>
          </a:p>
        </p:txBody>
      </p:sp>
      <p:sp>
        <p:nvSpPr>
          <p:cNvPr id="22534" name="Прямоугольник 8"/>
          <p:cNvSpPr>
            <a:spLocks noChangeArrowheads="1"/>
          </p:cNvSpPr>
          <p:nvPr/>
        </p:nvSpPr>
        <p:spPr bwMode="auto">
          <a:xfrm>
            <a:off x="6096000" y="6027738"/>
            <a:ext cx="6096000" cy="738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пасивно-емоційна, яка проявляється в очікуванні закінчення дії екстремального фактора (зменшення активності, зниження ефективності захисних дій).</a:t>
            </a:r>
            <a:endParaRPr lang="ru-RU" sz="1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9613" y="0"/>
            <a:ext cx="3862387" cy="1295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Види стресу</a:t>
            </a:r>
            <a:endParaRPr lang="ru-RU" dirty="0"/>
          </a:p>
        </p:txBody>
      </p:sp>
      <p:sp>
        <p:nvSpPr>
          <p:cNvPr id="23554" name="Текст 3"/>
          <p:cNvSpPr>
            <a:spLocks noGrp="1"/>
          </p:cNvSpPr>
          <p:nvPr>
            <p:ph type="body" idx="1"/>
          </p:nvPr>
        </p:nvSpPr>
        <p:spPr>
          <a:xfrm>
            <a:off x="1279525" y="884238"/>
            <a:ext cx="1701800" cy="822325"/>
          </a:xfrm>
        </p:spPr>
        <p:txBody>
          <a:bodyPr/>
          <a:lstStyle/>
          <a:p>
            <a:pPr eaLnBrk="1" hangingPunct="1"/>
            <a:r>
              <a:rPr lang="uk-UA" smtClean="0"/>
              <a:t>Еустрес</a:t>
            </a:r>
            <a:endParaRPr 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5438" y="2030413"/>
            <a:ext cx="5311775" cy="41243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err="1"/>
              <a:t>А</a:t>
            </a:r>
            <a:r>
              <a:rPr lang="ru-RU" i="1" dirty="0" err="1" smtClean="0"/>
              <a:t>ктивізує</a:t>
            </a:r>
            <a:r>
              <a:rPr lang="ru-RU" i="1" dirty="0"/>
              <a:t>, </a:t>
            </a:r>
            <a:r>
              <a:rPr lang="ru-RU" i="1" dirty="0" err="1"/>
              <a:t>мобілізує</a:t>
            </a:r>
            <a:r>
              <a:rPr lang="ru-RU" i="1" dirty="0"/>
              <a:t> </a:t>
            </a:r>
            <a:r>
              <a:rPr lang="ru-RU" i="1" dirty="0" err="1"/>
              <a:t>внутрішні</a:t>
            </a:r>
            <a:r>
              <a:rPr lang="ru-RU" i="1" dirty="0"/>
              <a:t> </a:t>
            </a:r>
            <a:r>
              <a:rPr lang="ru-RU" i="1" dirty="0" err="1"/>
              <a:t>резерви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, </a:t>
            </a:r>
            <a:r>
              <a:rPr lang="ru-RU" i="1" dirty="0" err="1"/>
              <a:t>поліпшує</a:t>
            </a:r>
            <a:r>
              <a:rPr lang="ru-RU" i="1" dirty="0"/>
              <a:t> </a:t>
            </a:r>
            <a:r>
              <a:rPr lang="ru-RU" i="1" dirty="0" err="1"/>
              <a:t>протікання</a:t>
            </a:r>
            <a:r>
              <a:rPr lang="ru-RU" i="1" dirty="0"/>
              <a:t> </a:t>
            </a:r>
            <a:r>
              <a:rPr lang="ru-RU" i="1" dirty="0" err="1"/>
              <a:t>психічних</a:t>
            </a:r>
            <a:r>
              <a:rPr lang="ru-RU" i="1" dirty="0"/>
              <a:t> і </a:t>
            </a:r>
            <a:r>
              <a:rPr lang="ru-RU" i="1" dirty="0" err="1"/>
              <a:t>фізіологічних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. </a:t>
            </a:r>
            <a:r>
              <a:rPr lang="ru-RU" i="1" dirty="0" err="1"/>
              <a:t>Еустрес</a:t>
            </a:r>
            <a:r>
              <a:rPr lang="ru-RU" i="1" dirty="0"/>
              <a:t> є </a:t>
            </a:r>
            <a:r>
              <a:rPr lang="ru-RU" i="1" dirty="0" err="1"/>
              <a:t>короткочасним</a:t>
            </a:r>
            <a:r>
              <a:rPr lang="ru-RU" i="1" dirty="0"/>
              <a:t>, </a:t>
            </a:r>
            <a:r>
              <a:rPr lang="ru-RU" i="1" dirty="0" err="1"/>
              <a:t>супроводжується</a:t>
            </a:r>
            <a:r>
              <a:rPr lang="ru-RU" i="1" dirty="0"/>
              <a:t> </a:t>
            </a:r>
            <a:r>
              <a:rPr lang="ru-RU" i="1" dirty="0" err="1"/>
              <a:t>бурхливою</a:t>
            </a:r>
            <a:r>
              <a:rPr lang="ru-RU" i="1" dirty="0"/>
              <a:t> </a:t>
            </a:r>
            <a:r>
              <a:rPr lang="ru-RU" i="1" dirty="0" err="1"/>
              <a:t>витратою</a:t>
            </a:r>
            <a:r>
              <a:rPr lang="ru-RU" i="1" dirty="0"/>
              <a:t> «</a:t>
            </a:r>
            <a:r>
              <a:rPr lang="ru-RU" i="1" dirty="0" err="1"/>
              <a:t>поверхневих</a:t>
            </a:r>
            <a:r>
              <a:rPr lang="ru-RU" i="1" dirty="0"/>
              <a:t>» </a:t>
            </a:r>
            <a:r>
              <a:rPr lang="ru-RU" i="1" dirty="0" err="1"/>
              <a:t>адаптуючих</a:t>
            </a:r>
            <a:r>
              <a:rPr lang="ru-RU" i="1" dirty="0"/>
              <a:t> </a:t>
            </a:r>
            <a:r>
              <a:rPr lang="ru-RU" i="1" dirty="0" err="1"/>
              <a:t>резервів</a:t>
            </a:r>
            <a:r>
              <a:rPr lang="ru-RU" i="1" dirty="0"/>
              <a:t> і початком </a:t>
            </a:r>
            <a:r>
              <a:rPr lang="ru-RU" i="1" dirty="0" err="1"/>
              <a:t>мобілізації</a:t>
            </a:r>
            <a:r>
              <a:rPr lang="ru-RU" i="1" dirty="0"/>
              <a:t> «</a:t>
            </a:r>
            <a:r>
              <a:rPr lang="ru-RU" i="1" dirty="0" err="1"/>
              <a:t>глибоких</a:t>
            </a:r>
            <a:r>
              <a:rPr lang="ru-RU" i="1" dirty="0"/>
              <a:t>» </a:t>
            </a:r>
            <a:endParaRPr lang="ru-RU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Ознаки: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Зосередженість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Швидка реакція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Активна мотивація</a:t>
            </a:r>
            <a:endParaRPr lang="ru-RU" dirty="0"/>
          </a:p>
        </p:txBody>
      </p:sp>
      <p:sp>
        <p:nvSpPr>
          <p:cNvPr id="23556" name="Текст 5"/>
          <p:cNvSpPr>
            <a:spLocks noGrp="1"/>
          </p:cNvSpPr>
          <p:nvPr>
            <p:ph type="body" sz="quarter" idx="3"/>
          </p:nvPr>
        </p:nvSpPr>
        <p:spPr>
          <a:xfrm>
            <a:off x="7772400" y="1470025"/>
            <a:ext cx="1847850" cy="823913"/>
          </a:xfrm>
        </p:spPr>
        <p:txBody>
          <a:bodyPr/>
          <a:lstStyle/>
          <a:p>
            <a:pPr eaLnBrk="1" hangingPunct="1"/>
            <a:r>
              <a:rPr lang="uk-UA" smtClean="0"/>
              <a:t>Дистрес</a:t>
            </a:r>
            <a:endParaRPr lang="ru-RU" smtClean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45213" y="2293938"/>
            <a:ext cx="5360987" cy="4418012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err="1"/>
              <a:t>Р</a:t>
            </a:r>
            <a:r>
              <a:rPr lang="ru-RU" i="1" dirty="0" err="1" smtClean="0"/>
              <a:t>уйнівний</a:t>
            </a:r>
            <a:r>
              <a:rPr lang="ru-RU" i="1" dirty="0" smtClean="0"/>
              <a:t> </a:t>
            </a:r>
            <a:r>
              <a:rPr lang="ru-RU" i="1" dirty="0" err="1"/>
              <a:t>процес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дезорганізує</a:t>
            </a:r>
            <a:r>
              <a:rPr lang="ru-RU" i="1" dirty="0"/>
              <a:t> </a:t>
            </a:r>
            <a:r>
              <a:rPr lang="ru-RU" i="1" dirty="0" err="1"/>
              <a:t>поводження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, </a:t>
            </a:r>
            <a:r>
              <a:rPr lang="ru-RU" i="1" dirty="0" err="1"/>
              <a:t>погіршує</a:t>
            </a:r>
            <a:r>
              <a:rPr lang="ru-RU" i="1" dirty="0"/>
              <a:t> </a:t>
            </a:r>
            <a:r>
              <a:rPr lang="ru-RU" i="1" dirty="0" err="1"/>
              <a:t>протікання</a:t>
            </a:r>
            <a:r>
              <a:rPr lang="ru-RU" i="1" dirty="0"/>
              <a:t> </a:t>
            </a:r>
            <a:r>
              <a:rPr lang="ru-RU" i="1" dirty="0" err="1"/>
              <a:t>психофізіологічних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. </a:t>
            </a:r>
            <a:r>
              <a:rPr lang="ru-RU" i="1" dirty="0" err="1"/>
              <a:t>Дистрес</a:t>
            </a:r>
            <a:r>
              <a:rPr lang="ru-RU" i="1" dirty="0"/>
              <a:t> </a:t>
            </a:r>
            <a:r>
              <a:rPr lang="ru-RU" i="1" dirty="0" err="1"/>
              <a:t>частіше</a:t>
            </a:r>
            <a:r>
              <a:rPr lang="ru-RU" i="1" dirty="0"/>
              <a:t> </a:t>
            </a:r>
            <a:r>
              <a:rPr lang="ru-RU" i="1" dirty="0" err="1"/>
              <a:t>відноситься</a:t>
            </a:r>
            <a:r>
              <a:rPr lang="ru-RU" i="1" dirty="0"/>
              <a:t> до </a:t>
            </a:r>
            <a:r>
              <a:rPr lang="ru-RU" i="1" dirty="0" err="1"/>
              <a:t>тривалого</a:t>
            </a:r>
            <a:r>
              <a:rPr lang="ru-RU" i="1" dirty="0"/>
              <a:t> </a:t>
            </a:r>
            <a:r>
              <a:rPr lang="ru-RU" i="1" dirty="0" err="1"/>
              <a:t>стресу</a:t>
            </a:r>
            <a:r>
              <a:rPr lang="ru-RU" i="1" dirty="0"/>
              <a:t>, при </a:t>
            </a:r>
            <a:r>
              <a:rPr lang="ru-RU" i="1" dirty="0" err="1"/>
              <a:t>якому</a:t>
            </a:r>
            <a:r>
              <a:rPr lang="ru-RU" i="1" dirty="0"/>
              <a:t> </a:t>
            </a:r>
            <a:r>
              <a:rPr lang="ru-RU" i="1" dirty="0" err="1"/>
              <a:t>відбуваються</a:t>
            </a:r>
            <a:r>
              <a:rPr lang="ru-RU" i="1" dirty="0"/>
              <a:t> </a:t>
            </a:r>
            <a:r>
              <a:rPr lang="ru-RU" i="1" dirty="0" err="1"/>
              <a:t>мобілізація</a:t>
            </a:r>
            <a:r>
              <a:rPr lang="ru-RU" i="1" dirty="0"/>
              <a:t> й </a:t>
            </a:r>
            <a:r>
              <a:rPr lang="ru-RU" i="1" dirty="0" err="1"/>
              <a:t>витрата</a:t>
            </a:r>
            <a:r>
              <a:rPr lang="ru-RU" i="1" dirty="0"/>
              <a:t> і «</a:t>
            </a:r>
            <a:r>
              <a:rPr lang="ru-RU" i="1" dirty="0" err="1"/>
              <a:t>поверхневих</a:t>
            </a:r>
            <a:r>
              <a:rPr lang="ru-RU" i="1" dirty="0"/>
              <a:t>» і «</a:t>
            </a:r>
            <a:r>
              <a:rPr lang="ru-RU" i="1" dirty="0" err="1"/>
              <a:t>глибоких</a:t>
            </a:r>
            <a:r>
              <a:rPr lang="ru-RU" i="1" dirty="0"/>
              <a:t>» </a:t>
            </a:r>
            <a:r>
              <a:rPr lang="ru-RU" i="1" dirty="0" err="1"/>
              <a:t>адаптаційних</a:t>
            </a:r>
            <a:r>
              <a:rPr lang="ru-RU" i="1" dirty="0"/>
              <a:t> </a:t>
            </a:r>
            <a:r>
              <a:rPr lang="ru-RU" i="1" dirty="0" err="1"/>
              <a:t>резервів</a:t>
            </a:r>
            <a:r>
              <a:rPr lang="ru-RU" i="1" dirty="0"/>
              <a:t>. </a:t>
            </a:r>
            <a:r>
              <a:rPr lang="ru-RU" i="1" dirty="0" err="1"/>
              <a:t>Такий</a:t>
            </a:r>
            <a:r>
              <a:rPr lang="ru-RU" i="1" dirty="0"/>
              <a:t> </a:t>
            </a:r>
            <a:r>
              <a:rPr lang="ru-RU" i="1" dirty="0" err="1"/>
              <a:t>стрес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переходити</a:t>
            </a:r>
            <a:r>
              <a:rPr lang="ru-RU" i="1" dirty="0"/>
              <a:t> в </a:t>
            </a:r>
            <a:r>
              <a:rPr lang="ru-RU" i="1" dirty="0" err="1"/>
              <a:t>соматичну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психічну</a:t>
            </a:r>
            <a:r>
              <a:rPr lang="ru-RU" i="1" dirty="0"/>
              <a:t> хворобу (невроз, психоз</a:t>
            </a:r>
            <a:r>
              <a:rPr lang="ru-RU" i="1" dirty="0" smtClean="0"/>
              <a:t>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Ознаки: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Відчуття порожнечі та втрати сенсу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err="1" smtClean="0"/>
              <a:t>Гіпернастороженість</a:t>
            </a: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Ризикована поведінка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Агресія, тривожність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Проблеми зі сном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Надмірна емоційність або повна їх відсутність…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43400" y="958850"/>
            <a:ext cx="4254500" cy="7239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Причини стресу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7900" y="2209800"/>
            <a:ext cx="3365500" cy="736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Відносно довгодіючі програми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83550" y="2209800"/>
            <a:ext cx="3232150" cy="736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Динамічно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змінними програмами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300" y="3575050"/>
            <a:ext cx="1771650" cy="64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Генетичні програми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48100" y="3575050"/>
            <a:ext cx="1771650" cy="64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Батьківські програми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61200" y="3962400"/>
            <a:ext cx="1771650" cy="64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Умовні рефлекси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60000" y="3962400"/>
            <a:ext cx="1771650" cy="64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Помилки мислення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3063" y="5076825"/>
            <a:ext cx="1771650" cy="64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Настанови особистості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48100" y="5016500"/>
            <a:ext cx="1771650" cy="768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«Вищі» потреби за Маслоу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12200" y="5016500"/>
            <a:ext cx="1771650" cy="768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«Фізіологічні» потреби за Маслоу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Прямая со стрелкой 20"/>
          <p:cNvCxnSpPr>
            <a:stCxn id="0" idx="2"/>
            <a:endCxn id="0" idx="0"/>
          </p:cNvCxnSpPr>
          <p:nvPr/>
        </p:nvCxnSpPr>
        <p:spPr>
          <a:xfrm flipH="1">
            <a:off x="2660650" y="1682750"/>
            <a:ext cx="3810000" cy="527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2"/>
            <a:endCxn id="0" idx="0"/>
          </p:cNvCxnSpPr>
          <p:nvPr/>
        </p:nvCxnSpPr>
        <p:spPr>
          <a:xfrm>
            <a:off x="6470650" y="1682750"/>
            <a:ext cx="3228975" cy="52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0" idx="2"/>
            <a:endCxn id="0" idx="0"/>
          </p:cNvCxnSpPr>
          <p:nvPr/>
        </p:nvCxnSpPr>
        <p:spPr>
          <a:xfrm rot="5400000">
            <a:off x="1833563" y="2747962"/>
            <a:ext cx="628650" cy="1025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0" idx="2"/>
            <a:endCxn id="0" idx="0"/>
          </p:cNvCxnSpPr>
          <p:nvPr/>
        </p:nvCxnSpPr>
        <p:spPr>
          <a:xfrm rot="16200000" flipH="1">
            <a:off x="3382963" y="2224087"/>
            <a:ext cx="628650" cy="2073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0" idx="2"/>
            <a:endCxn id="0" idx="3"/>
          </p:cNvCxnSpPr>
          <p:nvPr/>
        </p:nvCxnSpPr>
        <p:spPr>
          <a:xfrm rot="5400000">
            <a:off x="1175544" y="3915569"/>
            <a:ext cx="2454275" cy="5159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0" idx="2"/>
            <a:endCxn id="0" idx="1"/>
          </p:cNvCxnSpPr>
          <p:nvPr/>
        </p:nvCxnSpPr>
        <p:spPr>
          <a:xfrm rot="16200000" flipH="1">
            <a:off x="2027237" y="3579813"/>
            <a:ext cx="2454275" cy="11874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0" idx="2"/>
            <a:endCxn id="0" idx="0"/>
          </p:cNvCxnSpPr>
          <p:nvPr/>
        </p:nvCxnSpPr>
        <p:spPr>
          <a:xfrm rot="5400000">
            <a:off x="8315325" y="2578100"/>
            <a:ext cx="1016000" cy="1752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0" idx="2"/>
            <a:endCxn id="0" idx="0"/>
          </p:cNvCxnSpPr>
          <p:nvPr/>
        </p:nvCxnSpPr>
        <p:spPr>
          <a:xfrm rot="16200000" flipH="1">
            <a:off x="9864725" y="2781300"/>
            <a:ext cx="1016000" cy="1346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0" idx="2"/>
            <a:endCxn id="0" idx="0"/>
          </p:cNvCxnSpPr>
          <p:nvPr/>
        </p:nvCxnSpPr>
        <p:spPr>
          <a:xfrm rot="5400000">
            <a:off x="8613775" y="3930650"/>
            <a:ext cx="2070100" cy="10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978275" y="6026150"/>
            <a:ext cx="4984750" cy="6731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Протирічя</a:t>
            </a:r>
            <a:r>
              <a:rPr lang="uk-UA" dirty="0"/>
              <a:t> призводять до стресу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62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err="1"/>
              <a:t>Протиріччя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біологічною</a:t>
            </a:r>
            <a:r>
              <a:rPr lang="ru-RU" sz="2400" dirty="0"/>
              <a:t> природою </a:t>
            </a:r>
            <a:r>
              <a:rPr lang="ru-RU" sz="2400" dirty="0" err="1"/>
              <a:t>людини</a:t>
            </a:r>
            <a:r>
              <a:rPr lang="ru-RU" sz="2400" dirty="0"/>
              <a:t> та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соціальними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 як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стресу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1166028"/>
            <a:ext cx="3810000" cy="660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Генетично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запрограмовані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реакції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організму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64500" y="1195789"/>
            <a:ext cx="2984500" cy="660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Особливості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соціальних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стресів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2092325"/>
            <a:ext cx="3619500" cy="115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Стресор безпосередньо впливає на організм людини, викликає його ушкодження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18350" y="2038350"/>
            <a:ext cx="4502150" cy="1344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Стресор діє опосередковано у широкому часовому проміжку і не становить прямої загрози для існування організму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94600" y="5422900"/>
            <a:ext cx="4025900" cy="128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Виділення адреналіну, надмірні </a:t>
            </a:r>
            <a:r>
              <a:rPr lang="uk-UA" sz="1600" dirty="0" err="1"/>
              <a:t>ємоції</a:t>
            </a:r>
            <a:r>
              <a:rPr lang="uk-UA" sz="1600" dirty="0"/>
              <a:t>, підвищення артеріального тиску, посилення </a:t>
            </a:r>
            <a:r>
              <a:rPr lang="uk-UA" sz="1600" dirty="0" err="1"/>
              <a:t>м’язовогу</a:t>
            </a:r>
            <a:r>
              <a:rPr lang="uk-UA" sz="1600" dirty="0"/>
              <a:t> тонусу – заважають здійснити успішну адаптація до стресора.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9450" y="5427663"/>
            <a:ext cx="4089400" cy="1190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Автоматизована відповідь на стресор (виділення необхідних гормонів, акт. м’язової системи) можуть звести збиток від стресора до МІН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800" y="3517900"/>
            <a:ext cx="4584700" cy="155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Реакція організмі у відповідь спрямована на фізичну </a:t>
            </a:r>
            <a:r>
              <a:rPr lang="uk-UA" sz="1600" dirty="0" err="1"/>
              <a:t>взаємодвю</a:t>
            </a:r>
            <a:r>
              <a:rPr lang="uk-UA" sz="1600" dirty="0"/>
              <a:t> з </a:t>
            </a:r>
            <a:r>
              <a:rPr lang="uk-UA" sz="1600" dirty="0" err="1"/>
              <a:t>пошкоджуючим</a:t>
            </a:r>
            <a:r>
              <a:rPr lang="uk-UA" sz="1600" dirty="0"/>
              <a:t> фактором середовища та </a:t>
            </a:r>
            <a:r>
              <a:rPr lang="uk-UA" sz="1600" dirty="0" err="1"/>
              <a:t>заключається</a:t>
            </a:r>
            <a:r>
              <a:rPr lang="uk-UA" sz="1600" dirty="0"/>
              <a:t> у </a:t>
            </a:r>
            <a:r>
              <a:rPr lang="uk-UA" sz="1600" dirty="0" err="1"/>
              <a:t>бородьбі</a:t>
            </a:r>
            <a:r>
              <a:rPr lang="uk-UA" sz="1600" dirty="0"/>
              <a:t> з ним та втечі від нього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9800" y="3870325"/>
            <a:ext cx="4159250" cy="1365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Відповідна реакція організму спрямована на вибір найбільш ефективного способу адаптації до зміненого середовища</a:t>
            </a:r>
            <a:endParaRPr lang="ru-RU" sz="1600" dirty="0"/>
          </a:p>
        </p:txBody>
      </p:sp>
      <p:cxnSp>
        <p:nvCxnSpPr>
          <p:cNvPr id="14" name="Прямая со стрелкой 13"/>
          <p:cNvCxnSpPr>
            <a:stCxn id="6" idx="3"/>
            <a:endCxn id="7" idx="1"/>
          </p:cNvCxnSpPr>
          <p:nvPr/>
        </p:nvCxnSpPr>
        <p:spPr>
          <a:xfrm>
            <a:off x="4533900" y="2670175"/>
            <a:ext cx="2584450" cy="3968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10" idx="0"/>
          </p:cNvCxnSpPr>
          <p:nvPr/>
        </p:nvCxnSpPr>
        <p:spPr>
          <a:xfrm>
            <a:off x="2724150" y="3248025"/>
            <a:ext cx="0" cy="26987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1" idx="0"/>
          </p:cNvCxnSpPr>
          <p:nvPr/>
        </p:nvCxnSpPr>
        <p:spPr>
          <a:xfrm>
            <a:off x="9369425" y="3382963"/>
            <a:ext cx="0" cy="48736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3"/>
            <a:endCxn id="11" idx="1"/>
          </p:cNvCxnSpPr>
          <p:nvPr/>
        </p:nvCxnSpPr>
        <p:spPr>
          <a:xfrm>
            <a:off x="5016500" y="4297363"/>
            <a:ext cx="2273300" cy="255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2"/>
            <a:endCxn id="9" idx="0"/>
          </p:cNvCxnSpPr>
          <p:nvPr/>
        </p:nvCxnSpPr>
        <p:spPr>
          <a:xfrm>
            <a:off x="2724150" y="5076825"/>
            <a:ext cx="0" cy="35083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1" idx="2"/>
            <a:endCxn id="8" idx="0"/>
          </p:cNvCxnSpPr>
          <p:nvPr/>
        </p:nvCxnSpPr>
        <p:spPr>
          <a:xfrm>
            <a:off x="9369425" y="5235575"/>
            <a:ext cx="238125" cy="1873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3"/>
            <a:endCxn id="8" idx="1"/>
          </p:cNvCxnSpPr>
          <p:nvPr/>
        </p:nvCxnSpPr>
        <p:spPr>
          <a:xfrm>
            <a:off x="4768850" y="6022975"/>
            <a:ext cx="2825750" cy="444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232400" y="5673725"/>
            <a:ext cx="1841500" cy="78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СТРЕС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19138"/>
          <a:ext cx="12192000" cy="621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/>
                  </a:extLst>
                </a:gridCol>
                <a:gridCol w="4064000">
                  <a:extLst>
                    <a:ext uri="{9D8B030D-6E8A-4147-A177-3AD203B41FA5}"/>
                  </a:extLst>
                </a:gridCol>
                <a:gridCol w="4064000">
                  <a:extLst>
                    <a:ext uri="{9D8B030D-6E8A-4147-A177-3AD203B41FA5}"/>
                  </a:extLst>
                </a:gridCol>
              </a:tblGrid>
              <a:tr h="298399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Параметри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Біологічний стрес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Психологічний стрес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50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Причина </a:t>
                      </a:r>
                      <a:r>
                        <a:rPr lang="ru-RU" sz="1400" dirty="0" err="1" smtClean="0"/>
                        <a:t>стресу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Фізичний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хімічний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біологічний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організм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Соціальний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соціальні</a:t>
                      </a:r>
                      <a:r>
                        <a:rPr lang="ru-RU" sz="1400" dirty="0" smtClean="0"/>
                        <a:t> думки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983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Характер </a:t>
                      </a:r>
                      <a:r>
                        <a:rPr lang="ru-RU" sz="1400" dirty="0" err="1" smtClean="0"/>
                        <a:t>небезпеки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реальний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Реальний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віртуальний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50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</a:t>
                      </a:r>
                      <a:r>
                        <a:rPr lang="ru-RU" sz="1400" dirty="0" err="1" smtClean="0"/>
                        <a:t>що</a:t>
                      </a:r>
                      <a:r>
                        <a:rPr lang="ru-RU" sz="1400" dirty="0" smtClean="0"/>
                        <a:t> направлена </a:t>
                      </a:r>
                      <a:r>
                        <a:rPr lang="ru-RU" sz="1400" dirty="0" err="1" smtClean="0"/>
                        <a:t>дія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стресора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</a:t>
                      </a:r>
                      <a:r>
                        <a:rPr lang="ru-RU" sz="1400" dirty="0" err="1" smtClean="0"/>
                        <a:t>життя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здоров'я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фізичне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благополуччя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</a:t>
                      </a:r>
                      <a:r>
                        <a:rPr lang="ru-RU" sz="1400" dirty="0" err="1" smtClean="0"/>
                        <a:t>соціальний</a:t>
                      </a:r>
                      <a:r>
                        <a:rPr lang="ru-RU" sz="1400" dirty="0" smtClean="0"/>
                        <a:t> статус, </a:t>
                      </a:r>
                      <a:r>
                        <a:rPr lang="ru-RU" sz="1400" dirty="0" err="1" smtClean="0"/>
                        <a:t>відчуття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самоповаги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ін</a:t>
                      </a:r>
                      <a:r>
                        <a:rPr lang="ru-RU" sz="1400" dirty="0" smtClean="0"/>
                        <a:t>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50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Наявність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реальної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загрози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життю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здоров'ю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є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немає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772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Характер </a:t>
                      </a:r>
                      <a:r>
                        <a:rPr lang="ru-RU" sz="1400" dirty="0" err="1" smtClean="0"/>
                        <a:t>емоційних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переживань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</a:t>
                      </a:r>
                      <a:r>
                        <a:rPr lang="ru-RU" sz="1400" dirty="0" err="1" smtClean="0"/>
                        <a:t>Первинні</a:t>
                      </a:r>
                      <a:r>
                        <a:rPr lang="ru-RU" sz="1400" dirty="0" smtClean="0"/>
                        <a:t>» </a:t>
                      </a:r>
                      <a:r>
                        <a:rPr lang="ru-RU" sz="1400" dirty="0" err="1" smtClean="0"/>
                        <a:t>біологічні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емоції</a:t>
                      </a:r>
                      <a:r>
                        <a:rPr lang="ru-RU" sz="1400" dirty="0" smtClean="0"/>
                        <a:t> - страх, </a:t>
                      </a:r>
                      <a:r>
                        <a:rPr lang="ru-RU" sz="1400" dirty="0" err="1" smtClean="0"/>
                        <a:t>біль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переляк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гнів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</a:t>
                      </a:r>
                      <a:r>
                        <a:rPr lang="ru-RU" sz="1400" dirty="0" err="1" smtClean="0"/>
                        <a:t>Вторинні</a:t>
                      </a:r>
                      <a:r>
                        <a:rPr lang="ru-RU" sz="1400" dirty="0" smtClean="0"/>
                        <a:t>» </a:t>
                      </a:r>
                      <a:r>
                        <a:rPr lang="ru-RU" sz="1400" dirty="0" err="1" smtClean="0"/>
                        <a:t>емоційні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реакції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поєднанні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когнітивним</a:t>
                      </a:r>
                      <a:r>
                        <a:rPr lang="ru-RU" sz="1400" dirty="0" smtClean="0"/>
                        <a:t> компонентом - </a:t>
                      </a:r>
                      <a:r>
                        <a:rPr lang="ru-RU" sz="1400" dirty="0" err="1" smtClean="0"/>
                        <a:t>турбота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тривога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нудьга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депресія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ревність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роздратованість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ін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357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Часові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межі</a:t>
                      </a:r>
                      <a:r>
                        <a:rPr lang="ru-RU" sz="1400" dirty="0" smtClean="0"/>
                        <a:t> предмету </a:t>
                      </a:r>
                      <a:r>
                        <a:rPr lang="ru-RU" sz="1400" dirty="0" err="1" smtClean="0"/>
                        <a:t>стресу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Конкретні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обмежені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теперішнім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найближчим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майбутнім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Розмиті</a:t>
                      </a:r>
                      <a:r>
                        <a:rPr lang="ru-RU" sz="1400" dirty="0" smtClean="0"/>
                        <a:t> (</a:t>
                      </a:r>
                      <a:r>
                        <a:rPr lang="ru-RU" sz="1400" dirty="0" err="1" smtClean="0"/>
                        <a:t>минуле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далеке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майбутнє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невизначений</a:t>
                      </a:r>
                      <a:r>
                        <a:rPr lang="ru-RU" sz="1400" dirty="0" smtClean="0"/>
                        <a:t> час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02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Вплив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особистісних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властивостей</a:t>
                      </a:r>
                      <a:r>
                        <a:rPr lang="ru-RU" sz="1400" dirty="0" smtClean="0"/>
                        <a:t>  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Незначний</a:t>
                      </a:r>
                      <a:r>
                        <a:rPr lang="ru-RU" sz="1400" dirty="0" smtClean="0"/>
                        <a:t> 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Дуже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значний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6231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Приклади</a:t>
                      </a:r>
                      <a:r>
                        <a:rPr lang="ru-RU" sz="1400" dirty="0" smtClean="0"/>
                        <a:t>  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• </a:t>
                      </a:r>
                      <a:r>
                        <a:rPr lang="ru-RU" sz="1400" dirty="0" err="1" smtClean="0"/>
                        <a:t>Переохолодження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викликане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довгим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купанням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Опік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гарячим</a:t>
                      </a:r>
                      <a:r>
                        <a:rPr lang="ru-RU" sz="1400" dirty="0" smtClean="0"/>
                        <a:t> предметом • </a:t>
                      </a:r>
                      <a:r>
                        <a:rPr lang="ru-RU" sz="1400" dirty="0" err="1" smtClean="0"/>
                        <a:t>Інтоксикація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викликана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прийманням</a:t>
                      </a:r>
                      <a:r>
                        <a:rPr lang="ru-RU" sz="1400" dirty="0" smtClean="0"/>
                        <a:t> алкоголю • </a:t>
                      </a:r>
                      <a:r>
                        <a:rPr lang="ru-RU" sz="1400" dirty="0" err="1" smtClean="0"/>
                        <a:t>Вірусна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інфекція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Загострення</a:t>
                      </a:r>
                      <a:r>
                        <a:rPr lang="ru-RU" sz="1400" dirty="0" smtClean="0"/>
                        <a:t> гастриту </a:t>
                      </a:r>
                      <a:r>
                        <a:rPr lang="ru-RU" sz="1400" dirty="0" err="1" smtClean="0"/>
                        <a:t>після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приймання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гострої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їжі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Травмування</a:t>
                      </a:r>
                      <a:r>
                        <a:rPr lang="ru-RU" sz="1400" dirty="0" smtClean="0"/>
                        <a:t> (перелом, ушиб)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• </a:t>
                      </a:r>
                      <a:r>
                        <a:rPr lang="ru-RU" sz="1400" dirty="0" err="1" smtClean="0"/>
                        <a:t>Догана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отримана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</a:t>
                      </a:r>
                      <a:r>
                        <a:rPr lang="ru-RU" sz="1400" dirty="0" smtClean="0"/>
                        <a:t> начальника • </a:t>
                      </a:r>
                      <a:r>
                        <a:rPr lang="ru-RU" sz="1400" dirty="0" err="1" smtClean="0"/>
                        <a:t>Підвищення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квартплати</a:t>
                      </a:r>
                      <a:r>
                        <a:rPr lang="ru-RU" sz="1400" dirty="0" smtClean="0"/>
                        <a:t> • Страх, </a:t>
                      </a:r>
                      <a:r>
                        <a:rPr lang="ru-RU" sz="1400" dirty="0" err="1" smtClean="0"/>
                        <a:t>викликаний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перельотом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літаком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Сімейні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конфлікти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Тривога</a:t>
                      </a:r>
                      <a:r>
                        <a:rPr lang="ru-RU" sz="1400" dirty="0" smtClean="0"/>
                        <a:t> за </a:t>
                      </a:r>
                      <a:r>
                        <a:rPr lang="ru-RU" sz="1400" dirty="0" err="1" smtClean="0"/>
                        <a:t>здоров'я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близьких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родичів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Нещасливе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кохання</a:t>
                      </a:r>
                      <a:r>
                        <a:rPr lang="ru-RU" sz="1400" dirty="0" smtClean="0"/>
                        <a:t> • </a:t>
                      </a:r>
                      <a:r>
                        <a:rPr lang="ru-RU" sz="1400" dirty="0" err="1" smtClean="0"/>
                        <a:t>Тривога</a:t>
                      </a:r>
                      <a:r>
                        <a:rPr lang="ru-RU" sz="1400" dirty="0" smtClean="0"/>
                        <a:t> з причини </a:t>
                      </a:r>
                      <a:r>
                        <a:rPr lang="ru-RU" sz="1400" dirty="0" err="1" smtClean="0"/>
                        <a:t>майбутнього</a:t>
                      </a:r>
                      <a:endParaRPr lang="ru-RU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966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/>
              <a:t>Відмінності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біологічним</a:t>
            </a:r>
            <a:r>
              <a:rPr lang="ru-RU" sz="2800" dirty="0"/>
              <a:t> та </a:t>
            </a:r>
            <a:r>
              <a:rPr lang="ru-RU" sz="2800" dirty="0" err="1"/>
              <a:t>психологічним</a:t>
            </a:r>
            <a:r>
              <a:rPr lang="ru-RU" sz="2800" dirty="0"/>
              <a:t> </a:t>
            </a:r>
            <a:r>
              <a:rPr lang="ru-RU" sz="2800" dirty="0" err="1" smtClean="0"/>
              <a:t>стресом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5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/>
              <a:t>Суб’єктивні</a:t>
            </a:r>
            <a:r>
              <a:rPr lang="ru-RU" sz="2800" dirty="0"/>
              <a:t> </a:t>
            </a:r>
            <a:r>
              <a:rPr lang="ru-RU" sz="2800" dirty="0" err="1"/>
              <a:t>чинники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впливають</a:t>
            </a:r>
            <a:r>
              <a:rPr lang="ru-RU" sz="2800" dirty="0"/>
              <a:t> на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 smtClean="0"/>
              <a:t>стресу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35000"/>
          <a:ext cx="121920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1">
                  <a:extLst>
                    <a:ext uri="{9D8B030D-6E8A-4147-A177-3AD203B41FA5}"/>
                  </a:extLst>
                </a:gridCol>
                <a:gridCol w="4064001">
                  <a:extLst>
                    <a:ext uri="{9D8B030D-6E8A-4147-A177-3AD203B41FA5}"/>
                  </a:extLst>
                </a:gridCol>
                <a:gridCol w="4064001">
                  <a:extLst>
                    <a:ext uri="{9D8B030D-6E8A-4147-A177-3AD203B41FA5}"/>
                  </a:extLst>
                </a:gridCol>
              </a:tblGrid>
              <a:tr h="49069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Суб’єктивні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фактори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Посилення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рівня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стресу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Послаблення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рівня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стресу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9779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Пам'ять</a:t>
                      </a:r>
                      <a:r>
                        <a:rPr lang="ru-RU" dirty="0" smtClean="0"/>
                        <a:t> при </a:t>
                      </a:r>
                      <a:r>
                        <a:rPr lang="ru-RU" dirty="0" err="1" smtClean="0"/>
                        <a:t>минуле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Наявність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невдалих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виступів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минулому</a:t>
                      </a:r>
                      <a:r>
                        <a:rPr lang="ru-RU" dirty="0" smtClean="0"/>
                        <a:t>, провали </a:t>
                      </a:r>
                      <a:r>
                        <a:rPr lang="ru-RU" dirty="0" err="1" smtClean="0"/>
                        <a:t>публічних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виступів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Досвід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успішних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виступів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презентацій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публічних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доповідей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2158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Мотивація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«Для мене </a:t>
                      </a:r>
                      <a:r>
                        <a:rPr lang="ru-RU" dirty="0" err="1" smtClean="0"/>
                        <a:t>досить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важливо</a:t>
                      </a:r>
                      <a:r>
                        <a:rPr lang="ru-RU" dirty="0" smtClean="0"/>
                        <a:t> добре </a:t>
                      </a:r>
                      <a:r>
                        <a:rPr lang="ru-RU" dirty="0" err="1" smtClean="0"/>
                        <a:t>виступити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захисті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отримати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вищу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оцінку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 </a:t>
                      </a:r>
                      <a:r>
                        <a:rPr lang="ru-RU" dirty="0" err="1" smtClean="0"/>
                        <a:t>Мені</a:t>
                      </a:r>
                      <a:r>
                        <a:rPr lang="ru-RU" dirty="0" smtClean="0"/>
                        <a:t> все одно як я </a:t>
                      </a:r>
                      <a:r>
                        <a:rPr lang="ru-RU" dirty="0" err="1" smtClean="0"/>
                        <a:t>виступлю</a:t>
                      </a:r>
                      <a:r>
                        <a:rPr lang="ru-RU" dirty="0" smtClean="0"/>
                        <a:t> та яку </a:t>
                      </a:r>
                      <a:r>
                        <a:rPr lang="ru-RU" dirty="0" err="1" smtClean="0"/>
                        <a:t>оцінку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отримаю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08580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Настанови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«Все </a:t>
                      </a:r>
                      <a:r>
                        <a:rPr lang="ru-RU" dirty="0" err="1" smtClean="0"/>
                        <a:t>залежить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мене» «</a:t>
                      </a:r>
                      <a:r>
                        <a:rPr lang="ru-RU" dirty="0" err="1" smtClean="0"/>
                        <a:t>Під</a:t>
                      </a:r>
                      <a:r>
                        <a:rPr lang="ru-RU" dirty="0" smtClean="0"/>
                        <a:t> час </a:t>
                      </a:r>
                      <a:r>
                        <a:rPr lang="ru-RU" dirty="0" err="1" smtClean="0"/>
                        <a:t>публічних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виступів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переживають</a:t>
                      </a:r>
                      <a:r>
                        <a:rPr lang="ru-RU" dirty="0" smtClean="0"/>
                        <a:t>, а я особливо»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долі</a:t>
                      </a:r>
                      <a:r>
                        <a:rPr lang="ru-RU" dirty="0" smtClean="0"/>
                        <a:t> не </a:t>
                      </a:r>
                      <a:r>
                        <a:rPr lang="ru-RU" dirty="0" err="1" smtClean="0"/>
                        <a:t>сховаєшся</a:t>
                      </a:r>
                      <a:r>
                        <a:rPr lang="ru-RU" dirty="0" smtClean="0"/>
                        <a:t>» «</a:t>
                      </a:r>
                      <a:r>
                        <a:rPr lang="ru-RU" dirty="0" err="1" smtClean="0"/>
                        <a:t>Подумаєш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захист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магістерської</a:t>
                      </a:r>
                      <a:r>
                        <a:rPr lang="ru-RU" dirty="0" smtClean="0"/>
                        <a:t>?! </a:t>
                      </a:r>
                      <a:r>
                        <a:rPr lang="ru-RU" dirty="0" err="1" smtClean="0"/>
                        <a:t>Це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лише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формальність</a:t>
                      </a:r>
                      <a:r>
                        <a:rPr lang="ru-RU" dirty="0" smtClean="0"/>
                        <a:t>, яка не </a:t>
                      </a:r>
                      <a:r>
                        <a:rPr lang="ru-RU" dirty="0" err="1" smtClean="0"/>
                        <a:t>варта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особливих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переживань</a:t>
                      </a:r>
                      <a:r>
                        <a:rPr lang="ru-RU" dirty="0" smtClean="0"/>
                        <a:t>!»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42712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Очікування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</a:t>
                      </a:r>
                      <a:r>
                        <a:rPr lang="ru-RU" dirty="0" err="1" smtClean="0"/>
                        <a:t>визначена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ситуація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незрозумілі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відносини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членів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комісії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Визначеність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ситуації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очікування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хорошого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ставлення</a:t>
                      </a:r>
                      <a:r>
                        <a:rPr lang="ru-RU" dirty="0" smtClean="0"/>
                        <a:t> до себе </a:t>
                      </a:r>
                      <a:r>
                        <a:rPr lang="ru-RU" dirty="0" err="1" smtClean="0"/>
                        <a:t>членів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комісії</a:t>
                      </a:r>
                      <a:r>
                        <a:rPr lang="ru-RU" dirty="0" smtClean="0"/>
                        <a:t>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1145</TotalTime>
  <Words>1437</Words>
  <Application>Microsoft Office PowerPoint</Application>
  <PresentationFormat>Произвольный</PresentationFormat>
  <Paragraphs>166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Century Gothic</vt:lpstr>
      <vt:lpstr>Calibri</vt:lpstr>
      <vt:lpstr>Times New Roman</vt:lpstr>
      <vt:lpstr>Cambria</vt:lpstr>
      <vt:lpstr>Wingdings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След самолета</vt:lpstr>
      <vt:lpstr>СТРЕС І ЗДОРОВ’Я</vt:lpstr>
      <vt:lpstr>ПЛАН</vt:lpstr>
      <vt:lpstr>Слайд 3</vt:lpstr>
      <vt:lpstr>Слайд 4</vt:lpstr>
      <vt:lpstr>ВИДИ СТРЕСУ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Як уникнути стресу? (неможливо)   Профілактика психоемоційного виснаження.   Як запобігти емоційному вигоранню? </vt:lpstr>
      <vt:lpstr>Психоемоційне виснаження не повинно досягати критичних показників!!!</vt:lpstr>
      <vt:lpstr>  Як створити особисту стратегію профілактики вигорання?</vt:lpstr>
      <vt:lpstr>Що допомагає вам долати стрес, бути в ресурсі? </vt:lpstr>
      <vt:lpstr>ВИСНОВОК</vt:lpstr>
      <vt:lpstr>Література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 і здоров’я.</dc:title>
  <dc:creator>Юлия Булава</dc:creator>
  <cp:lastModifiedBy>user</cp:lastModifiedBy>
  <cp:revision>22</cp:revision>
  <dcterms:created xsi:type="dcterms:W3CDTF">2018-10-22T22:05:05Z</dcterms:created>
  <dcterms:modified xsi:type="dcterms:W3CDTF">2021-02-24T12:26:36Z</dcterms:modified>
</cp:coreProperties>
</file>