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3" r:id="rId4"/>
    <p:sldId id="260" r:id="rId5"/>
    <p:sldId id="261" r:id="rId6"/>
    <p:sldId id="264" r:id="rId7"/>
    <p:sldId id="257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87" autoAdjust="0"/>
    <p:restoredTop sz="86364" autoAdjust="0"/>
  </p:normalViewPr>
  <p:slideViewPr>
    <p:cSldViewPr>
      <p:cViewPr varScale="1">
        <p:scale>
          <a:sx n="67" d="100"/>
          <a:sy n="67" d="100"/>
        </p:scale>
        <p:origin x="165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A4414C4-A6A0-43CF-9BD8-44069F16EF7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93A69E0-510D-45F3-9CE6-EECA79A32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414C4-A6A0-43CF-9BD8-44069F16EF7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69E0-510D-45F3-9CE6-EECA79A32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EA4414C4-A6A0-43CF-9BD8-44069F16EF7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3A69E0-510D-45F3-9CE6-EECA79A32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414C4-A6A0-43CF-9BD8-44069F16EF7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69E0-510D-45F3-9CE6-EECA79A32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4414C4-A6A0-43CF-9BD8-44069F16EF7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893A69E0-510D-45F3-9CE6-EECA79A32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414C4-A6A0-43CF-9BD8-44069F16EF7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69E0-510D-45F3-9CE6-EECA79A32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414C4-A6A0-43CF-9BD8-44069F16EF7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69E0-510D-45F3-9CE6-EECA79A32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414C4-A6A0-43CF-9BD8-44069F16EF7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69E0-510D-45F3-9CE6-EECA79A32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4414C4-A6A0-43CF-9BD8-44069F16EF7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69E0-510D-45F3-9CE6-EECA79A32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414C4-A6A0-43CF-9BD8-44069F16EF7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69E0-510D-45F3-9CE6-EECA79A32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414C4-A6A0-43CF-9BD8-44069F16EF7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69E0-510D-45F3-9CE6-EECA79A326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A4414C4-A6A0-43CF-9BD8-44069F16EF73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93A69E0-510D-45F3-9CE6-EECA79A32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irbis-nbuv.gov.ua/cgi-bin/irbis_nbuv/cgiirbis_64.exe?C21COM=2&amp;I21DBN=UJRN&amp;P21DBN=UJRN&amp;IMAGE_FILE_DOWNLOAD=1&amp;Image_file_name=PDF/Nikp_2013_22-23_41.pd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SGnwCvTvFY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352928" cy="1152128"/>
          </a:xfrm>
        </p:spPr>
        <p:txBody>
          <a:bodyPr>
            <a:normAutofit fontScale="90000"/>
          </a:bodyPr>
          <a:lstStyle/>
          <a:p>
            <a:pPr algn="ctr"/>
            <a:br>
              <a:rPr lang="uk-UA" b="1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b="1" dirty="0"/>
              <a:t> 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uk-UA" dirty="0"/>
              <a:t>Москвофільська </a:t>
            </a:r>
            <a:r>
              <a:rPr lang="uk-UA" b="1" dirty="0"/>
              <a:t> </a:t>
            </a:r>
            <a:br>
              <a:rPr lang="ru-RU" dirty="0"/>
            </a:br>
            <a:r>
              <a:rPr lang="uk-UA" sz="2400" dirty="0"/>
              <a:t>журналістика</a:t>
            </a:r>
            <a:br>
              <a:rPr lang="ru-RU" sz="2400" dirty="0"/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352928" cy="5112568"/>
          </a:xfrm>
          <a:solidFill>
            <a:schemeClr val="accent2"/>
          </a:solidFill>
        </p:spPr>
        <p:txBody>
          <a:bodyPr>
            <a:normAutofit fontScale="32500" lnSpcReduction="20000"/>
          </a:bodyPr>
          <a:lstStyle/>
          <a:p>
            <a:pPr marL="457200" indent="-457200" algn="just">
              <a:buAutoNum type="arabicPeriod"/>
            </a:pPr>
            <a:r>
              <a:rPr lang="uk-UA" sz="55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Виникнення москвофільства на Західній Україні. </a:t>
            </a:r>
            <a:endParaRPr lang="ru-RU" sz="55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457200" indent="-457200" algn="just">
              <a:buAutoNum type="arabicPeriod"/>
            </a:pPr>
            <a:r>
              <a:rPr lang="uk-UA" sz="55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Франко як дослідник москвофільства.</a:t>
            </a:r>
          </a:p>
          <a:p>
            <a:pPr marL="457200" indent="-457200" algn="just">
              <a:buAutoNum type="arabicPeriod"/>
            </a:pPr>
            <a:r>
              <a:rPr lang="uk-UA" sz="55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Періодика москвофілів. </a:t>
            </a:r>
            <a:endParaRPr lang="ru-RU" sz="55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457200" indent="-457200" algn="just">
              <a:buAutoNum type="arabicPeriod"/>
            </a:pPr>
            <a:r>
              <a:rPr lang="uk-UA" sz="55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Банкрутство москвофільства на початку ХХ століття</a:t>
            </a:r>
          </a:p>
          <a:p>
            <a:pPr marL="457200" indent="-457200" algn="just">
              <a:buAutoNum type="arabicPeriod"/>
            </a:pPr>
            <a:endParaRPr lang="uk-UA" sz="55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457200" indent="-457200" algn="just"/>
            <a:r>
              <a:rPr lang="uk-UA" sz="55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				</a:t>
            </a:r>
            <a:r>
              <a:rPr lang="uk-UA" sz="5500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Література</a:t>
            </a:r>
          </a:p>
          <a:p>
            <a:pPr algn="just"/>
            <a:r>
              <a:rPr lang="uk-UA" sz="5500" dirty="0">
                <a:solidFill>
                  <a:schemeClr val="tx1"/>
                </a:solidFill>
                <a:latin typeface="Arial Narrow" pitchFamily="34" charset="0"/>
              </a:rPr>
              <a:t>1. Михайлин І. Л. Історія української журналістики ХІХ століття. Київ : Центр навчальної літератури, 2003. 720 с.</a:t>
            </a:r>
            <a:endParaRPr lang="ru-RU" sz="5500" dirty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r>
              <a:rPr lang="uk-UA" sz="5500" dirty="0">
                <a:solidFill>
                  <a:schemeClr val="tx1"/>
                </a:solidFill>
                <a:latin typeface="Arial Narrow" pitchFamily="34" charset="0"/>
              </a:rPr>
              <a:t>2. Животко А. Історія української преси. </a:t>
            </a:r>
            <a:r>
              <a:rPr lang="ru-RU" sz="5500" dirty="0">
                <a:solidFill>
                  <a:schemeClr val="tx1"/>
                </a:solidFill>
                <a:latin typeface="Arial Narrow" pitchFamily="34" charset="0"/>
              </a:rPr>
              <a:t>К</a:t>
            </a:r>
            <a:r>
              <a:rPr lang="uk-UA" sz="5500" dirty="0" err="1">
                <a:solidFill>
                  <a:schemeClr val="tx1"/>
                </a:solidFill>
                <a:latin typeface="Arial Narrow" pitchFamily="34" charset="0"/>
              </a:rPr>
              <a:t>иїв</a:t>
            </a:r>
            <a:r>
              <a:rPr lang="uk-UA" sz="5500" dirty="0">
                <a:solidFill>
                  <a:schemeClr val="tx1"/>
                </a:solidFill>
                <a:latin typeface="Arial Narrow" pitchFamily="34" charset="0"/>
              </a:rPr>
              <a:t> : Наша культура і наука</a:t>
            </a:r>
            <a:r>
              <a:rPr lang="ru-RU" sz="5500" dirty="0">
                <a:solidFill>
                  <a:schemeClr val="tx1"/>
                </a:solidFill>
                <a:latin typeface="Arial Narrow" pitchFamily="34" charset="0"/>
              </a:rPr>
              <a:t>, 1999. </a:t>
            </a:r>
            <a:r>
              <a:rPr lang="uk-UA" sz="5500" dirty="0">
                <a:solidFill>
                  <a:schemeClr val="tx1"/>
                </a:solidFill>
                <a:latin typeface="Arial Narrow" pitchFamily="34" charset="0"/>
              </a:rPr>
              <a:t>368 с.</a:t>
            </a:r>
            <a:endParaRPr lang="ru-RU" sz="5500" dirty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r>
              <a:rPr lang="uk-UA" sz="5500" dirty="0">
                <a:solidFill>
                  <a:schemeClr val="tx1"/>
                </a:solidFill>
                <a:latin typeface="Arial Narrow" pitchFamily="34" charset="0"/>
              </a:rPr>
              <a:t>3. </a:t>
            </a:r>
            <a:r>
              <a:rPr lang="uk-UA" sz="5500" dirty="0" err="1">
                <a:solidFill>
                  <a:schemeClr val="tx1"/>
                </a:solidFill>
                <a:latin typeface="Arial Narrow" pitchFamily="34" charset="0"/>
              </a:rPr>
              <a:t>Шологон</a:t>
            </a:r>
            <a:r>
              <a:rPr lang="uk-UA" sz="5500" dirty="0">
                <a:solidFill>
                  <a:schemeClr val="tx1"/>
                </a:solidFill>
                <a:latin typeface="Arial Narrow" pitchFamily="34" charset="0"/>
              </a:rPr>
              <a:t> Л. </a:t>
            </a:r>
            <a:r>
              <a:rPr lang="ru-RU" sz="5500" dirty="0">
                <a:solidFill>
                  <a:schemeClr val="tx1"/>
                </a:solidFill>
                <a:latin typeface="Arial Narrow" pitchFamily="34" charset="0"/>
              </a:rPr>
              <a:t>НАЦІОНАЛЬНО-КУЛЬТУРНИЙ РУХ УКРАЇНЦІВ ГАЛИЧИНИ СЕРЕДИНИ ХІХ СТ. НА СТОРІНКАХ ЧАСОПИСУ “ЗОРЯ ГАЛИЦЬКА” (1848–1857 </a:t>
            </a:r>
            <a:r>
              <a:rPr lang="ru-RU" sz="5500" dirty="0" err="1">
                <a:solidFill>
                  <a:schemeClr val="tx1"/>
                </a:solidFill>
                <a:latin typeface="Arial Narrow" pitchFamily="34" charset="0"/>
              </a:rPr>
              <a:t>рр</a:t>
            </a:r>
            <a:r>
              <a:rPr lang="ru-RU" sz="5500" dirty="0">
                <a:solidFill>
                  <a:schemeClr val="tx1"/>
                </a:solidFill>
                <a:latin typeface="Arial Narrow" pitchFamily="34" charset="0"/>
              </a:rPr>
              <a:t>.). </a:t>
            </a:r>
            <a:r>
              <a:rPr lang="en-US" sz="5500" dirty="0">
                <a:solidFill>
                  <a:schemeClr val="tx1"/>
                </a:solidFill>
                <a:latin typeface="Arial Narrow" pitchFamily="34" charset="0"/>
              </a:rPr>
              <a:t>URL</a:t>
            </a:r>
            <a:r>
              <a:rPr lang="ru-RU" sz="5500" dirty="0">
                <a:solidFill>
                  <a:schemeClr val="tx1"/>
                </a:solidFill>
                <a:latin typeface="Arial Narrow" pitchFamily="34" charset="0"/>
              </a:rPr>
              <a:t> : </a:t>
            </a:r>
            <a:r>
              <a:rPr lang="en-US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http</a:t>
            </a:r>
            <a:r>
              <a:rPr lang="ru-RU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://</a:t>
            </a:r>
            <a:r>
              <a:rPr lang="en-US" sz="5500" u="sng" dirty="0" err="1">
                <a:solidFill>
                  <a:schemeClr val="tx1"/>
                </a:solidFill>
                <a:latin typeface="Arial Narrow" pitchFamily="34" charset="0"/>
                <a:hlinkClick r:id="rId2"/>
              </a:rPr>
              <a:t>irbis</a:t>
            </a:r>
            <a:r>
              <a:rPr lang="ru-RU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-</a:t>
            </a:r>
            <a:r>
              <a:rPr lang="en-US" sz="5500" u="sng" dirty="0" err="1">
                <a:solidFill>
                  <a:schemeClr val="tx1"/>
                </a:solidFill>
                <a:latin typeface="Arial Narrow" pitchFamily="34" charset="0"/>
                <a:hlinkClick r:id="rId2"/>
              </a:rPr>
              <a:t>nbuv</a:t>
            </a:r>
            <a:r>
              <a:rPr lang="ru-RU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.</a:t>
            </a:r>
            <a:r>
              <a:rPr lang="en-US" sz="5500" u="sng" dirty="0" err="1">
                <a:solidFill>
                  <a:schemeClr val="tx1"/>
                </a:solidFill>
                <a:latin typeface="Arial Narrow" pitchFamily="34" charset="0"/>
                <a:hlinkClick r:id="rId2"/>
              </a:rPr>
              <a:t>gov</a:t>
            </a:r>
            <a:r>
              <a:rPr lang="ru-RU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.</a:t>
            </a:r>
            <a:r>
              <a:rPr lang="en-US" sz="5500" u="sng" dirty="0" err="1">
                <a:solidFill>
                  <a:schemeClr val="tx1"/>
                </a:solidFill>
                <a:latin typeface="Arial Narrow" pitchFamily="34" charset="0"/>
                <a:hlinkClick r:id="rId2"/>
              </a:rPr>
              <a:t>ua</a:t>
            </a:r>
            <a:r>
              <a:rPr lang="ru-RU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/</a:t>
            </a:r>
            <a:r>
              <a:rPr lang="en-US" sz="5500" u="sng" dirty="0" err="1">
                <a:solidFill>
                  <a:schemeClr val="tx1"/>
                </a:solidFill>
                <a:latin typeface="Arial Narrow" pitchFamily="34" charset="0"/>
                <a:hlinkClick r:id="rId2"/>
              </a:rPr>
              <a:t>cgi</a:t>
            </a:r>
            <a:r>
              <a:rPr lang="ru-RU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-</a:t>
            </a:r>
            <a:r>
              <a:rPr lang="en-US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bin</a:t>
            </a:r>
            <a:r>
              <a:rPr lang="ru-RU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/</a:t>
            </a:r>
            <a:r>
              <a:rPr lang="en-US" sz="5500" u="sng" dirty="0" err="1">
                <a:solidFill>
                  <a:schemeClr val="tx1"/>
                </a:solidFill>
                <a:latin typeface="Arial Narrow" pitchFamily="34" charset="0"/>
                <a:hlinkClick r:id="rId2"/>
              </a:rPr>
              <a:t>irbis</a:t>
            </a:r>
            <a:r>
              <a:rPr lang="ru-RU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_</a:t>
            </a:r>
            <a:r>
              <a:rPr lang="en-US" sz="5500" u="sng" dirty="0" err="1">
                <a:solidFill>
                  <a:schemeClr val="tx1"/>
                </a:solidFill>
                <a:latin typeface="Arial Narrow" pitchFamily="34" charset="0"/>
                <a:hlinkClick r:id="rId2"/>
              </a:rPr>
              <a:t>nbuv</a:t>
            </a:r>
            <a:r>
              <a:rPr lang="ru-RU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/</a:t>
            </a:r>
            <a:r>
              <a:rPr lang="en-US" sz="5500" u="sng" dirty="0" err="1">
                <a:solidFill>
                  <a:schemeClr val="tx1"/>
                </a:solidFill>
                <a:latin typeface="Arial Narrow" pitchFamily="34" charset="0"/>
                <a:hlinkClick r:id="rId2"/>
              </a:rPr>
              <a:t>cgiirbis</a:t>
            </a:r>
            <a:r>
              <a:rPr lang="ru-RU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_64.</a:t>
            </a:r>
            <a:r>
              <a:rPr lang="en-US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exe</a:t>
            </a:r>
            <a:r>
              <a:rPr lang="ru-RU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?</a:t>
            </a:r>
            <a:r>
              <a:rPr lang="en-US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C</a:t>
            </a:r>
            <a:r>
              <a:rPr lang="ru-RU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21</a:t>
            </a:r>
            <a:r>
              <a:rPr lang="en-US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COM</a:t>
            </a:r>
            <a:r>
              <a:rPr lang="ru-RU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=2&amp;</a:t>
            </a:r>
            <a:r>
              <a:rPr lang="en-US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I</a:t>
            </a:r>
            <a:r>
              <a:rPr lang="ru-RU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21</a:t>
            </a:r>
            <a:r>
              <a:rPr lang="en-US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DBN</a:t>
            </a:r>
            <a:r>
              <a:rPr lang="ru-RU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=</a:t>
            </a:r>
            <a:r>
              <a:rPr lang="en-US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UJRN</a:t>
            </a:r>
            <a:r>
              <a:rPr lang="ru-RU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&amp;</a:t>
            </a:r>
            <a:r>
              <a:rPr lang="en-US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P</a:t>
            </a:r>
            <a:r>
              <a:rPr lang="ru-RU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21</a:t>
            </a:r>
            <a:r>
              <a:rPr lang="en-US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DBN</a:t>
            </a:r>
            <a:r>
              <a:rPr lang="ru-RU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=</a:t>
            </a:r>
            <a:r>
              <a:rPr lang="en-US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UJRN</a:t>
            </a:r>
            <a:r>
              <a:rPr lang="ru-RU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&amp;</a:t>
            </a:r>
            <a:r>
              <a:rPr lang="en-US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IMAGE</a:t>
            </a:r>
            <a:r>
              <a:rPr lang="ru-RU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_</a:t>
            </a:r>
            <a:r>
              <a:rPr lang="en-US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FILE</a:t>
            </a:r>
            <a:r>
              <a:rPr lang="ru-RU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_</a:t>
            </a:r>
            <a:r>
              <a:rPr lang="en-US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DOWNLOAD</a:t>
            </a:r>
            <a:r>
              <a:rPr lang="ru-RU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=1&amp;</a:t>
            </a:r>
            <a:r>
              <a:rPr lang="en-US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Image</a:t>
            </a:r>
            <a:r>
              <a:rPr lang="ru-RU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_</a:t>
            </a:r>
            <a:r>
              <a:rPr lang="en-US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file</a:t>
            </a:r>
            <a:r>
              <a:rPr lang="ru-RU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_</a:t>
            </a:r>
            <a:r>
              <a:rPr lang="en-US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name</a:t>
            </a:r>
            <a:r>
              <a:rPr lang="ru-RU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=</a:t>
            </a:r>
            <a:r>
              <a:rPr lang="en-US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PDF</a:t>
            </a:r>
            <a:r>
              <a:rPr lang="ru-RU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/</a:t>
            </a:r>
            <a:r>
              <a:rPr lang="en-US" sz="5500" u="sng" dirty="0" err="1">
                <a:solidFill>
                  <a:schemeClr val="tx1"/>
                </a:solidFill>
                <a:latin typeface="Arial Narrow" pitchFamily="34" charset="0"/>
                <a:hlinkClick r:id="rId2"/>
              </a:rPr>
              <a:t>Nikp</a:t>
            </a:r>
            <a:r>
              <a:rPr lang="ru-RU" sz="5500" u="sng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_2013_22-23_41.</a:t>
            </a:r>
            <a:r>
              <a:rPr lang="en-US" sz="5500" u="sng" dirty="0" err="1">
                <a:solidFill>
                  <a:schemeClr val="tx1"/>
                </a:solidFill>
                <a:latin typeface="Arial Narrow" pitchFamily="34" charset="0"/>
                <a:hlinkClick r:id="rId2"/>
              </a:rPr>
              <a:t>pdf</a:t>
            </a:r>
            <a:endParaRPr lang="ru-RU" sz="5500" dirty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r>
              <a:rPr lang="uk-UA" sz="5500" dirty="0">
                <a:solidFill>
                  <a:schemeClr val="tx1"/>
                </a:solidFill>
                <a:latin typeface="Arial Narrow" pitchFamily="34" charset="0"/>
              </a:rPr>
              <a:t>4. Франко І. Іван </a:t>
            </a:r>
            <a:r>
              <a:rPr lang="uk-UA" sz="5500" dirty="0" err="1">
                <a:solidFill>
                  <a:schemeClr val="tx1"/>
                </a:solidFill>
                <a:latin typeface="Arial Narrow" pitchFamily="34" charset="0"/>
              </a:rPr>
              <a:t>Гушалевич</a:t>
            </a:r>
            <a:r>
              <a:rPr lang="uk-UA" sz="5500" dirty="0">
                <a:solidFill>
                  <a:schemeClr val="tx1"/>
                </a:solidFill>
                <a:latin typeface="Arial Narrow" pitchFamily="34" charset="0"/>
              </a:rPr>
              <a:t> // Франко І. </a:t>
            </a:r>
            <a:r>
              <a:rPr lang="uk-UA" sz="5500" dirty="0" err="1">
                <a:solidFill>
                  <a:schemeClr val="tx1"/>
                </a:solidFill>
                <a:latin typeface="Arial Narrow" pitchFamily="34" charset="0"/>
              </a:rPr>
              <a:t>Зібр</a:t>
            </a:r>
            <a:r>
              <a:rPr lang="uk-UA" sz="5500" dirty="0">
                <a:solidFill>
                  <a:schemeClr val="tx1"/>
                </a:solidFill>
                <a:latin typeface="Arial Narrow" pitchFamily="34" charset="0"/>
              </a:rPr>
              <a:t>. творів: У 50 т. Київ, 1982. Т. 35. С. 73.</a:t>
            </a:r>
            <a:endParaRPr lang="ru-RU" sz="5500" dirty="0">
              <a:solidFill>
                <a:schemeClr val="tx1"/>
              </a:solidFill>
              <a:latin typeface="Arial Narrow" pitchFamily="34" charset="0"/>
            </a:endParaRPr>
          </a:p>
          <a:p>
            <a:pPr marL="457200" indent="-457200" algn="just"/>
            <a:endParaRPr lang="ru-RU" sz="33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7776864" cy="20005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Comic Sans MS" panose="030F0702030302020204" pitchFamily="66" charset="0"/>
              </a:rPr>
              <a:t>Москвофільство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має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давню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історію</a:t>
            </a:r>
            <a:r>
              <a:rPr lang="ru-RU" sz="2000" dirty="0">
                <a:latin typeface="Comic Sans MS" panose="030F0702030302020204" pitchFamily="66" charset="0"/>
              </a:rPr>
              <a:t> в </a:t>
            </a:r>
            <a:r>
              <a:rPr lang="ru-RU" sz="2000" dirty="0" err="1">
                <a:latin typeface="Comic Sans MS" panose="030F0702030302020204" pitchFamily="66" charset="0"/>
              </a:rPr>
              <a:t>Галичині</a:t>
            </a:r>
            <a:r>
              <a:rPr lang="ru-RU" sz="2000" dirty="0">
                <a:latin typeface="Comic Sans MS" panose="030F0702030302020204" pitchFamily="66" charset="0"/>
              </a:rPr>
              <a:t> і </a:t>
            </a:r>
            <a:r>
              <a:rPr lang="ru-RU" sz="2000" dirty="0" err="1">
                <a:latin typeface="Comic Sans MS" panose="030F0702030302020204" pitchFamily="66" charset="0"/>
              </a:rPr>
              <a:t>зародилося</a:t>
            </a:r>
            <a:r>
              <a:rPr lang="ru-RU" sz="2000" dirty="0">
                <a:latin typeface="Comic Sans MS" panose="030F0702030302020204" pitchFamily="66" charset="0"/>
              </a:rPr>
              <a:t> як </a:t>
            </a:r>
            <a:r>
              <a:rPr lang="ru-RU" sz="2000" dirty="0" err="1">
                <a:latin typeface="Comic Sans MS" panose="030F0702030302020204" pitchFamily="66" charset="0"/>
              </a:rPr>
              <a:t>суспільно-політична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течія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наприкінці</a:t>
            </a:r>
            <a:r>
              <a:rPr lang="ru-RU" sz="2000" dirty="0">
                <a:latin typeface="Comic Sans MS" panose="030F0702030302020204" pitchFamily="66" charset="0"/>
              </a:rPr>
              <a:t> 1840-х </a:t>
            </a:r>
            <a:r>
              <a:rPr lang="ru-RU" sz="2000" dirty="0" err="1">
                <a:latin typeface="Comic Sans MS" panose="030F0702030302020204" pitchFamily="66" charset="0"/>
              </a:rPr>
              <a:t>рр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  <a:r>
              <a:rPr lang="ru-RU" sz="2000" dirty="0" err="1">
                <a:latin typeface="Comic Sans MS" panose="030F0702030302020204" pitchFamily="66" charset="0"/>
              </a:rPr>
              <a:t>Початково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русофільство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було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пов'язане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з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поширенням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ідей</a:t>
            </a:r>
            <a:r>
              <a:rPr lang="ru-RU" sz="2000" dirty="0">
                <a:latin typeface="Comic Sans MS" panose="030F0702030302020204" pitchFamily="66" charset="0"/>
              </a:rPr>
              <a:t> про </a:t>
            </a:r>
            <a:r>
              <a:rPr lang="ru-RU" sz="2000" dirty="0" err="1">
                <a:latin typeface="Comic Sans MS" panose="030F0702030302020204" pitchFamily="66" charset="0"/>
              </a:rPr>
              <a:t>слов'ян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  <a:r>
              <a:rPr lang="ru-RU" sz="2000" dirty="0" err="1">
                <a:latin typeface="Comic Sans MS" panose="030F0702030302020204" pitchFamily="66" charset="0"/>
              </a:rPr>
              <a:t>взаємність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самобутність</a:t>
            </a:r>
            <a:r>
              <a:rPr lang="ru-RU" sz="2000" dirty="0">
                <a:latin typeface="Comic Sans MS" panose="030F0702030302020204" pitchFamily="66" charset="0"/>
              </a:rPr>
              <a:t> та </a:t>
            </a:r>
            <a:r>
              <a:rPr lang="ru-RU" sz="2000" dirty="0" err="1">
                <a:latin typeface="Comic Sans MS" panose="030F0702030302020204" pitchFamily="66" charset="0"/>
              </a:rPr>
              <a:t>орієнтацією</a:t>
            </a:r>
            <a:r>
              <a:rPr lang="ru-RU" sz="2000" dirty="0">
                <a:latin typeface="Comic Sans MS" panose="030F0702030302020204" pitchFamily="66" charset="0"/>
              </a:rPr>
              <a:t> на </a:t>
            </a:r>
            <a:r>
              <a:rPr lang="ru-RU" sz="2000" dirty="0" err="1">
                <a:latin typeface="Comic Sans MS" panose="030F0702030302020204" pitchFamily="66" charset="0"/>
              </a:rPr>
              <a:t>Росію</a:t>
            </a:r>
            <a:r>
              <a:rPr lang="ru-RU" sz="2000" dirty="0">
                <a:latin typeface="Comic Sans MS" panose="030F0702030302020204" pitchFamily="66" charset="0"/>
              </a:rPr>
              <a:t> як </a:t>
            </a:r>
            <a:r>
              <a:rPr lang="ru-RU" sz="2000" dirty="0" err="1">
                <a:latin typeface="Comic Sans MS" panose="030F0702030302020204" pitchFamily="66" charset="0"/>
              </a:rPr>
              <a:t>єдину</a:t>
            </a:r>
            <a:r>
              <a:rPr lang="ru-RU" sz="2000" dirty="0">
                <a:latin typeface="Comic Sans MS" panose="030F0702030302020204" pitchFamily="66" charset="0"/>
              </a:rPr>
              <a:t> на той час </a:t>
            </a:r>
            <a:r>
              <a:rPr lang="ru-RU" sz="2000" dirty="0" err="1">
                <a:latin typeface="Comic Sans MS" panose="030F0702030302020204" pitchFamily="66" charset="0"/>
              </a:rPr>
              <a:t>незалежну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слов'янську</a:t>
            </a:r>
            <a:r>
              <a:rPr lang="ru-RU" sz="2000" dirty="0">
                <a:latin typeface="Comic Sans MS" panose="030F0702030302020204" pitchFamily="66" charset="0"/>
              </a:rPr>
              <a:t> державу. </a:t>
            </a:r>
          </a:p>
          <a:p>
            <a:endParaRPr lang="ru-RU" sz="2400" dirty="0"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924944"/>
            <a:ext cx="7776864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mic Sans MS" panose="030F0702030302020204" pitchFamily="66" charset="0"/>
              </a:rPr>
              <a:t>МОСКВОФІЛЬСТВО, </a:t>
            </a:r>
            <a:r>
              <a:rPr lang="ru-RU" sz="2400" dirty="0" err="1">
                <a:latin typeface="Comic Sans MS" panose="030F0702030302020204" pitchFamily="66" charset="0"/>
              </a:rPr>
              <a:t>русофільство</a:t>
            </a:r>
            <a:r>
              <a:rPr lang="ru-RU" sz="2400" dirty="0">
                <a:latin typeface="Comic Sans MS" panose="030F0702030302020204" pitchFamily="66" charset="0"/>
              </a:rPr>
              <a:t> – </a:t>
            </a:r>
            <a:r>
              <a:rPr lang="ru-RU" sz="2400" dirty="0" err="1">
                <a:latin typeface="Comic Sans MS" panose="030F0702030302020204" pitchFamily="66" charset="0"/>
              </a:rPr>
              <a:t>національно-культ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сусп.-політ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течія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серед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укр</a:t>
            </a:r>
            <a:r>
              <a:rPr lang="ru-RU" sz="2400" dirty="0">
                <a:latin typeface="Comic Sans MS" panose="030F0702030302020204" pitchFamily="66" charset="0"/>
              </a:rPr>
              <a:t>. ("</a:t>
            </a:r>
            <a:r>
              <a:rPr lang="ru-RU" sz="2400" dirty="0" err="1">
                <a:latin typeface="Comic Sans MS" panose="030F0702030302020204" pitchFamily="66" charset="0"/>
              </a:rPr>
              <a:t>руського</a:t>
            </a:r>
            <a:r>
              <a:rPr lang="ru-RU" sz="2400" dirty="0">
                <a:latin typeface="Comic Sans MS" panose="030F0702030302020204" pitchFamily="66" charset="0"/>
              </a:rPr>
              <a:t>") </a:t>
            </a:r>
            <a:r>
              <a:rPr lang="ru-RU" sz="2400" dirty="0" err="1">
                <a:latin typeface="Comic Sans MS" panose="030F0702030302020204" pitchFamily="66" charset="0"/>
              </a:rPr>
              <a:t>населення</a:t>
            </a:r>
            <a:r>
              <a:rPr lang="ru-RU" sz="2400" dirty="0">
                <a:latin typeface="Comic Sans MS" panose="030F0702030302020204" pitchFamily="66" charset="0"/>
              </a:rPr>
              <a:t> </a:t>
            </a:r>
            <a:r>
              <a:rPr lang="ru-RU" sz="2400" dirty="0" err="1">
                <a:latin typeface="Comic Sans MS" panose="030F0702030302020204" pitchFamily="66" charset="0"/>
              </a:rPr>
              <a:t>Галичини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Буковини</a:t>
            </a:r>
            <a:r>
              <a:rPr lang="ru-RU" sz="2400" dirty="0">
                <a:latin typeface="Comic Sans MS" panose="030F0702030302020204" pitchFamily="66" charset="0"/>
              </a:rPr>
              <a:t>, </a:t>
            </a:r>
            <a:r>
              <a:rPr lang="ru-RU" sz="2400" dirty="0" err="1">
                <a:latin typeface="Comic Sans MS" panose="030F0702030302020204" pitchFamily="66" charset="0"/>
              </a:rPr>
              <a:t>Закарпатської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України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Результат пошуку зображень за запитом москвофі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337720"/>
            <a:ext cx="5390283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D2BF98-104E-D083-3139-55CC62C1AE48}"/>
              </a:ext>
            </a:extLst>
          </p:cNvPr>
          <p:cNvSpPr txBox="1"/>
          <p:nvPr/>
        </p:nvSpPr>
        <p:spPr>
          <a:xfrm>
            <a:off x="179512" y="116632"/>
            <a:ext cx="345638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Першим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організатором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москвофілів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був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відомий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російський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історик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і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письменник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Міхаїл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Поґодін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який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тричі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відвідав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Львів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і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загітував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тут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кількох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галицьких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інтелектуалів</a:t>
            </a:r>
            <a:r>
              <a:rPr lang="ru-RU" dirty="0">
                <a:solidFill>
                  <a:srgbClr val="373737"/>
                </a:solidFill>
                <a:latin typeface="Comic Sans MS" panose="030F0702030302020204" pitchFamily="66" charset="0"/>
              </a:rPr>
              <a:t>. 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Так у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Львові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виникла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т.зв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. «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поґодінська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колонія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»,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тобто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агентурна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група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з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науковців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журналістів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письменників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, до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якої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входили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А.Петрушевич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М.Малиновський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М.Куземський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Я.Головацький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С.Шехович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Б.Дідицький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та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ін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.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М.Поґодін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був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довіреною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людиною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самого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російського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царя,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розпоряджався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величезними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коштами.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Він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і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налагодив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перші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«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концесії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» в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розбудову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засобів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і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впливів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галицьких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москвофілів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. </a:t>
            </a:r>
            <a:endParaRPr lang="ru-UA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redit: Heritage Images/Getty Images/Heritage Images">
            <a:extLst>
              <a:ext uri="{FF2B5EF4-FFF2-40B4-BE49-F238E27FC236}">
                <a16:creationId xmlns:a16="http://schemas.microsoft.com/office/drawing/2014/main" id="{E777F3B5-6138-48B4-BAC8-5762E3A9A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3623237" cy="67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188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огдан Дідицький, редактор газети &quot;Слово&quot; (до 1904 - Білоус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154551"/>
            <a:ext cx="5375066" cy="35991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0"/>
            <a:ext cx="7920880" cy="28623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Comic Sans MS" panose="030F0702030302020204" pitchFamily="66" charset="0"/>
              </a:rPr>
              <a:t>Ідеї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москвофільства</a:t>
            </a:r>
            <a:r>
              <a:rPr lang="ru-RU" dirty="0">
                <a:latin typeface="Comic Sans MS" panose="030F0702030302020204" pitchFamily="66" charset="0"/>
              </a:rPr>
              <a:t>: </a:t>
            </a:r>
            <a:r>
              <a:rPr lang="ru-RU" dirty="0" err="1">
                <a:latin typeface="Comic Sans MS" panose="030F0702030302020204" pitchFamily="66" charset="0"/>
              </a:rPr>
              <a:t>Москвофіли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орієнтувалися</a:t>
            </a:r>
            <a:r>
              <a:rPr lang="ru-RU" dirty="0">
                <a:latin typeface="Comic Sans MS" panose="030F0702030302020204" pitchFamily="66" charset="0"/>
              </a:rPr>
              <a:t> на </a:t>
            </a:r>
            <a:r>
              <a:rPr lang="ru-RU" dirty="0" err="1">
                <a:latin typeface="Comic Sans MS" panose="030F0702030302020204" pitchFamily="66" charset="0"/>
              </a:rPr>
              <a:t>московський</a:t>
            </a:r>
            <a:r>
              <a:rPr lang="ru-RU" dirty="0">
                <a:latin typeface="Comic Sans MS" panose="030F0702030302020204" pitchFamily="66" charset="0"/>
              </a:rPr>
              <a:t> царизм, </a:t>
            </a:r>
            <a:r>
              <a:rPr lang="ru-RU" dirty="0" err="1">
                <a:latin typeface="Comic Sans MS" panose="030F0702030302020204" pitchFamily="66" charset="0"/>
              </a:rPr>
              <a:t>отримували</a:t>
            </a:r>
            <a:r>
              <a:rPr lang="ru-RU" dirty="0">
                <a:latin typeface="Comic Sans MS" panose="030F0702030302020204" pitchFamily="66" charset="0"/>
              </a:rPr>
              <a:t> за </a:t>
            </a:r>
            <a:r>
              <a:rPr lang="ru-RU" dirty="0" err="1">
                <a:latin typeface="Comic Sans MS" panose="030F0702030302020204" pitchFamily="66" charset="0"/>
              </a:rPr>
              <a:t>це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значну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підтримку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російських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державних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установ</a:t>
            </a:r>
            <a:r>
              <a:rPr lang="ru-RU" dirty="0">
                <a:latin typeface="Comic Sans MS" panose="030F0702030302020204" pitchFamily="66" charset="0"/>
              </a:rPr>
              <a:t>, у тому </a:t>
            </a:r>
            <a:r>
              <a:rPr lang="ru-RU" dirty="0" err="1">
                <a:latin typeface="Comic Sans MS" panose="030F0702030302020204" pitchFamily="66" charset="0"/>
              </a:rPr>
              <a:t>числі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грошову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</a:p>
          <a:p>
            <a:pPr algn="just"/>
            <a:r>
              <a:rPr lang="ru-RU" dirty="0" err="1">
                <a:latin typeface="Comic Sans MS" panose="030F0702030302020204" pitchFamily="66" charset="0"/>
              </a:rPr>
              <a:t>Опираючись</a:t>
            </a:r>
            <a:r>
              <a:rPr lang="ru-RU" dirty="0">
                <a:latin typeface="Comic Sans MS" panose="030F0702030302020204" pitchFamily="66" charset="0"/>
              </a:rPr>
              <a:t> на </a:t>
            </a:r>
            <a:r>
              <a:rPr lang="ru-RU" dirty="0" err="1">
                <a:latin typeface="Comic Sans MS" panose="030F0702030302020204" pitchFamily="66" charset="0"/>
              </a:rPr>
              <a:t>щедру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матеріальну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підтримку</a:t>
            </a:r>
            <a:r>
              <a:rPr lang="ru-RU" dirty="0">
                <a:latin typeface="Comic Sans MS" panose="030F0702030302020204" pitchFamily="66" charset="0"/>
              </a:rPr>
              <a:t> з боки росії, </a:t>
            </a:r>
            <a:r>
              <a:rPr lang="ru-RU" dirty="0" err="1">
                <a:latin typeface="Comic Sans MS" panose="030F0702030302020204" pitchFamily="66" charset="0"/>
              </a:rPr>
              <a:t>москвофіли</a:t>
            </a:r>
            <a:r>
              <a:rPr lang="ru-RU" dirty="0">
                <a:latin typeface="Comic Sans MS" panose="030F0702030302020204" pitchFamily="66" charset="0"/>
              </a:rPr>
              <a:t> створили </a:t>
            </a:r>
            <a:r>
              <a:rPr lang="ru-RU" dirty="0" err="1">
                <a:latin typeface="Comic Sans MS" panose="030F0702030302020204" pitchFamily="66" charset="0"/>
              </a:rPr>
              <a:t>потужну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видавничу</a:t>
            </a:r>
            <a:r>
              <a:rPr lang="ru-RU" dirty="0">
                <a:latin typeface="Comic Sans MS" panose="030F0702030302020204" pitchFamily="66" charset="0"/>
              </a:rPr>
              <a:t> базу, яка </a:t>
            </a:r>
            <a:r>
              <a:rPr lang="ru-RU" dirty="0" err="1">
                <a:latin typeface="Comic Sans MS" panose="030F0702030302020204" pitchFamily="66" charset="0"/>
              </a:rPr>
              <a:t>складалася</a:t>
            </a:r>
            <a:r>
              <a:rPr lang="ru-RU" dirty="0">
                <a:latin typeface="Comic Sans MS" panose="030F0702030302020204" pitchFamily="66" charset="0"/>
              </a:rPr>
              <a:t> з газет і </a:t>
            </a:r>
            <a:r>
              <a:rPr lang="ru-RU" dirty="0" err="1">
                <a:latin typeface="Comic Sans MS" panose="030F0702030302020204" pitchFamily="66" charset="0"/>
              </a:rPr>
              <a:t>журналів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науково-літературних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збірників</a:t>
            </a:r>
            <a:r>
              <a:rPr lang="ru-RU" dirty="0">
                <a:latin typeface="Comic Sans MS" panose="030F0702030302020204" pitchFamily="66" charset="0"/>
              </a:rPr>
              <a:t>. У </a:t>
            </a:r>
            <a:r>
              <a:rPr lang="ru-RU" dirty="0" err="1">
                <a:latin typeface="Comic Sans MS" panose="030F0702030302020204" pitchFamily="66" charset="0"/>
              </a:rPr>
              <a:t>поглядах</a:t>
            </a:r>
            <a:r>
              <a:rPr lang="ru-RU" dirty="0">
                <a:latin typeface="Comic Sans MS" panose="030F0702030302020204" pitchFamily="66" charset="0"/>
              </a:rPr>
              <a:t> на </a:t>
            </a:r>
            <a:r>
              <a:rPr lang="ru-RU" dirty="0" err="1">
                <a:latin typeface="Comic Sans MS" panose="030F0702030302020204" pitchFamily="66" charset="0"/>
              </a:rPr>
              <a:t>український</a:t>
            </a:r>
            <a:r>
              <a:rPr lang="ru-RU" dirty="0">
                <a:latin typeface="Comic Sans MS" panose="030F0702030302020204" pitchFamily="66" charset="0"/>
              </a:rPr>
              <a:t> народ вони </a:t>
            </a:r>
            <a:r>
              <a:rPr lang="ru-RU" dirty="0" err="1">
                <a:latin typeface="Comic Sans MS" panose="030F0702030302020204" pitchFamily="66" charset="0"/>
              </a:rPr>
              <a:t>стверджували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окремого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українського</a:t>
            </a:r>
            <a:r>
              <a:rPr lang="ru-RU" dirty="0">
                <a:latin typeface="Comic Sans MS" panose="030F0702030302020204" pitchFamily="66" charset="0"/>
              </a:rPr>
              <a:t> народу не </a:t>
            </a:r>
            <a:r>
              <a:rPr lang="ru-RU" dirty="0" err="1">
                <a:latin typeface="Comic Sans MS" panose="030F0702030302020204" pitchFamily="66" charset="0"/>
              </a:rPr>
              <a:t>було</a:t>
            </a:r>
            <a:r>
              <a:rPr lang="ru-RU" dirty="0">
                <a:latin typeface="Comic Sans MS" panose="030F0702030302020204" pitchFamily="66" charset="0"/>
              </a:rPr>
              <a:t> й </a:t>
            </a:r>
            <a:r>
              <a:rPr lang="ru-RU" dirty="0" err="1">
                <a:latin typeface="Comic Sans MS" panose="030F0702030302020204" pitchFamily="66" charset="0"/>
              </a:rPr>
              <a:t>немає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запровадили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язичіє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Підтримка</a:t>
            </a:r>
            <a:r>
              <a:rPr lang="ru-RU" dirty="0">
                <a:latin typeface="Comic Sans MS" panose="030F0702030302020204" pitchFamily="66" charset="0"/>
              </a:rPr>
              <a:t> з росії – думка </a:t>
            </a:r>
            <a:r>
              <a:rPr lang="ru-RU" dirty="0" err="1">
                <a:latin typeface="Comic Sans MS" panose="030F0702030302020204" pitchFamily="66" charset="0"/>
              </a:rPr>
              <a:t>політолога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офіцера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Нац.гвардії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України</a:t>
            </a:r>
            <a:r>
              <a:rPr lang="ru-RU" dirty="0">
                <a:latin typeface="Comic Sans MS" panose="030F0702030302020204" pitchFamily="66" charset="0"/>
              </a:rPr>
              <a:t>  </a:t>
            </a:r>
            <a:r>
              <a:rPr lang="ru-RU" dirty="0" err="1">
                <a:latin typeface="Comic Sans MS" panose="030F0702030302020204" pitchFamily="66" charset="0"/>
              </a:rPr>
              <a:t>Юрія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Михальчишина</a:t>
            </a:r>
            <a:r>
              <a:rPr lang="ru-RU" dirty="0">
                <a:latin typeface="Comic Sans MS" panose="030F0702030302020204" pitchFamily="66" charset="0"/>
              </a:rPr>
              <a:t> (18:38) </a:t>
            </a:r>
            <a:r>
              <a:rPr lang="en-US" dirty="0">
                <a:latin typeface="Comic Sans MS" panose="030F0702030302020204" pitchFamily="66" charset="0"/>
                <a:hlinkClick r:id="rId3"/>
              </a:rPr>
              <a:t>https://www.youtube.com/watch?v=cSGnwCvTvFY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7704856" cy="45243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Початки «русского мира» </a:t>
            </a:r>
          </a:p>
          <a:p>
            <a:pPr algn="just"/>
            <a:r>
              <a:rPr lang="ru-RU" dirty="0">
                <a:latin typeface="Comic Sans MS" panose="030F0702030302020204" pitchFamily="66" charset="0"/>
              </a:rPr>
              <a:t>І. Франко </a:t>
            </a:r>
            <a:r>
              <a:rPr lang="ru-RU" dirty="0" err="1">
                <a:latin typeface="Comic Sans MS" panose="030F0702030302020204" pitchFamily="66" charset="0"/>
              </a:rPr>
              <a:t>насьогодні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залишився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найавторитетнішим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найглибшим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дослідником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москвофільської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журналістики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</a:p>
          <a:p>
            <a:endParaRPr lang="ru-RU" dirty="0">
              <a:latin typeface="Comic Sans MS" panose="030F0702030302020204" pitchFamily="66" charset="0"/>
            </a:endParaRPr>
          </a:p>
          <a:p>
            <a:pPr algn="just"/>
            <a:r>
              <a:rPr lang="ru-RU" dirty="0">
                <a:latin typeface="Comic Sans MS" panose="030F0702030302020204" pitchFamily="66" charset="0"/>
              </a:rPr>
              <a:t>І. Франко так </a:t>
            </a:r>
            <a:r>
              <a:rPr lang="ru-RU" dirty="0" err="1">
                <a:latin typeface="Comic Sans MS" panose="030F0702030302020204" pitchFamily="66" charset="0"/>
              </a:rPr>
              <a:t>характеризує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ідеологію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цієї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літературної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суспільно-політичної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течії</a:t>
            </a:r>
            <a:endParaRPr lang="ru-RU" dirty="0">
              <a:latin typeface="Comic Sans MS" panose="030F0702030302020204" pitchFamily="66" charset="0"/>
            </a:endParaRPr>
          </a:p>
          <a:p>
            <a:pPr algn="just"/>
            <a:endParaRPr lang="ru-RU" dirty="0">
              <a:latin typeface="Comic Sans MS" panose="030F0702030302020204" pitchFamily="66" charset="0"/>
            </a:endParaRPr>
          </a:p>
          <a:p>
            <a:pPr algn="just"/>
            <a:r>
              <a:rPr lang="ru-RU" dirty="0">
                <a:latin typeface="Comic Sans MS" panose="030F0702030302020204" pitchFamily="66" charset="0"/>
              </a:rPr>
              <a:t>По-перше, «</a:t>
            </a:r>
            <a:r>
              <a:rPr lang="ru-RU" dirty="0" err="1">
                <a:latin typeface="Comic Sans MS" panose="030F0702030302020204" pitchFamily="66" charset="0"/>
              </a:rPr>
              <a:t>усіх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серця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хилилися</a:t>
            </a:r>
            <a:r>
              <a:rPr lang="ru-RU" dirty="0">
                <a:latin typeface="Comic Sans MS" panose="030F0702030302020204" pitchFamily="66" charset="0"/>
              </a:rPr>
              <a:t> до Росії» ;</a:t>
            </a:r>
          </a:p>
          <a:p>
            <a:pPr algn="just"/>
            <a:r>
              <a:rPr lang="ru-RU" dirty="0" err="1">
                <a:latin typeface="Comic Sans MS" panose="030F0702030302020204" pitchFamily="66" charset="0"/>
              </a:rPr>
              <a:t>по-друге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від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тієї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Росії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чекали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політичної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допомоги</a:t>
            </a:r>
            <a:r>
              <a:rPr lang="ru-RU" dirty="0">
                <a:latin typeface="Comic Sans MS" panose="030F0702030302020204" pitchFamily="66" charset="0"/>
              </a:rPr>
              <a:t>: </a:t>
            </a:r>
            <a:r>
              <a:rPr lang="ru-RU" dirty="0" err="1">
                <a:latin typeface="Comic Sans MS" panose="030F0702030302020204" pitchFamily="66" charset="0"/>
              </a:rPr>
              <a:t>захисту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польської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єврейської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переваги</a:t>
            </a:r>
            <a:r>
              <a:rPr lang="ru-RU" dirty="0">
                <a:latin typeface="Comic Sans MS" panose="030F0702030302020204" pitchFamily="66" charset="0"/>
              </a:rPr>
              <a:t>: </a:t>
            </a:r>
            <a:r>
              <a:rPr lang="ru-RU" dirty="0" err="1">
                <a:latin typeface="Comic Sans MS" panose="030F0702030302020204" pitchFamily="66" charset="0"/>
              </a:rPr>
              <a:t>матеріальної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підтримки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російських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патріотів</a:t>
            </a:r>
            <a:r>
              <a:rPr lang="ru-RU" dirty="0">
                <a:latin typeface="Comic Sans MS" panose="030F0702030302020204" pitchFamily="66" charset="0"/>
              </a:rPr>
              <a:t> у </a:t>
            </a:r>
            <a:r>
              <a:rPr lang="ru-RU" dirty="0" err="1">
                <a:latin typeface="Comic Sans MS" panose="030F0702030302020204" pitchFamily="66" charset="0"/>
              </a:rPr>
              <a:t>Галичині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нарешті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обдарування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літературою</a:t>
            </a:r>
            <a:r>
              <a:rPr lang="ru-RU" dirty="0">
                <a:latin typeface="Comic Sans MS" panose="030F0702030302020204" pitchFamily="66" charset="0"/>
              </a:rPr>
              <a:t>, наукою </a:t>
            </a:r>
            <a:r>
              <a:rPr lang="ru-RU" dirty="0" err="1">
                <a:latin typeface="Comic Sans MS" panose="030F0702030302020204" pitchFamily="66" charset="0"/>
              </a:rPr>
              <a:t>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навіть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мовою</a:t>
            </a:r>
            <a:r>
              <a:rPr lang="ru-RU" dirty="0">
                <a:latin typeface="Comic Sans MS" panose="030F0702030302020204" pitchFamily="66" charset="0"/>
              </a:rPr>
              <a:t>;</a:t>
            </a:r>
          </a:p>
          <a:p>
            <a:pPr algn="just"/>
            <a:r>
              <a:rPr lang="ru-RU" dirty="0" err="1">
                <a:latin typeface="Comic Sans MS" panose="030F0702030302020204" pitchFamily="66" charset="0"/>
              </a:rPr>
              <a:t>по-трет</a:t>
            </a:r>
            <a:r>
              <a:rPr lang="uk-UA" dirty="0">
                <a:latin typeface="Comic Sans MS" panose="030F0702030302020204" pitchFamily="66" charset="0"/>
              </a:rPr>
              <a:t>є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ідеалом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бачилася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асиміляція</a:t>
            </a:r>
            <a:r>
              <a:rPr lang="ru-RU" dirty="0">
                <a:latin typeface="Comic Sans MS" panose="030F0702030302020204" pitchFamily="66" charset="0"/>
              </a:rPr>
              <a:t>, «</a:t>
            </a:r>
            <a:r>
              <a:rPr lang="ru-RU" dirty="0" err="1">
                <a:latin typeface="Comic Sans MS" panose="030F0702030302020204" pitchFamily="66" charset="0"/>
              </a:rPr>
              <a:t>пробували</a:t>
            </a:r>
            <a:r>
              <a:rPr lang="ru-RU" dirty="0">
                <a:latin typeface="Comic Sans MS" panose="030F0702030302020204" pitchFamily="66" charset="0"/>
              </a:rPr>
              <a:t> потроху </a:t>
            </a:r>
            <a:r>
              <a:rPr lang="ru-RU" dirty="0" err="1">
                <a:latin typeface="Comic Sans MS" panose="030F0702030302020204" pitchFamily="66" charset="0"/>
              </a:rPr>
              <a:t>пересаджувати</a:t>
            </a:r>
            <a:r>
              <a:rPr lang="ru-RU" dirty="0">
                <a:latin typeface="Comic Sans MS" panose="030F0702030302020204" pitchFamily="66" charset="0"/>
              </a:rPr>
              <a:t> до </a:t>
            </a:r>
            <a:r>
              <a:rPr lang="ru-RU" dirty="0" err="1">
                <a:latin typeface="Comic Sans MS" panose="030F0702030302020204" pitchFamily="66" charset="0"/>
              </a:rPr>
              <a:t>Галичини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російщину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спроваджуючи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російські</a:t>
            </a:r>
            <a:r>
              <a:rPr lang="ru-RU" dirty="0">
                <a:latin typeface="Comic Sans MS" panose="030F0702030302020204" pitchFamily="66" charset="0"/>
              </a:rPr>
              <a:t> книги і </a:t>
            </a:r>
            <a:r>
              <a:rPr lang="ru-RU" dirty="0" err="1">
                <a:latin typeface="Comic Sans MS" panose="030F0702030302020204" pitchFamily="66" charset="0"/>
              </a:rPr>
              <a:t>газети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передруковуючи</a:t>
            </a:r>
            <a:r>
              <a:rPr lang="ru-RU" dirty="0">
                <a:latin typeface="Comic Sans MS" panose="030F0702030302020204" pitchFamily="66" charset="0"/>
              </a:rPr>
              <a:t> з </a:t>
            </a:r>
            <a:r>
              <a:rPr lang="ru-RU" dirty="0" err="1">
                <a:latin typeface="Comic Sans MS" panose="030F0702030302020204" pitchFamily="66" charset="0"/>
              </a:rPr>
              <a:t>невеличкими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змінами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російські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статті</a:t>
            </a:r>
            <a:r>
              <a:rPr lang="ru-RU" dirty="0">
                <a:latin typeface="Comic Sans MS" panose="030F0702030302020204" pitchFamily="66" charset="0"/>
              </a:rPr>
              <a:t>». </a:t>
            </a:r>
          </a:p>
        </p:txBody>
      </p:sp>
      <p:pic>
        <p:nvPicPr>
          <p:cNvPr id="18436" name="Picture 4" descr="Результат пошуку зображень за запитом москвофі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295774"/>
            <a:ext cx="5164832" cy="2562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36A0E8-528F-1972-813E-98CED0B14F14}"/>
              </a:ext>
            </a:extLst>
          </p:cNvPr>
          <p:cNvSpPr txBox="1"/>
          <p:nvPr/>
        </p:nvSpPr>
        <p:spPr>
          <a:xfrm>
            <a:off x="3203848" y="1844824"/>
            <a:ext cx="493204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Перед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І.Франком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відкрилася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сутність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москвофільства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–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його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абсолютне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відступництво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від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національної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ідеї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і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підляцтво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: коли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відбулися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арешти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І.Франка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і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товаришів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за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соціалістичну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агітацію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москвофіли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відверто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зловтішалися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, потирали руки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від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радості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.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Це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його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вразило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на все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життя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. За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це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І.Франко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відплатив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їм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своїми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працями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про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москвофільство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І.Франко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написав у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пізній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період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творчості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, а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це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статті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: «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Іван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Наумович» (1891), «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Із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історії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москвофільського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письменства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» (1899), «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Отець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Антін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Петрушевич» (1901), «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Іван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Гушалевич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» (1903), «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Ідеї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» й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ідеали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»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галицької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москвофільської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молодежі</a:t>
            </a:r>
            <a:r>
              <a:rPr lang="ru-RU" b="0" i="0" dirty="0">
                <a:solidFill>
                  <a:srgbClr val="373737"/>
                </a:solidFill>
                <a:effectLst/>
                <a:latin typeface="Comic Sans MS" panose="030F0702030302020204" pitchFamily="66" charset="0"/>
              </a:rPr>
              <a:t>» (1905), «Стара Русь» (1906).</a:t>
            </a:r>
            <a:endParaRPr lang="ru-UA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Життєпис - Нагуєвичі">
            <a:extLst>
              <a:ext uri="{FF2B5EF4-FFF2-40B4-BE49-F238E27FC236}">
                <a16:creationId xmlns:a16="http://schemas.microsoft.com/office/drawing/2014/main" id="{973E480B-821D-AE61-3923-7E059FEB6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3" y="0"/>
            <a:ext cx="2980758" cy="410445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379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404664"/>
            <a:ext cx="7632848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Comic Sans MS" panose="030F0702030302020204" pitchFamily="66" charset="0"/>
              </a:rPr>
              <a:t>Від</a:t>
            </a:r>
            <a:r>
              <a:rPr lang="ru-RU" dirty="0">
                <a:latin typeface="Comic Sans MS" panose="030F0702030302020204" pitchFamily="66" charset="0"/>
              </a:rPr>
              <a:t> 1848 року до </a:t>
            </a:r>
            <a:r>
              <a:rPr lang="ru-RU" dirty="0" err="1">
                <a:latin typeface="Comic Sans MS" panose="030F0702030302020204" pitchFamily="66" charset="0"/>
              </a:rPr>
              <a:t>кінця</a:t>
            </a:r>
            <a:r>
              <a:rPr lang="ru-RU" dirty="0">
                <a:latin typeface="Comic Sans MS" panose="030F0702030302020204" pitchFamily="66" charset="0"/>
              </a:rPr>
              <a:t> XIX </a:t>
            </a:r>
            <a:r>
              <a:rPr lang="ru-RU" dirty="0" err="1">
                <a:latin typeface="Comic Sans MS" panose="030F0702030302020204" pitchFamily="66" charset="0"/>
              </a:rPr>
              <a:t>століття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різній</a:t>
            </a:r>
            <a:r>
              <a:rPr lang="ru-RU" dirty="0">
                <a:latin typeface="Comic Sans MS" panose="030F0702030302020204" pitchFamily="66" charset="0"/>
              </a:rPr>
              <a:t> час </a:t>
            </a:r>
            <a:r>
              <a:rPr lang="ru-RU" dirty="0" err="1">
                <a:latin typeface="Comic Sans MS" panose="030F0702030302020204" pitchFamily="66" charset="0"/>
              </a:rPr>
              <a:t>і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різних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місцях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видавалося</a:t>
            </a:r>
            <a:r>
              <a:rPr lang="ru-RU" dirty="0">
                <a:latin typeface="Comic Sans MS" panose="030F0702030302020204" pitchFamily="66" charset="0"/>
              </a:rPr>
              <a:t> до 40 </a:t>
            </a:r>
            <a:r>
              <a:rPr lang="ru-RU" dirty="0" err="1">
                <a:latin typeface="Comic Sans MS" panose="030F0702030302020204" pitchFamily="66" charset="0"/>
              </a:rPr>
              <a:t>москвофільських</a:t>
            </a:r>
            <a:r>
              <a:rPr lang="ru-RU" dirty="0">
                <a:latin typeface="Comic Sans MS" panose="030F0702030302020204" pitchFamily="66" charset="0"/>
              </a:rPr>
              <a:t> газет </a:t>
            </a:r>
            <a:r>
              <a:rPr lang="ru-RU" dirty="0" err="1">
                <a:latin typeface="Comic Sans MS" panose="030F0702030302020204" pitchFamily="66" charset="0"/>
              </a:rPr>
              <a:t>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журналів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340768"/>
            <a:ext cx="7488832" cy="25853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Comic Sans MS" panose="030F0702030302020204" pitchFamily="66" charset="0"/>
              </a:rPr>
              <a:t>Типологія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москвофільської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журналістики</a:t>
            </a:r>
            <a:endParaRPr lang="ru-RU" b="1" dirty="0">
              <a:latin typeface="Comic Sans MS" panose="030F0702030302020204" pitchFamily="66" charset="0"/>
            </a:endParaRPr>
          </a:p>
          <a:p>
            <a:pPr algn="just">
              <a:buFontTx/>
              <a:buChar char="-"/>
            </a:pPr>
            <a:r>
              <a:rPr lang="ru-RU" dirty="0" err="1">
                <a:latin typeface="Comic Sans MS" panose="030F0702030302020204" pitchFamily="66" charset="0"/>
              </a:rPr>
              <a:t>офіційні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урядові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видання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видавалися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імені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Австрійської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держави</a:t>
            </a:r>
            <a:r>
              <a:rPr lang="ru-RU" dirty="0">
                <a:latin typeface="Comic Sans MS" panose="030F0702030302020204" pitchFamily="66" charset="0"/>
              </a:rPr>
              <a:t> для </a:t>
            </a:r>
            <a:r>
              <a:rPr lang="ru-RU" dirty="0" err="1">
                <a:latin typeface="Comic Sans MS" panose="030F0702030302020204" pitchFamily="66" charset="0"/>
              </a:rPr>
              <a:t>галицьких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русинів</a:t>
            </a:r>
            <a:r>
              <a:rPr lang="ru-RU" dirty="0">
                <a:latin typeface="Comic Sans MS" panose="030F0702030302020204" pitchFamily="66" charset="0"/>
              </a:rPr>
              <a:t> ("</a:t>
            </a:r>
            <a:r>
              <a:rPr lang="ru-RU" dirty="0" err="1">
                <a:latin typeface="Comic Sans MS" panose="030F0702030302020204" pitchFamily="66" charset="0"/>
              </a:rPr>
              <a:t>Галичо-Рускій</a:t>
            </a:r>
            <a:r>
              <a:rPr lang="ru-RU" dirty="0">
                <a:latin typeface="Comic Sans MS" panose="030F0702030302020204" pitchFamily="66" charset="0"/>
              </a:rPr>
              <a:t> Вестник");</a:t>
            </a:r>
          </a:p>
          <a:p>
            <a:pPr algn="just"/>
            <a:r>
              <a:rPr lang="uk-UA" dirty="0">
                <a:latin typeface="Comic Sans MS" panose="030F0702030302020204" pitchFamily="66" charset="0"/>
              </a:rPr>
              <a:t>-</a:t>
            </a:r>
            <a:r>
              <a:rPr lang="ru-RU" dirty="0" err="1">
                <a:latin typeface="Comic Sans MS" panose="030F0702030302020204" pitchFamily="66" charset="0"/>
              </a:rPr>
              <a:t>загальні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суспільно-політичні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якісні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видання</a:t>
            </a:r>
            <a:r>
              <a:rPr lang="ru-RU" dirty="0">
                <a:latin typeface="Comic Sans MS" panose="030F0702030302020204" pitchFamily="66" charset="0"/>
              </a:rPr>
              <a:t> («Зоря </a:t>
            </a:r>
            <a:r>
              <a:rPr lang="ru-RU" dirty="0" err="1">
                <a:latin typeface="Comic Sans MS" panose="030F0702030302020204" pitchFamily="66" charset="0"/>
              </a:rPr>
              <a:t>Галицька</a:t>
            </a:r>
            <a:r>
              <a:rPr lang="ru-RU" dirty="0">
                <a:latin typeface="Comic Sans MS" panose="030F0702030302020204" pitchFamily="66" charset="0"/>
              </a:rPr>
              <a:t>», "Новины", «Слово»);</a:t>
            </a:r>
          </a:p>
          <a:p>
            <a:pPr algn="just">
              <a:buFontTx/>
              <a:buChar char="-"/>
            </a:pPr>
            <a:r>
              <a:rPr lang="ru-RU" dirty="0" err="1">
                <a:latin typeface="Comic Sans MS" panose="030F0702030302020204" pitchFamily="66" charset="0"/>
              </a:rPr>
              <a:t>літературно-наукові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часописи</a:t>
            </a:r>
            <a:r>
              <a:rPr lang="ru-RU" dirty="0">
                <a:latin typeface="Comic Sans MS" panose="030F0702030302020204" pitchFamily="66" charset="0"/>
              </a:rPr>
              <a:t> ( "</a:t>
            </a:r>
            <a:r>
              <a:rPr lang="ru-RU" dirty="0" err="1">
                <a:latin typeface="Comic Sans MS" panose="030F0702030302020204" pitchFamily="66" charset="0"/>
              </a:rPr>
              <a:t>Пчола</a:t>
            </a:r>
            <a:r>
              <a:rPr lang="ru-RU" dirty="0">
                <a:latin typeface="Comic Sans MS" panose="030F0702030302020204" pitchFamily="66" charset="0"/>
              </a:rPr>
              <a:t>" </a:t>
            </a:r>
            <a:r>
              <a:rPr lang="ru-RU" dirty="0" err="1">
                <a:latin typeface="Comic Sans MS" panose="030F0702030302020204" pitchFamily="66" charset="0"/>
              </a:rPr>
              <a:t>Івана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Гушалевича</a:t>
            </a:r>
            <a:r>
              <a:rPr lang="ru-RU" dirty="0">
                <a:latin typeface="Comic Sans MS" panose="030F0702030302020204" pitchFamily="66" charset="0"/>
              </a:rPr>
              <a:t>, «Семейная Библиотека», «Учитель»);</a:t>
            </a:r>
          </a:p>
          <a:p>
            <a:pPr algn="just"/>
            <a:r>
              <a:rPr lang="uk-UA" dirty="0">
                <a:latin typeface="Comic Sans MS" panose="030F0702030302020204" pitchFamily="66" charset="0"/>
              </a:rPr>
              <a:t>- </a:t>
            </a:r>
            <a:r>
              <a:rPr lang="ru-RU" dirty="0" err="1">
                <a:latin typeface="Comic Sans MS" panose="030F0702030302020204" pitchFamily="66" charset="0"/>
              </a:rPr>
              <a:t>жіночі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часописи</a:t>
            </a:r>
            <a:r>
              <a:rPr lang="ru-RU" dirty="0">
                <a:latin typeface="Comic Sans MS" panose="030F0702030302020204" pitchFamily="66" charset="0"/>
              </a:rPr>
              <a:t> (С. </a:t>
            </a:r>
            <a:r>
              <a:rPr lang="ru-RU" dirty="0" err="1">
                <a:latin typeface="Comic Sans MS" panose="030F0702030302020204" pitchFamily="66" charset="0"/>
              </a:rPr>
              <a:t>Шехович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його</a:t>
            </a:r>
            <a:r>
              <a:rPr lang="ru-RU" dirty="0">
                <a:latin typeface="Comic Sans MS" panose="030F0702030302020204" pitchFamily="66" charset="0"/>
              </a:rPr>
              <a:t>  журнал "Лада" , «Русалка»).</a:t>
            </a:r>
          </a:p>
        </p:txBody>
      </p:sp>
      <p:pic>
        <p:nvPicPr>
          <p:cNvPr id="1026" name="Picture 2" descr="Результат пошуку зображень за запитом москвофі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933056"/>
            <a:ext cx="6546046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72400" cy="3139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Comic Sans MS" panose="030F0702030302020204" pitchFamily="66" charset="0"/>
              </a:rPr>
              <a:t>Москвофільство</a:t>
            </a:r>
            <a:r>
              <a:rPr lang="ru-RU" dirty="0">
                <a:latin typeface="Comic Sans MS" panose="030F0702030302020204" pitchFamily="66" charset="0"/>
              </a:rPr>
              <a:t> на початку </a:t>
            </a:r>
            <a:r>
              <a:rPr lang="en-US" dirty="0">
                <a:latin typeface="Comic Sans MS" panose="030F0702030302020204" pitchFamily="66" charset="0"/>
              </a:rPr>
              <a:t>XX </a:t>
            </a:r>
            <a:r>
              <a:rPr lang="ru-RU" dirty="0" err="1">
                <a:latin typeface="Comic Sans MS" panose="030F0702030302020204" pitchFamily="66" charset="0"/>
              </a:rPr>
              <a:t>століття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майже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збанкрутувало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</a:p>
          <a:p>
            <a:pPr algn="just">
              <a:buFontTx/>
              <a:buChar char="-"/>
            </a:pPr>
            <a:r>
              <a:rPr lang="ru-RU" dirty="0">
                <a:latin typeface="Comic Sans MS" panose="030F0702030302020204" pitchFamily="66" charset="0"/>
              </a:rPr>
              <a:t>у 1914 </a:t>
            </a:r>
            <a:r>
              <a:rPr lang="ru-RU" dirty="0" err="1">
                <a:latin typeface="Comic Sans MS" panose="030F0702030302020204" pitchFamily="66" charset="0"/>
              </a:rPr>
              <a:t>році</a:t>
            </a:r>
            <a:r>
              <a:rPr lang="ru-RU" dirty="0">
                <a:latin typeface="Comic Sans MS" panose="030F0702030302020204" pitchFamily="66" charset="0"/>
              </a:rPr>
              <a:t> "</a:t>
            </a:r>
            <a:r>
              <a:rPr lang="ru-RU" dirty="0" err="1">
                <a:latin typeface="Comic Sans MS" panose="030F0702030302020204" pitchFamily="66" charset="0"/>
              </a:rPr>
              <a:t>Просвіта</a:t>
            </a:r>
            <a:r>
              <a:rPr lang="ru-RU" dirty="0">
                <a:latin typeface="Comic Sans MS" panose="030F0702030302020204" pitchFamily="66" charset="0"/>
              </a:rPr>
              <a:t>" мала 2944 </a:t>
            </a:r>
            <a:r>
              <a:rPr lang="ru-RU" dirty="0" err="1">
                <a:latin typeface="Comic Sans MS" panose="030F0702030302020204" pitchFamily="66" charset="0"/>
              </a:rPr>
              <a:t>читальні</a:t>
            </a:r>
            <a:r>
              <a:rPr lang="ru-RU" dirty="0">
                <a:latin typeface="Comic Sans MS" panose="030F0702030302020204" pitchFamily="66" charset="0"/>
              </a:rPr>
              <a:t>, а "Общество им. </a:t>
            </a:r>
            <a:r>
              <a:rPr lang="ru-RU" dirty="0" err="1">
                <a:latin typeface="Comic Sans MS" panose="030F0702030302020204" pitchFamily="66" charset="0"/>
              </a:rPr>
              <a:t>Качковского</a:t>
            </a:r>
            <a:r>
              <a:rPr lang="ru-RU" dirty="0">
                <a:latin typeface="Comic Sans MS" panose="030F0702030302020204" pitchFamily="66" charset="0"/>
              </a:rPr>
              <a:t>" - </a:t>
            </a:r>
            <a:r>
              <a:rPr lang="ru-RU" dirty="0" err="1">
                <a:latin typeface="Comic Sans MS" panose="030F0702030302020204" pitchFamily="66" charset="0"/>
              </a:rPr>
              <a:t>близько</a:t>
            </a:r>
            <a:r>
              <a:rPr lang="ru-RU" dirty="0">
                <a:latin typeface="Comic Sans MS" panose="030F0702030302020204" pitchFamily="66" charset="0"/>
              </a:rPr>
              <a:t> 300; </a:t>
            </a:r>
          </a:p>
          <a:p>
            <a:pPr algn="just">
              <a:buFontTx/>
              <a:buChar char="-"/>
            </a:pPr>
            <a:r>
              <a:rPr lang="ru-RU" dirty="0" err="1">
                <a:latin typeface="Comic Sans MS" panose="030F0702030302020204" pitchFamily="66" charset="0"/>
              </a:rPr>
              <a:t>Український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крайовий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ревізійний</a:t>
            </a:r>
            <a:r>
              <a:rPr lang="ru-RU" dirty="0">
                <a:latin typeface="Comic Sans MS" panose="030F0702030302020204" pitchFamily="66" charset="0"/>
              </a:rPr>
              <a:t> союз </a:t>
            </a:r>
            <a:r>
              <a:rPr lang="ru-RU" dirty="0" err="1">
                <a:latin typeface="Comic Sans MS" panose="030F0702030302020204" pitchFamily="66" charset="0"/>
              </a:rPr>
              <a:t>об'єднував</a:t>
            </a:r>
            <a:r>
              <a:rPr lang="ru-RU" dirty="0">
                <a:latin typeface="Comic Sans MS" panose="030F0702030302020204" pitchFamily="66" charset="0"/>
              </a:rPr>
              <a:t> 909. а "Русский ревизионный союз" - 106 </a:t>
            </a:r>
            <a:r>
              <a:rPr lang="ru-RU" dirty="0" err="1">
                <a:latin typeface="Comic Sans MS" panose="030F0702030302020204" pitchFamily="66" charset="0"/>
              </a:rPr>
              <a:t>кооперативів</a:t>
            </a:r>
            <a:r>
              <a:rPr lang="ru-RU" dirty="0">
                <a:latin typeface="Comic Sans MS" panose="030F0702030302020204" pitchFamily="66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dirty="0">
                <a:latin typeface="Comic Sans MS" panose="030F0702030302020204" pitchFamily="66" charset="0"/>
              </a:rPr>
              <a:t> у 1913 </a:t>
            </a:r>
            <a:r>
              <a:rPr lang="ru-RU" dirty="0" err="1">
                <a:latin typeface="Comic Sans MS" panose="030F0702030302020204" pitchFamily="66" charset="0"/>
              </a:rPr>
              <a:t>році</a:t>
            </a:r>
            <a:r>
              <a:rPr lang="ru-RU" dirty="0">
                <a:latin typeface="Comic Sans MS" panose="030F0702030302020204" pitchFamily="66" charset="0"/>
              </a:rPr>
              <a:t> до </a:t>
            </a:r>
            <a:r>
              <a:rPr lang="ru-RU" dirty="0" err="1">
                <a:latin typeface="Comic Sans MS" panose="030F0702030302020204" pitchFamily="66" charset="0"/>
              </a:rPr>
              <a:t>Галицького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крайового</a:t>
            </a:r>
            <a:r>
              <a:rPr lang="ru-RU" dirty="0">
                <a:latin typeface="Comic Sans MS" panose="030F0702030302020204" pitchFamily="66" charset="0"/>
              </a:rPr>
              <a:t> сейму </a:t>
            </a:r>
            <a:r>
              <a:rPr lang="ru-RU" dirty="0" err="1">
                <a:latin typeface="Comic Sans MS" panose="030F0702030302020204" pitchFamily="66" charset="0"/>
              </a:rPr>
              <a:t>обрано</a:t>
            </a:r>
            <a:r>
              <a:rPr lang="ru-RU" dirty="0">
                <a:latin typeface="Comic Sans MS" panose="030F0702030302020204" pitchFamily="66" charset="0"/>
              </a:rPr>
              <a:t> 30 </a:t>
            </a:r>
            <a:r>
              <a:rPr lang="ru-RU" dirty="0" err="1">
                <a:latin typeface="Comic Sans MS" panose="030F0702030302020204" pitchFamily="66" charset="0"/>
              </a:rPr>
              <a:t>депутатів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народовців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</a:t>
            </a:r>
            <a:r>
              <a:rPr lang="ru-RU" dirty="0">
                <a:latin typeface="Comic Sans MS" panose="030F0702030302020204" pitchFamily="66" charset="0"/>
              </a:rPr>
              <a:t> 1 </a:t>
            </a:r>
            <a:r>
              <a:rPr lang="ru-RU" dirty="0" err="1">
                <a:latin typeface="Comic Sans MS" panose="030F0702030302020204" pitchFamily="66" charset="0"/>
              </a:rPr>
              <a:t>від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москвофілів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ru-RU" dirty="0" err="1">
                <a:latin typeface="Comic Sans MS" panose="030F0702030302020204" pitchFamily="66" charset="0"/>
              </a:rPr>
              <a:t>Проте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Україна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період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Незалежності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знає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значну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частину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москвофілів</a:t>
            </a:r>
            <a:r>
              <a:rPr lang="ru-RU" dirty="0">
                <a:latin typeface="Comic Sans MS" panose="030F0702030302020204" pitchFamily="66" charset="0"/>
              </a:rPr>
              <a:t> і в </a:t>
            </a:r>
            <a:r>
              <a:rPr lang="ru-RU" dirty="0" err="1">
                <a:latin typeface="Comic Sans MS" panose="030F0702030302020204" pitchFamily="66" charset="0"/>
              </a:rPr>
              <a:t>новітню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політичну</a:t>
            </a:r>
            <a:r>
              <a:rPr lang="ru-RU" dirty="0">
                <a:latin typeface="Comic Sans MS" panose="030F0702030302020204" pitchFamily="66" charset="0"/>
              </a:rPr>
              <a:t> добу, а </a:t>
            </a:r>
            <a:r>
              <a:rPr lang="ru-RU" dirty="0" err="1">
                <a:latin typeface="Comic Sans MS" panose="030F0702030302020204" pitchFamily="66" charset="0"/>
              </a:rPr>
              <a:t>відтак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вивчення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цього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явища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його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журналістики</a:t>
            </a:r>
            <a:r>
              <a:rPr lang="ru-RU" dirty="0">
                <a:latin typeface="Comic Sans MS" panose="030F0702030302020204" pitchFamily="66" charset="0"/>
              </a:rPr>
              <a:t> й </a:t>
            </a:r>
            <a:r>
              <a:rPr lang="ru-RU" dirty="0" err="1">
                <a:latin typeface="Comic Sans MS" panose="030F0702030302020204" pitchFamily="66" charset="0"/>
              </a:rPr>
              <a:t>боротьби</a:t>
            </a:r>
            <a:r>
              <a:rPr lang="ru-RU" dirty="0">
                <a:latin typeface="Comic Sans MS" panose="030F0702030302020204" pitchFamily="66" charset="0"/>
              </a:rPr>
              <a:t> з ним </a:t>
            </a:r>
            <a:r>
              <a:rPr lang="ru-RU" dirty="0" err="1">
                <a:latin typeface="Comic Sans MS" panose="030F0702030302020204" pitchFamily="66" charset="0"/>
              </a:rPr>
              <a:t>українського</a:t>
            </a:r>
            <a:r>
              <a:rPr lang="ru-RU" dirty="0">
                <a:latin typeface="Comic Sans MS" panose="030F0702030302020204" pitchFamily="66" charset="0"/>
              </a:rPr>
              <a:t> народу – </a:t>
            </a:r>
            <a:r>
              <a:rPr lang="ru-RU" dirty="0" err="1">
                <a:latin typeface="Comic Sans MS" panose="030F0702030302020204" pitchFamily="66" charset="0"/>
              </a:rPr>
              <a:t>обов'язок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нашої</a:t>
            </a:r>
            <a:r>
              <a:rPr lang="ru-RU" dirty="0">
                <a:latin typeface="Comic Sans MS" panose="030F0702030302020204" pitchFamily="66" charset="0"/>
              </a:rPr>
              <a:t> науки. </a:t>
            </a:r>
          </a:p>
        </p:txBody>
      </p:sp>
      <p:pic>
        <p:nvPicPr>
          <p:cNvPr id="19458" name="Picture 2" descr="Результат пошуку зображень за запитом москвофі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2484379" cy="3645024"/>
          </a:xfrm>
          <a:prstGeom prst="rect">
            <a:avLst/>
          </a:prstGeom>
          <a:noFill/>
        </p:spPr>
      </p:pic>
      <p:pic>
        <p:nvPicPr>
          <p:cNvPr id="19460" name="Picture 4" descr="Результат пошуку зображень за запитом москвофі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188019"/>
            <a:ext cx="4680520" cy="3669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402</TotalTime>
  <Words>897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 Narrow</vt:lpstr>
      <vt:lpstr>Comic Sans MS</vt:lpstr>
      <vt:lpstr>Trebuchet MS</vt:lpstr>
      <vt:lpstr>Wingdings</vt:lpstr>
      <vt:lpstr>Wingdings 2</vt:lpstr>
      <vt:lpstr>Изящная</vt:lpstr>
      <vt:lpstr>                        Москвофільська   журналістика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USMANOV</dc:creator>
  <cp:lastModifiedBy>Olena Usmanova</cp:lastModifiedBy>
  <cp:revision>31</cp:revision>
  <dcterms:created xsi:type="dcterms:W3CDTF">2020-03-16T11:16:47Z</dcterms:created>
  <dcterms:modified xsi:type="dcterms:W3CDTF">2023-03-27T11:18:24Z</dcterms:modified>
</cp:coreProperties>
</file>