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93" r:id="rId3"/>
    <p:sldId id="295" r:id="rId4"/>
    <p:sldId id="285" r:id="rId5"/>
    <p:sldId id="272" r:id="rId6"/>
    <p:sldId id="284" r:id="rId7"/>
    <p:sldId id="286" r:id="rId8"/>
    <p:sldId id="287" r:id="rId9"/>
    <p:sldId id="289" r:id="rId10"/>
    <p:sldId id="290" r:id="rId11"/>
    <p:sldId id="291" r:id="rId12"/>
    <p:sldId id="292" r:id="rId13"/>
    <p:sldId id="271" r:id="rId14"/>
    <p:sldId id="288" r:id="rId15"/>
    <p:sldId id="296" r:id="rId16"/>
    <p:sldId id="294" r:id="rId17"/>
    <p:sldId id="297" r:id="rId18"/>
    <p:sldId id="298" r:id="rId19"/>
    <p:sldId id="299" r:id="rId20"/>
    <p:sldId id="300" r:id="rId21"/>
    <p:sldId id="278" r:id="rId22"/>
    <p:sldId id="301" r:id="rId23"/>
    <p:sldId id="302" r:id="rId24"/>
    <p:sldId id="303" r:id="rId25"/>
    <p:sldId id="304" r:id="rId26"/>
    <p:sldId id="305" r:id="rId27"/>
    <p:sldId id="306" r:id="rId28"/>
    <p:sldId id="30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9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82"/>
  </p:normalViewPr>
  <p:slideViewPr>
    <p:cSldViewPr snapToGrid="0" snapToObjects="1">
      <p:cViewPr varScale="1">
        <p:scale>
          <a:sx n="115" d="100"/>
          <a:sy n="115" d="100"/>
        </p:scale>
        <p:origin x="4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2/21/24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2/21/24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2/21/24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2/21/24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2/21/24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3EFC3-6E1A-C74A-BDB1-9DFA2CEA2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571" y="2051825"/>
            <a:ext cx="5798663" cy="2047850"/>
          </a:xfrm>
        </p:spPr>
        <p:txBody>
          <a:bodyPr>
            <a:normAutofit/>
          </a:bodyPr>
          <a:lstStyle/>
          <a:p>
            <a:r>
              <a:rPr lang="uk-UA" sz="32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1. Прикладні дослідження в структурі політичної сфери діяльності</a:t>
            </a:r>
            <a:br>
              <a:rPr lang="ru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sz="2800" dirty="0"/>
          </a:p>
        </p:txBody>
      </p:sp>
      <p:pic>
        <p:nvPicPr>
          <p:cNvPr id="3" name="Picture 2" descr="Політологія">
            <a:extLst>
              <a:ext uri="{FF2B5EF4-FFF2-40B4-BE49-F238E27FC236}">
                <a16:creationId xmlns:a16="http://schemas.microsoft.com/office/drawing/2014/main" id="{F0DAAF97-AC3F-C344-9CDF-E8439AFBB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63029"/>
            <a:ext cx="5798662" cy="43319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073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20000"/>
                <a:lumOff val="80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FDB3F47-8125-8147-B8F5-F072540F7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9853" y="300038"/>
            <a:ext cx="5519227" cy="65579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Одним з ефективних методів масової аналітики, є </a:t>
            </a:r>
            <a:r>
              <a:rPr lang="uk-UA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міфотворчість</a:t>
            </a: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, при якому міфи впроваджуються у свідомість, впливають на почуття і поведінку людей. </a:t>
            </a:r>
          </a:p>
          <a:p>
            <a:pPr marL="0" indent="0">
              <a:buNone/>
            </a:pP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Нові міфи створюються за допомогою </a:t>
            </a:r>
            <a:r>
              <a:rPr lang="uk-UA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яскравих емоцій</a:t>
            </a: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, звертаючись до стародавніх архетипів свідомості, наприклад "імперія зла", "вісь зла", "вороги цивілізації", "вороги демократії". </a:t>
            </a:r>
            <a:endParaRPr lang="en-US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Подія, істинність якої люди не мають можливості перевірити, здається їм правдоподібним на основі моделі міфу, а </a:t>
            </a:r>
            <a:r>
              <a:rPr lang="uk-UA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справжні факти часто сприймаються як небилиця</a:t>
            </a: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. Швидкому поширенню міфів сприяють низька інформаційна культура, схильність до некритичного сприйняття дійсності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</a:p>
          <a:p>
            <a:endParaRPr lang="uk-UA" dirty="0"/>
          </a:p>
        </p:txBody>
      </p:sp>
      <p:pic>
        <p:nvPicPr>
          <p:cNvPr id="11266" name="Picture 2" descr="Експертиза - Сторінка 44">
            <a:extLst>
              <a:ext uri="{FF2B5EF4-FFF2-40B4-BE49-F238E27FC236}">
                <a16:creationId xmlns:a16="http://schemas.microsoft.com/office/drawing/2014/main" id="{FEDC3DE8-6626-CE4B-88A0-0A9B7867F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5051"/>
            <a:ext cx="6238243" cy="42256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020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20000"/>
                <a:lumOff val="80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182291-6CAD-814B-9D88-4987B785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9388" y="779639"/>
            <a:ext cx="5662612" cy="512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Формування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стереотипів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:</a:t>
            </a:r>
          </a:p>
          <a:p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Підгонка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ще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невідомого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явища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під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стійку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загальну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формулу (стереотип). Тому </a:t>
            </a:r>
            <a:r>
              <a:rPr lang="ru-RU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масова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аналітика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стандартизує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повідомлення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і </a:t>
            </a:r>
            <a:r>
              <a:rPr lang="ru-RU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особливим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чином "</a:t>
            </a:r>
            <a:r>
              <a:rPr lang="ru-RU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підводить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" </a:t>
            </a:r>
            <a:r>
              <a:rPr lang="ru-RU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інформацію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під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стереотип </a:t>
            </a:r>
            <a:r>
              <a:rPr lang="ru-RU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або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загальну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думку</a:t>
            </a:r>
            <a:r>
              <a:rPr lang="uk-UA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: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людина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повинна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сприймати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повідомлення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без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зусиль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беззастережно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, без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внутрішньої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боротьби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і критичного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аналізу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</a:p>
          <a:p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За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допомогою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стереотипів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легко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маніпулювати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свідомістю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людини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оскільки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стереотип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тісно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пов'язаний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з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життєдіяльністю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суспільства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в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цілому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конкретних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груп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людей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зокрема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</a:p>
        </p:txBody>
      </p:sp>
      <p:pic>
        <p:nvPicPr>
          <p:cNvPr id="12290" name="Picture 2" descr="Стереотип — что это такое">
            <a:extLst>
              <a:ext uri="{FF2B5EF4-FFF2-40B4-BE49-F238E27FC236}">
                <a16:creationId xmlns:a16="http://schemas.microsoft.com/office/drawing/2014/main" id="{F7F5DFFA-2D54-9C48-A2EC-1A001BD64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26" y="1135092"/>
            <a:ext cx="6124969" cy="45878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80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20000"/>
                <a:lumOff val="80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45A7BF4-F43C-E641-AD1D-6AE41BF61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7888" y="414338"/>
            <a:ext cx="6086475" cy="6215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Метод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семантичного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маніпулювання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:</a:t>
            </a:r>
          </a:p>
          <a:p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Припускає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ретельний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відбір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і </a:t>
            </a:r>
            <a:r>
              <a:rPr lang="ru-RU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спеціальну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компоновку понять, </a:t>
            </a:r>
            <a:r>
              <a:rPr lang="ru-RU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що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викликають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позитивні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чи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негативні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асоціації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,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що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дозволяє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ефективно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впливати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сприйняття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інформації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: "ми"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прагнемо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створити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сильну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процвітаючу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Росію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, "вони" -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окупанти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поневолювачі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; за нами - "все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прогресивне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людство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", за ними - "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олігархи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бандити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". </a:t>
            </a:r>
          </a:p>
          <a:p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метод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заснований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чітких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асоціаціях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дозволяє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легко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вплинути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людину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в силу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його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сформованих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стереотипних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переконань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endParaRPr lang="uk-UA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3314" name="Picture 2" descr="Социальный стереотип. Понятие и роль социальных стереотипов">
            <a:extLst>
              <a:ext uri="{FF2B5EF4-FFF2-40B4-BE49-F238E27FC236}">
                <a16:creationId xmlns:a16="http://schemas.microsoft.com/office/drawing/2014/main" id="{BCD7E34D-6C4B-5745-A4A0-390C179FC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5" y="1607344"/>
            <a:ext cx="5794403" cy="3829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988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E5F7FD"/>
            </a:gs>
            <a:gs pos="23000">
              <a:schemeClr val="accent4">
                <a:lumMod val="20000"/>
                <a:lumOff val="80000"/>
              </a:schemeClr>
            </a:gs>
            <a:gs pos="39000">
              <a:schemeClr val="accent4">
                <a:lumMod val="20000"/>
                <a:lumOff val="80000"/>
              </a:schemeClr>
            </a:gs>
            <a:gs pos="60000">
              <a:schemeClr val="tx1">
                <a:lumMod val="20000"/>
                <a:lumOff val="80000"/>
              </a:schemeClr>
            </a:gs>
            <a:gs pos="78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18D1DDB-7073-1D4B-A4A0-9F4286D69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952" y="704750"/>
            <a:ext cx="5618161" cy="1554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>
                <a:solidFill>
                  <a:srgbClr val="FF0000"/>
                </a:solidFill>
              </a:rPr>
              <a:t>ЯК ВИРІШУВАТИ ПРОБЛЕМУ?</a:t>
            </a:r>
          </a:p>
        </p:txBody>
      </p:sp>
      <p:pic>
        <p:nvPicPr>
          <p:cNvPr id="8194" name="Picture 2" descr="Чому некомпетентні люди думають, що вони ледь не генії. Відео TED |  Українська правда _Життя">
            <a:extLst>
              <a:ext uri="{FF2B5EF4-FFF2-40B4-BE49-F238E27FC236}">
                <a16:creationId xmlns:a16="http://schemas.microsoft.com/office/drawing/2014/main" id="{8CF678E9-362F-9849-8C5B-CF6317428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9" y="1482062"/>
            <a:ext cx="7232650" cy="49239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359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E5F7FD"/>
            </a:gs>
            <a:gs pos="17000">
              <a:schemeClr val="accent1">
                <a:lumMod val="20000"/>
                <a:lumOff val="80000"/>
              </a:schemeClr>
            </a:gs>
            <a:gs pos="34000">
              <a:schemeClr val="accent1">
                <a:lumMod val="20000"/>
                <a:lumOff val="80000"/>
              </a:schemeClr>
            </a:gs>
            <a:gs pos="60000">
              <a:schemeClr val="accent5">
                <a:lumMod val="20000"/>
                <a:lumOff val="80000"/>
              </a:schemeClr>
            </a:gs>
            <a:gs pos="78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BD504F2-C04A-FC45-B4D5-FD4015BFC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3881" y="0"/>
            <a:ext cx="73152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Вимоги до дослідницько-аналітичної роботи:</a:t>
            </a:r>
          </a:p>
          <a:p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Висновки мають ґрунтуватися на </a:t>
            </a:r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реальних  об'єктивних даних</a:t>
            </a:r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, що системно відображують політичні процеси, не можна користуватися лише одним або обмеженим колом розрізнених джерел даних</a:t>
            </a:r>
          </a:p>
          <a:p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Текстові дані </a:t>
            </a:r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для політичної аналітики не менш значущі, ніж експертні висновки</a:t>
            </a:r>
          </a:p>
          <a:p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Для якісного аналізу необхідно не тільки почути думки політичних опонентів щодо обговорюваної теми, але й докладно </a:t>
            </a:r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вивчити їхню аргументацію</a:t>
            </a:r>
          </a:p>
          <a:p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Необхідно враховувати </a:t>
            </a:r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найсвіжіші дані </a:t>
            </a:r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щодо проблеми, яку досліджують</a:t>
            </a:r>
          </a:p>
          <a:p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Досліднику </a:t>
            </a:r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не можна ігнорувати ті дані, які не «вписуються» </a:t>
            </a:r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 в його явлення або не узгоджуються з думками політичного істеблішменту</a:t>
            </a:r>
          </a:p>
          <a:p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Необхідно використовувати </a:t>
            </a:r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міждисциплінарний підхід </a:t>
            </a:r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та різноманітні методи щодо досліджень політичної сфери та оцінки політичних явищ</a:t>
            </a:r>
          </a:p>
          <a:p>
            <a:endParaRPr lang="uk-UA" dirty="0"/>
          </a:p>
        </p:txBody>
      </p:sp>
      <p:pic>
        <p:nvPicPr>
          <p:cNvPr id="9218" name="Picture 2" descr="Знание - это путь к успеху. человек на вершине горы книг. концептуальные  веб-иллюстрации для силы знаний. студенты достигают новых высот с помощью  книг и обучения | Премиум векторы">
            <a:extLst>
              <a:ext uri="{FF2B5EF4-FFF2-40B4-BE49-F238E27FC236}">
                <a16:creationId xmlns:a16="http://schemas.microsoft.com/office/drawing/2014/main" id="{A4B07C8B-EF9C-F947-BB89-471795C23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56" y="1029379"/>
            <a:ext cx="4467225" cy="44672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712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E5F7FD"/>
            </a:gs>
            <a:gs pos="17000">
              <a:schemeClr val="accent1">
                <a:lumMod val="20000"/>
                <a:lumOff val="80000"/>
              </a:schemeClr>
            </a:gs>
            <a:gs pos="34000">
              <a:schemeClr val="accent1">
                <a:lumMod val="20000"/>
                <a:lumOff val="80000"/>
              </a:schemeClr>
            </a:gs>
            <a:gs pos="60000">
              <a:schemeClr val="accent5">
                <a:lumMod val="20000"/>
                <a:lumOff val="80000"/>
              </a:schemeClr>
            </a:gs>
            <a:gs pos="78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FEDF22D-19B8-3B41-A4FD-520C91D8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642" y="864108"/>
            <a:ext cx="4543825" cy="5120640"/>
          </a:xfrm>
        </p:spPr>
        <p:txBody>
          <a:bodyPr/>
          <a:lstStyle/>
          <a:p>
            <a:r>
              <a:rPr lang="uk-UA" sz="3600" b="1" dirty="0">
                <a:solidFill>
                  <a:srgbClr val="FF0000"/>
                </a:solidFill>
                <a:latin typeface="Book Antiqua" panose="02040602050305030304" pitchFamily="18" charset="0"/>
              </a:rPr>
              <a:t>2. Різновиди дослідницьких організацій </a:t>
            </a:r>
          </a:p>
          <a:p>
            <a:endParaRPr lang="uk-UA" dirty="0"/>
          </a:p>
        </p:txBody>
      </p:sp>
      <p:pic>
        <p:nvPicPr>
          <p:cNvPr id="16386" name="Picture 2" descr="Research Process: 8 Steps in Research Process">
            <a:extLst>
              <a:ext uri="{FF2B5EF4-FFF2-40B4-BE49-F238E27FC236}">
                <a16:creationId xmlns:a16="http://schemas.microsoft.com/office/drawing/2014/main" id="{DEE879B8-48FE-4F4B-A373-0763532DA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745" y="534879"/>
            <a:ext cx="4182255" cy="47372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233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E5F7FD"/>
            </a:gs>
            <a:gs pos="17000">
              <a:schemeClr val="accent1">
                <a:lumMod val="20000"/>
                <a:lumOff val="80000"/>
              </a:schemeClr>
            </a:gs>
            <a:gs pos="34000">
              <a:schemeClr val="accent1">
                <a:lumMod val="20000"/>
                <a:lumOff val="80000"/>
              </a:schemeClr>
            </a:gs>
            <a:gs pos="60000">
              <a:schemeClr val="accent5">
                <a:lumMod val="20000"/>
                <a:lumOff val="80000"/>
              </a:schemeClr>
            </a:gs>
            <a:gs pos="78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0728C49-A5FF-9542-926C-151C38255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4430" y="224852"/>
            <a:ext cx="5327956" cy="6340840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Перша відома робота, проведена з позицій якісного підходу, датується 1855 роком – Проект «Європейські робітники» (описано 300 сімей) був проведений французом </a:t>
            </a:r>
            <a:r>
              <a:rPr lang="uk-UA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Ле</a:t>
            </a:r>
            <a:r>
              <a:rPr lang="uk-UA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Пле</a:t>
            </a:r>
            <a:r>
              <a:rPr lang="uk-UA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.</a:t>
            </a:r>
          </a:p>
          <a:p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Авторство першого емпіричного «кількісного» дослідження приписують </a:t>
            </a:r>
            <a:r>
              <a:rPr lang="uk-UA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Адольфу </a:t>
            </a:r>
            <a:r>
              <a:rPr lang="uk-UA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Кеттле</a:t>
            </a:r>
            <a:r>
              <a:rPr lang="uk-UA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(«Нарис соціальної фізики», 1835).</a:t>
            </a:r>
          </a:p>
        </p:txBody>
      </p:sp>
      <p:pic>
        <p:nvPicPr>
          <p:cNvPr id="17410" name="Picture 2" descr="GV249: How to Identify a Research Question | LSE Undergraduate Political  Review">
            <a:extLst>
              <a:ext uri="{FF2B5EF4-FFF2-40B4-BE49-F238E27FC236}">
                <a16:creationId xmlns:a16="http://schemas.microsoft.com/office/drawing/2014/main" id="{7A912C3A-980D-AD4E-A553-F41ECDD4D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6" y="1447252"/>
            <a:ext cx="5854704" cy="389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696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E5F7FD"/>
            </a:gs>
            <a:gs pos="17000">
              <a:schemeClr val="accent1">
                <a:lumMod val="20000"/>
                <a:lumOff val="80000"/>
              </a:schemeClr>
            </a:gs>
            <a:gs pos="34000">
              <a:schemeClr val="accent1">
                <a:lumMod val="20000"/>
                <a:lumOff val="80000"/>
              </a:schemeClr>
            </a:gs>
            <a:gs pos="60000">
              <a:schemeClr val="accent5">
                <a:lumMod val="20000"/>
                <a:lumOff val="80000"/>
              </a:schemeClr>
            </a:gs>
            <a:gs pos="78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C9A4B8D-C339-684B-858B-830E2C8F5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356" y="864108"/>
            <a:ext cx="4109111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Класифікація дослідницьких центрів (критерії):</a:t>
            </a:r>
          </a:p>
          <a:p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статус </a:t>
            </a:r>
          </a:p>
          <a:p>
            <a:r>
              <a:rPr lang="ru-RU" sz="32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спосіб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фінасування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</a:p>
          <a:p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структура</a:t>
            </a:r>
            <a:endParaRPr lang="uk-UA" sz="3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8434" name="Picture 2" descr="What is Political Science -Definition and Types - Research Method">
            <a:extLst>
              <a:ext uri="{FF2B5EF4-FFF2-40B4-BE49-F238E27FC236}">
                <a16:creationId xmlns:a16="http://schemas.microsoft.com/office/drawing/2014/main" id="{5F4F1555-4004-E648-ABBD-396885699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87" y="1582086"/>
            <a:ext cx="6596120" cy="3693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383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E5F7FD"/>
            </a:gs>
            <a:gs pos="17000">
              <a:schemeClr val="accent1">
                <a:lumMod val="20000"/>
                <a:lumOff val="80000"/>
              </a:schemeClr>
            </a:gs>
            <a:gs pos="34000">
              <a:schemeClr val="accent1">
                <a:lumMod val="20000"/>
                <a:lumOff val="80000"/>
              </a:schemeClr>
            </a:gs>
            <a:gs pos="60000">
              <a:schemeClr val="accent5">
                <a:lumMod val="20000"/>
                <a:lumOff val="80000"/>
              </a:schemeClr>
            </a:gs>
            <a:gs pos="78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311A409-B158-C94C-B42E-565FCB64D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8102" y="276494"/>
            <a:ext cx="6130979" cy="629586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За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своїм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статусом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розрізняють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5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типів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центрів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.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
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1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Центри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при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університетських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факультетах 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(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домінують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у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Великій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Британії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Данії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). </a:t>
            </a:r>
          </a:p>
          <a:p>
            <a:pPr marL="0" indent="0" algn="just">
              <a:buNone/>
            </a:pP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Цей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тип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організації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складний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оскільки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: а)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більшість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університетських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професорів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розриваються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між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передачею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знань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створенням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нових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знань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;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б) для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наукового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вивчення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такі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центри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вибирають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«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заїжджені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» теми,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які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гарантують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публікацію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в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престижних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журналах. </a:t>
            </a:r>
          </a:p>
          <a:p>
            <a:pPr marL="0" indent="0" algn="just">
              <a:buNone/>
            </a:pPr>
            <a:r>
              <a:rPr lang="ru-RU" sz="2400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Серед</a:t>
            </a:r>
            <a:r>
              <a:rPr lang="ru-RU" sz="2400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університетської</a:t>
            </a:r>
            <a:r>
              <a:rPr lang="ru-RU" sz="2400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спільноти</a:t>
            </a:r>
            <a:r>
              <a:rPr lang="ru-RU" sz="2400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наукова</a:t>
            </a:r>
            <a:r>
              <a:rPr lang="ru-RU" sz="2400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діяльність</a:t>
            </a:r>
            <a:r>
              <a:rPr lang="ru-RU" sz="2400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вважається</a:t>
            </a:r>
            <a:r>
              <a:rPr lang="ru-RU" sz="2400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більш</a:t>
            </a:r>
            <a:r>
              <a:rPr lang="ru-RU" sz="2400" i="1" dirty="0">
                <a:solidFill>
                  <a:srgbClr val="002060"/>
                </a:solidFill>
                <a:latin typeface="Book Antiqua" panose="02040602050305030304" pitchFamily="18" charset="0"/>
              </a:rPr>
              <a:t> престижною, </a:t>
            </a:r>
            <a:r>
              <a:rPr lang="ru-RU" sz="2400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ніж</a:t>
            </a:r>
            <a:r>
              <a:rPr lang="ru-RU" sz="2400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викладацька</a:t>
            </a:r>
            <a:r>
              <a:rPr lang="ru-RU" sz="2400" i="1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endParaRPr lang="uk-UA" sz="2400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9458" name="Picture 2" descr="Civics and Government | Political Issues | Research Project | Civic  Engagement - Secondary Social Studies Diversified">
            <a:extLst>
              <a:ext uri="{FF2B5EF4-FFF2-40B4-BE49-F238E27FC236}">
                <a16:creationId xmlns:a16="http://schemas.microsoft.com/office/drawing/2014/main" id="{8A7A8421-9D67-2845-A972-99811E130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09" y="888167"/>
            <a:ext cx="5081665" cy="5081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001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E5F7FD"/>
            </a:gs>
            <a:gs pos="17000">
              <a:schemeClr val="accent1">
                <a:lumMod val="20000"/>
                <a:lumOff val="80000"/>
              </a:schemeClr>
            </a:gs>
            <a:gs pos="34000">
              <a:schemeClr val="accent1">
                <a:lumMod val="20000"/>
                <a:lumOff val="80000"/>
              </a:schemeClr>
            </a:gs>
            <a:gs pos="60000">
              <a:schemeClr val="accent5">
                <a:lumMod val="20000"/>
                <a:lumOff val="80000"/>
              </a:schemeClr>
            </a:gs>
            <a:gs pos="78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09799A3-3A4B-A04F-B21D-01727AFB5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8241" y="540732"/>
            <a:ext cx="6340840" cy="5776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2.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Науково-дослідні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нефакультетські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організації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що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не належать до складу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університетів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а) «клуби за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інтересами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» —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неформальні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об'єднання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які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не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мають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власних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приміщень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обладнання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та персоналу;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б)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асоціації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провідних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штатних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професорів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університетів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(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домінують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у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Франції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Німеччині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в)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асоціації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старших і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молодших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науковців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звільнених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викладання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(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Франція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);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г)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обслуговуючі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підрозділи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які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об'єднують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викладачів-сумісників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спеціально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запрошений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персонал (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штатні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); </a:t>
            </a:r>
            <a:endParaRPr lang="uk-UA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20482" name="Picture 2" descr="Politics and Political Science – Outside the Beltway">
            <a:extLst>
              <a:ext uri="{FF2B5EF4-FFF2-40B4-BE49-F238E27FC236}">
                <a16:creationId xmlns:a16="http://schemas.microsoft.com/office/drawing/2014/main" id="{A406CC6C-58F2-5C40-8D10-66137D2BB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7" y="1397833"/>
            <a:ext cx="5524774" cy="40623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25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8C082E2-11D6-5E4A-AD6A-53E8D6234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0738" y="864108"/>
            <a:ext cx="5283730" cy="5120640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FF0000"/>
                </a:solidFill>
                <a:latin typeface="Book Antiqua" panose="02040602050305030304" pitchFamily="18" charset="0"/>
              </a:rPr>
              <a:t>1. Проблеми у галузі сучасної дослідницької діяльності </a:t>
            </a:r>
          </a:p>
          <a:p>
            <a:r>
              <a:rPr lang="uk-UA" sz="3200" b="1" dirty="0">
                <a:solidFill>
                  <a:srgbClr val="FF0000"/>
                </a:solidFill>
                <a:latin typeface="Book Antiqua" panose="02040602050305030304" pitchFamily="18" charset="0"/>
              </a:rPr>
              <a:t>2. Різновиди дослідницьких організацій </a:t>
            </a:r>
          </a:p>
        </p:txBody>
      </p:sp>
      <p:pic>
        <p:nvPicPr>
          <p:cNvPr id="14338" name="Picture 2" descr="What is Research - Definition, Types, Methods &amp; Examples">
            <a:extLst>
              <a:ext uri="{FF2B5EF4-FFF2-40B4-BE49-F238E27FC236}">
                <a16:creationId xmlns:a16="http://schemas.microsoft.com/office/drawing/2014/main" id="{F2671C72-8E24-804C-BFBE-039D1EAC4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" y="1817084"/>
            <a:ext cx="5357813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850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E5F7FD"/>
            </a:gs>
            <a:gs pos="17000">
              <a:schemeClr val="accent1">
                <a:lumMod val="20000"/>
                <a:lumOff val="80000"/>
              </a:schemeClr>
            </a:gs>
            <a:gs pos="34000">
              <a:schemeClr val="accent1">
                <a:lumMod val="20000"/>
                <a:lumOff val="80000"/>
              </a:schemeClr>
            </a:gs>
            <a:gs pos="60000">
              <a:schemeClr val="accent5">
                <a:lumMod val="20000"/>
                <a:lumOff val="80000"/>
              </a:schemeClr>
            </a:gs>
            <a:gs pos="78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5010F3E-6756-E248-95AA-89CA85812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6341" y="524657"/>
            <a:ext cx="6235907" cy="6190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2.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Некомерційні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інститути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Проекти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реалізуються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майже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виключно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з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політичною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спрямованістю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Безперечним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лідером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за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кількістю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науково-дослідних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центрів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цього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виду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є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США (</a:t>
            </a:r>
            <a:r>
              <a:rPr lang="en-US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RAND,</a:t>
            </a:r>
            <a:r>
              <a:rPr lang="uk-UA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Брукінгський</a:t>
            </a: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en-US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Stratfor</a:t>
            </a: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uk-UA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.).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У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Великобританії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найбільш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відомими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є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Королівський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інститут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міжнародних відносин (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заснований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в 1926),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Інститут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політичного і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економічного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планування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(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заснований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в 1926),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Національний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інститут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економічних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соціальних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досліджень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(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заснований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в 1935).</a:t>
            </a:r>
            <a:endParaRPr lang="uk-UA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21506" name="Picture 2" descr="АМЕРИКАНСКАЯ РЭНД КОРПОРЭЙШН. КРУПНЕЙШАЯ В МИРЕ «ФАБРИКА МЫСЛИ» В ПОИСКАХ  ВНЕШНИХ ВРАГОВ">
            <a:extLst>
              <a:ext uri="{FF2B5EF4-FFF2-40B4-BE49-F238E27FC236}">
                <a16:creationId xmlns:a16="http://schemas.microsoft.com/office/drawing/2014/main" id="{F68D23FB-DEEB-F74B-900E-03AB5835D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8" y="179569"/>
            <a:ext cx="5510488" cy="366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RAND — Вікіпедія">
            <a:extLst>
              <a:ext uri="{FF2B5EF4-FFF2-40B4-BE49-F238E27FC236}">
                <a16:creationId xmlns:a16="http://schemas.microsoft.com/office/drawing/2014/main" id="{885041CE-1ABF-FD40-AB33-C5A3370DE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23" y="4047356"/>
            <a:ext cx="2631075" cy="263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676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3000">
              <a:schemeClr val="accent1">
                <a:lumMod val="20000"/>
                <a:lumOff val="80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BFAC3E7-0D51-9A4E-BEF6-55338DC057A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55742" y="71143"/>
            <a:ext cx="5938837" cy="6624736"/>
          </a:xfrm>
        </p:spPr>
        <p:txBody>
          <a:bodyPr>
            <a:noAutofit/>
          </a:bodyPr>
          <a:lstStyle/>
          <a:p>
            <a:pPr marL="9144"/>
            <a:r>
              <a:rPr lang="uk-UA" sz="1600" b="1" dirty="0">
                <a:solidFill>
                  <a:srgbClr val="FF0000"/>
                </a:solidFill>
                <a:latin typeface="Book Antiqua" panose="02040602050305030304" pitchFamily="18" charset="0"/>
              </a:rPr>
              <a:t>Фабрики думки/мозкові центри – новий тип науково-дослідницької організації, новий напрямок консалтингу - «консультування за контрактом»</a:t>
            </a:r>
          </a:p>
          <a:p>
            <a:pPr marL="9144"/>
            <a:r>
              <a:rPr lang="uk-UA" sz="1600" b="1" dirty="0">
                <a:solidFill>
                  <a:srgbClr val="002060"/>
                </a:solidFill>
                <a:latin typeface="Book Antiqua" panose="02040602050305030304" pitchFamily="18" charset="0"/>
              </a:rPr>
              <a:t>На сьогодні у світі близько 7000, в США – 1835, в Західній Європі – 1150, Китай – 550, </a:t>
            </a:r>
            <a:r>
              <a:rPr lang="uk-UA" sz="1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росія</a:t>
            </a:r>
            <a:r>
              <a:rPr lang="uk-UA" sz="1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– 123</a:t>
            </a:r>
          </a:p>
          <a:p>
            <a:pPr marL="9144"/>
            <a:r>
              <a:rPr lang="uk-UA" sz="1600" b="1" dirty="0">
                <a:solidFill>
                  <a:srgbClr val="FF0000"/>
                </a:solidFill>
                <a:latin typeface="Book Antiqua" panose="02040602050305030304" pitchFamily="18" charset="0"/>
              </a:rPr>
              <a:t>топ3 – </a:t>
            </a:r>
            <a:r>
              <a:rPr lang="uk-UA" sz="16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Брукінгський</a:t>
            </a:r>
            <a:r>
              <a:rPr lang="uk-UA" sz="1600" b="1" dirty="0">
                <a:solidFill>
                  <a:srgbClr val="FF0000"/>
                </a:solidFill>
                <a:latin typeface="Book Antiqua" panose="02040602050305030304" pitchFamily="18" charset="0"/>
              </a:rPr>
              <a:t> інститут, Французький інститут міжнародних відносин і Фонд Карнегі в США</a:t>
            </a:r>
          </a:p>
          <a:p>
            <a:r>
              <a:rPr lang="uk-UA" sz="1600" b="1" dirty="0">
                <a:solidFill>
                  <a:srgbClr val="002060"/>
                </a:solidFill>
                <a:latin typeface="Book Antiqua" panose="02040602050305030304" pitchFamily="18" charset="0"/>
              </a:rPr>
              <a:t>ФД спрямовують свою діяльність </a:t>
            </a:r>
            <a:r>
              <a:rPr lang="uk-UA" sz="1600" b="1" dirty="0">
                <a:solidFill>
                  <a:srgbClr val="FF0000"/>
                </a:solidFill>
                <a:latin typeface="Book Antiqua" panose="02040602050305030304" pitchFamily="18" charset="0"/>
              </a:rPr>
              <a:t>не на виробництво нового знання </a:t>
            </a:r>
            <a:r>
              <a:rPr lang="uk-UA" sz="1600" b="1" dirty="0">
                <a:solidFill>
                  <a:srgbClr val="002060"/>
                </a:solidFill>
                <a:latin typeface="Book Antiqua" panose="02040602050305030304" pitchFamily="18" charset="0"/>
              </a:rPr>
              <a:t>або винахід якогось нового матеріального продукту, а </a:t>
            </a:r>
            <a:r>
              <a:rPr lang="uk-UA" sz="1600" b="1" dirty="0">
                <a:solidFill>
                  <a:srgbClr val="FF0000"/>
                </a:solidFill>
                <a:latin typeface="Book Antiqua" panose="02040602050305030304" pitchFamily="18" charset="0"/>
              </a:rPr>
              <a:t>на сприяння тим, хто приймає рішення у застосуванні вже наявного знання. </a:t>
            </a:r>
            <a:r>
              <a:rPr lang="uk-UA" sz="1600" b="1" dirty="0">
                <a:solidFill>
                  <a:srgbClr val="002060"/>
                </a:solidFill>
                <a:latin typeface="Book Antiqua" panose="02040602050305030304" pitchFamily="18" charset="0"/>
              </a:rPr>
              <a:t>Тому не всі дослідницькі або наукові центри є ФД!!!</a:t>
            </a:r>
          </a:p>
          <a:p>
            <a:r>
              <a:rPr lang="uk-UA" sz="1600" b="1" dirty="0">
                <a:solidFill>
                  <a:srgbClr val="FF0000"/>
                </a:solidFill>
                <a:latin typeface="Book Antiqua" panose="02040602050305030304" pitchFamily="18" charset="0"/>
              </a:rPr>
              <a:t>ФД незалежні організації</a:t>
            </a:r>
            <a:r>
              <a:rPr lang="uk-UA" sz="16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працюють на контрактах, укладають договори з потужними державними або корпоративними замовниками на платній основі</a:t>
            </a:r>
          </a:p>
          <a:p>
            <a:r>
              <a:rPr lang="uk-UA" sz="1600" b="1" dirty="0">
                <a:solidFill>
                  <a:srgbClr val="FF0000"/>
                </a:solidFill>
                <a:latin typeface="Book Antiqua" panose="02040602050305030304" pitchFamily="18" charset="0"/>
              </a:rPr>
              <a:t>ФД – соціальна організація знання і одночасне впровадження знання в соціальну організацію, тобто соціалізація знання + планування отримання нового знання</a:t>
            </a:r>
          </a:p>
          <a:p>
            <a:r>
              <a:rPr lang="uk-UA" sz="16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ФД – міст між знанням і владою, між урядовими структурами та академічними центрами</a:t>
            </a:r>
          </a:p>
          <a:p>
            <a:r>
              <a:rPr lang="uk-UA" sz="1600" b="1" dirty="0">
                <a:solidFill>
                  <a:srgbClr val="FF0000"/>
                </a:solidFill>
                <a:latin typeface="Book Antiqua" panose="02040602050305030304" pitchFamily="18" charset="0"/>
              </a:rPr>
              <a:t>Продукт ФД </a:t>
            </a:r>
            <a:r>
              <a:rPr lang="uk-UA" sz="16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нові варіанти політичного курсу, оцінки, теорії, пропозиції, попередження, прогнози, аналіз тощо</a:t>
            </a:r>
          </a:p>
        </p:txBody>
      </p:sp>
      <p:pic>
        <p:nvPicPr>
          <p:cNvPr id="2050" name="Picture 2" descr="Фабрики мысли» планетарного масштаба СОНАР-2050">
            <a:extLst>
              <a:ext uri="{FF2B5EF4-FFF2-40B4-BE49-F238E27FC236}">
                <a16:creationId xmlns:a16="http://schemas.microsoft.com/office/drawing/2014/main" id="{589B2E60-69F3-414C-8A32-EA4940F84E2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46" y="-87776"/>
            <a:ext cx="4996002" cy="245865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F9EFEC6-4C84-2847-B1E9-522580B45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92" y="2218301"/>
            <a:ext cx="3383280" cy="877824"/>
          </a:xfrm>
        </p:spPr>
        <p:txBody>
          <a:bodyPr>
            <a:noAutofit/>
          </a:bodyPr>
          <a:lstStyle/>
          <a:p>
            <a:pPr algn="ctr"/>
            <a:r>
              <a:rPr lang="uk-UA" sz="2000" dirty="0">
                <a:solidFill>
                  <a:srgbClr val="FF0000"/>
                </a:solidFill>
              </a:rPr>
              <a:t>Китайський інститут сучасних міжнародних досліджень – провідна ФД Китаю</a:t>
            </a:r>
          </a:p>
        </p:txBody>
      </p:sp>
      <p:pic>
        <p:nvPicPr>
          <p:cNvPr id="5" name="Picture 2" descr="Почему тот, кто истерит про коррупцию, либо предатель, либо лох?: kubanezz  — LiveJournal">
            <a:extLst>
              <a:ext uri="{FF2B5EF4-FFF2-40B4-BE49-F238E27FC236}">
                <a16:creationId xmlns:a16="http://schemas.microsoft.com/office/drawing/2014/main" id="{1D7DD3E4-8F4A-7147-8B0B-1B8641219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6777"/>
            <a:ext cx="3219102" cy="321910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Байден: «Мой доктор сказал, что у меня нет ни альцгеймера, ни деменции, ни  альцгеймера» (The Babylon Bee, США) | Политика | ИноСМИ - Все, что достойно  перевода">
            <a:extLst>
              <a:ext uri="{FF2B5EF4-FFF2-40B4-BE49-F238E27FC236}">
                <a16:creationId xmlns:a16="http://schemas.microsoft.com/office/drawing/2014/main" id="{B9CEA01D-3253-534B-9131-A3FEC06A0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757" y="2993282"/>
            <a:ext cx="3677237" cy="225211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790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E5F7FD"/>
            </a:gs>
            <a:gs pos="17000">
              <a:schemeClr val="accent1">
                <a:lumMod val="20000"/>
                <a:lumOff val="80000"/>
              </a:schemeClr>
            </a:gs>
            <a:gs pos="34000">
              <a:schemeClr val="accent1">
                <a:lumMod val="20000"/>
                <a:lumOff val="80000"/>
              </a:schemeClr>
            </a:gs>
            <a:gs pos="60000">
              <a:schemeClr val="accent5">
                <a:lumMod val="20000"/>
                <a:lumOff val="80000"/>
              </a:schemeClr>
            </a:gs>
            <a:gs pos="78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2D2EF7-DB1A-6B45-8F30-0FAA8DF27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6617" y="0"/>
            <a:ext cx="6782464" cy="71203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4.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Адміністративно-бюрократичні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організації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проводять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емпіричні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політичні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дослідження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найбільш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поширені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у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Франції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).
</a:t>
            </a:r>
            <a:r>
              <a:rPr lang="ru-RU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Сфери</a:t>
            </a:r>
            <a:r>
              <a:rPr lang="ru-RU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інтересів</a:t>
            </a:r>
            <a:r>
              <a:rPr lang="ru-RU" i="1" dirty="0">
                <a:solidFill>
                  <a:srgbClr val="002060"/>
                </a:solidFill>
                <a:latin typeface="Book Antiqua" panose="02040602050305030304" pitchFamily="18" charset="0"/>
              </a:rPr>
              <a:t> таких </a:t>
            </a:r>
            <a:r>
              <a:rPr lang="ru-RU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асоціацій</a:t>
            </a:r>
            <a:r>
              <a:rPr lang="ru-RU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включають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: </a:t>
            </a:r>
            <a:r>
              <a:rPr lang="en" dirty="0">
                <a:solidFill>
                  <a:srgbClr val="002060"/>
                </a:solidFill>
                <a:latin typeface="Book Antiqua" panose="02040602050305030304" pitchFamily="18" charset="0"/>
              </a:rPr>
              <a:t>a)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збір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інформації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для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адміністративних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цілей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наприклад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типовість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голосування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в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певній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місцевості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); б) 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вивчення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потреб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суспільства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; в) критична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оцінка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політики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уряду та/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або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контроль за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її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реалізацією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; г) 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невідкладні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події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що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передбачають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оцінку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необхідності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або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ефективності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) того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чи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іншого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політичного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сценарію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; д)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масштабні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довгострокові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дослідження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.
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Є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2 думки: 1)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що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такий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тип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дослідницьких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центрів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неефективний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адже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наука і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бюрократія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несумісні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а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незалежність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прогнозування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неминуче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знаходиться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під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загрозою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; 2)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якщо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бюрократія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розуміється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як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необхідний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баланс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субординації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і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незалежності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а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бюрократичні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вказівки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не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заважають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свободі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вченого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то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таке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поєднання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може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бути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навіть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вигідним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. Але за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однієї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умови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: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провідний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дослідник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залишається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головною особою в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процесі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прийняття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політичних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рішень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endParaRPr lang="uk-U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22530" name="Picture 2" descr="When science meets politics - Global Times">
            <a:extLst>
              <a:ext uri="{FF2B5EF4-FFF2-40B4-BE49-F238E27FC236}">
                <a16:creationId xmlns:a16="http://schemas.microsoft.com/office/drawing/2014/main" id="{75ECEC0A-A24E-B041-B46B-01042BE96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"/>
          <a:stretch/>
        </p:blipFill>
        <p:spPr bwMode="auto">
          <a:xfrm>
            <a:off x="119923" y="1833485"/>
            <a:ext cx="4923816" cy="3119516"/>
          </a:xfrm>
          <a:prstGeom prst="round2DiagRect">
            <a:avLst>
              <a:gd name="adj1" fmla="val 16667"/>
              <a:gd name="adj2" fmla="val 7846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450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E5F7FD"/>
            </a:gs>
            <a:gs pos="17000">
              <a:schemeClr val="accent1">
                <a:lumMod val="20000"/>
                <a:lumOff val="80000"/>
              </a:schemeClr>
            </a:gs>
            <a:gs pos="34000">
              <a:schemeClr val="accent1">
                <a:lumMod val="20000"/>
                <a:lumOff val="80000"/>
              </a:schemeClr>
            </a:gs>
            <a:gs pos="60000">
              <a:schemeClr val="accent5">
                <a:lumMod val="20000"/>
                <a:lumOff val="80000"/>
              </a:schemeClr>
            </a:gs>
            <a:gs pos="78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DC72A83-3467-A74D-B915-6F62D3F6B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0" y="-4572"/>
            <a:ext cx="7315200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5.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Комерційні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дослідницькі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організації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: 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а)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аналітичні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оглядові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фірми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; б)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консалтингові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фірми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Свобода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вибору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в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цих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структурах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зводиться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до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можливості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вибрати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клієнта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який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готовий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заплатити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якомога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більше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. Все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інше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вибір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теми,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термінів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методології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і т.д.)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залежить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замовника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. В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університетських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колах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дуже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скептично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ставляться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до таких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фірм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У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науковій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літературі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вони не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розглядаються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як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дослідницькі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фірми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бо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вважається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що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фірми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не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займаються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серйозними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довгостроковими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проектами в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сфері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політики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. Тим не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менш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третина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досліджень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що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проводяться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лабораторіями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на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політичних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факультетах та кафедрах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університетів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проводиться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імені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практиків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політики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.
</a:t>
            </a:r>
            <a:endParaRPr lang="uk-U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5E68B317-A7B5-0042-9959-FB1EF178A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614728"/>
            <a:ext cx="4637313" cy="33852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412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E5F7FD"/>
            </a:gs>
            <a:gs pos="17000">
              <a:schemeClr val="accent1">
                <a:lumMod val="20000"/>
                <a:lumOff val="80000"/>
              </a:schemeClr>
            </a:gs>
            <a:gs pos="34000">
              <a:schemeClr val="accent1">
                <a:lumMod val="20000"/>
                <a:lumOff val="80000"/>
              </a:schemeClr>
            </a:gs>
            <a:gs pos="60000">
              <a:schemeClr val="accent5">
                <a:lumMod val="20000"/>
                <a:lumOff val="80000"/>
              </a:schemeClr>
            </a:gs>
            <a:gs pos="78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3307596-F9D2-6440-BBCF-37EA324CF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1548" y="0"/>
            <a:ext cx="6677533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Методи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фінансування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дослідницьких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об'єктів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а)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річне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покриття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операційних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витрат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; б) «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безкоштовні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субсидії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» (у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цьому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випадку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робоча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група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частково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розпоряджається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коштами на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власний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розсуд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); в) "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директивні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субсидії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" (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фінансуюча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організація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здійснює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управління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субсидіями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впорядковуючи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тематику і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розмір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виплат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виконавцям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); г) «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договірні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» (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довгострокові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договори з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розрахунком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вартості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робіт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перевірками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після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кожного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окремого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етапу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і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після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отримання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результатів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).
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Останніми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роками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зростає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кількість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«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контрактних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»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замовлень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Це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призводить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до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зростання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безробіття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серед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вчених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і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формування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«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вільного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ринку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дослідницької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праці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».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Прагнення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зберегти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рівень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фінансування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утримати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існуючу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клієнтуру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призводить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до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збільшення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кількості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контрактів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зменшенням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обсягу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аналітичної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роботи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в кожному з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проектів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endParaRPr lang="uk-U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24578" name="Picture 2" descr="5 costly cartoons about the Fox News settlement | The Week">
            <a:extLst>
              <a:ext uri="{FF2B5EF4-FFF2-40B4-BE49-F238E27FC236}">
                <a16:creationId xmlns:a16="http://schemas.microsoft.com/office/drawing/2014/main" id="{68F7E694-326D-8B41-951C-2D5744082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9063"/>
            <a:ext cx="5063597" cy="34318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440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E5F7FD"/>
            </a:gs>
            <a:gs pos="17000">
              <a:schemeClr val="accent1">
                <a:lumMod val="20000"/>
                <a:lumOff val="80000"/>
              </a:schemeClr>
            </a:gs>
            <a:gs pos="34000">
              <a:schemeClr val="accent1">
                <a:lumMod val="20000"/>
                <a:lumOff val="80000"/>
              </a:schemeClr>
            </a:gs>
            <a:gs pos="60000">
              <a:schemeClr val="accent5">
                <a:lumMod val="20000"/>
                <a:lumOff val="80000"/>
              </a:schemeClr>
            </a:gs>
            <a:gs pos="78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61DC554-7939-AC46-B4C6-0B7A699C4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9955" y="506180"/>
            <a:ext cx="5523291" cy="58364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За структурою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типи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дослідницьких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об'єктів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можна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розділити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на 3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групи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: а) схема «3+»; б) "за видом маркетингу"; в) «як </a:t>
            </a:r>
            <a:r>
              <a:rPr lang="ru-RU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науково-дослідний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інститут</a:t>
            </a:r>
            <a:r>
              <a:rPr lang="ru-RU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». 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
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Схема «3+» 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–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це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найчастіше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група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вчених-однодумців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що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працюють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в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одній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структурі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(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університети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),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наукові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інтереси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яких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збігаються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Обов'язковими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умовами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є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універсальність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дослідницьких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навичок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найвища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кваліфікація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(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кожен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з них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здатний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реалізувати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проект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початку до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кінця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),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психологічна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сумісність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міжособистісна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довіра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Такі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команди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ефективно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працюють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близько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2,5-3 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років</a:t>
            </a:r>
            <a:r>
              <a:rPr lang="ru-RU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endParaRPr lang="uk-UA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25602" name="Picture 2" descr="100+ Political Science Research Ideas 2023-My Research Topics">
            <a:extLst>
              <a:ext uri="{FF2B5EF4-FFF2-40B4-BE49-F238E27FC236}">
                <a16:creationId xmlns:a16="http://schemas.microsoft.com/office/drawing/2014/main" id="{C11E74CC-B32C-734C-881F-475D4A4575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1"/>
          <a:stretch/>
        </p:blipFill>
        <p:spPr bwMode="auto">
          <a:xfrm>
            <a:off x="318833" y="987817"/>
            <a:ext cx="5523292" cy="48823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45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E5F7FD"/>
            </a:gs>
            <a:gs pos="17000">
              <a:schemeClr val="accent1">
                <a:lumMod val="20000"/>
                <a:lumOff val="80000"/>
              </a:schemeClr>
            </a:gs>
            <a:gs pos="34000">
              <a:schemeClr val="accent1">
                <a:lumMod val="20000"/>
                <a:lumOff val="80000"/>
              </a:schemeClr>
            </a:gs>
            <a:gs pos="60000">
              <a:schemeClr val="accent5">
                <a:lumMod val="20000"/>
                <a:lumOff val="80000"/>
              </a:schemeClr>
            </a:gs>
            <a:gs pos="78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BC6197F-47D0-F14B-A5CB-84D0C48AB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6202" y="119921"/>
            <a:ext cx="6152879" cy="6565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Сучасна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дослідницька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група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«як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маркетингова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»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має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певну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структуру:</a:t>
            </a:r>
            <a:endParaRPr lang="ru-RU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а) </a:t>
            </a:r>
            <a:r>
              <a:rPr lang="ru-RU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керівник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науково-дослідного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центру; б) </a:t>
            </a:r>
            <a:r>
              <a:rPr lang="ru-RU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консультативна</a:t>
            </a:r>
            <a:r>
              <a:rPr lang="ru-RU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рада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що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складається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з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представників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потенційних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споживачів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інформації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наукових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кіл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; в) </a:t>
            </a:r>
            <a:r>
              <a:rPr lang="ru-RU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фактичний</a:t>
            </a:r>
            <a:r>
              <a:rPr lang="ru-RU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персонал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лабораторії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який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під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час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польових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випробувань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поділяється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на «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науково-дослідний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персонал» і «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польові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працівники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». У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штаті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центру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є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директор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; </a:t>
            </a:r>
            <a:r>
              <a:rPr lang="ru-RU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адміністративний</a:t>
            </a:r>
            <a:r>
              <a:rPr lang="ru-RU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дирек</a:t>
            </a:r>
            <a:r>
              <a:rPr lang="ru-RU" i="1" dirty="0">
                <a:solidFill>
                  <a:srgbClr val="002060"/>
                </a:solidFill>
                <a:latin typeface="Book Antiqua" panose="02040602050305030304" pitchFamily="18" charset="0"/>
              </a:rPr>
              <a:t>тор 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(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підтримує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зв'язок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з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консультативним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комітетом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при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керівництві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служби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); </a:t>
            </a:r>
            <a:r>
              <a:rPr lang="ru-RU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фахівець</a:t>
            </a:r>
            <a:r>
              <a:rPr lang="ru-RU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з </a:t>
            </a:r>
            <a:r>
              <a:rPr lang="ru-RU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дослідження</a:t>
            </a:r>
            <a:r>
              <a:rPr lang="ru-RU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операцій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і три </a:t>
            </a:r>
            <a:r>
              <a:rPr lang="ru-RU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керівники</a:t>
            </a:r>
            <a:r>
              <a:rPr lang="ru-RU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проектів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;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група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з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пошуку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інформації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розробки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генпланів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фахівець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з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інформації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соціолог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асистент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); команда з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розробки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польових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випробувань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(на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додаток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до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трьох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згаданих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менеджерів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до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неї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входять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оцінювач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п'ять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асистентів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);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група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оформлення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результатів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(редактор,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укладач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аудіовізуальний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фахівець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асистент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);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відділ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поширення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результатів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(тренер, агент з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розповсюдження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асистент</a:t>
            </a:r>
            <a:r>
              <a:rPr lang="ru-RU" dirty="0">
                <a:solidFill>
                  <a:srgbClr val="002060"/>
                </a:solidFill>
                <a:latin typeface="Book Antiqua" panose="02040602050305030304" pitchFamily="18" charset="0"/>
              </a:rPr>
              <a:t>).</a:t>
            </a:r>
            <a:endParaRPr lang="ru-RU" dirty="0">
              <a:solidFill>
                <a:srgbClr val="002060"/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26626" name="Picture 2" descr="Indian Political Research Election Management Company In India| #1 Digital  Marketing Company and Election management firm In Uttar Pradesh">
            <a:extLst>
              <a:ext uri="{FF2B5EF4-FFF2-40B4-BE49-F238E27FC236}">
                <a16:creationId xmlns:a16="http://schemas.microsoft.com/office/drawing/2014/main" id="{E45BE289-D760-3B45-95AF-8E5B332BF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34" y="865682"/>
            <a:ext cx="5126635" cy="51266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99446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E5F7FD"/>
            </a:gs>
            <a:gs pos="17000">
              <a:schemeClr val="accent1">
                <a:lumMod val="20000"/>
                <a:lumOff val="80000"/>
              </a:schemeClr>
            </a:gs>
            <a:gs pos="34000">
              <a:schemeClr val="accent1">
                <a:lumMod val="20000"/>
                <a:lumOff val="80000"/>
              </a:schemeClr>
            </a:gs>
            <a:gs pos="60000">
              <a:schemeClr val="accent5">
                <a:lumMod val="20000"/>
                <a:lumOff val="80000"/>
              </a:schemeClr>
            </a:gs>
            <a:gs pos="78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8E82111-7B8C-8444-8AE3-B93C49B4A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1232" y="-194872"/>
            <a:ext cx="6340839" cy="705287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Приклад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науково-дослідного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центру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Інститут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демоскопії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Німеччині</a:t>
            </a:r>
            <a:r>
              <a:rPr lang="en-US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uk-UA" dirty="0" err="1">
                <a:solidFill>
                  <a:srgbClr val="000000"/>
                </a:solidFill>
                <a:latin typeface="Book Antiqua" panose="02040602050305030304" pitchFamily="18" charset="0"/>
              </a:rPr>
              <a:t>Алленсбах</a:t>
            </a:r>
            <a:r>
              <a:rPr lang="uk-UA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Book Antiqua" panose="02040602050305030304" pitchFamily="18" charset="0"/>
              </a:rPr>
              <a:t>(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на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постійній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основі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працює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близько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90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осіб</a:t>
            </a:r>
            <a:r>
              <a:rPr lang="en-US" dirty="0">
                <a:solidFill>
                  <a:srgbClr val="000000"/>
                </a:solidFill>
                <a:latin typeface="Book Antiqua" panose="02040602050305030304" pitchFamily="18" charset="0"/>
              </a:rPr>
              <a:t>)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того, база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інтерв'юерів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співробітників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задіяних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роботі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над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індивідуальними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проектами за контрактом,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перевищує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1800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осіб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. </a:t>
            </a:r>
            <a:endParaRPr lang="en-US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щорічно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цей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науково-дослідний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центр проводить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понад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500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проектів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кількість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інтерв'ю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за той же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період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зазвичай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перевищує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8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тисяч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. </a:t>
            </a:r>
            <a:endParaRPr lang="en-US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Структура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Інституту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демоскопії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дуже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раціональна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, в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ньому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функціонує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12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відділів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формувалися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понад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60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років</a:t>
            </a:r>
            <a:endParaRPr lang="en-US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Дані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отримані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ході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дослідження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публікуються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періодичних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виданнях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інституту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: «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Звіти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Алленсбаха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», «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Щорічники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громадської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думки», «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Алленсбахський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щорічник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демоскопії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» та </a:t>
            </a:r>
            <a:r>
              <a:rPr lang="ru-RU" dirty="0" err="1">
                <a:solidFill>
                  <a:srgbClr val="000000"/>
                </a:solidFill>
                <a:latin typeface="Book Antiqua" panose="02040602050305030304" pitchFamily="18" charset="0"/>
              </a:rPr>
              <a:t>ін</a:t>
            </a:r>
            <a:r>
              <a:rPr lang="ru-RU" dirty="0">
                <a:solidFill>
                  <a:srgbClr val="000000"/>
                </a:solidFill>
                <a:latin typeface="Book Antiqua" panose="02040602050305030304" pitchFamily="18" charset="0"/>
              </a:rPr>
              <a:t>.</a:t>
            </a:r>
            <a:endParaRPr lang="uk-UA" dirty="0">
              <a:latin typeface="Book Antiqua" panose="02040602050305030304" pitchFamily="18" charset="0"/>
            </a:endParaRPr>
          </a:p>
        </p:txBody>
      </p:sp>
      <p:pic>
        <p:nvPicPr>
          <p:cNvPr id="27654" name="Picture 6" descr="Спираль молчания: что это простыми словами, примеры, причины">
            <a:extLst>
              <a:ext uri="{FF2B5EF4-FFF2-40B4-BE49-F238E27FC236}">
                <a16:creationId xmlns:a16="http://schemas.microsoft.com/office/drawing/2014/main" id="{698C1D04-9CE5-0240-8698-E13D22B51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02" y="1052746"/>
            <a:ext cx="5040706" cy="335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907806-FE4B-F64C-BAEB-84FE9BBC40A5}"/>
              </a:ext>
            </a:extLst>
          </p:cNvPr>
          <p:cNvSpPr txBox="1"/>
          <p:nvPr/>
        </p:nvSpPr>
        <p:spPr>
          <a:xfrm>
            <a:off x="290302" y="4777077"/>
            <a:ext cx="34108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latin typeface="Book Antiqua" panose="02040602050305030304" pitchFamily="18" charset="0"/>
              </a:rPr>
              <a:t>Елізабет </a:t>
            </a:r>
            <a:r>
              <a:rPr lang="uk-UA" sz="2000" b="1" dirty="0" err="1">
                <a:latin typeface="Book Antiqua" panose="02040602050305030304" pitchFamily="18" charset="0"/>
              </a:rPr>
              <a:t>Ноель-Нойман</a:t>
            </a:r>
            <a:endParaRPr lang="uk-UA" sz="20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06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7000">
              <a:srgbClr val="E5F7FD"/>
            </a:gs>
            <a:gs pos="17000">
              <a:schemeClr val="accent1">
                <a:lumMod val="20000"/>
                <a:lumOff val="80000"/>
              </a:schemeClr>
            </a:gs>
            <a:gs pos="34000">
              <a:schemeClr val="accent1">
                <a:lumMod val="20000"/>
                <a:lumOff val="80000"/>
              </a:schemeClr>
            </a:gs>
            <a:gs pos="60000">
              <a:schemeClr val="accent5">
                <a:lumMod val="20000"/>
                <a:lumOff val="80000"/>
              </a:schemeClr>
            </a:gs>
            <a:gs pos="78000">
              <a:srgbClr val="E5F7FD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BDC2F-B328-9A43-A877-09B372074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259" y="4673694"/>
            <a:ext cx="2947482" cy="1724634"/>
          </a:xfrm>
        </p:spPr>
        <p:txBody>
          <a:bodyPr>
            <a:normAutofit/>
          </a:bodyPr>
          <a:lstStyle/>
          <a:p>
            <a:r>
              <a:rPr lang="uk-UA" sz="4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ДЯКУЮ!</a:t>
            </a:r>
          </a:p>
        </p:txBody>
      </p:sp>
      <p:pic>
        <p:nvPicPr>
          <p:cNvPr id="28674" name="Picture 2" descr="Курс: Политология (копия)">
            <a:extLst>
              <a:ext uri="{FF2B5EF4-FFF2-40B4-BE49-F238E27FC236}">
                <a16:creationId xmlns:a16="http://schemas.microsoft.com/office/drawing/2014/main" id="{A3ED5DDA-3D2E-CD46-B6E7-A95F89558E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38" y="631122"/>
            <a:ext cx="3612630" cy="389695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538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546AD0D-A26E-6943-84A2-5E5E570AA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1724" y="864108"/>
            <a:ext cx="6192743" cy="512064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Book Antiqua" panose="02040602050305030304" pitchFamily="18" charset="0"/>
              </a:rPr>
              <a:t>1. </a:t>
            </a:r>
            <a:r>
              <a:rPr lang="uk-UA" sz="3600" b="1" dirty="0">
                <a:solidFill>
                  <a:srgbClr val="FF0000"/>
                </a:solidFill>
                <a:latin typeface="Book Antiqua" panose="02040602050305030304" pitchFamily="18" charset="0"/>
              </a:rPr>
              <a:t>Проблеми у галузі сучасної дослідницької діяльності</a:t>
            </a:r>
            <a:endParaRPr lang="uk-UA" sz="3600" b="1" dirty="0"/>
          </a:p>
        </p:txBody>
      </p:sp>
      <p:pic>
        <p:nvPicPr>
          <p:cNvPr id="15362" name="Picture 2" descr="Mastering the Types of Research Methodology">
            <a:extLst>
              <a:ext uri="{FF2B5EF4-FFF2-40B4-BE49-F238E27FC236}">
                <a16:creationId xmlns:a16="http://schemas.microsoft.com/office/drawing/2014/main" id="{1D15F4E5-4531-5641-93E9-38F0137E2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51" y="1615121"/>
            <a:ext cx="5124927" cy="36277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197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45664-8E72-044D-B9BC-633F07264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0538" y="785813"/>
            <a:ext cx="6115050" cy="5286374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Актуальність досліджень політ сфери (ДПС) – емпіричні дослідження в галузі політики «доводять» до емпіричного рівня теорію політики, коли вона здатна адекватно описувати, інтерпретувати та прогнозувати політичні події</a:t>
            </a:r>
            <a:b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</a:br>
            <a:b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Предмет дисципліни – система методів, процедур, технологій аналізу, оцінки, прогнозування та практичного впливу на політичний процес, функціонування та розвиток політичної сфери суспільства</a:t>
            </a:r>
          </a:p>
        </p:txBody>
      </p:sp>
      <p:pic>
        <p:nvPicPr>
          <p:cNvPr id="2050" name="Picture 2" descr="В. А. Альков, В. І. Кравченко, Н. М. Мартиненко ПОЛІТИЧНА НАУКА У СХЕМАХ І">
            <a:extLst>
              <a:ext uri="{FF2B5EF4-FFF2-40B4-BE49-F238E27FC236}">
                <a16:creationId xmlns:a16="http://schemas.microsoft.com/office/drawing/2014/main" id="{2F7D2BC8-A1D6-1745-8AEC-34F3B361E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343026"/>
            <a:ext cx="5570538" cy="37355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080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20000"/>
                <a:lumOff val="80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63D7F6D-CF60-A24E-96B9-B799CB1C4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8174" y="516761"/>
            <a:ext cx="5450157" cy="60579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Дослідження сфери політики (різні підходи):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1. як сфери здійснення владних повноважень, прийняття політ рішень, визначення політичного курсу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2. усі інституціолізовані та неінституціолізовані політичні гравці гравці, у сферу яких входить влада (хоча не завжди вони нею володіють), а коло питань включає в тому числі і політичну свідомість, і поведінку окремих індивідів, груп, рухів тощо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3. Інституціональні зміни в області політики, тобто аналітик має оцінювати структурні та функціональні зміни політичної системи в усіх її проявах</a:t>
            </a:r>
          </a:p>
          <a:p>
            <a:endParaRPr lang="uk-UA" dirty="0"/>
          </a:p>
        </p:txBody>
      </p:sp>
      <p:pic>
        <p:nvPicPr>
          <p:cNvPr id="2052" name="Picture 4" descr="Конфликты в обществе (8 класс) – как возникают и разрешаются?">
            <a:extLst>
              <a:ext uri="{FF2B5EF4-FFF2-40B4-BE49-F238E27FC236}">
                <a16:creationId xmlns:a16="http://schemas.microsoft.com/office/drawing/2014/main" id="{CC7185D4-E0A0-0747-9DAF-5D169CC50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1" y="4428362"/>
            <a:ext cx="3797300" cy="2146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Более 358 500 работ на тему «конфликт»: иллюстрации, векторная графика и  клипарт royalty-free - iStock">
            <a:extLst>
              <a:ext uri="{FF2B5EF4-FFF2-40B4-BE49-F238E27FC236}">
                <a16:creationId xmlns:a16="http://schemas.microsoft.com/office/drawing/2014/main" id="{3C6A9F53-5F01-5840-97EC-E6C1C3D1A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072" y="283338"/>
            <a:ext cx="34290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онфликт избегания подхода - определение, психология, примеры">
            <a:extLst>
              <a:ext uri="{FF2B5EF4-FFF2-40B4-BE49-F238E27FC236}">
                <a16:creationId xmlns:a16="http://schemas.microsoft.com/office/drawing/2014/main" id="{CF7D7DBF-F07E-CD4C-8EE5-C7784AB9B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1" t="2359" r="6217"/>
          <a:stretch/>
        </p:blipFill>
        <p:spPr bwMode="auto">
          <a:xfrm>
            <a:off x="3489127" y="3065462"/>
            <a:ext cx="2871787" cy="2979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Как власть влияет на поведение людей - Прамень">
            <a:extLst>
              <a:ext uri="{FF2B5EF4-FFF2-40B4-BE49-F238E27FC236}">
                <a16:creationId xmlns:a16="http://schemas.microsoft.com/office/drawing/2014/main" id="{9CC17EAE-6BDE-7043-9CFD-C865AFCAE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9" y="1200950"/>
            <a:ext cx="3289300" cy="2463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491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6000">
              <a:schemeClr val="accent1">
                <a:lumMod val="20000"/>
                <a:lumOff val="80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0D75384-C7AF-F049-BDB7-84D646C51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825" y="128588"/>
            <a:ext cx="5400676" cy="6858000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Дослідження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політ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сфери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: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теоретичний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компонет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+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прикладний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компонет</a:t>
            </a:r>
            <a:endParaRPr lang="ru-RU" sz="2400" dirty="0">
              <a:solidFill>
                <a:srgbClr val="002060"/>
              </a:solidFill>
              <a:effectLst/>
              <a:latin typeface="Book Antiqua" panose="02040602050305030304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Теоретичні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дослідження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(особливо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прогнозування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) часто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ототожнюють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з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політ</a:t>
            </a:r>
            <a:r>
              <a:rPr lang="ru-RU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ичним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консультуванням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експертними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оцінками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що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ніби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вимагає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досвіду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роботи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в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політичній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сфері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інтуіції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доступності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до «сакрального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знання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»</a:t>
            </a:r>
          </a:p>
          <a:p>
            <a:endParaRPr lang="uk-UA" dirty="0"/>
          </a:p>
        </p:txBody>
      </p:sp>
      <p:pic>
        <p:nvPicPr>
          <p:cNvPr id="4098" name="Picture 2" descr="Чому люди йдуть в політику? – Рубрика">
            <a:extLst>
              <a:ext uri="{FF2B5EF4-FFF2-40B4-BE49-F238E27FC236}">
                <a16:creationId xmlns:a16="http://schemas.microsoft.com/office/drawing/2014/main" id="{52C36398-ED01-8144-8225-35888EF2C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1500187"/>
            <a:ext cx="6605305" cy="38576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096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20000"/>
                <a:lumOff val="80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Новини Росії — чим налякав Путіна шаман з Якутії — Світ">
            <a:extLst>
              <a:ext uri="{FF2B5EF4-FFF2-40B4-BE49-F238E27FC236}">
                <a16:creationId xmlns:a16="http://schemas.microsoft.com/office/drawing/2014/main" id="{32DAC3B4-8CEC-1D42-9F3D-4ADFE63C52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28" y="90078"/>
            <a:ext cx="6636683" cy="37346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24" name="Picture 4" descr="Теорії змови і коронавірус | Лабораторія законодавчих ініціатив">
            <a:extLst>
              <a:ext uri="{FF2B5EF4-FFF2-40B4-BE49-F238E27FC236}">
                <a16:creationId xmlns:a16="http://schemas.microsoft.com/office/drawing/2014/main" id="{872CB628-5A2D-D84C-80F5-048610673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10" y="2993807"/>
            <a:ext cx="5441015" cy="37741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26" name="Picture 6" descr="Змова проти людства Ілюмінати. Кабала. Масони. Хазарська мафія Інформація  до роздумів Частина друга - Статті - UA Modna">
            <a:extLst>
              <a:ext uri="{FF2B5EF4-FFF2-40B4-BE49-F238E27FC236}">
                <a16:creationId xmlns:a16="http://schemas.microsoft.com/office/drawing/2014/main" id="{6B4678EB-2B5B-F047-8E6E-09ED5094C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750" y="3543935"/>
            <a:ext cx="5769240" cy="32239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Більдерберзький клуб закабаляет населення Землі? | ТВ-Чиркей">
            <a:extLst>
              <a:ext uri="{FF2B5EF4-FFF2-40B4-BE49-F238E27FC236}">
                <a16:creationId xmlns:a16="http://schemas.microsoft.com/office/drawing/2014/main" id="{3E50544A-DFFE-CF4C-8820-DBC0F6E53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73" y="90078"/>
            <a:ext cx="5007918" cy="31833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467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20000"/>
                <a:lumOff val="80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D4C782B-9458-A345-892E-AAFEB4298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3175" y="57150"/>
            <a:ext cx="5538786" cy="6743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!!! ПРОБЛЕМА: криза спеціалістів у дослідженні політичної сфери</a:t>
            </a:r>
          </a:p>
          <a:p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дослідженнями часто займаються не співробітники  академічних наукових інститутів, а економісти, журналісти, психологи, історики, </a:t>
            </a:r>
            <a:r>
              <a:rPr lang="uk-UA" sz="2400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блогери</a:t>
            </a: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тощо</a:t>
            </a:r>
          </a:p>
          <a:p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аналітика часто розглядається як допоміжна, </a:t>
            </a:r>
            <a:r>
              <a:rPr lang="uk-UA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фінансововитратна</a:t>
            </a:r>
            <a:endParaRPr lang="uk-UA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порушення процедур дослідження</a:t>
            </a:r>
          </a:p>
          <a:p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фальсифікація результатів дослідження</a:t>
            </a:r>
          </a:p>
          <a:p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ігнорування вимог до аналітичної роботи</a:t>
            </a:r>
          </a:p>
        </p:txBody>
      </p:sp>
      <p:pic>
        <p:nvPicPr>
          <p:cNvPr id="7172" name="Picture 4" descr="Stock ilustrace Dunningkrugerův Efekt Disonance Mezi Přehnanou Sebedůvěrou  Ve Vlastních Schopnostech A Jeho Skutečnými Schopnostmi – stáhnout obrázek  nyní - iStock">
            <a:extLst>
              <a:ext uri="{FF2B5EF4-FFF2-40B4-BE49-F238E27FC236}">
                <a16:creationId xmlns:a16="http://schemas.microsoft.com/office/drawing/2014/main" id="{CDF748B6-7163-7C46-AE4E-D7B8D1E86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154470"/>
            <a:ext cx="5281612" cy="42287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04406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20000"/>
                <a:lumOff val="80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218971F-C659-AB45-A3C2-F73E853B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0838" y="0"/>
            <a:ext cx="5238243" cy="6572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Ефект «масової аналітики»:</a:t>
            </a:r>
          </a:p>
          <a:p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у сучасному комунікативному просторі політична аналітика, що виконує пояснювальну, футурологічну та консалтингову функції, стала одним з </a:t>
            </a:r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популярних комунікативних засобів підвищити рейтинг</a:t>
            </a:r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 певного політика, якогось ЗМІ або каналу</a:t>
            </a:r>
          </a:p>
          <a:p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вона не тільки пояснює закономірності реальності, але й демонструє «зразки аналізу подій та фактів», методи інтерпретації смислів, фактично </a:t>
            </a:r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конструює </a:t>
            </a:r>
            <a:r>
              <a:rPr lang="uk-UA" i="1" dirty="0">
                <a:solidFill>
                  <a:srgbClr val="FF0000"/>
                </a:solidFill>
                <a:latin typeface="Book Antiqua" panose="02040602050305030304" pitchFamily="18" charset="0"/>
              </a:rPr>
              <a:t>інформаційну</a:t>
            </a:r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 культуру</a:t>
            </a:r>
          </a:p>
          <a:p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фактично виконує </a:t>
            </a:r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ідеологічну функцію</a:t>
            </a:r>
            <a:r>
              <a:rPr lang="uk-UA" dirty="0">
                <a:solidFill>
                  <a:srgbClr val="002060"/>
                </a:solidFill>
                <a:latin typeface="Book Antiqua" panose="02040602050305030304" pitchFamily="18" charset="0"/>
              </a:rPr>
              <a:t>, деформує громадську думку, створює певні стереотипи політичних дій, полегшує управління суспільством </a:t>
            </a:r>
          </a:p>
        </p:txBody>
      </p:sp>
      <p:pic>
        <p:nvPicPr>
          <p:cNvPr id="10242" name="Picture 2" descr="Як працює механізм маніпуляцій через ЗМІ, і чому вам про нього варто знати  – Біляївка.City">
            <a:extLst>
              <a:ext uri="{FF2B5EF4-FFF2-40B4-BE49-F238E27FC236}">
                <a16:creationId xmlns:a16="http://schemas.microsoft.com/office/drawing/2014/main" id="{8BFF4DBD-E24C-AC45-A093-BA1A7ED9B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69" y="1592548"/>
            <a:ext cx="6482269" cy="33871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830216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17680</TotalTime>
  <Words>1917</Words>
  <Application>Microsoft Macintosh PowerPoint</Application>
  <PresentationFormat>Широкоэкранный</PresentationFormat>
  <Paragraphs>83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Book Antiqua</vt:lpstr>
      <vt:lpstr>Corbel</vt:lpstr>
      <vt:lpstr>Times New Roman</vt:lpstr>
      <vt:lpstr>Wingdings 2</vt:lpstr>
      <vt:lpstr>Рамка</vt:lpstr>
      <vt:lpstr>Тема 1. Прикладні дослідження в структурі політичної сфери діяльності </vt:lpstr>
      <vt:lpstr>Презентация PowerPoint</vt:lpstr>
      <vt:lpstr>Презентация PowerPoint</vt:lpstr>
      <vt:lpstr>Актуальність досліджень політ сфери (ДПС) – емпіричні дослідження в галузі політики «доводять» до емпіричного рівня теорію політики, коли вона здатна адекватно описувати, інтерпретувати та прогнозувати політичні події  Предмет дисципліни – система методів, процедур, технологій аналізу, оцінки, прогнозування та практичного впливу на політичний процес, функціонування та розвиток політичної сфери суспільства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Китайський інститут сучасних міжнародних досліджень – провідна ФД Китаю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КОНФЛІКТ</dc:title>
  <dc:creator>Microsoft Office User</dc:creator>
  <cp:lastModifiedBy>Microsoft Office User</cp:lastModifiedBy>
  <cp:revision>10</cp:revision>
  <dcterms:created xsi:type="dcterms:W3CDTF">2023-09-26T22:28:45Z</dcterms:created>
  <dcterms:modified xsi:type="dcterms:W3CDTF">2024-02-26T21:59:20Z</dcterms:modified>
</cp:coreProperties>
</file>