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65"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12" autoAdjust="0"/>
    <p:restoredTop sz="94660"/>
  </p:normalViewPr>
  <p:slideViewPr>
    <p:cSldViewPr>
      <p:cViewPr>
        <p:scale>
          <a:sx n="125" d="100"/>
          <a:sy n="125" d="100"/>
        </p:scale>
        <p:origin x="-43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F9C57BFC-B411-47B7-AC21-3CB35AE9F81C}" type="datetimeFigureOut">
              <a:rPr lang="ru-RU" smtClean="0"/>
              <a:t>06.05.2024</a:t>
            </a:fld>
            <a:endParaRPr lang="ru-RU"/>
          </a:p>
        </p:txBody>
      </p:sp>
      <p:sp>
        <p:nvSpPr>
          <p:cNvPr id="16" name="Номер слайда 15"/>
          <p:cNvSpPr>
            <a:spLocks noGrp="1"/>
          </p:cNvSpPr>
          <p:nvPr>
            <p:ph type="sldNum" sz="quarter" idx="11"/>
          </p:nvPr>
        </p:nvSpPr>
        <p:spPr/>
        <p:txBody>
          <a:bodyPr/>
          <a:lstStyle/>
          <a:p>
            <a:fld id="{75E90FA7-5822-4FAC-926E-2C670B849DE8}"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9C57BFC-B411-47B7-AC21-3CB35AE9F81C}" type="datetimeFigureOut">
              <a:rPr lang="ru-RU" smtClean="0"/>
              <a:t>06.05.2024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90FA7-5822-4FAC-926E-2C670B849DE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9C57BFC-B411-47B7-AC21-3CB35AE9F81C}" type="datetimeFigureOut">
              <a:rPr lang="ru-RU" smtClean="0"/>
              <a:t>06.05.2024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90FA7-5822-4FAC-926E-2C670B849DE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F9C57BFC-B411-47B7-AC21-3CB35AE9F81C}" type="datetimeFigureOut">
              <a:rPr lang="ru-RU" smtClean="0"/>
              <a:t>06.05.2024</a:t>
            </a:fld>
            <a:endParaRPr lang="ru-RU"/>
          </a:p>
        </p:txBody>
      </p:sp>
      <p:sp>
        <p:nvSpPr>
          <p:cNvPr id="15" name="Номер слайда 14"/>
          <p:cNvSpPr>
            <a:spLocks noGrp="1"/>
          </p:cNvSpPr>
          <p:nvPr>
            <p:ph type="sldNum" sz="quarter" idx="15"/>
          </p:nvPr>
        </p:nvSpPr>
        <p:spPr/>
        <p:txBody>
          <a:bodyPr/>
          <a:lstStyle>
            <a:lvl1pPr algn="ctr">
              <a:defRPr/>
            </a:lvl1pPr>
          </a:lstStyle>
          <a:p>
            <a:fld id="{75E90FA7-5822-4FAC-926E-2C670B849DE8}"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F9C57BFC-B411-47B7-AC21-3CB35AE9F81C}" type="datetimeFigureOut">
              <a:rPr lang="ru-RU" smtClean="0"/>
              <a:t>06.05.2024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E90FA7-5822-4FAC-926E-2C670B849DE8}"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F9C57BFC-B411-47B7-AC21-3CB35AE9F81C}" type="datetimeFigureOut">
              <a:rPr lang="ru-RU" smtClean="0"/>
              <a:t>06.05.2024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E90FA7-5822-4FAC-926E-2C670B849DE8}"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5E90FA7-5822-4FAC-926E-2C670B849DE8}"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F9C57BFC-B411-47B7-AC21-3CB35AE9F81C}" type="datetimeFigureOut">
              <a:rPr lang="ru-RU" smtClean="0"/>
              <a:t>06.05.2024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9C57BFC-B411-47B7-AC21-3CB35AE9F81C}" type="datetimeFigureOut">
              <a:rPr lang="ru-RU" smtClean="0"/>
              <a:t>06.05.2024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E90FA7-5822-4FAC-926E-2C670B849DE8}"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9C57BFC-B411-47B7-AC21-3CB35AE9F81C}" type="datetimeFigureOut">
              <a:rPr lang="ru-RU" smtClean="0"/>
              <a:t>06.05.2024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E90FA7-5822-4FAC-926E-2C670B849DE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F9C57BFC-B411-47B7-AC21-3CB35AE9F81C}" type="datetimeFigureOut">
              <a:rPr lang="ru-RU" smtClean="0"/>
              <a:t>06.05.2024</a:t>
            </a:fld>
            <a:endParaRPr lang="ru-RU"/>
          </a:p>
        </p:txBody>
      </p:sp>
      <p:sp>
        <p:nvSpPr>
          <p:cNvPr id="9" name="Номер слайда 8"/>
          <p:cNvSpPr>
            <a:spLocks noGrp="1"/>
          </p:cNvSpPr>
          <p:nvPr>
            <p:ph type="sldNum" sz="quarter" idx="15"/>
          </p:nvPr>
        </p:nvSpPr>
        <p:spPr/>
        <p:txBody>
          <a:bodyPr/>
          <a:lstStyle/>
          <a:p>
            <a:fld id="{75E90FA7-5822-4FAC-926E-2C670B849DE8}"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F9C57BFC-B411-47B7-AC21-3CB35AE9F81C}" type="datetimeFigureOut">
              <a:rPr lang="ru-RU" smtClean="0"/>
              <a:t>06.05.2024</a:t>
            </a:fld>
            <a:endParaRPr lang="ru-RU"/>
          </a:p>
        </p:txBody>
      </p:sp>
      <p:sp>
        <p:nvSpPr>
          <p:cNvPr id="9" name="Номер слайда 8"/>
          <p:cNvSpPr>
            <a:spLocks noGrp="1"/>
          </p:cNvSpPr>
          <p:nvPr>
            <p:ph type="sldNum" sz="quarter" idx="11"/>
          </p:nvPr>
        </p:nvSpPr>
        <p:spPr/>
        <p:txBody>
          <a:bodyPr/>
          <a:lstStyle/>
          <a:p>
            <a:fld id="{75E90FA7-5822-4FAC-926E-2C670B849DE8}"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9C57BFC-B411-47B7-AC21-3CB35AE9F81C}" type="datetimeFigureOut">
              <a:rPr lang="ru-RU" smtClean="0"/>
              <a:t>06.05.2024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5E90FA7-5822-4FAC-926E-2C670B849DE8}"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err="1" smtClean="0"/>
              <a:t>Екотехнологія</a:t>
            </a:r>
            <a:endParaRPr lang="ru-RU" dirty="0"/>
          </a:p>
        </p:txBody>
      </p:sp>
      <p:sp>
        <p:nvSpPr>
          <p:cNvPr id="2" name="Заголовок 1"/>
          <p:cNvSpPr>
            <a:spLocks noGrp="1"/>
          </p:cNvSpPr>
          <p:nvPr>
            <p:ph type="ctrTitle"/>
          </p:nvPr>
        </p:nvSpPr>
        <p:spPr/>
        <p:txBody>
          <a:bodyPr/>
          <a:lstStyle/>
          <a:p>
            <a:r>
              <a:rPr lang="uk-UA" dirty="0" smtClean="0"/>
              <a:t>Лекція 7</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Використовують енергію сонця і за допомогою так званих «сонячних ставків», які являють собою водоймища глибиною до 3,5 м з висококонцентрованим розчином солей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NaCl</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KCl</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Через це знищується природна конвекція і встановлюється тришарова структура ставка, нижній шар якої може мати температуру до 100 </a:t>
            </a:r>
            <a:r>
              <a:rPr kumimoji="0" lang="uk-UA" sz="1400" b="0" i="0" u="none" strike="noStrike" cap="none" normalizeH="0" baseline="30000" dirty="0" err="1" smtClean="0">
                <a:ln>
                  <a:noFill/>
                </a:ln>
                <a:solidFill>
                  <a:schemeClr val="tx1"/>
                </a:solidFill>
                <a:effectLst/>
                <a:latin typeface="Times New Roman" pitchFamily="18" charset="0"/>
                <a:ea typeface="TimesNewRoman" charset="-128"/>
                <a:cs typeface="Times New Roman" pitchFamily="18" charset="0"/>
              </a:rPr>
              <a:t>о</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С</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Будувати такі станції можна тільки в районах зі спекотливим кліматом.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Водночас говорити про вплив геліоустановок на природний тепловий режим планети не слід, тому що ці установки використовують дуже малу частку сонячної енергії, а до того ж ця енергія повертається в природне середовище у вигляді тепла. Неземні перетворення сонячної енергії потребують відторгнення території. Але ці відторгнення можна прирівняти до тих, що потрібні для будівництва ТЕС чи АЕС, якщо враховувати земельні розробки із видобування палива і складування продуктів його згорання.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Основний шкідливий вплив геліоустановок – непрямий і пов’язаний з технологічними процесами виробництва нових сполук, в тому числі на основі елементів, які містяться в земних породах у дуже малих концентраціях. Але це у свою чергу означає, що внаслідок видобування цих елементів із господарського користування будуть виведені великі площі землі на облаштування кар’єрів і розташування відвалів порожніх порід.</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Аналіз вітрового та сонячного режимів за сезонами року свідчить, що взимку зменшується сонячна радіація і зростає середня швидкість вітру, а влітку відбувається зниження швидкості вітру і збільшення рівня сонячної радіації. Тому поєднання енергії вітру і сонця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знівельовує</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нерівномірність вироблення енергії, підвищує надійність енергопостачання споживачів протягом року. У силу закономірних і стохастичних коливань у часі швидкості вітру та сонячної енергії добове вироблення енергії іноді не відповідає вимогам графіка споживання. Для усунення цих недоліків у схемі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геліовітроенерґетичних</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установок необхідно передбачити акумулятор. При цьому шляхом спільної роботи вітрових та сонячних установок значно скорочується ємність акумулятора у порівнянні з показниками роздільної експлуатації.</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Геліовітроенергетичні</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установки можуть бути використані у схемі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тепло-</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або електропостачання. У першому випадку геліоустановка перетворює сонячну енергію в теплоту, і нагріта вода акумулюється у баку. Вітроустановка виробляє електричну енергію, яка подається безпосередньо у бак акумулятора.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Таким чином, об’єднане використання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геліовітроустановок</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дозволяє автономно забезпечувати потребу в гарячій воді. Використання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геліовітроустановок</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 схемі електропостачання дає можливість розширити функціональні можливості комплексу. Принципову схему комбінованої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геліовітрової</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установки зображено на рис. 1</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51520" y="1196752"/>
            <a:ext cx="3267075" cy="1390650"/>
          </a:xfrm>
          <a:prstGeom prst="rect">
            <a:avLst/>
          </a:prstGeom>
          <a:noFill/>
          <a:ln>
            <a:noFill/>
          </a:ln>
        </p:spPr>
      </p:pic>
      <p:sp>
        <p:nvSpPr>
          <p:cNvPr id="37890" name="Rectangle 2"/>
          <p:cNvSpPr>
            <a:spLocks noChangeArrowheads="1"/>
          </p:cNvSpPr>
          <p:nvPr/>
        </p:nvSpPr>
        <p:spPr bwMode="auto">
          <a:xfrm>
            <a:off x="3528392" y="1196752"/>
            <a:ext cx="5615608"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1 – сонячний колектор; 2 – триходовий регулятор; 3 –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вітроелектродинамічний</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нагрівник; 4 – регулювальний клапан; 5 – вентилятор; 6 – зворотний клапан; 7 – система гарячого водопостачання; 8 – споживач; 9 –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термоакумулятор</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Рис.</a:t>
            </a:r>
            <a:r>
              <a:rPr kumimoji="0" lang="uk-UA"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uk-UA" sz="1400" dirty="0">
                <a:latin typeface="Times New Roman" pitchFamily="18" charset="0"/>
                <a:ea typeface="Times New Roman" pitchFamily="18" charset="0"/>
                <a:cs typeface="Times New Roman" pitchFamily="18" charset="0"/>
              </a:rPr>
              <a:t>1</a:t>
            </a:r>
            <a:r>
              <a:rPr kumimoji="0" lang="uk-UA"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Схема комбінованої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геліовітрової</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установки</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1" name="Rectangle 3"/>
          <p:cNvSpPr>
            <a:spLocks noChangeArrowheads="1"/>
          </p:cNvSpPr>
          <p:nvPr/>
        </p:nvSpPr>
        <p:spPr bwMode="auto">
          <a:xfrm>
            <a:off x="0" y="3356992"/>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Обігрів теплоносія, що направляється на опалення і гаряче водопостачання, відбувається у теплообміннику шляхом сонячної енергії та нагрівника, який використовує енергію вітру. Заслуговує на увагу використання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геліовітроенергетичних</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установок для генерації біогазу. Підвищити ефективність теплопостачання автономних споживачів під час застосування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геліовітрової</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установки можна у разі її роботи спільно із тепловим насосом. Такі агрегати можуть працювати як влітку (охолодження), так і взимку (обігрів).</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128528"/>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Вітер – один з нетрадиційних джерел енергії. Вітер, розглядається спеціалістами, як один із найбільш перспективних джерел енергії, який може замінити не тільки традиційні джерела, але і ядерну енергетику. Енергія вітру по всій Землі більше енергії, яка споживається в теперішній час населенням світу, приблизно в 80 разів.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Видобуток електроенергії за допомогою вітру має ряд переваг:</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екологічно чисте виробництво без шкідливих відходів;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економія дефіциту дорогого палива (традиційного і для атомних станцій);</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доступність;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практична невичерпність.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Зараз більшість країн намагається скористатися цим видом енергії, шукаючи при цьому найбільш доступні й економічні способи по використанню вітру. Так, наприклад, в Німеччині, Австрії та Швейцарії вже використовуються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вітрогенератори</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За їх допомогою навіть живляться окремі села.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 наш час можна виділити наступні основні напрямки використання енергії вітру: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безпосереднє видобування механічної та теплової енергії (</a:t>
            </a:r>
            <a:r>
              <a:rPr kumimoji="0" lang="uk-UA" sz="1400" b="0" i="0" u="none" strike="noStrike" cap="none" normalizeH="0" baseline="0" dirty="0" err="1" smtClean="0">
                <a:ln>
                  <a:noFill/>
                </a:ln>
                <a:solidFill>
                  <a:schemeClr val="tx1"/>
                </a:solidFill>
                <a:effectLst/>
                <a:latin typeface="Arial" pitchFamily="34" charset="0"/>
                <a:ea typeface="TimesNewRoman" charset="-128"/>
                <a:cs typeface="Times New Roman" pitchFamily="18" charset="0"/>
              </a:rPr>
              <a:t>вітротеплові</a:t>
            </a: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 </a:t>
            </a:r>
            <a:r>
              <a:rPr kumimoji="0" lang="uk-UA" sz="1400" b="0" i="0" u="none" strike="noStrike" cap="none" normalizeH="0" baseline="0" dirty="0" err="1" smtClean="0">
                <a:ln>
                  <a:noFill/>
                </a:ln>
                <a:solidFill>
                  <a:schemeClr val="tx1"/>
                </a:solidFill>
                <a:effectLst/>
                <a:latin typeface="Arial" pitchFamily="34" charset="0"/>
                <a:ea typeface="TimesNewRoman" charset="-128"/>
                <a:cs typeface="Times New Roman" pitchFamily="18" charset="0"/>
              </a:rPr>
              <a:t>вітронасосні</a:t>
            </a: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 </a:t>
            </a:r>
            <a:r>
              <a:rPr kumimoji="0" lang="uk-UA" sz="1400" b="0" i="0" u="none" strike="noStrike" cap="none" normalizeH="0" baseline="0" dirty="0" err="1" smtClean="0">
                <a:ln>
                  <a:noFill/>
                </a:ln>
                <a:solidFill>
                  <a:schemeClr val="tx1"/>
                </a:solidFill>
                <a:effectLst/>
                <a:latin typeface="Arial" pitchFamily="34" charset="0"/>
                <a:ea typeface="TimesNewRoman" charset="-128"/>
                <a:cs typeface="Times New Roman" pitchFamily="18" charset="0"/>
              </a:rPr>
              <a:t>вітрокомпресорні</a:t>
            </a: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 та ін. установки);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задоволення потреб малих підприємств, фірм, організацій та ін.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Для нормальної роботи вітроенергетичних двигунів середньорічна швидкість вітру повинна бути не меншою за 4-5 м/сек. В Україні до таких місць належать узбережжя Чорного моря, особливо Крим, Карпати та південні степові райони. Ефективнішим використання енергії вітру буде, якщо ВЕС встановити на платформі у морі, вітри там більш постійні, ніж на суші.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Піонером будівництва ВЕС був видатний українській вчений Ю. Кондратюк. Побудована під його керівництвом ВЕС в 1931 р. потужністю 100 кВт понад 10 років забезпечувала м. Севастополь електроенергією. Сьогодні, особливо в Данії та США, серійно випускають вітроелектростанції потужністю від 1,5 до 100 кВт, діє також кілька експериментальних ВЕС потужністю до 30 тис. кВт.</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Всі українські ВЕС були побудовані в рамках виконання «Комплексної програми будування вітрових електростанцій», прийнятою урядом України в 1997 р. та передбачаючи до 2010 р. введення в експлуатацію 1990 МВт вітроенергетичних потужностей. В основному ці ВЕС потужністю 107,5 кВт, які випускаються в Україні по ліцензії американської компанії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Кенетик</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Віндпауер</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З червня 2003 р. в Україні почалося введення в експлуатацію вітрових енергетичних установок бельгійської компанії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Турбовіндз</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потужністю 600 кВт. Ініційований у 2004 р. проект будування ВЕС в АР Крим допускає введення загальних потужностей до 300 МВт. ВЕС які були розташовані в Чорноморському районі – 100 турбін потужністю 200 МВт та в Ленінському районі – 50 турбін потужністю 100 МВт. Вибір цих районів обумовлений кращими умовами підключення до ЛЕП та кращими вітровими характеристиками.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На рис. 2 зображено вітроенергетичну установку. Вітроенергетична установка являє собою комплекс технічних пристроїв, до якого входять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вітроагрегат</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система автоматичного керування режимів роботи установки та її елементів.</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p:cNvPicPr/>
          <p:nvPr/>
        </p:nvPicPr>
        <p:blipFill>
          <a:blip r:embed="rId2"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8197" t="7076" r="1965"/>
          <a:stretch>
            <a:fillRect/>
          </a:stretch>
        </p:blipFill>
        <p:spPr bwMode="auto">
          <a:xfrm>
            <a:off x="179512" y="764704"/>
            <a:ext cx="3028950" cy="3384376"/>
          </a:xfrm>
          <a:prstGeom prst="rect">
            <a:avLst/>
          </a:prstGeom>
          <a:noFill/>
          <a:ln>
            <a:noFill/>
          </a:ln>
        </p:spPr>
      </p:pic>
      <p:sp>
        <p:nvSpPr>
          <p:cNvPr id="35842" name="Rectangle 2"/>
          <p:cNvSpPr>
            <a:spLocks noChangeArrowheads="1"/>
          </p:cNvSpPr>
          <p:nvPr/>
        </p:nvSpPr>
        <p:spPr bwMode="auto">
          <a:xfrm>
            <a:off x="3635896" y="1786553"/>
            <a:ext cx="5508104"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 ручна лебідка; 2 – стабілізатор; 3 – поворотна частина лопаті; 4 – відводка; 5 – </a:t>
            </a: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триплечовий</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важіль; 6 – пружина регулювання; 7 – муфта кінематичного зв’язку; 8 – редуктор; 9 – генератор; 10 – віндроза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Рис. 2 – Будова вітроенергетичної установки</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3" name="Rectangle 3"/>
          <p:cNvSpPr>
            <a:spLocks noChangeArrowheads="1"/>
          </p:cNvSpPr>
          <p:nvPr/>
        </p:nvSpPr>
        <p:spPr bwMode="auto">
          <a:xfrm>
            <a:off x="0" y="4358134"/>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Розрізняють три типи вітродвигунів: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вітродвигуни, в яких вітрове колесо розміщене у вертикальній площині, тобто перпендикулярно напрямку вітру;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вітродвигуни із горизонтальним розміщенням вітрового колеса;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вітродвигуни барабанні, що працюють за принципом водяного </a:t>
            </a:r>
            <a:r>
              <a:rPr kumimoji="0" lang="uk-UA" sz="1400" b="0" i="0" u="none" strike="noStrike" cap="none" normalizeH="0" baseline="0" dirty="0" err="1" smtClean="0">
                <a:ln>
                  <a:noFill/>
                </a:ln>
                <a:solidFill>
                  <a:schemeClr val="tx1"/>
                </a:solidFill>
                <a:effectLst/>
                <a:latin typeface="Arial" pitchFamily="34" charset="0"/>
                <a:ea typeface="TimesNewRoman" charset="-128"/>
                <a:cs typeface="Times New Roman" pitchFamily="18" charset="0"/>
              </a:rPr>
              <a:t>млинного</a:t>
            </a:r>
            <a:r>
              <a:rPr kumimoji="0" lang="uk-UA" sz="1400" b="0" i="0" u="none" strike="noStrike" cap="none" normalizeH="0" baseline="0" dirty="0" smtClean="0">
                <a:ln>
                  <a:noFill/>
                </a:ln>
                <a:solidFill>
                  <a:schemeClr val="tx1"/>
                </a:solidFill>
                <a:effectLst/>
                <a:latin typeface="Arial" pitchFamily="34" charset="0"/>
                <a:ea typeface="TimesNewRoman" charset="-128"/>
                <a:cs typeface="Times New Roman" pitchFamily="18" charset="0"/>
              </a:rPr>
              <a:t> колеса, у яких вісь обертання розміщена перпендикулярно напрямку вітру.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Але, на жаль, є й недоліки вітрової енергетики: високі початкові затрати, нерівномірний характер виробітку електроенергії через нестабільність вітру. В процесі роботи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вітрогенератори</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виробляють аеродинамічні шуми, тому закони, які були прийняті у Великобританії, Німеччині та Данії, обмежують рівень шуму від працюючих ВЕС до 45 дБ в денний час та до 35 дБ вночі. Мінімальна відстань від установки до житлових будинків повинна бути не менше 300 м.</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Життя та діяльність людей супроводжуються утворенням великої кількості органічних відходів – побутове сміття, каналізаційні стоки, відходи виробництва сільськогосподарської продукції (солома, лушпиння тощо), деревообробки (тирса, обрізки, гілки, хвоя тощо). Звалища навколо великих міст забирають величезні площі, забруднюють повітря, ґрунт і воду. А тим часом розроблено технології, що дають змогу добувати з цих відходів енергію (сконструйовано, наприклад, установки, в яких відходи спалюються, даючи тепло й електроенергію), а також різні корисні матеріали (скло, метали та ін.).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Є й інша перспективна технологія переробки відходів – за допомогою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метанобактерій</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Ці мікроорганізми активно розмножуються в будь-яких органічних рештках, продукуючи в результаті своєї життєдіяльності цінну енергетичну сировину – біогаз (суміш метану й карбон (ІІ) оксиду). Технологія добування біогазу дуже проста. Бетонні місткості або колодязі будь-якого об'єму заповнюють гноєм, сміттям, листям, тирсою й т. п. Місткість має бути щільно закритою, щоб не було доступу кисню. Газ, який утворюється в результаті бродіння, відводиться до приймального пристрою або безпосередньо в газову плиту. Після процесу бродіння залишається добриво − знезаражене, без запаху, не менш цінне за гній. Сьогодні таку технологію широко застосовують в Китаї та Індії, де функціонують мільйони подібних установок.</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Останнім часом дедалі ширше використовують технології добування палива з органічних речовин, що продукуються рослинами. У Бразилії з відходів виробництва цукру з цукрової тростини добувають технічний спирт, що використовується як паливо для автомобілів (причому вартість цього палива нижча, ніж бензину, а забруднення повітря, в результаті його згоряння, менше). В Австралії успішно виготовляють так звану «зелену нафту» − продукт переробки спеціальних мікроскопічних водоростей, які вирощують у штучних басейнах.</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Для України особливого значення набуває технологія добування палива з ріпакової олії. Ріпак, невибаглива рослина, дає до 1 т олії з гектара, до того ж його можна вирощувати на землях, непридатних ні для чого іншого, наприклад на полях зрошення, де нейтралізуються каналізаційні стоки, й навіть на землях 30-кілометрової зони відчуження навколо Чорнобильської АЕС, бо, як з'ясувалось, радіонукліди не нагромаджуються в ріпаковій олії. Її можна або безпосередньо заливати в баки дизелів (які, щоправда, треба модернізувати), або ж із неї можна виготовляти спеціальне дизельне паливо − «</a:t>
            </a:r>
            <a:r>
              <a:rPr kumimoji="0" lang="uk-UA" sz="14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біодизель</a:t>
            </a:r>
            <a:r>
              <a:rPr kumimoji="0" lang="uk-UA" sz="14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котре за всіма характеристиками подібне до дизельного палива, але при цьому екологічно чистіше й дешевше; нарешті, цю олію можна додавати до дизельного палива (до 20 %), що не змінює ні енергетичних, ні екологічних показників двигунів.</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117693"/>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Альтернативна гідроенергетика не новий напрямок, в Україні вже існують гідроелектростанції на малих річках. До об’єктів малої гідроенергетики відносяться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міні-ГЕС</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 потужністю до 100кВт,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мікро-ГЕС</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 до 100 кВт та власні малі ГЕС – 15-25 МВт.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Установка, що використовує енергію коливань хвиль, була введена в експлуатацію на північному заході Шотландії в 1995 р. Вона має масу 8000 т, висоту 20 м і розташована за 100 м від берега на глибині 15 м. Це перша промислова станція, що працює на енергії морських хвиль і дає енергію потужністю 2 МВт, достатню для забезпечення електрикою 400 будинків.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У більшості сучасних перетворювачів енергії використовуються водно-повітряні колони. У широкій вертикальній трубі під час проходження хвилі рівень води піднімається та опускається, наче поршень у циліндрі. Під час піднімання води повітря у верхній частині колони стискається і спрямовується до турбіни, пов’язаної з електрогенератором.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Геотермальна енергія</a:t>
            </a:r>
            <a:r>
              <a:rPr kumimoji="0" lang="uk-UA" sz="1200" b="1" i="1"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це теплота вулканічних осередків,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парогідротерм</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і глибоко залеглих гірських порід, яка є одним із видів нетрадиційних джерел енергії, готових для практичного використання.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Геотермальні ресурси</a:t>
            </a:r>
            <a:r>
              <a:rPr kumimoji="0" lang="uk-UA"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це частина теплової енергії твердої, рідкої та газоподібної фаз земної кори, яку можна ефективно видобувати із надр і використовувати для теплопостачання споживачів або на виробництво електроенергії. Їх поділяють на гідротермальні ресурси – теплота пари і термальних вод, та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петрогеотермальні</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ресурси – теплота гірських порід. Гідротермальні джерела, у свою чергу, поділяють на водяні, пароводяні та парові.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Велика частина термальних вод – це жорсткі (із жорсткістю 2,8-11,7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мг-екв</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/л і вище) та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високомінералізовані</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води (із вмістом солей від 1 до 35 г/л і вище та температурою води від 30 до 90 °С), які не відповідають вимогам, що ставлять до теплофікаційних вод. Безпосереднє використання термальних вод у традиційних системах теплопостачання здебільшого неможливе. Існує також проблема скидання використаної води, оскільки, по-перше, її температура відносно висока (може досягати 60-70 °С) і, по-друге, у ній можуть міститися шкідливі речовини (феноли тощо).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Водяні геотермальні джерела</a:t>
            </a:r>
            <a:r>
              <a:rPr kumimoji="0" lang="uk-UA"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залягають на різній глибині. Одна з основних умов їх існування </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наявність непроникного для води шару води гірських порід, який передає тепло від мантії до формацій, що містять у великих кількостях воду. Перебуваючи під тиском, вищим від атмосферного, вода тут може нагріватися до температури, що перевищує 100 °С, і виходити на поверхню, як правило, у вигляді пароводяної суміші. Температура води або пари у всіх геотермальних джерелах залежить від їх відстані до мантії землі. Термальні води, котрі підігріті до температур, необхідних для енергетичного використання, часто зустрічаються на глибинах від двох до шести кілометрів.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Петротермальні</a:t>
            </a: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родовища</a:t>
            </a:r>
            <a:r>
              <a:rPr kumimoji="0" lang="uk-UA"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розміщені у районах земної кори, де немає води. За температурного градієнта 20-40 °С на 1 км у товщі землі на глибинах понад 3 км досягають температури, достатньої для підігріву води або одержання пари.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Термальну воду використовують для опалення за однією із таких принципових схем: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воду зі свердловин подають безпосередньо в опалювальні прилади;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здійснюють попереднє оброблення води;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застосовують двоконтурну систему, за якої вода, котра циркулює у системі опалення або гарячого водопостачання, нагрівається водою у проміжному теплообміннику.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Одноконтурна</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система може бути застосована лише для </a:t>
            </a:r>
            <a:r>
              <a:rPr kumimoji="0" lang="uk-UA" sz="1200" b="0" i="0" u="none" strike="noStrike" cap="none" normalizeH="0" baseline="0" dirty="0" err="1" smtClean="0">
                <a:ln>
                  <a:noFill/>
                </a:ln>
                <a:solidFill>
                  <a:schemeClr val="tx1"/>
                </a:solidFill>
                <a:effectLst/>
                <a:latin typeface="Times New Roman" pitchFamily="18" charset="0"/>
                <a:ea typeface="TimesNewRoman" charset="-128"/>
                <a:cs typeface="Times New Roman" pitchFamily="18" charset="0"/>
              </a:rPr>
              <a:t>слабомінералізованих</a:t>
            </a: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 вод. За другою схемою здійснюють хімічну підготовку води з тим, щоб термальна вода відповідала властивостям теплофікаційної води.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TimesNewRoman" charset="-128"/>
                <a:cs typeface="Times New Roman" pitchFamily="18" charset="0"/>
              </a:rPr>
              <a:t>Найбільш раціональною є третя схема теплопостачання об’єктів від термальних вод. Як проміжні теплообмінники доцільно застосовувати розбірні пластинчасті теплообмінники.</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630238" algn="l"/>
              </a:tabLst>
            </a:pPr>
            <a:r>
              <a:rPr kumimoji="0" lang="uk-UA" sz="2000" b="1" i="0" u="none" strike="noStrike" cap="none" normalizeH="0" baseline="0" dirty="0" smtClean="0">
                <a:ln>
                  <a:noFill/>
                </a:ln>
                <a:effectLst/>
                <a:latin typeface="Times New Roman" pitchFamily="18" charset="0"/>
                <a:ea typeface="Times New Roman" pitchFamily="18" charset="0"/>
                <a:cs typeface="Times New Roman" pitchFamily="18" charset="0"/>
              </a:rPr>
              <a:t>Тема: </a:t>
            </a:r>
            <a:r>
              <a:rPr kumimoji="0" lang="uk-UA" sz="2000" b="0" i="0" u="none" strike="noStrike" cap="none" normalizeH="0" baseline="0" dirty="0" smtClean="0">
                <a:ln>
                  <a:noFill/>
                </a:ln>
                <a:effectLst/>
                <a:latin typeface="Times New Roman" pitchFamily="18" charset="0"/>
                <a:ea typeface="Times New Roman" pitchFamily="18" charset="0"/>
                <a:cs typeface="Times New Roman" pitchFamily="18" charset="0"/>
              </a:rPr>
              <a:t>НОВІ ЕКОЛОГОБЕЗПЕЧНІ АГРОТЕХНОЛОГІЇ.</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0238" algn="l"/>
              </a:tabLst>
            </a:pPr>
            <a:r>
              <a:rPr kumimoji="0" lang="uk-UA" sz="2000" b="1" i="0" u="none" strike="noStrike" cap="none" normalizeH="0" baseline="0" dirty="0" smtClean="0">
                <a:ln>
                  <a:noFill/>
                </a:ln>
                <a:effectLst/>
                <a:latin typeface="Times New Roman" pitchFamily="18" charset="0"/>
                <a:ea typeface="Times New Roman" pitchFamily="18" charset="0"/>
                <a:cs typeface="Times New Roman" pitchFamily="18" charset="0"/>
              </a:rPr>
              <a:t>Мета:</a:t>
            </a:r>
            <a:r>
              <a:rPr kumimoji="0" lang="uk-UA" sz="2000" b="0" i="0" u="none" strike="noStrike" cap="none" normalizeH="0" baseline="0" dirty="0" smtClean="0">
                <a:ln>
                  <a:noFill/>
                </a:ln>
                <a:effectLst/>
                <a:latin typeface="Times New Roman" pitchFamily="18" charset="0"/>
                <a:ea typeface="Times New Roman" pitchFamily="18" charset="0"/>
                <a:cs typeface="Times New Roman" pitchFamily="18" charset="0"/>
              </a:rPr>
              <a:t> поглибити поняття про причини зменшення родючості земель, закріпити знання про органічне землеробство та інші </a:t>
            </a:r>
            <a:r>
              <a:rPr kumimoji="0" lang="uk-UA" sz="2000" b="0" i="0" u="none" strike="noStrike" cap="none" normalizeH="0" baseline="0" dirty="0" err="1" smtClean="0">
                <a:ln>
                  <a:noFill/>
                </a:ln>
                <a:effectLst/>
                <a:latin typeface="Times New Roman" pitchFamily="18" charset="0"/>
                <a:ea typeface="Times New Roman" pitchFamily="18" charset="0"/>
                <a:cs typeface="Times New Roman" pitchFamily="18" charset="0"/>
              </a:rPr>
              <a:t>екологобезпечні</a:t>
            </a:r>
            <a:r>
              <a:rPr kumimoji="0" lang="uk-UA" sz="20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uk-UA" sz="2000" b="0" i="0" u="none" strike="noStrike" cap="none" normalizeH="0" baseline="0" dirty="0" err="1" smtClean="0">
                <a:ln>
                  <a:noFill/>
                </a:ln>
                <a:effectLst/>
                <a:latin typeface="Times New Roman" pitchFamily="18" charset="0"/>
                <a:ea typeface="Times New Roman" pitchFamily="18" charset="0"/>
                <a:cs typeface="Times New Roman" pitchFamily="18" charset="0"/>
              </a:rPr>
              <a:t>агротехнології</a:t>
            </a:r>
            <a:r>
              <a:rPr kumimoji="0" lang="uk-UA" sz="20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30238" algn="l"/>
              </a:tabLst>
            </a:pPr>
            <a:r>
              <a:rPr kumimoji="0" lang="uk-UA" sz="2000" b="0" i="0" u="none" strike="noStrike" cap="none" normalizeH="0" baseline="0" dirty="0" smtClean="0">
                <a:ln>
                  <a:noFill/>
                </a:ln>
                <a:effectLst/>
                <a:latin typeface="Times New Roman" pitchFamily="18" charset="0"/>
                <a:ea typeface="Times New Roman" pitchFamily="18" charset="0"/>
                <a:cs typeface="Times New Roman" pitchFamily="18" charset="0"/>
              </a:rPr>
              <a:t>План</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Причини зменшення родючості земель.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Біологічне (альтернативне) землеробство.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«Біодинамічне» сільське господарство. Органічне землеробство.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Екологічне виробництво та </a:t>
            </a:r>
            <a:r>
              <a:rPr kumimoji="0" lang="uk-UA" sz="2000" b="0" i="0" u="none" strike="noStrike" cap="none" normalizeH="0" baseline="0" dirty="0" err="1" smtClean="0">
                <a:ln>
                  <a:noFill/>
                </a:ln>
                <a:effectLst/>
                <a:latin typeface="Times New Roman" pitchFamily="18" charset="0"/>
                <a:ea typeface="Calibri" pitchFamily="34" charset="0"/>
                <a:cs typeface="Times New Roman" pitchFamily="18" charset="0"/>
              </a:rPr>
              <a:t>біоінтенсивне</a:t>
            </a: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 міні-землеробство.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30238" algn="l"/>
              </a:tabLst>
            </a:pP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Цілі </a:t>
            </a:r>
            <a:r>
              <a:rPr kumimoji="0" lang="uk-UA" sz="2000" b="0" i="0" u="none" strike="noStrike" cap="none" normalizeH="0" baseline="0" dirty="0" err="1" smtClean="0">
                <a:ln>
                  <a:noFill/>
                </a:ln>
                <a:effectLst/>
                <a:latin typeface="Times New Roman" pitchFamily="18" charset="0"/>
                <a:ea typeface="Calibri" pitchFamily="34" charset="0"/>
                <a:cs typeface="Times New Roman" pitchFamily="18" charset="0"/>
              </a:rPr>
              <a:t>екологобезпечного</a:t>
            </a:r>
            <a:r>
              <a:rPr kumimoji="0" lang="uk-UA" sz="2000" b="0" i="0" u="none" strike="noStrike" cap="none" normalizeH="0" baseline="0" dirty="0" smtClean="0">
                <a:ln>
                  <a:noFill/>
                </a:ln>
                <a:effectLst/>
                <a:latin typeface="Times New Roman" pitchFamily="18" charset="0"/>
                <a:ea typeface="Calibri" pitchFamily="34" charset="0"/>
                <a:cs typeface="Times New Roman" pitchFamily="18" charset="0"/>
              </a:rPr>
              <a:t> землеробства.</a:t>
            </a:r>
            <a:endParaRPr kumimoji="0" lang="uk-UA" sz="20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0"/>
            <a:ext cx="9144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Необхідно підкреслити, що на сьогоднішній період надзвичайно гостро постала проблема якості життя людини, яке, перш</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за все, залежить від надходження повноцінного харчування. Відомо, що збільшення</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продовольчих ресурсів на планеті було досягнуто, в основному, шляхом інтенсифікації аграрного сектору в господарюванні</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різних країн. За даними, біля половини</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населення планети не отримує повноцінного</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харчування. При цьому, як відзначають науковці, соціальні проблеми забезпечення</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продовольством загострюються тим, що його виробництво зорієнтовано не на першочергове забезпечення населення повноцінним харчуванням, а на економічні вигоди</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землевласників та землекористувачів.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За роки інтенсивного виробництва сільськогосподарської продукції у світі створилася загроза забруднення навколишнього</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середовища та харчових продуктів. Інтенсифікація сільськогосподарського виробництва в Україні призвела до низки негативних наслідків. Хімізація і меліорація часто</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супроводжувалися порушенням норм застосування цих засобів та проводилися з недостатнім урахуванням природних процесів.</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Такий напрям ведення сільськогосподарського виробництва призвів не тільки до несприятливих екологічних наслідків, а й через зростання цін на засоби хімізації економічна ефективність виробництва сільськогосподарської продукції істотно знизилася.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Сучасне сільське господарство набуває риси, властиві розвиненій промисловості, з кожним роком робить все більший вплив на </a:t>
            </a:r>
            <a:r>
              <a:rPr kumimoji="0" lang="uk-UA" sz="1400" b="0" i="0" u="none" strike="noStrike" cap="none" normalizeH="0" baseline="0" dirty="0" err="1" smtClean="0">
                <a:ln>
                  <a:noFill/>
                </a:ln>
                <a:solidFill>
                  <a:schemeClr val="tx1"/>
                </a:solidFill>
                <a:effectLst/>
                <a:latin typeface="Times New Roman" pitchFamily="18" charset="0"/>
                <a:ea typeface="Times#20New#20Roman"/>
                <a:cs typeface="Times New Roman" pitchFamily="18" charset="0"/>
              </a:rPr>
              <a:t>колообіг</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 біогенних елементів в природі й вступає тим самим у протиріччя з природно</a:t>
            </a:r>
            <a:r>
              <a:rPr kumimoji="0" lang="uk-UA" sz="1400" b="0" i="0" u="none" strike="noStrike" cap="none" normalizeH="0" baseline="0" dirty="0" smtClean="0">
                <a:ln>
                  <a:noFill/>
                </a:ln>
                <a:solidFill>
                  <a:schemeClr val="tx1"/>
                </a:solidFill>
                <a:effectLst/>
                <a:latin typeface="Times New Roman" pitchFamily="18" charset="0"/>
                <a:ea typeface="TimesNewRomanPSMT"/>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історичним розвитком біосфери. Виявляється воно в тому, що з підвищенням продуктивності кожного гектара ріллі відбуваються одночасно виснаження ґрунту, забруднення навколишнього середовища отрутохімікатами та біогенними елементами, значна втрата врожаю внаслідок хвороб культурних рослин.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Через невідповідності технологій сільськогосподарського виробництва та систем землеробства екологічним умовам конкретної місцевості посилилися ерозійні процеси, зросла щільність ґрунтів, ступінь засміченості посівів бур’янами, ураження рослин хворобами та шкідниками, з якими доводиться постійно боротися. На ґрунтах слабо еродованих спостерігається зниження врожаю на </a:t>
            </a:r>
            <a:r>
              <a:rPr kumimoji="0" lang="uk-UA" sz="1400" b="0" i="0" u="none" strike="noStrike" cap="none" normalizeH="0" baseline="0" dirty="0" smtClean="0">
                <a:ln>
                  <a:noFill/>
                </a:ln>
                <a:solidFill>
                  <a:schemeClr val="tx1"/>
                </a:solidFill>
                <a:effectLst/>
                <a:latin typeface="Times New Roman" pitchFamily="18" charset="0"/>
                <a:ea typeface="TimesNewRomanPSMT"/>
                <a:cs typeface="Times New Roman" pitchFamily="18" charset="0"/>
              </a:rPr>
              <a:t>15-</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20 %; </a:t>
            </a:r>
            <a:r>
              <a:rPr kumimoji="0" lang="uk-UA" sz="1400" b="0" i="0" u="none" strike="noStrike" cap="none" normalizeH="0" baseline="0" dirty="0" err="1" smtClean="0">
                <a:ln>
                  <a:noFill/>
                </a:ln>
                <a:solidFill>
                  <a:schemeClr val="tx1"/>
                </a:solidFill>
                <a:effectLst/>
                <a:latin typeface="Times New Roman" pitchFamily="18" charset="0"/>
                <a:ea typeface="Times#20New#20Roman"/>
                <a:cs typeface="Times New Roman" pitchFamily="18" charset="0"/>
              </a:rPr>
              <a:t>на</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 середньо еродованих на 30</a:t>
            </a:r>
            <a:r>
              <a:rPr kumimoji="0" lang="uk-UA" sz="1400" b="0" i="0" u="none" strike="noStrike" cap="none" normalizeH="0" baseline="0" dirty="0" smtClean="0">
                <a:ln>
                  <a:noFill/>
                </a:ln>
                <a:solidFill>
                  <a:schemeClr val="tx1"/>
                </a:solidFill>
                <a:effectLst/>
                <a:latin typeface="Times New Roman" pitchFamily="18" charset="0"/>
                <a:ea typeface="TimesNewRomanPSMT"/>
                <a:cs typeface="Times New Roman" pitchFamily="18" charset="0"/>
              </a:rPr>
              <a:t>-40 %;</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20New#20Roman"/>
                <a:cs typeface="Times New Roman" pitchFamily="18" charset="0"/>
              </a:rPr>
              <a:t>на</a:t>
            </a:r>
            <a:r>
              <a:rPr kumimoji="0" lang="uk-UA" sz="1400" b="0" i="0" u="none" strike="noStrike" cap="none" normalizeH="0" baseline="0" dirty="0" smtClean="0">
                <a:ln>
                  <a:noFill/>
                </a:ln>
                <a:solidFill>
                  <a:schemeClr val="tx1"/>
                </a:solidFill>
                <a:effectLst/>
                <a:latin typeface="Times New Roman" pitchFamily="18" charset="0"/>
                <a:ea typeface="Times#20New#20Roman"/>
                <a:cs typeface="Times New Roman" pitchFamily="18" charset="0"/>
              </a:rPr>
              <a:t> сильно еродованих на 30</a:t>
            </a:r>
            <a:r>
              <a:rPr kumimoji="0" lang="uk-UA" sz="1400" b="0" i="0" u="none" strike="noStrike" cap="none" normalizeH="0" baseline="0" dirty="0" smtClean="0">
                <a:ln>
                  <a:noFill/>
                </a:ln>
                <a:solidFill>
                  <a:schemeClr val="tx1"/>
                </a:solidFill>
                <a:effectLst/>
                <a:latin typeface="Times New Roman" pitchFamily="18" charset="0"/>
                <a:ea typeface="TimesNewRomanPSMT"/>
                <a:cs typeface="Times New Roman" pitchFamily="18" charset="0"/>
              </a:rPr>
              <a:t>-60 %.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54635"/>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Сільське господарство будь</a:t>
            </a:r>
            <a:r>
              <a:rPr kumimoji="0" lang="uk-UA" sz="14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якої країни має повністю забезпечувати своє населення продуктами харчування, щоб не потрапити в залежність від інших держав. А для цього людині необхідно впливати на природу екологічно прийнятними способами, щоб вона забезпечувала суспільство високоякісними продуктами харчування та забезпечувала прийнятний рівень стану навколишнього середовища, при яких виробництво збігається з відтворенням ґрунтової родючості й зі збереженням ландшафту.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Таким чином, широка інтенсифікація сільськогосподарського виробництва призвела до зростання врожайності та продуктивності тварин, однак стало очевидним, що суспільству доводиться платити за це занадто високу ціну</a:t>
            </a:r>
            <a:r>
              <a:rPr kumimoji="0" lang="uk-UA" sz="14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деградація ґрунтів і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агроекосистеми</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в цілому, зростання витрат не поповнюваної енергії та ресурсів на кожну додаткову одиницю продукції. Внаслідок незбалансованого застосування мінеральних добрив відбувається явище агрофізичної деградації ґрунтів, зниження їхньої потенційної та ефективної родючості.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Взаємодія мінеральних добрив із ґрунтом у разі порушення оптимального співвідношення між кількістю внесених органічних і мінеральних добрив призводить до витіснення з ґрунтового вбирного комплексу іонів кальцію та інших двовалентних катіонів. У цих умовах відбувається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диспергація</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гумусу, посилена його мінералізація,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дегуміфікація</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ґрунту.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Дослідженнями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Націона́льного</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науко́вого</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центру </a:t>
            </a:r>
            <a:r>
              <a:rPr kumimoji="0" lang="uk-UA" sz="1400" b="0" i="0" u="none" strike="noStrike" cap="none" normalizeH="0" baseline="0" dirty="0" smtClean="0">
                <a:ln>
                  <a:noFill/>
                </a:ln>
                <a:solidFill>
                  <a:schemeClr val="tx1"/>
                </a:solidFill>
                <a:effectLst/>
                <a:latin typeface="Calibri" pitchFamily="34" charset="0"/>
                <a:ea typeface="Times#20New#20Roman" charset="-128"/>
                <a:cs typeface="Cambria Math" pitchFamily="18" charset="0"/>
              </a:rPr>
              <a:t>«</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Інститу́т</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землеро́бства</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Національної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акаде́мії</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агра́рних</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нау́к</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України</a:t>
            </a:r>
            <a:r>
              <a:rPr kumimoji="0" lang="uk-UA" sz="1400" b="0" i="0" u="none" strike="noStrike" cap="none" normalizeH="0" baseline="0" dirty="0" smtClean="0">
                <a:ln>
                  <a:noFill/>
                </a:ln>
                <a:solidFill>
                  <a:schemeClr val="tx1"/>
                </a:solidFill>
                <a:effectLst/>
                <a:latin typeface="Calibri" pitchFamily="34" charset="0"/>
                <a:ea typeface="Times#20New#20Roman" charset="-128"/>
                <a:cs typeface="Cambria Math" pitchFamily="18" charset="0"/>
              </a:rPr>
              <a:t>»</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встановлено, що оптимальне співвідношення між кількістю органічних і мінеральних добрив, внесення яких не спричиняє негативних змін ґрунтів, становить 15 кг діючої речовини мінеральних туків на одну тонну органічних добрив. Ця величина дістала назву «Індекс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екологізації</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землеробства».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117693"/>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Щоб уникнути зазначених негативних явищ, було розпочато пошук альтернативних систем землеробства. Об’єктивним напрямом такого пошуку стала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екологізація</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галузі, складовими якої є екологічно обґрунтовані елементи системи землеробства. Для побудови систем екологічного землеробства повинні діяти загально прийняті закони землеробства, а саме: незамінності й рівнозначності факторів життя; мінімуму, оптимуму й максимуму; сукупної дії та взаємодії факторів життя; повернення поживних речовин у ґрунт; плодозміни; критичних періодів. Мають діяти й закони, які запропонувала низка вчених:</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закон біотехнологічного пріоритету, який полягає в обґрунтуванні кількісних</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меж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продукційного</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процесу в конкретних зональних умовах екологічними чинниками: клімат, родючість ґрунту, сортовий потенціал вирощуваних культур;</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закон детермінації реальної продуктивності ріллі екологічним потенціалом конкретного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агроландшафту</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Цей підхід передбачає наявність інформації про основні екологічні нормативи функціонування конкретного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агроландшафту</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Такими нормативами є: баланс води,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біофільних</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елементів, гумусу, твердого стоку й дефляції ґрунту, забруднення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агроландшафту</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пестицидами,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фітосанітарний</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стан ґрунту тощо;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закон адекватності розвитку землеробства й тваринництва. Суть його полягає в можливості максимального (до 3/4) повернення в ґрунт маси створеного урожаю для відтворення його родючості за умов розвиненого тваринництва.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Усвідомлення можливих катастрофічних наслідків інтенсифікації сільськогосподарського виробництва сприяло виокремленню аграрних виробників в окрему групу з новими ідеологічними поглядами, які ґрунтуються на переході від інтенсивного виробництва сільськогосподарської продукції до екстенсивного, зокрема такого, яке сприяє збереженню сільської місцевості,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біорізноманіття</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в природі тощо. Таким чином, у кінці минулого століття розпочався процес формування принципово нової системи уявлень про майбутній розвиток аграрного сектора.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Тому, враховуючи ситуацію, що склалася, виникла необхідність, особливо в розвинених країнах, в освоєнні альтернативних технологіях виробництва в сільському господарстві. Наукою і практикою пропонуються заходи з підвищення родючості ґрунтів та підняття рівня виробництва, використовуючи адаптивні системи землеробства стосовно місцевих ґрунтово</a:t>
            </a:r>
            <a:r>
              <a:rPr kumimoji="0" lang="uk-UA" sz="1200" b="0" i="0" u="none" strike="noStrike" cap="none" normalizeH="0" baseline="0" dirty="0" smtClean="0">
                <a:ln>
                  <a:noFill/>
                </a:ln>
                <a:solidFill>
                  <a:schemeClr val="tx1"/>
                </a:solidFill>
                <a:effectLst/>
                <a:latin typeface="Arial" pitchFamily="34" charset="0"/>
                <a:ea typeface="TimesNewRomanPSMT" charset="-128"/>
                <a:cs typeface="Arial" pitchFamily="34" charset="0"/>
              </a:rPr>
              <a:t>-</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кліматичних і економічних умов на основі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біологізації</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та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екологізації</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виробництв.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За кордоном склалася своєрідна концепція біологічного (альтернативного) землеробства. На думку іноземних вчених, альтернативне землеробство – це концепція, а не система, це новий підхід до землеробства, група методів, етика ставлення до землі. Рух за альтернативне землеробство розвивається в промислово розвинених країнах, де найбільше проявилися негативні наслідки інтенсифікації землеробства. Прихильники альтернативного землеробства визнають, що традиційне землеробство характеризується більшою продуктивністю. Але вона досягається, по</a:t>
            </a:r>
            <a:r>
              <a:rPr kumimoji="0" lang="uk-UA" sz="1200" b="0" i="0" u="none" strike="noStrike" cap="none" normalizeH="0" baseline="0" dirty="0" smtClean="0">
                <a:ln>
                  <a:noFill/>
                </a:ln>
                <a:solidFill>
                  <a:schemeClr val="tx1"/>
                </a:solidFill>
                <a:effectLst/>
                <a:latin typeface="Arial" pitchFamily="34" charset="0"/>
                <a:ea typeface="TimesNewRomanPSMT" charset="-128"/>
                <a:cs typeface="Arial" pitchFamily="34" charset="0"/>
              </a:rPr>
              <a:t>-</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перше, зниженням родючості ґрунту і забрудненням навколишнього середовища залишками добрив і пестицидів. По</a:t>
            </a:r>
            <a:r>
              <a:rPr kumimoji="0" lang="uk-UA" sz="1200" b="0" i="0" u="none" strike="noStrike" cap="none" normalizeH="0" baseline="0" dirty="0" smtClean="0">
                <a:ln>
                  <a:noFill/>
                </a:ln>
                <a:solidFill>
                  <a:schemeClr val="tx1"/>
                </a:solidFill>
                <a:effectLst/>
                <a:latin typeface="Arial" pitchFamily="34" charset="0"/>
                <a:ea typeface="TimesNewRomanPSMT" charset="-128"/>
                <a:cs typeface="Arial" pitchFamily="34" charset="0"/>
              </a:rPr>
              <a:t>-</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друге, в традиційному землеробстві, на їх думку, не надається достатнього значення такому важливому показнику, як біологічна якість продукції, яку треба оцінювати не тільки за привабливим зовнішнім виглядом, смаком і розміром, а й за здатністю підтримувати здоров’я людини.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Альтернативні системи землеробства керуються екологічним імперативом і включають три компоненти: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найдоцільніші способи використання ресурсів;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відтворення ресурсів та охорона їх від виснаження;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заборона на внесення в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агросистеми</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 будь</a:t>
            </a:r>
            <a:r>
              <a:rPr kumimoji="0" lang="uk-UA" sz="1200" b="0" i="0" u="none" strike="noStrike" cap="none" normalizeH="0" baseline="0" dirty="0" smtClean="0">
                <a:ln>
                  <a:noFill/>
                </a:ln>
                <a:solidFill>
                  <a:schemeClr val="tx1"/>
                </a:solidFill>
                <a:effectLst/>
                <a:latin typeface="Arial" pitchFamily="34" charset="0"/>
                <a:ea typeface="TimesNewRomanPSMT" charset="-128"/>
                <a:cs typeface="Arial" pitchFamily="34" charset="0"/>
              </a:rPr>
              <a:t>-</a:t>
            </a:r>
            <a:r>
              <a:rPr kumimoji="0" lang="uk-UA" sz="1200" b="0" i="0" u="none" strike="noStrike" cap="none" normalizeH="0" baseline="0" dirty="0" smtClean="0">
                <a:ln>
                  <a:noFill/>
                </a:ln>
                <a:solidFill>
                  <a:schemeClr val="tx1"/>
                </a:solidFill>
                <a:effectLst/>
                <a:latin typeface="Arial" pitchFamily="34" charset="0"/>
                <a:ea typeface="Times#20New#20Roman" charset="-128"/>
                <a:cs typeface="Arial" pitchFamily="34" charset="0"/>
              </a:rPr>
              <a:t>яких </a:t>
            </a:r>
            <a:r>
              <a:rPr kumimoji="0" lang="uk-UA" sz="1200" b="0" i="0" u="none" strike="noStrike" cap="none" normalizeH="0" baseline="0" dirty="0" err="1" smtClean="0">
                <a:ln>
                  <a:noFill/>
                </a:ln>
                <a:solidFill>
                  <a:schemeClr val="tx1"/>
                </a:solidFill>
                <a:effectLst/>
                <a:latin typeface="Arial" pitchFamily="34" charset="0"/>
                <a:ea typeface="Times#20New#20Roman" charset="-128"/>
                <a:cs typeface="Arial" pitchFamily="34" charset="0"/>
              </a:rPr>
              <a:t>ксенобіотиків</a:t>
            </a:r>
            <a:r>
              <a:rPr kumimoji="0" lang="uk-UA" sz="1200" b="0" i="0" u="none" strike="noStrike" cap="none" normalizeH="0" baseline="0" dirty="0" smtClean="0">
                <a:ln>
                  <a:noFill/>
                </a:ln>
                <a:solidFill>
                  <a:schemeClr val="tx1"/>
                </a:solidFill>
                <a:effectLst/>
                <a:latin typeface="Arial" pitchFamily="34" charset="0"/>
                <a:ea typeface="TimesNewRomanPSMT" charset="-128"/>
                <a:cs typeface="Arial" pitchFamily="34" charset="0"/>
              </a:rPr>
              <a:t>.</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0"/>
            <a:ext cx="914400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Одним з перших серед всіх організованих рухів екологічного землеробства є «біодинамічне» сільське господарство, що виникло під впливом філософських ідей австрійського вченого Рудольфа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Штейнера</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на початку </a:t>
            </a:r>
            <a:r>
              <a:rPr kumimoji="0" lang="uk-UA" sz="14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20-</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х років минулого століття і нині поширене на всіх континентах. В основі цього напряму лежить облік впливу космічних сил на розвиток рослин і застосування біодинамічних препаратів</a:t>
            </a:r>
            <a:r>
              <a:rPr kumimoji="0" lang="uk-UA" sz="14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Даний метод розглядає все живе як добре збалансоване ціле в масштабах не тільки земних, а й космічних взаємозв’язків. Він виходить з визнання впливу Місяця і зірок на розвиток рослин, пов’язуючи його з положенням небесних тіл. Рудольф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Штейнер</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поклав початок руху, названого антропософією (</a:t>
            </a:r>
            <a:r>
              <a:rPr kumimoji="0" lang="uk-UA" sz="1400" b="0" i="1"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Arthropods</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–людина</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a:t>
            </a:r>
            <a:r>
              <a:rPr kumimoji="0" lang="uk-UA" sz="1400" b="0" i="1"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Sophia</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 здоровий глузд).</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Органічне землеробство засноване на теоріях X.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Руша</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і X. Міллера. Найбільш поширене серед фермерів Швеції, Швейцарії та інших країн. В основі даної системи лежить прагнення до створення живого і здорового ґрунтового покриву шляхом підтримки на високому, рівні діяльності його мікрофлори. Господарство розглядається як єдиний організм, в якому налагоджений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колообіг</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і циклічність поживних речовин. Воно повинно ґрунтуватися на принципах балансу поживних речовин, наслідуючи природні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біоекосистеми</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Передбачається, що поля які довгий час зайняті рослинністю, містять пожнивні залишки, що закладаються у верхній шар ґрунту, в сівозміні обов’язковий обробіток бобово</a:t>
            </a:r>
            <a:r>
              <a:rPr kumimoji="0" lang="uk-UA" sz="14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злакових травосумішей. Дозволено застосовувати тільки органічні (гній, сидерати) та деякі </a:t>
            </a:r>
            <a:r>
              <a:rPr kumimoji="0" lang="uk-UA" sz="14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повільнодіючі</a:t>
            </a:r>
            <a:r>
              <a:rPr kumimoji="0" lang="uk-UA" sz="14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мінеральні добрива, природного походження (томасшлак, калімагнезія, базальтовий пил). Таким чином, удобрюють не рослину, а ґрунт, з якого виростуть здорові рослини. Зазначені прийоми в поєднанні з дрібною обробкою ґрунту створюють сприятливі умови для розвитку мікроорганізмів. Розроблено навіть спеціальний тест на свіжість ґрунту за складом мікрофлори</a:t>
            </a:r>
            <a:r>
              <a:rPr kumimoji="0" lang="uk-UA" sz="14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9144000" cy="69711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Екологічне виробництво і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біоінтенсивне</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міні</a:t>
            </a:r>
            <a:r>
              <a:rPr kumimoji="0" lang="uk-UA" sz="11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землеробство відрізняються від попередніх тим, що вони допускають застосування в обмежених кількостях хімічних пестицидів і мінеральних добрив. Дані системи передбачають за можливе використовувати пестициди для підтримки високих і сталих врожаїв без зниження якості отримуваної продукції. Основною функцією всіх наведених систем є створення стійкого розвитку сільського господарства, що забезпечує зростаюче населення повноцінними продуктами харчування.</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Екологобезпечні</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технології сільськогосподарського виробництва засновані на скороченні або повній відмові від синтетичних мінеральних добрив, засобів захисту рослин і максимальному використанні біологічних факторів підвищення родючості ґрунту, зниження хвороб, шкідників і бур’янів та інших заходів, що не роблять негативного впливу на природу, але поліпшують умови формування врожаю (раціональні сівозміни з багаторічними травами й бобовими культурами, внесення органічних добрив, сидеральні культури (поукісні та пожнивні), підвищення конкурентної спроможності оброблюваних рослин щодо бур’янів і інших шкідливих організмів, а також використання механічних і біологічних прийомів їх пригнічення)</a:t>
            </a:r>
            <a:r>
              <a:rPr kumimoji="0" lang="uk-UA" sz="11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При цьому враховується і те, що скорочення застосування штучних засобів хімізації призведе до зменшення їх виробництва, що, у свою чергу, позитивно позначиться на екологічній обстановці шляхом зменшення шкідливих викидів і скоротить витрати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невідновлюваних</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енергетичних ресурсів.</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Альтернативні технології виробництва направлені на:</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sz="1100" b="0" i="0" u="none" strike="noStrike" cap="none" normalizeH="0" baseline="0" dirty="0" smtClean="0">
                <a:ln>
                  <a:noFill/>
                </a:ln>
                <a:solidFill>
                  <a:schemeClr val="tx1"/>
                </a:solidFill>
                <a:effectLst/>
                <a:latin typeface="Arial" pitchFamily="34" charset="0"/>
                <a:ea typeface="Times#20New#20Roman" charset="-128"/>
                <a:cs typeface="Times New Roman" pitchFamily="18" charset="0"/>
              </a:rPr>
              <a:t>збереження і можливе підвищення родючості ґрунту;</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sz="1100" b="0" i="0" u="none" strike="noStrike" cap="none" normalizeH="0" baseline="0" dirty="0" smtClean="0">
                <a:ln>
                  <a:noFill/>
                </a:ln>
                <a:solidFill>
                  <a:schemeClr val="tx1"/>
                </a:solidFill>
                <a:effectLst/>
                <a:latin typeface="Arial" pitchFamily="34" charset="0"/>
                <a:ea typeface="Times#20New#20Roman" charset="-128"/>
                <a:cs typeface="Times New Roman" pitchFamily="18" charset="0"/>
              </a:rPr>
              <a:t>вирощування здорових рослин і тварин без хімічних засобів і фуражних добавок;</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sz="1100" b="0" i="0" u="none" strike="noStrike" cap="none" normalizeH="0" baseline="0" dirty="0" smtClean="0">
                <a:ln>
                  <a:noFill/>
                </a:ln>
                <a:solidFill>
                  <a:schemeClr val="tx1"/>
                </a:solidFill>
                <a:effectLst/>
                <a:latin typeface="Arial" pitchFamily="34" charset="0"/>
                <a:ea typeface="Times#20New#20Roman" charset="-128"/>
                <a:cs typeface="Times New Roman" pitchFamily="18" charset="0"/>
              </a:rPr>
              <a:t>виробництво фізіологічно повноцінних продуктів у достатній кількості, високої якості та за доступними цінами;</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sz="1100" b="0" i="0" u="none" strike="noStrike" cap="none" normalizeH="0" baseline="0" dirty="0" smtClean="0">
                <a:ln>
                  <a:noFill/>
                </a:ln>
                <a:solidFill>
                  <a:schemeClr val="tx1"/>
                </a:solidFill>
                <a:effectLst/>
                <a:latin typeface="Arial" pitchFamily="34" charset="0"/>
                <a:ea typeface="Times#20New#20Roman" charset="-128"/>
                <a:cs typeface="Times New Roman" pitchFamily="18" charset="0"/>
              </a:rPr>
              <a:t>мінімальне споживання </a:t>
            </a:r>
            <a:r>
              <a:rPr kumimoji="0" lang="uk-UA" sz="1100" b="0" i="0" u="none" strike="noStrike" cap="none" normalizeH="0" baseline="0" dirty="0" err="1" smtClean="0">
                <a:ln>
                  <a:noFill/>
                </a:ln>
                <a:solidFill>
                  <a:schemeClr val="tx1"/>
                </a:solidFill>
                <a:effectLst/>
                <a:latin typeface="Arial" pitchFamily="34" charset="0"/>
                <a:ea typeface="Times#20New#20Roman" charset="-128"/>
                <a:cs typeface="Times New Roman" pitchFamily="18" charset="0"/>
              </a:rPr>
              <a:t>невідновлюваних</a:t>
            </a:r>
            <a:r>
              <a:rPr kumimoji="0" lang="uk-UA" sz="1100" b="0" i="0" u="none" strike="noStrike" cap="none" normalizeH="0" baseline="0" dirty="0" smtClean="0">
                <a:ln>
                  <a:noFill/>
                </a:ln>
                <a:solidFill>
                  <a:schemeClr val="tx1"/>
                </a:solidFill>
                <a:effectLst/>
                <a:latin typeface="Arial" pitchFamily="34" charset="0"/>
                <a:ea typeface="Times#20New#20Roman" charset="-128"/>
                <a:cs typeface="Times New Roman" pitchFamily="18" charset="0"/>
              </a:rPr>
              <a:t> природних ресурсів; </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uk-UA" sz="1100" b="0" i="0" u="none" strike="noStrike" cap="none" normalizeH="0" baseline="0" dirty="0" smtClean="0">
                <a:ln>
                  <a:noFill/>
                </a:ln>
                <a:solidFill>
                  <a:schemeClr val="tx1"/>
                </a:solidFill>
                <a:effectLst/>
                <a:latin typeface="Arial" pitchFamily="34" charset="0"/>
                <a:ea typeface="Times#20New#20Roman" charset="-128"/>
                <a:cs typeface="Times New Roman" pitchFamily="18" charset="0"/>
              </a:rPr>
              <a:t>створення безпечного середовища проживання.</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За останні 10</a:t>
            </a:r>
            <a:r>
              <a:rPr kumimoji="0" lang="uk-UA" sz="11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15 років екологічне сільське господарство в усьому світі стає все більш популярним. Досить сказати, що Міжнародна Федерація Руху за Органічне Сільське Господарство (IFOAM) об’єднує близько 800 організацій із понад 100 країн (IFOAM, 2005). </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Основоположним для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екологобезпечних</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технологій виробництва є те, що продуктивність виробництва безпосередньо залежить від родючості ґрунту. Родючі й біологічно активні ґрунти забезпечують рослинам достатню кількість елементів живлення для оптимального росту і розвитку, а також допомагає звести до мінімуму можливий збиток від бур’янів, шкідників і хвороб.</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В екологічному сільському господарстві створюється така екосистема, яка забезпечує стабільне виробництво продукції, успішне контролювання чисельності бур’янів, шкідників і хвороб, підтримує генетичну і видову різноманітність життєвих форм за допомогою утилізації продуктів життєдіяльності рослин і тварин, за допомогою сівозміни, регулюванням водного режиму, системою обробки ґрунту і технологіями обробітку культурних рослин. Родючість ґрунту зберігається або поліпшується системою в якій оптимізована біологічна активність, а також забезпечено необхідну кількість і якість елементів живлення.</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Важливою метою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екологобезпечних</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технологій в сільському господарстві є економія енергії. Враховуючи обмежені запаси нафти (для виробництва азотних добрив і засобів захисту рослин) і фосфатів, для досягнення стабільності сільськогосподарського виробництва необхідно якомога більш економно витрачати ці ресурси. Для хімічного синтезу 1 кг азотних добрив потрібно 77700 кДж викопної енергії. Ця енергія заощаджується, якщо використовувати не синтетичні азотні добрива, а утворений природним чином азот при вирощуванні зернобобових культур завдяки їхньому симбіозу з бульбочковими бактеріями та сонячної енергії. При комплексному підході до питання про витрачання енергії має враховуватися і якість води в річках, забруднених стоками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хіміко</a:t>
            </a:r>
            <a:r>
              <a:rPr kumimoji="0" lang="uk-UA" sz="1100" b="0" i="0" u="none" strike="noStrike" cap="none" normalizeH="0" baseline="0" dirty="0" err="1" smtClean="0">
                <a:ln>
                  <a:noFill/>
                </a:ln>
                <a:solidFill>
                  <a:schemeClr val="tx1"/>
                </a:solidFill>
                <a:effectLst/>
                <a:latin typeface="Times New Roman" pitchFamily="18" charset="0"/>
                <a:ea typeface="TimesNewRomanPSMT" charset="-128"/>
                <a:cs typeface="Times New Roman" pitchFamily="18" charset="0"/>
              </a:rPr>
              <a:t>-</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синтетичного</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виробництва, ґрунтові води, які можуть бути забруднені нітратами й т.д. </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Іншою дуже важливою метою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екологобезпечних</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технологій є максимально замкнутий виробничий цикл. Ідея замкнутого циклу в господарстві є як екологічним, так і економічним принципом. Економія витрат завдяки скороченню закупівель насіння, добрив, засобів захисту рослин, кормів помітно позначається на економіці екологічних підприємств</a:t>
            </a:r>
            <a:r>
              <a:rPr kumimoji="0" lang="uk-UA" sz="1100" b="0" i="0" u="none" strike="noStrike" cap="none" normalizeH="0" baseline="0" dirty="0" smtClean="0">
                <a:ln>
                  <a:noFill/>
                </a:ln>
                <a:solidFill>
                  <a:schemeClr val="tx1"/>
                </a:solidFill>
                <a:effectLst/>
                <a:latin typeface="Times New Roman" pitchFamily="18" charset="0"/>
                <a:ea typeface="TimesNewRomanPSMT" charset="-128"/>
                <a:cs typeface="Times New Roman" pitchFamily="18" charset="0"/>
              </a:rPr>
              <a:t>.</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Виробництво продукції, високоякісної з точки зору фізіології харчування, є основним завданням </a:t>
            </a:r>
            <a:r>
              <a:rPr kumimoji="0" lang="uk-UA" sz="1100" b="0" i="0" u="none" strike="noStrike" cap="none" normalizeH="0" baseline="0" dirty="0" err="1" smtClean="0">
                <a:ln>
                  <a:noFill/>
                </a:ln>
                <a:solidFill>
                  <a:schemeClr val="tx1"/>
                </a:solidFill>
                <a:effectLst/>
                <a:latin typeface="Times New Roman" pitchFamily="18" charset="0"/>
                <a:ea typeface="Times#20New#20Roman" charset="-128"/>
                <a:cs typeface="Times New Roman" pitchFamily="18" charset="0"/>
              </a:rPr>
              <a:t>екологобезпечних</a:t>
            </a:r>
            <a:r>
              <a:rPr kumimoji="0" lang="uk-UA" sz="1100" b="0" i="0" u="none" strike="noStrike" cap="none" normalizeH="0" baseline="0" dirty="0" smtClean="0">
                <a:ln>
                  <a:noFill/>
                </a:ln>
                <a:solidFill>
                  <a:schemeClr val="tx1"/>
                </a:solidFill>
                <a:effectLst/>
                <a:latin typeface="Times New Roman" pitchFamily="18" charset="0"/>
                <a:ea typeface="Times#20New#20Roman" charset="-128"/>
                <a:cs typeface="Times New Roman" pitchFamily="18" charset="0"/>
              </a:rPr>
              <a:t> технологій в сільськогосподарському виробництві. Якість даної продукції обумовлено не тільки відсутністю в ній залишкових кількостей шкідливих речовин, але і підвищеним вмістом цінних інгредієнтів.</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0850" algn="l"/>
                <a:tab pos="539750" algn="l"/>
                <a:tab pos="630238" algn="l"/>
              </a:tabLst>
            </a:pPr>
            <a:r>
              <a:rPr kumimoji="0" lang="uk-UA" sz="2000" b="1" i="0" u="none" strike="noStrike" cap="none" normalizeH="0" baseline="0" dirty="0" smtClean="0">
                <a:ln>
                  <a:noFill/>
                </a:ln>
                <a:effectLst/>
                <a:latin typeface="Arial" pitchFamily="34" charset="0"/>
                <a:ea typeface="Times New Roman" pitchFamily="18" charset="0"/>
                <a:cs typeface="Arial" pitchFamily="34" charset="0"/>
              </a:rPr>
              <a:t>Тема: </a:t>
            </a:r>
            <a:r>
              <a:rPr kumimoji="0" lang="uk-UA" sz="2000" b="0" i="0" u="none" strike="noStrike" cap="none" normalizeH="0" baseline="0" dirty="0" smtClean="0">
                <a:ln>
                  <a:noFill/>
                </a:ln>
                <a:effectLst/>
                <a:latin typeface="Arial" pitchFamily="34" charset="0"/>
                <a:ea typeface="Times New Roman" pitchFamily="18" charset="0"/>
                <a:cs typeface="Arial" pitchFamily="34" charset="0"/>
              </a:rPr>
              <a:t>АЛЬТЕРНАТИВНІ ДЖЕРЕЛА ЕНЕРГІЇ.</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0850" algn="l"/>
                <a:tab pos="539750" algn="l"/>
                <a:tab pos="630238" algn="l"/>
              </a:tabLst>
            </a:pPr>
            <a:r>
              <a:rPr kumimoji="0" lang="uk-UA" sz="20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2000" b="1" i="0" u="none" strike="noStrike" cap="none" normalizeH="0" baseline="0" dirty="0" smtClean="0">
                <a:ln>
                  <a:noFill/>
                </a:ln>
                <a:effectLst/>
                <a:latin typeface="Arial" pitchFamily="34" charset="0"/>
                <a:ea typeface="Times New Roman" pitchFamily="18" charset="0"/>
                <a:cs typeface="Arial" pitchFamily="34" charset="0"/>
              </a:rPr>
              <a:t>Мета:</a:t>
            </a:r>
            <a:r>
              <a:rPr kumimoji="0" lang="uk-UA" sz="2000" b="0" i="0" u="none" strike="noStrike" cap="none" normalizeH="0" baseline="0" dirty="0" smtClean="0">
                <a:ln>
                  <a:noFill/>
                </a:ln>
                <a:effectLst/>
                <a:latin typeface="Arial" pitchFamily="34" charset="0"/>
                <a:ea typeface="Times New Roman" pitchFamily="18" charset="0"/>
                <a:cs typeface="Arial" pitchFamily="34" charset="0"/>
              </a:rPr>
              <a:t> розширити знання про альтернативні джерела енергії, технологію використання біогазу.</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0850" algn="l"/>
                <a:tab pos="539750" algn="l"/>
                <a:tab pos="630238" algn="l"/>
              </a:tabLst>
            </a:pPr>
            <a:r>
              <a:rPr kumimoji="0" lang="uk-UA" sz="2000" b="0" i="0" u="none" strike="noStrike" cap="none" normalizeH="0" baseline="0" dirty="0" smtClean="0">
                <a:ln>
                  <a:noFill/>
                </a:ln>
                <a:effectLst/>
                <a:latin typeface="Arial" pitchFamily="34" charset="0"/>
                <a:ea typeface="Times New Roman" pitchFamily="18" charset="0"/>
                <a:cs typeface="Arial" pitchFamily="34" charset="0"/>
              </a:rPr>
              <a:t>План</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 pos="539750" algn="l"/>
                <a:tab pos="630238" algn="l"/>
              </a:tabLst>
            </a:pPr>
            <a:r>
              <a:rPr kumimoji="0" lang="uk-UA" sz="2000" b="0" i="0" u="none" strike="noStrike" cap="none" normalizeH="0" baseline="0" dirty="0" smtClean="0">
                <a:ln>
                  <a:noFill/>
                </a:ln>
                <a:effectLst/>
                <a:latin typeface="Arial" pitchFamily="34" charset="0"/>
                <a:ea typeface="Calibri" pitchFamily="34" charset="0"/>
                <a:cs typeface="Arial" pitchFamily="34" charset="0"/>
              </a:rPr>
              <a:t>Класифікація та особливості альтернативних джерел енергії. </a:t>
            </a:r>
            <a:r>
              <a:rPr kumimoji="0" lang="uk-UA" sz="2000" b="1" i="0" u="none" strike="noStrike" cap="none" normalizeH="0" baseline="0" dirty="0" smtClean="0">
                <a:ln>
                  <a:noFill/>
                </a:ln>
                <a:effectLst/>
                <a:latin typeface="Arial" pitchFamily="34" charset="0"/>
                <a:ea typeface="Calibri" pitchFamily="34" charset="0"/>
                <a:cs typeface="Arial" pitchFamily="34" charset="0"/>
              </a:rPr>
              <a:t> </a:t>
            </a:r>
            <a:r>
              <a:rPr kumimoji="0" lang="uk-UA" sz="2000" b="0" i="0" u="none" strike="noStrike" cap="none" normalizeH="0" baseline="0" dirty="0" smtClean="0">
                <a:ln>
                  <a:noFill/>
                </a:ln>
                <a:effectLst/>
                <a:latin typeface="Arial" pitchFamily="34" charset="0"/>
                <a:ea typeface="Calibri" pitchFamily="34" charset="0"/>
                <a:cs typeface="Arial" pitchFamily="34" charset="0"/>
              </a:rPr>
              <a:t>Геліоенергетика.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 pos="539750" algn="l"/>
                <a:tab pos="630238" algn="l"/>
              </a:tabLst>
            </a:pPr>
            <a:r>
              <a:rPr kumimoji="0" lang="uk-UA" sz="2000" b="0" i="0" u="none" strike="noStrike" cap="none" normalizeH="0" baseline="0" dirty="0" smtClean="0">
                <a:ln>
                  <a:noFill/>
                </a:ln>
                <a:effectLst/>
                <a:latin typeface="Arial" pitchFamily="34" charset="0"/>
                <a:ea typeface="Calibri" pitchFamily="34" charset="0"/>
                <a:cs typeface="Arial" pitchFamily="34" charset="0"/>
              </a:rPr>
              <a:t>Вітрова енергетика.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 pos="539750" algn="l"/>
                <a:tab pos="630238" algn="l"/>
              </a:tabLst>
            </a:pPr>
            <a:r>
              <a:rPr kumimoji="0" lang="uk-UA" sz="2000" b="0" i="0" u="none" strike="noStrike" cap="none" normalizeH="0" baseline="0" dirty="0" smtClean="0">
                <a:ln>
                  <a:noFill/>
                </a:ln>
                <a:effectLst/>
                <a:latin typeface="Arial" pitchFamily="34" charset="0"/>
                <a:ea typeface="Calibri" pitchFamily="34" charset="0"/>
                <a:cs typeface="Arial" pitchFamily="34" charset="0"/>
              </a:rPr>
              <a:t>Біопаливо. Використання біогазу. </a:t>
            </a:r>
            <a:endParaRPr kumimoji="0" lang="ru-RU" sz="20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 pos="539750" algn="l"/>
                <a:tab pos="630238" algn="l"/>
              </a:tabLst>
            </a:pPr>
            <a:r>
              <a:rPr kumimoji="0" lang="uk-UA" sz="2000" b="0" i="0" u="none" strike="noStrike" cap="none" normalizeH="0" baseline="0" dirty="0" smtClean="0">
                <a:ln>
                  <a:noFill/>
                </a:ln>
                <a:effectLst/>
                <a:latin typeface="Arial" pitchFamily="34" charset="0"/>
                <a:ea typeface="Calibri" pitchFamily="34" charset="0"/>
                <a:cs typeface="Arial" pitchFamily="34" charset="0"/>
              </a:rPr>
              <a:t>Морські припливи та геотермальна енергія.</a:t>
            </a:r>
            <a:endParaRPr kumimoji="0" lang="uk-UA" sz="20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128528"/>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До альтернативних джерел енергії відносять енергію вітру, сонця, геотермальну, припливну та відливну та ін. Однак під час побудови схем енергопостачання слід брати до уваги, що енергія цих джерел змінна в часі та просторі, тобто не є стабільною, але самовідновною.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Самовідновні джерела мають меншу концентрацію енергії. Вона не сконцентрована в якихось місцях, а розсіяна на великому просторі. Ці джерела раціонально можуть бути використані лише в безпосередній близькості від споживача без передання енергії на значну відстань.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Сонце являє собою віддалений від Землі термоядерний реактор, в якому відбувається поєднання двох ядер водню в ядро гелію. За орієнтовними розрахунками, якщо енергію сонячного випромінювання прийняти за 100 %, то лише 15 % її досягає поверхні Землі.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При цьому Земля отримує близько 13 Вт/м</a:t>
            </a:r>
            <a:r>
              <a:rPr kumimoji="0" lang="uk-UA" sz="1400" b="0" i="0" u="none" strike="noStrike" cap="none" normalizeH="0" baseline="30000" dirty="0" smtClean="0">
                <a:ln>
                  <a:noFill/>
                </a:ln>
                <a:solidFill>
                  <a:schemeClr val="tx1"/>
                </a:solidFill>
                <a:effectLst/>
                <a:latin typeface="Times New Roman" pitchFamily="18" charset="0"/>
                <a:ea typeface="TimesNewRoman"/>
                <a:cs typeface="Times New Roman" pitchFamily="18" charset="0"/>
              </a:rPr>
              <a:t>2</a:t>
            </a:r>
            <a:r>
              <a:rPr kumimoji="0" lang="uk-UA" sz="9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енергії. Цей показник відомий як сонячна стала. Енергія потрапляє, головним чином, шляхом випромінювання в спектральному діапазоні від коротких хвиль довжиною 30 м до рентгенівських хвиль довжиною 10</a:t>
            </a:r>
            <a:r>
              <a:rPr kumimoji="0" lang="uk-UA" sz="1400" b="0" i="0" u="none" strike="noStrike" cap="none" normalizeH="0" baseline="30000" dirty="0" smtClean="0">
                <a:ln>
                  <a:noFill/>
                </a:ln>
                <a:solidFill>
                  <a:schemeClr val="tx1"/>
                </a:solidFill>
                <a:effectLst/>
                <a:latin typeface="Times New Roman" pitchFamily="18" charset="0"/>
                <a:ea typeface="TimesNewRoman"/>
                <a:cs typeface="Times New Roman" pitchFamily="18" charset="0"/>
              </a:rPr>
              <a:t>-10</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м. Сонце – це невичерпне джерело екологічно чистої енергії, але воно не може використовуватися рівномірно. Кількість сонячної енергії, яка за рік надходить на 1м</a:t>
            </a:r>
            <a:r>
              <a:rPr kumimoji="0" lang="uk-UA" sz="1400" b="0" i="0" u="none" strike="noStrike" cap="none" normalizeH="0" baseline="30000" dirty="0" smtClean="0">
                <a:ln>
                  <a:noFill/>
                </a:ln>
                <a:solidFill>
                  <a:schemeClr val="tx1"/>
                </a:solidFill>
                <a:effectLst/>
                <a:latin typeface="Times New Roman" pitchFamily="18" charset="0"/>
                <a:ea typeface="TimesNewRoman"/>
                <a:cs typeface="Times New Roman" pitchFamily="18" charset="0"/>
              </a:rPr>
              <a:t>2</a:t>
            </a:r>
            <a:r>
              <a:rPr kumimoji="0" lang="uk-UA" sz="9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Землі змінюється від 3000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МДж</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/м</a:t>
            </a:r>
            <a:r>
              <a:rPr kumimoji="0" lang="uk-UA" sz="1400" b="0" i="0" u="none" strike="noStrike" cap="none" normalizeH="0" baseline="30000" dirty="0" smtClean="0">
                <a:ln>
                  <a:noFill/>
                </a:ln>
                <a:solidFill>
                  <a:schemeClr val="tx1"/>
                </a:solidFill>
                <a:effectLst/>
                <a:latin typeface="Times New Roman" pitchFamily="18" charset="0"/>
                <a:ea typeface="TimesNewRoman"/>
                <a:cs typeface="Times New Roman" pitchFamily="18" charset="0"/>
              </a:rPr>
              <a:t>2</a:t>
            </a:r>
            <a:r>
              <a:rPr kumimoji="0" lang="uk-UA" sz="9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в пустелях, до 8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МДж</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/м</a:t>
            </a:r>
            <a:r>
              <a:rPr kumimoji="0" lang="uk-UA" sz="1400" b="0" i="0" u="none" strike="noStrike" cap="none" normalizeH="0" baseline="30000" dirty="0" smtClean="0">
                <a:ln>
                  <a:noFill/>
                </a:ln>
                <a:solidFill>
                  <a:schemeClr val="tx1"/>
                </a:solidFill>
                <a:effectLst/>
                <a:latin typeface="Times New Roman" pitchFamily="18" charset="0"/>
                <a:ea typeface="TimesNewRoman"/>
                <a:cs typeface="Times New Roman" pitchFamily="18" charset="0"/>
              </a:rPr>
              <a:t>2</a:t>
            </a:r>
            <a:r>
              <a:rPr kumimoji="0" lang="uk-UA" sz="9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на півночі. До того ж тривалість сонячного опромінювання поверхні землі змінюється залежно від хмарності.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Енергію сонця можна перетворити в електроенергію за допомогою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геліоенергетичних</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установок. В експериментальних системах величезна кількість керованих комп’ютером дзеркал спостерігають Сонце і фокусують сонячне світло на центральному пункті збору сонячної енергії, що зазвичай розташований на горі, або високій вежі. Це висококонцентроване сонячне світло забезпечує розігрів теплоносія, який під високим тиском подається на лопаті турбіни, що виробляє електричний струм.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Найбільша у світі сонячна станція функціонує в Піренейських горах на півдні Франції з 1970 р. У ній досягається температура до 2000 </a:t>
            </a:r>
            <a:r>
              <a:rPr kumimoji="0" lang="uk-UA" sz="1400" b="0" i="0" u="none" strike="noStrike" cap="none" normalizeH="0" baseline="30000" dirty="0" err="1" smtClean="0">
                <a:ln>
                  <a:noFill/>
                </a:ln>
                <a:solidFill>
                  <a:schemeClr val="tx1"/>
                </a:solidFill>
                <a:effectLst/>
                <a:latin typeface="Times New Roman" pitchFamily="18" charset="0"/>
                <a:ea typeface="TimesNewRoman"/>
                <a:cs typeface="Times New Roman" pitchFamily="18" charset="0"/>
              </a:rPr>
              <a:t>о</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С</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Ця енергія використовується для виробництва чистих металів, а надмірне тепло для виробництва електричного струму. Існують експериментальні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геліоенергетичні</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установки в Італії, Японії, США. Але їх вартість в 4-6 разів дорожча, ніж вартість нової АЕС.</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Електроенергію виробляють також за допомогою батарей фотогальванічних елементів. Фотогальванічний елемент </a:t>
            </a:r>
            <a:r>
              <a:rPr kumimoji="0" lang="uk-UA" sz="12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це прямий перетворювач світлової енергії в електричну.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Наприклад, в Домініканській республіці, де 2 тис. будинків мають фотоелектричні установки, сконструйовані за останні дев’ять років. Ціна такої установки 2 тис. доларів. В Шрі-Ланці використано 10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млн</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доларів на електрифікацію 60 тис. будинків за допомогою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фотосистем</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Ціна системи потужністю 500 Вт, включаючи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фотопанель</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джерело світла та акумуляторну батарею, складає 500 доларів. Річні значення інтенсивності сонячного випромінювання на горизонтальній поверхні площею 1 м² складають: для екватора, широта 0º – 2200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кВт-год</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середні широти, 45º – 1900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кВт-год</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Центральна Англія, 52º – 1400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кВт-год</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 66,5º – 1200 </a:t>
            </a:r>
            <a:r>
              <a:rPr kumimoji="0" lang="uk-UA" sz="1400" b="0" i="0" u="none" strike="noStrike" cap="none" normalizeH="0" baseline="0" dirty="0" err="1" smtClean="0">
                <a:ln>
                  <a:noFill/>
                </a:ln>
                <a:solidFill>
                  <a:schemeClr val="tx1"/>
                </a:solidFill>
                <a:effectLst/>
                <a:latin typeface="Times New Roman" pitchFamily="18" charset="0"/>
                <a:ea typeface="TimesNewRoman"/>
                <a:cs typeface="Times New Roman" pitchFamily="18" charset="0"/>
              </a:rPr>
              <a:t>кВт-год</a:t>
            </a:r>
            <a:r>
              <a:rPr kumimoji="0" lang="uk-UA" sz="1400" b="0" i="0" u="none" strike="noStrike" cap="none" normalizeH="0" baseline="0" dirty="0" smtClean="0">
                <a:ln>
                  <a:noFill/>
                </a:ln>
                <a:solidFill>
                  <a:schemeClr val="tx1"/>
                </a:solidFill>
                <a:effectLst/>
                <a:latin typeface="Times New Roman" pitchFamily="18" charset="0"/>
                <a:ea typeface="TimesNewRoman"/>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25</TotalTime>
  <Words>4626</Words>
  <Application>Microsoft Office PowerPoint</Application>
  <PresentationFormat>Экран (4:3)</PresentationFormat>
  <Paragraphs>110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Бумажная</vt:lpstr>
      <vt:lpstr>Лекція 7</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7</dc:title>
  <dc:creator>Руслан Аминов</dc:creator>
  <cp:lastModifiedBy>Руслан Аминов</cp:lastModifiedBy>
  <cp:revision>10</cp:revision>
  <dcterms:created xsi:type="dcterms:W3CDTF">2024-05-06T18:45:06Z</dcterms:created>
  <dcterms:modified xsi:type="dcterms:W3CDTF">2024-05-06T19:10:07Z</dcterms:modified>
</cp:coreProperties>
</file>