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4" r:id="rId10"/>
    <p:sldId id="265" r:id="rId11"/>
    <p:sldId id="263" r:id="rId12"/>
    <p:sldId id="272" r:id="rId13"/>
    <p:sldId id="273" r:id="rId14"/>
    <p:sldId id="267" r:id="rId15"/>
    <p:sldId id="269" r:id="rId16"/>
    <p:sldId id="270" r:id="rId17"/>
    <p:sldId id="271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8AC78D18-EA32-410D-AD65-F50F04403100}">
          <p14:sldIdLst>
            <p14:sldId id="256"/>
            <p14:sldId id="257"/>
            <p14:sldId id="258"/>
            <p14:sldId id="259"/>
            <p14:sldId id="266"/>
            <p14:sldId id="260"/>
            <p14:sldId id="261"/>
            <p14:sldId id="262"/>
            <p14:sldId id="264"/>
            <p14:sldId id="265"/>
            <p14:sldId id="263"/>
            <p14:sldId id="272"/>
            <p14:sldId id="273"/>
            <p14:sldId id="267"/>
            <p14:sldId id="269"/>
            <p14:sldId id="270"/>
            <p14:sldId id="271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Видатні вчені-дефектологи кінця </a:t>
            </a:r>
            <a:r>
              <a:rPr lang="uk-UA" b="1" dirty="0" err="1"/>
              <a:t>ХХ-поч</a:t>
            </a:r>
            <a:r>
              <a:rPr lang="uk-UA" b="1" dirty="0"/>
              <a:t>. ХХІ ст</a:t>
            </a:r>
            <a:r>
              <a:rPr lang="uk-UA" b="1" dirty="0" smtClean="0"/>
              <a:t>.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510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Л.С.Виготський зазначав, що “…дефективна дитина являє собою якісно відмінний, своєрідний тип розвитку. Як з кисню та водню виникає не суміш газів, а вода, так само особистість бідної на розум дитини є щось якісно інше, ніж просто сума недорозвинених функцій та властивостей. …Дитина, розвиток якої ускладнений дефектом, не є просто менш розвинена, ніж її нормальні однолітки, діти, а інакше розвинена”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47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Актуальними в наш час залишаються його погляди й на проблему віку, вікової періодизації онтогенезу, його розуміння новоутворень у психіці, соціальної ситуації розвитку, стабільних та критичних періодів та </a:t>
            </a:r>
            <a:r>
              <a:rPr lang="uk-UA" dirty="0" err="1"/>
              <a:t>ін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64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Психологи та медики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Григорій</a:t>
            </a:r>
            <a:r>
              <a:rPr lang="ru-RU" dirty="0"/>
              <a:t> </a:t>
            </a:r>
            <a:r>
              <a:rPr lang="ru-RU" dirty="0" err="1"/>
              <a:t>Іванович</a:t>
            </a:r>
            <a:r>
              <a:rPr lang="ru-RU" dirty="0"/>
              <a:t> </a:t>
            </a:r>
            <a:r>
              <a:rPr lang="ru-RU" dirty="0" err="1"/>
              <a:t>Россолімо</a:t>
            </a:r>
            <a:r>
              <a:rPr lang="ru-RU" dirty="0"/>
              <a:t> (1860-1928), </a:t>
            </a:r>
            <a:r>
              <a:rPr lang="ru-RU" dirty="0" err="1"/>
              <a:t>видатний</a:t>
            </a:r>
            <a:r>
              <a:rPr lang="ru-RU" dirty="0"/>
              <a:t> невропатолог і </a:t>
            </a:r>
            <a:r>
              <a:rPr lang="ru-RU" dirty="0" err="1"/>
              <a:t>психіатр</a:t>
            </a:r>
            <a:r>
              <a:rPr lang="ru-RU" dirty="0"/>
              <a:t>, стояв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витоків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школи-санаторію</a:t>
            </a:r>
            <a:r>
              <a:rPr lang="ru-RU" dirty="0"/>
              <a:t> для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фізичними</a:t>
            </a:r>
            <a:r>
              <a:rPr lang="ru-RU" dirty="0"/>
              <a:t> та </a:t>
            </a:r>
            <a:r>
              <a:rPr lang="ru-RU" dirty="0" err="1"/>
              <a:t>психічними</a:t>
            </a:r>
            <a:r>
              <a:rPr lang="ru-RU" dirty="0"/>
              <a:t> </a:t>
            </a:r>
            <a:r>
              <a:rPr lang="ru-RU" dirty="0" err="1"/>
              <a:t>порушеннями</a:t>
            </a:r>
            <a:r>
              <a:rPr lang="ru-RU" dirty="0" smtClean="0"/>
              <a:t>.</a:t>
            </a:r>
          </a:p>
          <a:p>
            <a:r>
              <a:rPr lang="ru-RU" dirty="0"/>
              <a:t>Клара </a:t>
            </a:r>
            <a:r>
              <a:rPr lang="ru-RU" dirty="0" err="1"/>
              <a:t>Самійлівна</a:t>
            </a:r>
            <a:r>
              <a:rPr lang="ru-RU" dirty="0"/>
              <a:t> </a:t>
            </a:r>
            <a:r>
              <a:rPr lang="ru-RU" dirty="0" err="1"/>
              <a:t>Лебединська</a:t>
            </a:r>
            <a:r>
              <a:rPr lang="ru-RU" dirty="0"/>
              <a:t> (1925-1993) – </a:t>
            </a:r>
            <a:r>
              <a:rPr lang="ru-RU" dirty="0" err="1"/>
              <a:t>видатний</a:t>
            </a:r>
            <a:r>
              <a:rPr lang="ru-RU" dirty="0"/>
              <a:t> дитячий </a:t>
            </a:r>
            <a:r>
              <a:rPr lang="ru-RU" dirty="0" err="1"/>
              <a:t>психіатр</a:t>
            </a:r>
            <a:r>
              <a:rPr lang="ru-RU" dirty="0"/>
              <a:t> і дефектолог</a:t>
            </a:r>
            <a:r>
              <a:rPr lang="ru-RU" dirty="0" smtClean="0"/>
              <a:t>.</a:t>
            </a:r>
          </a:p>
          <a:p>
            <a:r>
              <a:rPr lang="uk-UA" dirty="0"/>
              <a:t>Володимир Іванович </a:t>
            </a:r>
            <a:r>
              <a:rPr lang="uk-UA" dirty="0" err="1"/>
              <a:t>Лубовський</a:t>
            </a:r>
            <a:r>
              <a:rPr lang="uk-UA" dirty="0"/>
              <a:t> </a:t>
            </a:r>
            <a:r>
              <a:rPr lang="uk-UA" dirty="0" smtClean="0"/>
              <a:t>– основні </a:t>
            </a:r>
            <a:r>
              <a:rPr lang="uk-UA" dirty="0"/>
              <a:t>напрямки наукових досліджень В.І. </a:t>
            </a:r>
            <a:r>
              <a:rPr lang="uk-UA" dirty="0" err="1"/>
              <a:t>Лубовського</a:t>
            </a:r>
            <a:r>
              <a:rPr lang="uk-UA" dirty="0"/>
              <a:t> пов'язані з проблемами загальних і специфічних закономірностей психічного розвитку дітей з розумовими та фізичними вадами, регуляторних механізмів їх діяльності, диференціальної діагностики порушень психічного розвитку</a:t>
            </a:r>
            <a:r>
              <a:rPr lang="uk-UA" dirty="0" smtClean="0"/>
              <a:t>.</a:t>
            </a:r>
          </a:p>
          <a:p>
            <a:r>
              <a:rPr lang="uk-UA" dirty="0"/>
              <a:t>Людмила Іванівна </a:t>
            </a:r>
            <a:r>
              <a:rPr lang="uk-UA" dirty="0" err="1" smtClean="0"/>
              <a:t>Солнцева</a:t>
            </a:r>
            <a:r>
              <a:rPr lang="uk-UA" dirty="0"/>
              <a:t> - Наукові інтереси Л.І. </a:t>
            </a:r>
            <a:r>
              <a:rPr lang="uk-UA" dirty="0" err="1"/>
              <a:t>Солнцевої</a:t>
            </a:r>
            <a:r>
              <a:rPr lang="uk-UA" dirty="0"/>
              <a:t> охоплюють широке коло проблем </a:t>
            </a:r>
            <a:r>
              <a:rPr lang="uk-UA" dirty="0" err="1"/>
              <a:t>тифлопсихології</a:t>
            </a:r>
            <a:r>
              <a:rPr lang="uk-UA" dirty="0"/>
              <a:t> і тифлопедагогіки, де особливе місце займають питання фізичного виховання дітей з порушеннями зору, їх інтеграції в масові школи і дитячі </a:t>
            </a:r>
            <a:r>
              <a:rPr lang="uk-UA" dirty="0" smtClean="0"/>
              <a:t>сади.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030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Видатні діячі </a:t>
            </a:r>
            <a:r>
              <a:rPr lang="uk-UA" dirty="0" err="1"/>
              <a:t>дефектологоії</a:t>
            </a:r>
            <a:r>
              <a:rPr lang="uk-UA" dirty="0"/>
              <a:t>,  корекційної та спеціальної педагогіки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Микола</a:t>
            </a:r>
            <a:r>
              <a:rPr lang="ru-RU" dirty="0"/>
              <a:t> Михайлович </a:t>
            </a:r>
            <a:r>
              <a:rPr lang="ru-RU" dirty="0" err="1"/>
              <a:t>Лаговський</a:t>
            </a:r>
            <a:r>
              <a:rPr lang="ru-RU" dirty="0"/>
              <a:t> (1862-1933</a:t>
            </a:r>
            <a:r>
              <a:rPr lang="ru-RU" dirty="0" smtClean="0"/>
              <a:t>)</a:t>
            </a:r>
          </a:p>
          <a:p>
            <a:r>
              <a:rPr lang="uk-UA" dirty="0"/>
              <a:t>Федір Андрійович </a:t>
            </a:r>
            <a:r>
              <a:rPr lang="uk-UA" dirty="0" err="1"/>
              <a:t>Рау</a:t>
            </a:r>
            <a:r>
              <a:rPr lang="uk-UA" dirty="0"/>
              <a:t> (1868-1957</a:t>
            </a:r>
            <a:r>
              <a:rPr lang="uk-UA" dirty="0" smtClean="0"/>
              <a:t>)</a:t>
            </a:r>
          </a:p>
          <a:p>
            <a:r>
              <a:rPr lang="uk-UA" dirty="0"/>
              <a:t>Тетяна Олександрівна Власова (1905-1986) </a:t>
            </a:r>
            <a:endParaRPr lang="uk-UA" dirty="0" smtClean="0"/>
          </a:p>
          <a:p>
            <a:r>
              <a:rPr lang="uk-UA" dirty="0"/>
              <a:t>Роза Євгенівна </a:t>
            </a:r>
            <a:r>
              <a:rPr lang="uk-UA" dirty="0" err="1"/>
              <a:t>Левіна</a:t>
            </a:r>
            <a:r>
              <a:rPr lang="uk-UA" dirty="0"/>
              <a:t> (1908-1989</a:t>
            </a:r>
            <a:r>
              <a:rPr lang="uk-UA" dirty="0" smtClean="0"/>
              <a:t>)</a:t>
            </a:r>
          </a:p>
          <a:p>
            <a:r>
              <a:rPr lang="uk-UA" dirty="0"/>
              <a:t>Кирило Георгійович </a:t>
            </a:r>
            <a:r>
              <a:rPr lang="uk-UA" dirty="0" err="1"/>
              <a:t>Коровін</a:t>
            </a:r>
            <a:r>
              <a:rPr lang="uk-UA" dirty="0"/>
              <a:t> (1917-2001</a:t>
            </a:r>
            <a:r>
              <a:rPr lang="uk-UA" dirty="0" smtClean="0"/>
              <a:t>)</a:t>
            </a:r>
          </a:p>
          <a:p>
            <a:r>
              <a:rPr lang="uk-UA" dirty="0"/>
              <a:t>Ніна Феодосіївна </a:t>
            </a:r>
            <a:r>
              <a:rPr lang="uk-UA" dirty="0" err="1"/>
              <a:t>Слезіма</a:t>
            </a:r>
            <a:r>
              <a:rPr lang="uk-UA" dirty="0"/>
              <a:t> (1922-1996</a:t>
            </a:r>
            <a:r>
              <a:rPr lang="uk-UA" dirty="0" smtClean="0"/>
              <a:t>)</a:t>
            </a:r>
          </a:p>
          <a:p>
            <a:r>
              <a:rPr lang="uk-UA" dirty="0"/>
              <a:t>Тетяна Всеволодівна Розанова (1928-2007</a:t>
            </a:r>
            <a:r>
              <a:rPr lang="uk-UA" dirty="0" smtClean="0"/>
              <a:t>)</a:t>
            </a:r>
          </a:p>
          <a:p>
            <a:r>
              <a:rPr lang="uk-UA" dirty="0"/>
              <a:t>Галина Лазарівна Зайцева (1934-2005</a:t>
            </a:r>
            <a:r>
              <a:rPr lang="uk-UA" dirty="0" smtClean="0"/>
              <a:t>)</a:t>
            </a:r>
          </a:p>
          <a:p>
            <a:r>
              <a:rPr lang="uk-UA" dirty="0"/>
              <a:t>Володимир Ілліч </a:t>
            </a:r>
            <a:r>
              <a:rPr lang="uk-UA" dirty="0" err="1"/>
              <a:t>Бельтюков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2837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Є. СОБОТОВИЧ ТА ЇЇ ЗНАЧЕННЯ ДЛЯ РОЗВИТКУ ЛОГОПЕДІЇ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та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недорікуватості</a:t>
            </a:r>
            <a:r>
              <a:rPr lang="ru-RU" dirty="0"/>
              <a:t> в </a:t>
            </a:r>
            <a:r>
              <a:rPr lang="ru-RU" dirty="0" err="1"/>
              <a:t>працях</a:t>
            </a:r>
            <a:r>
              <a:rPr lang="ru-RU" dirty="0"/>
              <a:t> Є. </a:t>
            </a:r>
            <a:r>
              <a:rPr lang="ru-RU" dirty="0" err="1" smtClean="0"/>
              <a:t>Собот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Внесок</a:t>
            </a:r>
            <a:r>
              <a:rPr lang="ru-RU" dirty="0" smtClean="0"/>
              <a:t> </a:t>
            </a:r>
            <a:r>
              <a:rPr lang="ru-RU" dirty="0"/>
              <a:t>Є. </a:t>
            </a:r>
            <a:r>
              <a:rPr lang="ru-RU" dirty="0" err="1"/>
              <a:t>Соботович</a:t>
            </a:r>
            <a:r>
              <a:rPr lang="ru-RU" dirty="0"/>
              <a:t> у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системних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 smtClean="0"/>
              <a:t>мовлення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/>
              <a:t>психолінгвістичної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мовленнєвої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у </a:t>
            </a:r>
            <a:r>
              <a:rPr lang="ru-RU" dirty="0" err="1"/>
              <a:t>працях</a:t>
            </a:r>
            <a:r>
              <a:rPr lang="ru-RU" dirty="0"/>
              <a:t> Є. </a:t>
            </a:r>
            <a:r>
              <a:rPr lang="ru-RU" dirty="0" err="1"/>
              <a:t>Соботович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/>
              <a:t>Є. </a:t>
            </a:r>
            <a:r>
              <a:rPr lang="ru-RU" dirty="0" err="1"/>
              <a:t>Соботович</a:t>
            </a:r>
            <a:r>
              <a:rPr lang="ru-RU" dirty="0"/>
              <a:t> у </a:t>
            </a:r>
            <a:r>
              <a:rPr lang="ru-RU" dirty="0" err="1"/>
              <a:t>створенні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спеціальної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для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психофізичними</a:t>
            </a:r>
            <a:r>
              <a:rPr lang="ru-RU" dirty="0"/>
              <a:t> </a:t>
            </a:r>
            <a:r>
              <a:rPr lang="ru-RU" dirty="0" err="1" smtClean="0"/>
              <a:t>вадами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Наукова</a:t>
            </a:r>
            <a:r>
              <a:rPr lang="ru-RU" dirty="0" smtClean="0"/>
              <a:t> </a:t>
            </a:r>
            <a:r>
              <a:rPr lang="ru-RU" dirty="0"/>
              <a:t>школа </a:t>
            </a:r>
            <a:r>
              <a:rPr lang="ru-RU" dirty="0" err="1"/>
              <a:t>професора</a:t>
            </a:r>
            <a:r>
              <a:rPr lang="ru-RU" dirty="0"/>
              <a:t> Є. </a:t>
            </a:r>
            <a:r>
              <a:rPr lang="ru-RU" dirty="0" err="1" smtClean="0"/>
              <a:t>Соботович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39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Іван Гаврилович Єременко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/>
              <a:t> з 1949 р. він пов'язав свою долю з дефектологією, вступивши до аспірантури діючого в ті роки Науково-дослідного інституту дефектології Міністерства освіти Української РСР. З 1959 по 1986 роки плідно працював у Науково-дослідному інституті педагогіки МО України на посаді завідувача відділу дефектології, а згодом - лабораторії </a:t>
            </a:r>
            <a:r>
              <a:rPr lang="uk-UA" dirty="0" err="1"/>
              <a:t>олігофренопедагогіки</a:t>
            </a:r>
            <a:r>
              <a:rPr lang="uk-UA" dirty="0"/>
              <a:t>. З того часу вся багатогранна науково-педагогічна діяльність Івана Гавриловича була пов'язана з розробкою проблем навчання і виховання дітей з порушеннями психофізичного розвитку. Водночас з великою організаційною роботою зі створення в Україні мережі спеціальних навчально-виховних закладів </a:t>
            </a:r>
            <a:r>
              <a:rPr lang="uk-UA" dirty="0" err="1"/>
              <a:t>інтернатного</a:t>
            </a:r>
            <a:r>
              <a:rPr lang="uk-UA" dirty="0"/>
              <a:t> типу для цих дітей І.Г. Єременко розпочав дослідження науково-теоретичних і методичних аспектів </a:t>
            </a:r>
            <a:r>
              <a:rPr lang="uk-UA" dirty="0" err="1"/>
              <a:t>олігофренопедагогіки</a:t>
            </a:r>
            <a:r>
              <a:rPr lang="uk-UA" dirty="0"/>
              <a:t>, закономірностей і особливостей корекційного навчання та виховання дітей з порушеннями розумового розвитку, зробив вагомий внесок у розробку змісту спеціальної освіти цієї категорії дітей. І.Г. Єременко ініціював і підтримував наукові дослідження з інших галузей дефектології - сурдопедагогіки, тифлопедагогіки, логопедії, навчання дітей із затримкою психічного розвитку.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874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err="1"/>
              <a:t>Синьов</a:t>
            </a:r>
            <a:r>
              <a:rPr lang="uk-UA" b="1" dirty="0"/>
              <a:t> Віктор </a:t>
            </a:r>
            <a:r>
              <a:rPr lang="uk-UA" b="1" dirty="0" smtClean="0"/>
              <a:t>Миколайович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Директор </a:t>
            </a:r>
            <a:r>
              <a:rPr lang="uk-UA" dirty="0"/>
              <a:t>Інституту корекційної педагогіки та психології Національного педагогічного університету імені М. П. Драгоманова, дійсний член Національної академії педагогічних наук України, професор, Президент Асоціації корекційних педагогів України</a:t>
            </a:r>
            <a:r>
              <a:rPr lang="uk-UA" dirty="0" smtClean="0"/>
              <a:t>.</a:t>
            </a:r>
          </a:p>
          <a:p>
            <a:r>
              <a:rPr lang="ru-RU" dirty="0" err="1"/>
              <a:t>Захистив</a:t>
            </a:r>
            <a:r>
              <a:rPr lang="ru-RU" dirty="0"/>
              <a:t> </a:t>
            </a:r>
            <a:r>
              <a:rPr lang="ru-RU" dirty="0" err="1"/>
              <a:t>кандидатську</a:t>
            </a:r>
            <a:r>
              <a:rPr lang="ru-RU" dirty="0"/>
              <a:t> (1968) та </a:t>
            </a:r>
            <a:r>
              <a:rPr lang="ru-RU" dirty="0" err="1"/>
              <a:t>докторську</a:t>
            </a:r>
            <a:r>
              <a:rPr lang="ru-RU" dirty="0"/>
              <a:t> (1988) </a:t>
            </a:r>
            <a:r>
              <a:rPr lang="ru-RU" dirty="0" err="1"/>
              <a:t>дисертації</a:t>
            </a:r>
            <a:r>
              <a:rPr lang="ru-RU" dirty="0"/>
              <a:t> з проблем </a:t>
            </a:r>
            <a:r>
              <a:rPr lang="ru-RU" dirty="0" err="1"/>
              <a:t>корекції</a:t>
            </a:r>
            <a:r>
              <a:rPr lang="ru-RU" dirty="0"/>
              <a:t> </a:t>
            </a:r>
            <a:r>
              <a:rPr lang="ru-RU" dirty="0" err="1"/>
              <a:t>інтелектуального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допоміжної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 smtClean="0"/>
              <a:t>.</a:t>
            </a:r>
          </a:p>
          <a:p>
            <a:r>
              <a:rPr lang="uk-UA" dirty="0"/>
              <a:t>Під керівництвом академіка підготовлено близько 30-ти докторських і кандидатських дисертацій у галузі загальної та корекційної педагогіки, спеціальної та юридичної психології. Його учні працюють в багатьох науково-педагогічних установах України, Росії, Молдови, Білорусії, Литви, Казахстану, Болгарії.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4973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Бондар Володимир Іванович 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dirty="0"/>
              <a:t>Після створення в Україні Академії педагогічних наук В.І. Бондаря призначено організатором і обрано першим директором Інституту дефектології АПН України (1993-2009 рр.), де він підготував плеяду талановитих українських вчених-дефектологів, які продовжують наукові дослідження теорії та історії корекційної педагогіки, спеціальної психології, методик викладання навчальних дисциплін в школах для дітей з особливостями психофізичного розвитку. Упродовж п’ятнадцяти років під його керівництвом інститут досяг значних успіхів і одержав визнання провідного в Україні та за її межами наукового центру з проблем психолого-педагогічної діагностики, корекційного навчання, виховання учнів</a:t>
            </a:r>
            <a:r>
              <a:rPr lang="uk-UA" dirty="0" smtClean="0"/>
              <a:t>.</a:t>
            </a:r>
          </a:p>
          <a:p>
            <a:r>
              <a:rPr lang="uk-UA" dirty="0"/>
              <a:t>Серйозним науковим досягненням В.І.Бондаря і творчого колективу Інституту спеціальної педагогіки НАПН України став науковий пошук та розробка нової методології корекційної освіти, на засадах якої створено «Концепцію спеціальної освіти осіб з особливостями психофізичного розвитку в Україні на найближчі роки та перспективу», «Державний стандарт спеціальної освіти» та «Концепцію реабілітації дітей-інвалідів та дітей з обмеженими фізичними та розумовими можливостями».</a:t>
            </a: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1421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Сучасний стан наукових </a:t>
            </a:r>
            <a:r>
              <a:rPr lang="uk-UA" dirty="0" smtClean="0"/>
              <a:t>досліджень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У </a:t>
            </a:r>
            <a:r>
              <a:rPr lang="ru-RU" dirty="0" err="1"/>
              <a:t>цілому</a:t>
            </a:r>
            <a:r>
              <a:rPr lang="ru-RU" dirty="0"/>
              <a:t> </a:t>
            </a:r>
            <a:r>
              <a:rPr lang="ru-RU" dirty="0" err="1"/>
              <a:t>освітні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до </a:t>
            </a:r>
            <a:r>
              <a:rPr lang="ru-RU" dirty="0" smtClean="0"/>
              <a:t>арсеналу корекційної </a:t>
            </a:r>
            <a:r>
              <a:rPr lang="ru-RU" dirty="0" err="1"/>
              <a:t>педагогіки</a:t>
            </a:r>
            <a:r>
              <a:rPr lang="ru-RU" dirty="0"/>
              <a:t>, лежать у </a:t>
            </a:r>
            <a:r>
              <a:rPr lang="ru-RU" dirty="0" err="1"/>
              <a:t>площині</a:t>
            </a:r>
            <a:r>
              <a:rPr lang="ru-RU" dirty="0"/>
              <a:t> </a:t>
            </a:r>
            <a:r>
              <a:rPr lang="ru-RU" dirty="0" err="1"/>
              <a:t>особистісно</a:t>
            </a:r>
            <a:r>
              <a:rPr lang="ru-RU" dirty="0"/>
              <a:t> </a:t>
            </a:r>
            <a:r>
              <a:rPr lang="ru-RU" dirty="0" err="1" smtClean="0"/>
              <a:t>орієнтованої</a:t>
            </a:r>
            <a:r>
              <a:rPr lang="ru-RU" dirty="0" smtClean="0"/>
              <a:t> </a:t>
            </a:r>
            <a:r>
              <a:rPr lang="uk-UA" dirty="0" smtClean="0"/>
              <a:t>освіти</a:t>
            </a:r>
            <a:r>
              <a:rPr lang="uk-UA" dirty="0"/>
              <a:t>, яка забезпечує розвиток і саморозвиток особистості учня </a:t>
            </a:r>
            <a:r>
              <a:rPr lang="uk-UA" dirty="0" smtClean="0"/>
              <a:t>з </a:t>
            </a:r>
            <a:r>
              <a:rPr lang="ru-RU" dirty="0" err="1" smtClean="0"/>
              <a:t>огляду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виявлені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як </a:t>
            </a:r>
            <a:r>
              <a:rPr lang="ru-RU" dirty="0" err="1" smtClean="0"/>
              <a:t>суб’єкта</a:t>
            </a:r>
            <a:r>
              <a:rPr lang="ru-RU" dirty="0" smtClean="0"/>
              <a:t> </a:t>
            </a:r>
            <a:r>
              <a:rPr lang="uk-UA" dirty="0" smtClean="0"/>
              <a:t>пізнання </a:t>
            </a:r>
            <a:r>
              <a:rPr lang="uk-UA" dirty="0"/>
              <a:t>і предметної діяльності</a:t>
            </a:r>
            <a:r>
              <a:rPr lang="uk-UA" dirty="0" smtClean="0"/>
              <a:t>.</a:t>
            </a:r>
          </a:p>
          <a:p>
            <a:r>
              <a:rPr lang="ru-RU" dirty="0" err="1"/>
              <a:t>Наступним</a:t>
            </a:r>
            <a:r>
              <a:rPr lang="ru-RU" dirty="0"/>
              <a:t> </a:t>
            </a:r>
            <a:r>
              <a:rPr lang="ru-RU" dirty="0" err="1"/>
              <a:t>соціальним</a:t>
            </a:r>
            <a:r>
              <a:rPr lang="ru-RU" dirty="0"/>
              <a:t> </a:t>
            </a:r>
            <a:r>
              <a:rPr lang="ru-RU" dirty="0" err="1"/>
              <a:t>замовленням</a:t>
            </a:r>
            <a:r>
              <a:rPr lang="ru-RU" dirty="0"/>
              <a:t> для </a:t>
            </a:r>
            <a:r>
              <a:rPr lang="ru-RU" dirty="0" smtClean="0"/>
              <a:t>корекційної </a:t>
            </a:r>
            <a:r>
              <a:rPr lang="ru-RU" dirty="0" err="1" smtClean="0"/>
              <a:t>педагогіки</a:t>
            </a:r>
            <a:r>
              <a:rPr lang="ru-RU" dirty="0" smtClean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супровід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раннього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/>
              <a:t>реабілітації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особливими</a:t>
            </a:r>
            <a:r>
              <a:rPr lang="ru-RU" dirty="0"/>
              <a:t> </a:t>
            </a:r>
            <a:r>
              <a:rPr lang="ru-RU" dirty="0" smtClean="0"/>
              <a:t>потребами.</a:t>
            </a:r>
          </a:p>
          <a:p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 err="1"/>
              <a:t>теоретичних</a:t>
            </a:r>
            <a:r>
              <a:rPr lang="ru-RU" dirty="0"/>
              <a:t> основ і </a:t>
            </a:r>
            <a:r>
              <a:rPr lang="ru-RU" dirty="0" err="1"/>
              <a:t>конкретних</a:t>
            </a:r>
            <a:r>
              <a:rPr lang="ru-RU" dirty="0"/>
              <a:t> методик </a:t>
            </a:r>
            <a:r>
              <a:rPr lang="ru-RU" dirty="0" err="1" smtClean="0"/>
              <a:t>ранніх</a:t>
            </a:r>
            <a:r>
              <a:rPr lang="ru-RU" dirty="0" smtClean="0"/>
              <a:t> </a:t>
            </a:r>
            <a:r>
              <a:rPr lang="uk-UA" dirty="0" smtClean="0"/>
              <a:t>диференціальних </a:t>
            </a:r>
            <a:r>
              <a:rPr lang="uk-UA" dirty="0"/>
              <a:t>діагностик аномального стану</a:t>
            </a:r>
            <a:endParaRPr lang="ru-RU" dirty="0" smtClean="0"/>
          </a:p>
          <a:p>
            <a:r>
              <a:rPr lang="ru-RU" dirty="0" err="1"/>
              <a:t>Системність</a:t>
            </a:r>
            <a:r>
              <a:rPr lang="ru-RU" dirty="0"/>
              <a:t> та </a:t>
            </a:r>
            <a:r>
              <a:rPr lang="ru-RU" dirty="0" err="1"/>
              <a:t>цілісність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наріжним</a:t>
            </a:r>
            <a:r>
              <a:rPr lang="ru-RU" dirty="0"/>
              <a:t> </a:t>
            </a:r>
            <a:r>
              <a:rPr lang="ru-RU" dirty="0" err="1"/>
              <a:t>каменем</a:t>
            </a:r>
            <a:r>
              <a:rPr lang="ru-RU" dirty="0"/>
              <a:t>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/>
              <a:t>принципів</a:t>
            </a:r>
            <a:r>
              <a:rPr lang="ru-RU" dirty="0"/>
              <a:t> корекційної </a:t>
            </a:r>
            <a:r>
              <a:rPr lang="ru-RU" dirty="0" err="1"/>
              <a:t>педагогіки</a:t>
            </a:r>
            <a:r>
              <a:rPr lang="ru-RU" dirty="0"/>
              <a:t>. І тут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звернути</a:t>
            </a:r>
            <a:r>
              <a:rPr lang="ru-RU" dirty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/>
              <a:t>новітню</a:t>
            </a:r>
            <a:r>
              <a:rPr lang="ru-RU" dirty="0"/>
              <a:t> </a:t>
            </a:r>
            <a:r>
              <a:rPr lang="ru-RU" dirty="0" err="1"/>
              <a:t>наукову</a:t>
            </a:r>
            <a:r>
              <a:rPr lang="ru-RU" dirty="0"/>
              <a:t> парадигму, яку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 smtClean="0"/>
              <a:t>синергетичною</a:t>
            </a:r>
            <a:r>
              <a:rPr lang="ru-RU" dirty="0" smtClean="0"/>
              <a:t> (</a:t>
            </a:r>
            <a:r>
              <a:rPr lang="uk-UA" dirty="0" smtClean="0"/>
              <a:t>міждисциплінарний підхід </a:t>
            </a:r>
            <a:r>
              <a:rPr lang="uk-UA" dirty="0"/>
              <a:t>та </a:t>
            </a:r>
            <a:r>
              <a:rPr lang="uk-UA" dirty="0" smtClean="0"/>
              <a:t>системно-синергетичні принципи </a:t>
            </a:r>
            <a:r>
              <a:rPr lang="uk-UA" dirty="0"/>
              <a:t>освіти</a:t>
            </a:r>
            <a:r>
              <a:rPr lang="ru-RU" dirty="0" smtClean="0"/>
              <a:t>).</a:t>
            </a:r>
          </a:p>
          <a:p>
            <a:r>
              <a:rPr lang="uk-UA" dirty="0" smtClean="0"/>
              <a:t>Застосування </a:t>
            </a:r>
            <a:r>
              <a:rPr lang="uk-UA" dirty="0"/>
              <a:t>сучасних </a:t>
            </a:r>
            <a:r>
              <a:rPr lang="uk-UA" dirty="0" err="1" smtClean="0"/>
              <a:t>інформаційно-</a:t>
            </a:r>
            <a:r>
              <a:rPr lang="ru-RU" dirty="0" err="1" smtClean="0"/>
              <a:t>телекомунікаційних</a:t>
            </a:r>
            <a:r>
              <a:rPr lang="ru-RU" dirty="0" smtClean="0"/>
              <a:t> </a:t>
            </a:r>
            <a:r>
              <a:rPr lang="ru-RU" dirty="0" err="1"/>
              <a:t>технологій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як </a:t>
            </a:r>
            <a:r>
              <a:rPr lang="ru-RU" dirty="0" err="1"/>
              <a:t>засобом</a:t>
            </a:r>
            <a:r>
              <a:rPr lang="ru-RU" dirty="0"/>
              <a:t> корекційної </a:t>
            </a:r>
            <a:r>
              <a:rPr lang="ru-RU" dirty="0" err="1" smtClean="0"/>
              <a:t>освіти</a:t>
            </a:r>
            <a:r>
              <a:rPr lang="ru-RU" dirty="0" smtClean="0"/>
              <a:t>, так </a:t>
            </a:r>
            <a:r>
              <a:rPr lang="ru-RU" dirty="0"/>
              <a:t>і </a:t>
            </a:r>
            <a:r>
              <a:rPr lang="ru-RU" dirty="0" err="1"/>
              <a:t>інструментом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галузі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/>
              <a:t>шляхів</a:t>
            </a:r>
            <a:r>
              <a:rPr lang="ru-RU" dirty="0"/>
              <a:t> </a:t>
            </a:r>
            <a:r>
              <a:rPr lang="ru-RU" dirty="0" err="1"/>
              <a:t>ефективної</a:t>
            </a:r>
            <a:r>
              <a:rPr lang="ru-RU" dirty="0"/>
              <a:t> </a:t>
            </a:r>
            <a:r>
              <a:rPr lang="ru-RU" dirty="0" err="1"/>
              <a:t>інтеграції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smtClean="0"/>
              <a:t>з </a:t>
            </a:r>
            <a:r>
              <a:rPr lang="ru-RU" dirty="0" err="1" smtClean="0"/>
              <a:t>порушеннями</a:t>
            </a:r>
            <a:r>
              <a:rPr lang="ru-RU" dirty="0" smtClean="0"/>
              <a:t> </a:t>
            </a:r>
            <a:r>
              <a:rPr lang="ru-RU" dirty="0" err="1"/>
              <a:t>психофізичного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в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здорових</a:t>
            </a:r>
            <a:r>
              <a:rPr lang="ru-RU" dirty="0" smtClean="0"/>
              <a:t> </a:t>
            </a:r>
            <a:r>
              <a:rPr lang="ru-RU" dirty="0" err="1"/>
              <a:t>однолітків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науково-методичне</a:t>
            </a:r>
            <a:r>
              <a:rPr lang="ru-RU" dirty="0"/>
              <a:t> й </a:t>
            </a:r>
            <a:r>
              <a:rPr lang="ru-RU" dirty="0" err="1" smtClean="0"/>
              <a:t>дидактичне</a:t>
            </a:r>
            <a:r>
              <a:rPr lang="ru-RU" dirty="0" smtClean="0"/>
              <a:t> </a:t>
            </a:r>
            <a:r>
              <a:rPr lang="uk-UA" dirty="0" smtClean="0"/>
              <a:t>забезпечення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94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Значення концепцій Л.С. Виготського для становлення і розвитку дефектології як науки.</a:t>
            </a:r>
          </a:p>
          <a:p>
            <a:r>
              <a:rPr lang="uk-UA" dirty="0"/>
              <a:t>Видатні діячі сурдопедагогіки, логопедії </a:t>
            </a:r>
            <a:r>
              <a:rPr lang="uk-UA" dirty="0" err="1"/>
              <a:t>аутології</a:t>
            </a:r>
            <a:r>
              <a:rPr lang="uk-UA" dirty="0"/>
              <a:t>;</a:t>
            </a:r>
          </a:p>
          <a:p>
            <a:r>
              <a:rPr lang="uk-UA" dirty="0"/>
              <a:t>Сучасний стан наукових досліджень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476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Рекомендована л</a:t>
            </a:r>
            <a:r>
              <a:rPr lang="uk-UA" dirty="0" err="1" smtClean="0"/>
              <a:t>ітература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err="1"/>
              <a:t>Хохліна</a:t>
            </a:r>
            <a:r>
              <a:rPr lang="uk-UA" dirty="0"/>
              <a:t> О.П. Значення поглядів Л.С.Виготського для розробки проблеми розвитку дитини з інтелектуальними </a:t>
            </a:r>
            <a:r>
              <a:rPr lang="uk-UA" dirty="0" smtClean="0"/>
              <a:t>порушеннями</a:t>
            </a:r>
          </a:p>
          <a:p>
            <a:r>
              <a:rPr lang="ru-RU" dirty="0"/>
              <a:t>Выготский Л.С. </a:t>
            </a:r>
            <a:r>
              <a:rPr lang="ru-RU" dirty="0" err="1"/>
              <a:t>Собр.соч</a:t>
            </a:r>
            <a:r>
              <a:rPr lang="ru-RU" dirty="0"/>
              <a:t>.: В 6-ти т. – М.: Педагогика, 1982.– Т.2. –504 </a:t>
            </a:r>
            <a:r>
              <a:rPr lang="ru-RU" dirty="0" smtClean="0"/>
              <a:t>с</a:t>
            </a:r>
          </a:p>
          <a:p>
            <a:r>
              <a:rPr lang="uk-UA" dirty="0"/>
              <a:t>Євгенія </a:t>
            </a:r>
            <a:r>
              <a:rPr lang="uk-UA" dirty="0" err="1"/>
              <a:t>Линдіна</a:t>
            </a:r>
            <a:r>
              <a:rPr lang="uk-UA" dirty="0"/>
              <a:t> ВНЕСОК НАУКОВОПЕДАГОГІЧНОЇ СПАДЩИНИ Є. Ф. СОБОТОВИЧ У РОЗВИТОК ВІТЧИЗНЯНОЇ ЛОГОПЕДІЇ</a:t>
            </a: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2583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Значення концепцій Л.С. Виготського для становлення і розвитку дефектології як науки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3833267"/>
          </a:xfrm>
        </p:spPr>
        <p:txBody>
          <a:bodyPr/>
          <a:lstStyle/>
          <a:p>
            <a:r>
              <a:rPr lang="uk-UA" dirty="0"/>
              <a:t>Саме Л.С.Виготський, розробляючи теорію </a:t>
            </a:r>
            <a:r>
              <a:rPr lang="uk-UA" dirty="0" smtClean="0"/>
              <a:t>культурно-історичного розвитку </a:t>
            </a:r>
            <a:r>
              <a:rPr lang="uk-UA" dirty="0"/>
              <a:t>психіки людини, започаткував дослідження, в результаті </a:t>
            </a:r>
            <a:r>
              <a:rPr lang="uk-UA" dirty="0" smtClean="0"/>
              <a:t>яких сформульовано </a:t>
            </a:r>
            <a:r>
              <a:rPr lang="uk-UA" dirty="0"/>
              <a:t>принцип єдності свідомості й діяльності, що став </a:t>
            </a:r>
            <a:r>
              <a:rPr lang="uk-UA" dirty="0" smtClean="0"/>
              <a:t>основою </a:t>
            </a:r>
            <a:r>
              <a:rPr lang="uk-UA" dirty="0" err="1" smtClean="0"/>
              <a:t>діяльнісного</a:t>
            </a:r>
            <a:r>
              <a:rPr lang="uk-UA" dirty="0" smtClean="0"/>
              <a:t> </a:t>
            </a:r>
            <a:r>
              <a:rPr lang="uk-UA" dirty="0"/>
              <a:t>підходу в психології (С.Л.</a:t>
            </a:r>
            <a:r>
              <a:rPr lang="uk-UA" dirty="0" err="1"/>
              <a:t>Рубінштейн</a:t>
            </a:r>
            <a:r>
              <a:rPr lang="uk-UA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9058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8136904" cy="6232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758" y="-243408"/>
            <a:ext cx="1007604" cy="1435596"/>
          </a:xfrm>
        </p:spPr>
        <p:txBody>
          <a:bodyPr/>
          <a:lstStyle/>
          <a:p>
            <a:r>
              <a:rPr lang="uk-UA" dirty="0" smtClean="0"/>
              <a:t>Л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6093296"/>
            <a:ext cx="4176464" cy="57606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815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27984" y="1268760"/>
            <a:ext cx="4608512" cy="5040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ЗБР та ЗАР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Значною</a:t>
            </a:r>
            <a:r>
              <a:rPr lang="ru-RU" dirty="0"/>
              <a:t> заслугою </a:t>
            </a:r>
            <a:r>
              <a:rPr lang="ru-RU" dirty="0" err="1"/>
              <a:t>Л.С.Виготського</a:t>
            </a:r>
            <a:r>
              <a:rPr lang="ru-RU" dirty="0"/>
              <a:t> перед </a:t>
            </a:r>
            <a:r>
              <a:rPr lang="ru-RU" dirty="0" err="1"/>
              <a:t>психологією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педагогікою</a:t>
            </a:r>
            <a:r>
              <a:rPr lang="ru-RU" dirty="0" smtClean="0"/>
              <a:t> </a:t>
            </a:r>
            <a:r>
              <a:rPr lang="ru-RU" dirty="0"/>
              <a:t>є </a:t>
            </a:r>
            <a:r>
              <a:rPr lang="ru-RU" dirty="0" err="1"/>
              <a:t>розробка</a:t>
            </a:r>
            <a:r>
              <a:rPr lang="ru-RU" dirty="0"/>
              <a:t> ним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/>
              <a:t>дитини</a:t>
            </a:r>
            <a:r>
              <a:rPr lang="ru-RU" dirty="0"/>
              <a:t>, </a:t>
            </a:r>
            <a:r>
              <a:rPr lang="ru-RU" dirty="0" err="1"/>
              <a:t>введення</a:t>
            </a:r>
            <a:r>
              <a:rPr lang="ru-RU" dirty="0"/>
              <a:t> ним понять </a:t>
            </a:r>
            <a:r>
              <a:rPr lang="ru-RU" dirty="0" err="1"/>
              <a:t>зони</a:t>
            </a:r>
            <a:r>
              <a:rPr lang="ru-RU" dirty="0"/>
              <a:t> актуального та </a:t>
            </a: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 smtClean="0"/>
              <a:t>найближчого</a:t>
            </a:r>
            <a:r>
              <a:rPr lang="ru-RU" dirty="0" smtClean="0"/>
              <a:t> </a:t>
            </a:r>
            <a:r>
              <a:rPr lang="ru-RU" dirty="0" err="1"/>
              <a:t>розвитку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5040052" y="1833418"/>
            <a:ext cx="3816424" cy="396044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Овал 5"/>
          <p:cNvSpPr/>
          <p:nvPr/>
        </p:nvSpPr>
        <p:spPr>
          <a:xfrm>
            <a:off x="5767143" y="2679512"/>
            <a:ext cx="2304256" cy="22682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" name="Овал 6"/>
          <p:cNvSpPr/>
          <p:nvPr/>
        </p:nvSpPr>
        <p:spPr>
          <a:xfrm>
            <a:off x="6480212" y="3320988"/>
            <a:ext cx="936104" cy="93610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Автоматизми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6948264" y="28529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ЗАР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7236296" y="21328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ЗБР</a:t>
            </a:r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128946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Зона потенційного розвитку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332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6" name="Picture 2" descr="https://goal-life.com/img/main/page/idea/zona-blijnego-razvitiya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04093"/>
            <a:ext cx="8311926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9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/>
          </a:bodyPr>
          <a:lstStyle/>
          <a:p>
            <a:r>
              <a:rPr lang="uk-UA" dirty="0"/>
              <a:t>У контексті проблеми співвідношення навчання та розвитку Л.С.Виготський розглядає і поняття “</a:t>
            </a:r>
            <a:r>
              <a:rPr lang="uk-UA" dirty="0" err="1"/>
              <a:t>сензитивного</a:t>
            </a:r>
            <a:r>
              <a:rPr lang="uk-UA" dirty="0"/>
              <a:t> періоду” як найбільш плідного для становлення в людини певних психічних функцій. </a:t>
            </a:r>
          </a:p>
        </p:txBody>
      </p:sp>
      <p:sp>
        <p:nvSpPr>
          <p:cNvPr id="4" name="AutoShape 2" descr="Картинки по запросу &quot;сензитивные периоды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77" y="3068960"/>
            <a:ext cx="8008441" cy="3389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38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особливе місце в теорії та практиці навчання та розвитку дітей з порушеннями посідають ідеї Л.С.Виготського про своєрідність дефективної дитини, структуру дефекту та його компенсацію, про місце вищих психічних функцій та свідомості в розвитку. </a:t>
            </a:r>
          </a:p>
        </p:txBody>
      </p:sp>
    </p:spTree>
    <p:extLst>
      <p:ext uri="{BB962C8B-B14F-4D97-AF65-F5344CB8AC3E}">
        <p14:creationId xmlns:p14="http://schemas.microsoft.com/office/powerpoint/2010/main" val="159933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752</Words>
  <Application>Microsoft Office PowerPoint</Application>
  <PresentationFormat>Экран (4:3)</PresentationFormat>
  <Paragraphs>59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Видатні вчені-дефектологи кінця ХХ-поч. ХХІ ст.</vt:lpstr>
      <vt:lpstr>План</vt:lpstr>
      <vt:lpstr>Рекомендована література</vt:lpstr>
      <vt:lpstr>Значення концепцій Л.С. Виготського для становлення і розвитку дефектології як науки</vt:lpstr>
      <vt:lpstr>Л</vt:lpstr>
      <vt:lpstr>ЗБР та ЗАР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Психологи та медики</vt:lpstr>
      <vt:lpstr>Видатні діячі дефектологоії,  корекційної та спеціальної педагогіки</vt:lpstr>
      <vt:lpstr>Є. СОБОТОВИЧ ТА ЇЇ ЗНАЧЕННЯ ДЛЯ РОЗВИТКУ ЛОГОПЕДІЇ</vt:lpstr>
      <vt:lpstr>Іван Гаврилович Єременко</vt:lpstr>
      <vt:lpstr>Синьов Віктор Миколайович</vt:lpstr>
      <vt:lpstr>Бондар Володимир Іванович </vt:lpstr>
      <vt:lpstr>Сучасний стан наукових досліджень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Видатні вчені-дефектологи кінця ХХ-поч. ХХІ ст.</dc:title>
  <dc:creator>Пользователь</dc:creator>
  <cp:lastModifiedBy>Пользователь</cp:lastModifiedBy>
  <cp:revision>8</cp:revision>
  <dcterms:created xsi:type="dcterms:W3CDTF">2021-02-15T06:36:13Z</dcterms:created>
  <dcterms:modified xsi:type="dcterms:W3CDTF">2021-02-15T09:05:45Z</dcterms:modified>
</cp:coreProperties>
</file>