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85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4DDEB7-AE75-4DE0-86E9-005CFAD4776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86"/>
            <p14:sldId id="264"/>
            <p14:sldId id="265"/>
            <p14:sldId id="266"/>
            <p14:sldId id="267"/>
            <p14:sldId id="268"/>
            <p14:sldId id="285"/>
            <p14:sldId id="269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B1384-D7B3-49E5-85A2-76272C4079B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01F03-4846-4700-BC5B-A50AC6BF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3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01F03-4846-4700-BC5B-A50AC6BF05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1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9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7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9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3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0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3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6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EF85AB-D078-4406-B070-ACD662B9C04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AAE692-C9FB-44BF-8D6B-3A3CA0CF6AA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2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889460"/>
            <a:ext cx="10058400" cy="3566160"/>
          </a:xfrm>
        </p:spPr>
        <p:txBody>
          <a:bodyPr/>
          <a:lstStyle/>
          <a:p>
            <a:r>
              <a:rPr lang="uk-UA" dirty="0" smtClean="0"/>
              <a:t>Грошово-кредитні системи ісламських країн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uk-UA" b="1" i="1" dirty="0" smtClean="0">
                <a:solidFill>
                  <a:schemeClr val="tx1"/>
                </a:solidFill>
              </a:rPr>
              <a:t>Виконав студент 4-го курсу </a:t>
            </a:r>
          </a:p>
          <a:p>
            <a:pPr algn="r"/>
            <a:r>
              <a:rPr lang="uk-UA" b="1" i="1" dirty="0" smtClean="0">
                <a:solidFill>
                  <a:schemeClr val="tx1"/>
                </a:solidFill>
              </a:rPr>
              <a:t>групи 6.0727-2 «Фінанси та кредит»  </a:t>
            </a:r>
            <a:br>
              <a:rPr lang="uk-UA" b="1" i="1" dirty="0" smtClean="0">
                <a:solidFill>
                  <a:schemeClr val="tx1"/>
                </a:solidFill>
              </a:rPr>
            </a:br>
            <a:r>
              <a:rPr lang="uk-UA" b="1" i="1" dirty="0" smtClean="0">
                <a:solidFill>
                  <a:schemeClr val="tx1"/>
                </a:solidFill>
              </a:rPr>
              <a:t>Болгарин </a:t>
            </a:r>
            <a:r>
              <a:rPr lang="uk-UA" b="1" i="1" dirty="0" err="1" smtClean="0">
                <a:solidFill>
                  <a:schemeClr val="tx1"/>
                </a:solidFill>
              </a:rPr>
              <a:t>данило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92520" y="395506"/>
            <a:ext cx="8251436" cy="145075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Справедливість </a:t>
            </a:r>
            <a:r>
              <a:rPr lang="en-US" dirty="0" smtClean="0">
                <a:solidFill>
                  <a:schemeClr val="tx1"/>
                </a:solidFill>
              </a:rPr>
              <a:t>VS </a:t>
            </a:r>
            <a:r>
              <a:rPr lang="uk-UA" dirty="0" smtClean="0">
                <a:solidFill>
                  <a:schemeClr val="tx1"/>
                </a:solidFill>
              </a:rPr>
              <a:t>ефективність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Тендер на оцінку ефективності медійного проекту | Громадський Прості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406906"/>
            <a:ext cx="4937125" cy="29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оказ свободи волі через справедливість | Аполог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06" y="1846263"/>
            <a:ext cx="40704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527" y="0"/>
            <a:ext cx="10058400" cy="432634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Отже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незважаючи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наявність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очевидних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позитивних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сторін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властиві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фінансам</a:t>
            </a:r>
            <a:r>
              <a:rPr lang="ru-RU" dirty="0">
                <a:solidFill>
                  <a:schemeClr val="tx1"/>
                </a:solidFill>
              </a:rPr>
              <a:t>, таких як </a:t>
            </a:r>
            <a:r>
              <a:rPr lang="ru-RU" dirty="0" err="1">
                <a:solidFill>
                  <a:schemeClr val="tx1"/>
                </a:solidFill>
              </a:rPr>
              <a:t>обмеженість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спекулятивних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операцій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сек'юритизації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запозичення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рахунок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майбутніх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доходів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націленість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фінансування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реального сектора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заохочення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прямих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взаємозв'язків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виробничим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секторами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механізм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функціонування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деяких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аспектах </a:t>
            </a:r>
            <a:r>
              <a:rPr lang="ru-RU" dirty="0" err="1">
                <a:solidFill>
                  <a:schemeClr val="tx1"/>
                </a:solidFill>
              </a:rPr>
              <a:t>суперечить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низці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фундаментальних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принципів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По-перше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стосується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дилеми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b="1" i="1" dirty="0" err="1">
                <a:solidFill>
                  <a:schemeClr val="tx1"/>
                </a:solidFill>
              </a:rPr>
              <a:t>ефективність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vs </a:t>
            </a:r>
            <a:r>
              <a:rPr lang="ru-RU" b="1" i="1" dirty="0" err="1">
                <a:solidFill>
                  <a:schemeClr val="tx1"/>
                </a:solidFill>
              </a:rPr>
              <a:t>справедливість</a:t>
            </a:r>
            <a:r>
              <a:rPr lang="ru-RU" dirty="0">
                <a:solidFill>
                  <a:schemeClr val="tx1"/>
                </a:solidFill>
              </a:rPr>
              <a:t>".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Ісламська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етика</a:t>
            </a:r>
            <a:r>
              <a:rPr lang="ru-RU" dirty="0">
                <a:solidFill>
                  <a:schemeClr val="tx1"/>
                </a:solidFill>
              </a:rPr>
              <a:t> заснована на </a:t>
            </a:r>
            <a:r>
              <a:rPr lang="ru-RU" dirty="0" err="1">
                <a:solidFill>
                  <a:schemeClr val="tx1"/>
                </a:solidFill>
              </a:rPr>
              <a:t>релігійних</a:t>
            </a:r>
            <a:r>
              <a:rPr lang="ru-RU" dirty="0">
                <a:solidFill>
                  <a:schemeClr val="tx1"/>
                </a:solidFill>
              </a:rPr>
              <a:t> нормах, тому </a:t>
            </a:r>
            <a:r>
              <a:rPr lang="ru-RU" dirty="0" smtClean="0">
                <a:solidFill>
                  <a:schemeClr val="tx1"/>
                </a:solidFill>
              </a:rPr>
              <a:t>будь-яку </a:t>
            </a:r>
            <a:r>
              <a:rPr lang="ru-RU" dirty="0" err="1">
                <a:solidFill>
                  <a:schemeClr val="tx1"/>
                </a:solidFill>
              </a:rPr>
              <a:t>людську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звіряти</a:t>
            </a:r>
            <a:r>
              <a:rPr lang="ru-RU" dirty="0">
                <a:solidFill>
                  <a:schemeClr val="tx1"/>
                </a:solidFill>
              </a:rPr>
              <a:t> з Кораном.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наполягають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модель </a:t>
            </a:r>
            <a:r>
              <a:rPr lang="ru-RU" dirty="0" err="1" smtClean="0">
                <a:solidFill>
                  <a:schemeClr val="tx1"/>
                </a:solidFill>
              </a:rPr>
              <a:t>ісламської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є: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b="1" dirty="0">
                <a:solidFill>
                  <a:schemeClr val="tx1"/>
                </a:solidFill>
              </a:rPr>
              <a:t>справедливою</a:t>
            </a:r>
            <a:r>
              <a:rPr lang="ru-RU" dirty="0">
                <a:solidFill>
                  <a:schemeClr val="tx1"/>
                </a:solidFill>
              </a:rPr>
              <a:t> (слова Бога в </a:t>
            </a:r>
            <a:r>
              <a:rPr lang="ru-RU" dirty="0" err="1">
                <a:solidFill>
                  <a:schemeClr val="tx1"/>
                </a:solidFill>
              </a:rPr>
              <a:t>Корані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 бути не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);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b="1" dirty="0" err="1">
                <a:solidFill>
                  <a:schemeClr val="tx1"/>
                </a:solidFill>
              </a:rPr>
              <a:t>етичною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релігійні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регулюють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аспекти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);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b="1" dirty="0" err="1">
                <a:solidFill>
                  <a:schemeClr val="tx1"/>
                </a:solidFill>
              </a:rPr>
              <a:t>розумної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слідувати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 smtClean="0">
                <a:solidFill>
                  <a:schemeClr val="tx1"/>
                </a:solidFill>
              </a:rPr>
              <a:t>правильним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err="1">
                <a:solidFill>
                  <a:schemeClr val="tx1"/>
                </a:solidFill>
              </a:rPr>
              <a:t>заборонам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уникати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спекуляції</a:t>
            </a:r>
            <a:r>
              <a:rPr lang="ru-RU" dirty="0">
                <a:solidFill>
                  <a:schemeClr val="tx1"/>
                </a:solidFill>
              </a:rPr>
              <a:t>, азарту, </a:t>
            </a:r>
            <a:r>
              <a:rPr lang="ru-RU" dirty="0" err="1" smtClean="0">
                <a:solidFill>
                  <a:schemeClr val="tx1"/>
                </a:solidFill>
              </a:rPr>
              <a:t>надмірного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ризику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8198" name="Picture 6" descr="Правила ведення суперечки. Аргументи й докази — урок. Українська мова, 10 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85" y="4153146"/>
            <a:ext cx="4184413" cy="21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Запитання-відповідь - Українська соціальна медіа груп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54" y="4157220"/>
            <a:ext cx="2544351" cy="21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935"/>
            <a:ext cx="4026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 </a:t>
            </a:r>
            <a:r>
              <a:rPr lang="ru-RU" dirty="0" err="1"/>
              <a:t>умовах</a:t>
            </a:r>
            <a:r>
              <a:rPr lang="ru-RU" dirty="0"/>
              <a:t> "</a:t>
            </a:r>
            <a:r>
              <a:rPr lang="ru-RU" b="1" i="1" dirty="0" err="1"/>
              <a:t>обмеженості</a:t>
            </a:r>
            <a:r>
              <a:rPr lang="ru-RU" b="1" i="1" dirty="0"/>
              <a:t> </a:t>
            </a:r>
            <a:r>
              <a:rPr lang="ru-RU" b="1" i="1" dirty="0" err="1"/>
              <a:t>ресурсів</a:t>
            </a:r>
            <a:r>
              <a:rPr lang="ru-RU" dirty="0"/>
              <a:t>" і "</a:t>
            </a:r>
            <a:r>
              <a:rPr lang="ru-RU" b="1" i="1" dirty="0" err="1"/>
              <a:t>безмежності</a:t>
            </a:r>
            <a:r>
              <a:rPr lang="ru-RU" b="1" i="1" dirty="0"/>
              <a:t> потреб</a:t>
            </a:r>
            <a:r>
              <a:rPr lang="ru-RU" dirty="0"/>
              <a:t>"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smtClean="0"/>
              <a:t>автоматично </a:t>
            </a:r>
            <a:r>
              <a:rPr lang="ru-RU" dirty="0" err="1"/>
              <a:t>вибирається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яке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smtClean="0"/>
              <a:t>результат </a:t>
            </a:r>
            <a:r>
              <a:rPr lang="ru-RU" dirty="0"/>
              <a:t>при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витратах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заборон</a:t>
            </a:r>
            <a:r>
              <a:rPr lang="ru-RU" dirty="0"/>
              <a:t> і директив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 smtClean="0"/>
              <a:t>ефективному</a:t>
            </a:r>
            <a:r>
              <a:rPr lang="ru-RU" dirty="0" smtClean="0"/>
              <a:t>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та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і </a:t>
            </a:r>
            <a:r>
              <a:rPr lang="ru-RU" dirty="0" err="1"/>
              <a:t>пристосовувати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зручні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інструментів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6090" y="191935"/>
            <a:ext cx="4544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b="1" i="1" dirty="0" err="1"/>
              <a:t>справедливість</a:t>
            </a:r>
            <a:r>
              <a:rPr lang="ru-RU" dirty="0"/>
              <a:t>" в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є </a:t>
            </a:r>
            <a:r>
              <a:rPr lang="ru-RU" dirty="0" err="1"/>
              <a:t>умовним</a:t>
            </a:r>
            <a:r>
              <a:rPr lang="ru-RU" dirty="0"/>
              <a:t>. Головна мета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максимізації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мінімізації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, як </a:t>
            </a:r>
            <a:r>
              <a:rPr lang="ru-RU" dirty="0" err="1" smtClean="0"/>
              <a:t>варіант</a:t>
            </a:r>
            <a:r>
              <a:rPr lang="ru-RU" dirty="0"/>
              <a:t>).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до алгоритму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умовну</a:t>
            </a:r>
            <a:r>
              <a:rPr lang="ru-RU" dirty="0"/>
              <a:t> "</a:t>
            </a:r>
            <a:r>
              <a:rPr lang="ru-RU" b="1" i="1" dirty="0" err="1" smtClean="0"/>
              <a:t>справедливість</a:t>
            </a:r>
            <a:r>
              <a:rPr lang="ru-RU" dirty="0"/>
              <a:t>" (у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фіскальної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регламентації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smtClean="0"/>
              <a:t>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/>
              <a:t>норм), то </a:t>
            </a:r>
            <a:r>
              <a:rPr lang="ru-RU" dirty="0" err="1"/>
              <a:t>це</a:t>
            </a:r>
            <a:r>
              <a:rPr lang="ru-RU" dirty="0"/>
              <a:t>, очевидно, </a:t>
            </a:r>
            <a:r>
              <a:rPr lang="ru-RU" dirty="0" err="1"/>
              <a:t>обмежить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"</a:t>
            </a:r>
            <a:r>
              <a:rPr lang="ru-RU" b="1" i="1" dirty="0" err="1" smtClean="0"/>
              <a:t>найефективніше</a:t>
            </a:r>
            <a:r>
              <a:rPr lang="ru-RU" dirty="0"/>
              <a:t>"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і негативно </a:t>
            </a:r>
            <a:r>
              <a:rPr lang="ru-RU" dirty="0" err="1"/>
              <a:t>відіб'ється</a:t>
            </a:r>
            <a:r>
              <a:rPr lang="ru-RU" dirty="0"/>
              <a:t> на </a:t>
            </a:r>
            <a:r>
              <a:rPr lang="ru-RU" dirty="0" err="1"/>
              <a:t>індивідуальних</a:t>
            </a:r>
            <a:r>
              <a:rPr lang="ru-RU" dirty="0"/>
              <a:t> стимулах.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0794" y="191935"/>
            <a:ext cx="37030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Жорстка</a:t>
            </a:r>
            <a:r>
              <a:rPr lang="ru-RU" dirty="0" smtClean="0"/>
              <a:t> </a:t>
            </a:r>
            <a:r>
              <a:rPr lang="ru-RU" dirty="0" err="1"/>
              <a:t>регламентація</a:t>
            </a:r>
            <a:r>
              <a:rPr lang="ru-RU" dirty="0"/>
              <a:t> норм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 smtClean="0"/>
              <a:t>поведінки</a:t>
            </a:r>
            <a:r>
              <a:rPr lang="ru-RU" dirty="0"/>
              <a:t>, заборона на </a:t>
            </a:r>
            <a:r>
              <a:rPr lang="ru-RU" dirty="0" err="1"/>
              <a:t>дискусію</a:t>
            </a:r>
            <a:r>
              <a:rPr lang="ru-RU" dirty="0"/>
              <a:t> і "</a:t>
            </a:r>
            <a:r>
              <a:rPr lang="ru-RU" b="1" i="1" dirty="0" err="1"/>
              <a:t>відбір</a:t>
            </a:r>
            <a:r>
              <a:rPr lang="ru-RU" b="1" i="1" dirty="0"/>
              <a:t> </a:t>
            </a:r>
            <a:r>
              <a:rPr lang="ru-RU" b="1" i="1" dirty="0" err="1"/>
              <a:t>кращих</a:t>
            </a:r>
            <a:r>
              <a:rPr lang="ru-RU" b="1" i="1" dirty="0"/>
              <a:t> </a:t>
            </a:r>
            <a:r>
              <a:rPr lang="ru-RU" b="1" i="1" dirty="0" err="1" smtClean="0"/>
              <a:t>результатів</a:t>
            </a:r>
            <a:r>
              <a:rPr lang="ru-RU" dirty="0"/>
              <a:t>",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інноваціям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 smtClean="0"/>
              <a:t>філософські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smtClean="0"/>
              <a:t>думки </a:t>
            </a:r>
            <a:r>
              <a:rPr lang="ru-RU" dirty="0" err="1"/>
              <a:t>постійно</a:t>
            </a:r>
            <a:r>
              <a:rPr lang="ru-RU" dirty="0"/>
              <a:t> ставили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сумнів</a:t>
            </a:r>
            <a:r>
              <a:rPr lang="ru-RU" dirty="0"/>
              <a:t> </a:t>
            </a:r>
            <a:r>
              <a:rPr lang="ru-RU" dirty="0" err="1"/>
              <a:t>доктрини</a:t>
            </a:r>
            <a:r>
              <a:rPr lang="ru-RU" dirty="0"/>
              <a:t> </a:t>
            </a:r>
            <a:r>
              <a:rPr lang="ru-RU" dirty="0" err="1"/>
              <a:t>опонентів</a:t>
            </a:r>
            <a:r>
              <a:rPr lang="ru-RU" dirty="0"/>
              <a:t> і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обгрунтувати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—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і </a:t>
            </a:r>
            <a:r>
              <a:rPr lang="ru-RU" dirty="0" err="1"/>
              <a:t>об'єктивні</a:t>
            </a:r>
            <a:r>
              <a:rPr lang="ru-RU" dirty="0"/>
              <a:t>, </a:t>
            </a:r>
            <a:r>
              <a:rPr lang="ru-RU" dirty="0" err="1"/>
              <a:t>відмовляючись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застарілих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форм </a:t>
            </a:r>
            <a:r>
              <a:rPr lang="ru-RU" dirty="0" err="1"/>
              <a:t>відносин</a:t>
            </a:r>
            <a:r>
              <a:rPr lang="ru-RU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433" y="3712191"/>
            <a:ext cx="11300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/>
              <a:t>дискусія</a:t>
            </a:r>
            <a:r>
              <a:rPr lang="ru-RU" dirty="0"/>
              <a:t> про </a:t>
            </a:r>
            <a:r>
              <a:rPr lang="ru-RU" dirty="0" err="1" smtClean="0"/>
              <a:t>етичність</a:t>
            </a:r>
            <a:r>
              <a:rPr lang="ru-RU" dirty="0" smtClean="0"/>
              <a:t> заборони </a:t>
            </a:r>
            <a:r>
              <a:rPr lang="ru-RU" dirty="0" err="1" smtClean="0"/>
              <a:t>позичкового</a:t>
            </a:r>
            <a:r>
              <a:rPr lang="ru-RU" dirty="0" smtClean="0"/>
              <a:t> </a:t>
            </a:r>
            <a:r>
              <a:rPr lang="ru-RU" dirty="0" err="1"/>
              <a:t>відсотка</a:t>
            </a:r>
            <a:r>
              <a:rPr lang="ru-RU" dirty="0"/>
              <a:t>, на нашу думку, </a:t>
            </a:r>
            <a:r>
              <a:rPr lang="ru-RU" u="sng" dirty="0" err="1"/>
              <a:t>втратила</a:t>
            </a:r>
            <a:r>
              <a:rPr lang="ru-RU" u="sng" dirty="0"/>
              <a:t> </a:t>
            </a:r>
            <a:r>
              <a:rPr lang="ru-RU" u="sng" dirty="0" err="1"/>
              <a:t>актуальність</a:t>
            </a:r>
            <a:r>
              <a:rPr lang="ru-RU" dirty="0"/>
              <a:t>. </a:t>
            </a:r>
            <a:r>
              <a:rPr lang="ru-RU" dirty="0" err="1"/>
              <a:t>Лихварство</a:t>
            </a:r>
            <a:r>
              <a:rPr lang="ru-RU" dirty="0"/>
              <a:t> </a:t>
            </a:r>
            <a:r>
              <a:rPr lang="ru-RU" dirty="0" err="1"/>
              <a:t>засуджувалося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релігіями</a:t>
            </a:r>
            <a:r>
              <a:rPr lang="ru-RU" dirty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/>
              <a:t>часто </a:t>
            </a:r>
            <a:r>
              <a:rPr lang="ru-RU" dirty="0" err="1"/>
              <a:t>супроводжувалося</a:t>
            </a:r>
            <a:r>
              <a:rPr lang="ru-RU" dirty="0"/>
              <a:t> </a:t>
            </a:r>
            <a:r>
              <a:rPr lang="ru-RU" dirty="0" err="1"/>
              <a:t>грабіжницькими</a:t>
            </a:r>
            <a:r>
              <a:rPr lang="ru-RU" dirty="0"/>
              <a:t> </a:t>
            </a:r>
            <a:r>
              <a:rPr lang="ru-RU" dirty="0" err="1" smtClean="0"/>
              <a:t>відсотками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насильством</a:t>
            </a:r>
            <a:r>
              <a:rPr lang="ru-RU" dirty="0"/>
              <a:t> над </a:t>
            </a:r>
            <a:r>
              <a:rPr lang="ru-RU" dirty="0" err="1"/>
              <a:t>боржниками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"</a:t>
            </a:r>
            <a:r>
              <a:rPr lang="ru-RU" i="1" dirty="0" err="1" smtClean="0"/>
              <a:t>лихварський</a:t>
            </a:r>
            <a:r>
              <a:rPr lang="ru-RU" dirty="0"/>
              <a:t>"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банку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 smtClean="0"/>
              <a:t>коректний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/>
              <a:t>Крім</a:t>
            </a:r>
            <a:r>
              <a:rPr lang="ru-RU" dirty="0"/>
              <a:t> того,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 smtClean="0"/>
              <a:t>боргових</a:t>
            </a:r>
            <a:r>
              <a:rPr lang="ru-RU" dirty="0" smtClean="0"/>
              <a:t> </a:t>
            </a:r>
            <a:r>
              <a:rPr lang="ru-RU" dirty="0" err="1"/>
              <a:t>в'язниць</a:t>
            </a:r>
            <a:r>
              <a:rPr lang="ru-RU" dirty="0"/>
              <a:t>, а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, яке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боржникові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правом </a:t>
            </a:r>
            <a:r>
              <a:rPr lang="ru-RU" dirty="0" err="1" smtClean="0"/>
              <a:t>банкрутства</a:t>
            </a:r>
            <a:r>
              <a:rPr lang="ru-RU" dirty="0" smtClean="0"/>
              <a:t> </a:t>
            </a:r>
            <a:r>
              <a:rPr lang="ru-RU" dirty="0"/>
              <a:t>і, як </a:t>
            </a:r>
            <a:r>
              <a:rPr lang="ru-RU" dirty="0" err="1"/>
              <a:t>наслідок</a:t>
            </a:r>
            <a:r>
              <a:rPr lang="ru-RU" dirty="0"/>
              <a:t>, правом </a:t>
            </a:r>
            <a:r>
              <a:rPr lang="ru-RU" dirty="0" err="1"/>
              <a:t>списання</a:t>
            </a:r>
            <a:r>
              <a:rPr lang="ru-RU" dirty="0"/>
              <a:t> боргу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і </a:t>
            </a:r>
            <a:r>
              <a:rPr lang="ru-RU" dirty="0" err="1"/>
              <a:t>розпочати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b="1" i="1" dirty="0" err="1" smtClean="0"/>
              <a:t>По-третє</a:t>
            </a:r>
            <a:r>
              <a:rPr lang="ru-RU" dirty="0"/>
              <a:t>, </a:t>
            </a:r>
            <a:r>
              <a:rPr lang="ru-RU" dirty="0" err="1"/>
              <a:t>ісламські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асиметрії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обмеженості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4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08" y="109182"/>
            <a:ext cx="5767544" cy="145075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ІСЛАМСЬКИЙ БАНКІНГ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596" y="1859911"/>
            <a:ext cx="753176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59" y="242588"/>
            <a:ext cx="10058400" cy="40233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Одним з </a:t>
            </a:r>
            <a:r>
              <a:rPr lang="ru-RU" dirty="0" err="1">
                <a:solidFill>
                  <a:schemeClr val="tx1"/>
                </a:solidFill>
              </a:rPr>
              <a:t>інститутів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господарської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ісламу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b="1" i="1" dirty="0" err="1">
                <a:solidFill>
                  <a:schemeClr val="tx1"/>
                </a:solidFill>
              </a:rPr>
              <a:t>ісламські</a:t>
            </a:r>
            <a:r>
              <a:rPr lang="ru-RU" b="1" i="1" dirty="0">
                <a:solidFill>
                  <a:schemeClr val="tx1"/>
                </a:solidFill>
              </a:rPr>
              <a:t> банки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особлива</a:t>
            </a:r>
            <a:r>
              <a:rPr lang="ru-RU" dirty="0">
                <a:solidFill>
                  <a:schemeClr val="tx1"/>
                </a:solidFill>
              </a:rPr>
              <a:t> форма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бізнесу</a:t>
            </a:r>
            <a:r>
              <a:rPr lang="ru-RU" dirty="0">
                <a:solidFill>
                  <a:schemeClr val="tx1"/>
                </a:solidFill>
              </a:rPr>
              <a:t>, за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клієнтам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безвідсотковій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Фундаментальні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фінансів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орієнтують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суб’єктів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важливі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цілі</a:t>
            </a:r>
            <a:r>
              <a:rPr lang="ru-RU" dirty="0">
                <a:solidFill>
                  <a:schemeClr val="tx1"/>
                </a:solidFill>
              </a:rPr>
              <a:t>, а не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добробуту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сім’ї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стимулюють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торгівлі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надання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водночас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істотно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обмежують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недобросовісної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торгівлі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торгівлі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уявними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фінансовими</a:t>
            </a:r>
            <a:r>
              <a:rPr lang="ru-RU" dirty="0">
                <a:solidFill>
                  <a:schemeClr val="tx1"/>
                </a:solidFill>
              </a:rPr>
              <a:t> активами, </a:t>
            </a:r>
            <a:r>
              <a:rPr lang="ru-RU" dirty="0" err="1">
                <a:solidFill>
                  <a:schemeClr val="tx1"/>
                </a:solidFill>
              </a:rPr>
              <a:t>запобігають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лихварству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необґрунтованому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боргового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навантаження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прив’язують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зобов’язання</a:t>
            </a:r>
            <a:r>
              <a:rPr lang="ru-RU" dirty="0">
                <a:solidFill>
                  <a:schemeClr val="tx1"/>
                </a:solidFill>
              </a:rPr>
              <a:t> до реального </a:t>
            </a:r>
            <a:r>
              <a:rPr lang="ru-RU" dirty="0" err="1">
                <a:solidFill>
                  <a:schemeClr val="tx1"/>
                </a:solidFill>
              </a:rPr>
              <a:t>економічного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реальних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принципи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фінансів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банківської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справи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практичного </a:t>
            </a:r>
            <a:r>
              <a:rPr lang="ru-RU" dirty="0" err="1">
                <a:solidFill>
                  <a:schemeClr val="tx1"/>
                </a:solidFill>
              </a:rPr>
              <a:t>втілення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змогу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створювати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стабільні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господарюючі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суб’єкти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своєю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чергою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сприятливо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впливають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421" y="4217715"/>
            <a:ext cx="9206779" cy="2449216"/>
          </a:xfrm>
          <a:prstGeom prst="rect">
            <a:avLst/>
          </a:prstGeom>
        </p:spPr>
      </p:pic>
      <p:pic>
        <p:nvPicPr>
          <p:cNvPr id="9220" name="Picture 4" descr=" Схематическое сочинительство руки показывая исламский банк Банковская система фото дела showcasing основанная на принципах мусуль иллюстрация векто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0" y="4265948"/>
            <a:ext cx="2352749" cy="23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8101" y="95534"/>
            <a:ext cx="7806520" cy="676246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Виділяють</a:t>
            </a:r>
            <a:r>
              <a:rPr lang="ru-RU" dirty="0">
                <a:solidFill>
                  <a:schemeClr val="tx1"/>
                </a:solidFill>
              </a:rPr>
              <a:t> два </a:t>
            </a:r>
            <a:r>
              <a:rPr lang="ru-RU" dirty="0" err="1">
                <a:solidFill>
                  <a:schemeClr val="tx1"/>
                </a:solidFill>
              </a:rPr>
              <a:t>фактори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сприяли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становленню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  доходи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експорту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наф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Перської</a:t>
            </a:r>
            <a:r>
              <a:rPr lang="ru-RU" dirty="0">
                <a:solidFill>
                  <a:schemeClr val="tx1"/>
                </a:solidFill>
              </a:rPr>
              <a:t> затоки і 2) </a:t>
            </a:r>
            <a:r>
              <a:rPr lang="ru-RU" dirty="0" err="1">
                <a:solidFill>
                  <a:schemeClr val="tx1"/>
                </a:solidFill>
              </a:rPr>
              <a:t>революція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Ірані</a:t>
            </a:r>
            <a:r>
              <a:rPr lang="ru-RU" dirty="0">
                <a:solidFill>
                  <a:schemeClr val="tx1"/>
                </a:solidFill>
              </a:rPr>
              <a:t> 1979 </a:t>
            </a:r>
            <a:r>
              <a:rPr lang="ru-RU" dirty="0" smtClean="0">
                <a:solidFill>
                  <a:schemeClr val="tx1"/>
                </a:solidFill>
              </a:rPr>
              <a:t>року. Центрами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фінансів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Іран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взагалі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західного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зразка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іранські</a:t>
            </a:r>
            <a:r>
              <a:rPr lang="ru-RU" dirty="0">
                <a:solidFill>
                  <a:schemeClr val="tx1"/>
                </a:solidFill>
              </a:rPr>
              <a:t> банки 2009 року припадало 40% </a:t>
            </a:r>
            <a:r>
              <a:rPr lang="ru-RU" dirty="0" err="1">
                <a:solidFill>
                  <a:schemeClr val="tx1"/>
                </a:solidFill>
              </a:rPr>
              <a:t>загальних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 100 </a:t>
            </a:r>
            <a:r>
              <a:rPr lang="ru-RU" dirty="0" err="1">
                <a:solidFill>
                  <a:schemeClr val="tx1"/>
                </a:solidFill>
              </a:rPr>
              <a:t>найбільших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en-US" dirty="0">
                <a:solidFill>
                  <a:schemeClr val="tx1"/>
                </a:solidFill>
              </a:rPr>
              <a:t>Bank </a:t>
            </a:r>
            <a:r>
              <a:rPr lang="en-US" dirty="0" err="1">
                <a:solidFill>
                  <a:schemeClr val="tx1"/>
                </a:solidFill>
              </a:rPr>
              <a:t>Melli</a:t>
            </a:r>
            <a:r>
              <a:rPr lang="en-US" dirty="0">
                <a:solidFill>
                  <a:schemeClr val="tx1"/>
                </a:solidFill>
              </a:rPr>
              <a:t> Iran </a:t>
            </a:r>
            <a:r>
              <a:rPr lang="ru-RU" dirty="0" err="1">
                <a:solidFill>
                  <a:schemeClr val="tx1"/>
                </a:solidFill>
              </a:rPr>
              <a:t>вважається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них. На </a:t>
            </a:r>
            <a:r>
              <a:rPr lang="ru-RU" dirty="0" err="1">
                <a:solidFill>
                  <a:schemeClr val="tx1"/>
                </a:solidFill>
              </a:rPr>
              <a:t>Іран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припадає</a:t>
            </a:r>
            <a:r>
              <a:rPr lang="ru-RU" dirty="0">
                <a:solidFill>
                  <a:schemeClr val="tx1"/>
                </a:solidFill>
              </a:rPr>
              <a:t> 235 млрд дол.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рейтингом </a:t>
            </a:r>
            <a:r>
              <a:rPr lang="en-US" dirty="0">
                <a:solidFill>
                  <a:schemeClr val="tx1"/>
                </a:solidFill>
              </a:rPr>
              <a:t>Top 500 Islamic Finance Institutions </a:t>
            </a:r>
            <a:r>
              <a:rPr lang="ru-RU" dirty="0">
                <a:solidFill>
                  <a:schemeClr val="tx1"/>
                </a:solidFill>
              </a:rPr>
              <a:t>журналу </a:t>
            </a: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 Banker, </a:t>
            </a:r>
            <a:r>
              <a:rPr lang="ru-RU" dirty="0" err="1">
                <a:solidFill>
                  <a:schemeClr val="tx1"/>
                </a:solidFill>
              </a:rPr>
              <a:t>сім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перших 10 </a:t>
            </a:r>
            <a:r>
              <a:rPr lang="ru-RU" dirty="0" err="1">
                <a:solidFill>
                  <a:schemeClr val="tx1"/>
                </a:solidFill>
              </a:rPr>
              <a:t>позицій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займають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іранські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фінансові</a:t>
            </a:r>
            <a:r>
              <a:rPr lang="ru-RU" dirty="0">
                <a:solidFill>
                  <a:schemeClr val="tx1"/>
                </a:solidFill>
              </a:rPr>
              <a:t> установи;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Саудівська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Аравія</a:t>
            </a:r>
            <a:r>
              <a:rPr lang="ru-RU" dirty="0">
                <a:solidFill>
                  <a:schemeClr val="tx1"/>
                </a:solidFill>
              </a:rPr>
              <a:t> та ОАЕ, на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припадає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половина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Ради </a:t>
            </a:r>
            <a:r>
              <a:rPr lang="ru-RU" dirty="0" err="1">
                <a:solidFill>
                  <a:schemeClr val="tx1"/>
                </a:solidFill>
              </a:rPr>
              <a:t>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співробітництва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Перської</a:t>
            </a:r>
            <a:r>
              <a:rPr lang="ru-RU" dirty="0">
                <a:solidFill>
                  <a:schemeClr val="tx1"/>
                </a:solidFill>
              </a:rPr>
              <a:t> затоки;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chemeClr val="tx1"/>
                </a:solidFill>
              </a:rPr>
              <a:t>Бахрейн, де </a:t>
            </a:r>
            <a:r>
              <a:rPr lang="ru-RU" dirty="0" err="1">
                <a:solidFill>
                  <a:schemeClr val="tx1"/>
                </a:solidFill>
              </a:rPr>
              <a:t>сконцентровано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– 35;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Малайзія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вважається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інноваційним</a:t>
            </a:r>
            <a:r>
              <a:rPr lang="ru-RU" dirty="0">
                <a:solidFill>
                  <a:schemeClr val="tx1"/>
                </a:solidFill>
              </a:rPr>
              <a:t> центром </a:t>
            </a:r>
            <a:r>
              <a:rPr lang="ru-RU" dirty="0" err="1">
                <a:solidFill>
                  <a:schemeClr val="tx1"/>
                </a:solidFill>
              </a:rPr>
              <a:t>мусульманського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світу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яскравим</a:t>
            </a:r>
            <a:r>
              <a:rPr lang="ru-RU" dirty="0">
                <a:solidFill>
                  <a:schemeClr val="tx1"/>
                </a:solidFill>
              </a:rPr>
              <a:t> прикладом </a:t>
            </a:r>
            <a:r>
              <a:rPr lang="ru-RU" dirty="0" err="1">
                <a:solidFill>
                  <a:schemeClr val="tx1"/>
                </a:solidFill>
              </a:rPr>
              <a:t>чого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новостворена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офшорна</a:t>
            </a:r>
            <a:r>
              <a:rPr lang="ru-RU" dirty="0">
                <a:solidFill>
                  <a:schemeClr val="tx1"/>
                </a:solidFill>
              </a:rPr>
              <a:t> зона </a:t>
            </a:r>
            <a:r>
              <a:rPr lang="ru-RU" dirty="0" err="1">
                <a:solidFill>
                  <a:schemeClr val="tx1"/>
                </a:solidFill>
              </a:rPr>
              <a:t>Лабуан</a:t>
            </a:r>
            <a:r>
              <a:rPr lang="ru-RU" dirty="0">
                <a:solidFill>
                  <a:schemeClr val="tx1"/>
                </a:solidFill>
              </a:rPr>
              <a:t>) і </a:t>
            </a:r>
            <a:r>
              <a:rPr lang="ru-RU" dirty="0" err="1">
                <a:solidFill>
                  <a:schemeClr val="tx1"/>
                </a:solidFill>
              </a:rPr>
              <a:t>випереджає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Перської</a:t>
            </a:r>
            <a:r>
              <a:rPr lang="ru-RU" dirty="0">
                <a:solidFill>
                  <a:schemeClr val="tx1"/>
                </a:solidFill>
              </a:rPr>
              <a:t> затоки практично на </a:t>
            </a:r>
            <a:r>
              <a:rPr lang="ru-RU" dirty="0" err="1">
                <a:solidFill>
                  <a:schemeClr val="tx1"/>
                </a:solidFill>
              </a:rPr>
              <a:t>десятиліття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Сьогодні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Малайзії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п’ять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винятково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, а 14 </a:t>
            </a:r>
            <a:r>
              <a:rPr lang="ru-RU" dirty="0" err="1">
                <a:solidFill>
                  <a:schemeClr val="tx1"/>
                </a:solidFill>
              </a:rPr>
              <a:t>іноземних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HSBC, Oversea-Chinese </a:t>
            </a:r>
            <a:r>
              <a:rPr lang="ru-RU" dirty="0">
                <a:solidFill>
                  <a:schemeClr val="tx1"/>
                </a:solidFill>
              </a:rPr>
              <a:t>та </a:t>
            </a:r>
            <a:r>
              <a:rPr lang="en-US" dirty="0">
                <a:solidFill>
                  <a:schemeClr val="tx1"/>
                </a:solidFill>
              </a:rPr>
              <a:t>Standard Chartered, </a:t>
            </a:r>
            <a:r>
              <a:rPr lang="ru-RU" dirty="0" err="1">
                <a:solidFill>
                  <a:schemeClr val="tx1"/>
                </a:solidFill>
              </a:rPr>
              <a:t>пропонують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відповідають</a:t>
            </a:r>
            <a:r>
              <a:rPr lang="ru-RU" dirty="0">
                <a:solidFill>
                  <a:schemeClr val="tx1"/>
                </a:solidFill>
              </a:rPr>
              <a:t> законам </a:t>
            </a:r>
            <a:r>
              <a:rPr lang="ru-RU" dirty="0" err="1">
                <a:solidFill>
                  <a:schemeClr val="tx1"/>
                </a:solidFill>
              </a:rPr>
              <a:t>шаріату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Об'єднання територіальних громад: де межа між добровільністю і фасадністю?  | Громадський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8" y="627774"/>
            <a:ext cx="3018283" cy="25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Уряд запускає механізм примусового об'єднання в громади на базі міст —  документ — АГРОПОЛІ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9" y="3753134"/>
            <a:ext cx="3018282" cy="23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00600" y="1128641"/>
            <a:ext cx="6492240" cy="525780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Фінансова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базується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п’яти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положеннях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Кораном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заборона </a:t>
            </a:r>
            <a:r>
              <a:rPr lang="ru-RU" dirty="0" err="1">
                <a:solidFill>
                  <a:schemeClr val="tx1"/>
                </a:solidFill>
              </a:rPr>
              <a:t>процентної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ставки;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) принцип </a:t>
            </a:r>
            <a:r>
              <a:rPr lang="ru-RU" dirty="0" err="1">
                <a:solidFill>
                  <a:schemeClr val="tx1"/>
                </a:solidFill>
              </a:rPr>
              <a:t>розподілу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прибутків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збитків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партнерів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заборона </a:t>
            </a:r>
            <a:r>
              <a:rPr lang="ru-RU" dirty="0" err="1">
                <a:solidFill>
                  <a:schemeClr val="tx1"/>
                </a:solidFill>
              </a:rPr>
              <a:t>спекулятивної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невизначеності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неприпустимість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заборонених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бізнесу</a:t>
            </a:r>
            <a:r>
              <a:rPr lang="ru-RU" dirty="0">
                <a:solidFill>
                  <a:schemeClr val="tx1"/>
                </a:solidFill>
              </a:rPr>
              <a:t> (у т. ч. </a:t>
            </a:r>
            <a:r>
              <a:rPr lang="ru-RU" dirty="0" err="1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зброї</a:t>
            </a:r>
            <a:r>
              <a:rPr lang="ru-RU" dirty="0">
                <a:solidFill>
                  <a:schemeClr val="tx1"/>
                </a:solidFill>
              </a:rPr>
              <a:t>, алкоголю, тютюну, </a:t>
            </a:r>
            <a:r>
              <a:rPr lang="ru-RU" dirty="0" err="1">
                <a:solidFill>
                  <a:schemeClr val="tx1"/>
                </a:solidFill>
              </a:rPr>
              <a:t>свинини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пов’язана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розвитком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азартних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ігор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5) принцип </a:t>
            </a:r>
            <a:r>
              <a:rPr lang="ru-RU" dirty="0" err="1">
                <a:solidFill>
                  <a:schemeClr val="tx1"/>
                </a:solidFill>
              </a:rPr>
              <a:t>підтримки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8" name="Picture 8" descr="Коран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1" y="731520"/>
            <a:ext cx="253303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1" y="453859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Заборона </a:t>
            </a:r>
            <a:r>
              <a:rPr lang="ru-RU" i="1" dirty="0" err="1">
                <a:solidFill>
                  <a:schemeClr val="tx1"/>
                </a:solidFill>
              </a:rPr>
              <a:t>процентної</a:t>
            </a:r>
            <a:r>
              <a:rPr lang="ru-RU" i="1" dirty="0">
                <a:solidFill>
                  <a:schemeClr val="tx1"/>
                </a:solidFill>
              </a:rPr>
              <a:t> ставки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Одним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постулатів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концепції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ототожнення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експлуатації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отриманням</a:t>
            </a:r>
            <a:r>
              <a:rPr lang="ru-RU" dirty="0">
                <a:solidFill>
                  <a:schemeClr val="tx1"/>
                </a:solidFill>
              </a:rPr>
              <a:t> доходу особою, </a:t>
            </a:r>
            <a:r>
              <a:rPr lang="ru-RU" dirty="0" err="1">
                <a:solidFill>
                  <a:schemeClr val="tx1"/>
                </a:solidFill>
              </a:rPr>
              <a:t>котра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бере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участі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виробничому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</a:t>
            </a:r>
            <a:r>
              <a:rPr lang="ru-RU" dirty="0">
                <a:solidFill>
                  <a:schemeClr val="tx1"/>
                </a:solidFill>
              </a:rPr>
              <a:t> й не </a:t>
            </a:r>
            <a:r>
              <a:rPr lang="ru-RU" dirty="0" err="1">
                <a:solidFill>
                  <a:schemeClr val="tx1"/>
                </a:solidFill>
              </a:rPr>
              <a:t>ризикує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майном</a:t>
            </a:r>
            <a:r>
              <a:rPr lang="ru-RU" dirty="0">
                <a:solidFill>
                  <a:schemeClr val="tx1"/>
                </a:solidFill>
              </a:rPr>
              <a:t>. Символом </a:t>
            </a:r>
            <a:r>
              <a:rPr lang="ru-RU" dirty="0" err="1">
                <a:solidFill>
                  <a:schemeClr val="tx1"/>
                </a:solidFill>
              </a:rPr>
              <a:t>такої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експлуатації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Корані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лихварство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Позичковий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відсоток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називається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b="1" i="1" dirty="0" err="1">
                <a:solidFill>
                  <a:schemeClr val="tx1"/>
                </a:solidFill>
              </a:rPr>
              <a:t>ріба</a:t>
            </a:r>
            <a:r>
              <a:rPr lang="ru-RU" dirty="0">
                <a:solidFill>
                  <a:schemeClr val="tx1"/>
                </a:solidFill>
              </a:rPr>
              <a:t>» – </a:t>
            </a:r>
            <a:r>
              <a:rPr lang="ru-RU" dirty="0" err="1">
                <a:solidFill>
                  <a:schemeClr val="tx1"/>
                </a:solidFill>
              </a:rPr>
              <a:t>лихварський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відсоток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Принцип </a:t>
            </a:r>
            <a:r>
              <a:rPr lang="ru-RU" i="1" dirty="0" err="1">
                <a:solidFill>
                  <a:schemeClr val="tx1"/>
                </a:solidFill>
              </a:rPr>
              <a:t>розподілу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ризиків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побудови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ринку є заборона на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інструментів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основі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лежить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надмірний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</a:t>
            </a:r>
            <a:r>
              <a:rPr lang="ru-RU" dirty="0">
                <a:solidFill>
                  <a:schemeClr val="tx1"/>
                </a:solidFill>
              </a:rPr>
              <a:t> – «</a:t>
            </a:r>
            <a:r>
              <a:rPr lang="ru-RU" dirty="0" err="1">
                <a:solidFill>
                  <a:schemeClr val="tx1"/>
                </a:solidFill>
              </a:rPr>
              <a:t>гарар</a:t>
            </a:r>
            <a:r>
              <a:rPr lang="ru-RU" dirty="0">
                <a:solidFill>
                  <a:schemeClr val="tx1"/>
                </a:solidFill>
              </a:rPr>
              <a:t>».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відзначити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шаріат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засуджує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узагалі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невід'ємною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комерційної</a:t>
            </a:r>
            <a:r>
              <a:rPr lang="ru-RU" dirty="0">
                <a:solidFill>
                  <a:schemeClr val="tx1"/>
                </a:solidFill>
              </a:rPr>
              <a:t> угоди. </a:t>
            </a:r>
            <a:r>
              <a:rPr lang="ru-RU" b="1" i="1" dirty="0" err="1">
                <a:solidFill>
                  <a:schemeClr val="tx1"/>
                </a:solidFill>
              </a:rPr>
              <a:t>Гарар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навмисний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виходить</a:t>
            </a:r>
            <a:r>
              <a:rPr lang="ru-RU" dirty="0">
                <a:solidFill>
                  <a:schemeClr val="tx1"/>
                </a:solidFill>
              </a:rPr>
              <a:t> за рамки </a:t>
            </a:r>
            <a:r>
              <a:rPr lang="ru-RU" dirty="0" err="1">
                <a:solidFill>
                  <a:schemeClr val="tx1"/>
                </a:solidFill>
              </a:rPr>
              <a:t>неминучої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випадковості</a:t>
            </a:r>
            <a:r>
              <a:rPr lang="ru-RU" dirty="0">
                <a:solidFill>
                  <a:schemeClr val="tx1"/>
                </a:solidFill>
              </a:rPr>
              <a:t>, та є </a:t>
            </a:r>
            <a:r>
              <a:rPr lang="ru-RU" dirty="0" err="1">
                <a:solidFill>
                  <a:schemeClr val="tx1"/>
                </a:solidFill>
              </a:rPr>
              <a:t>забороненим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6" name="Picture 2" descr="Річна процентна ставка по кредиту і депозиту в бан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5" y="504991"/>
            <a:ext cx="2543861" cy="22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еопределённость (гарар) и неизвестность (джахаля) | Руководство для  принявшего исл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92" y="3360420"/>
            <a:ext cx="201554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Заборона </a:t>
            </a:r>
            <a:r>
              <a:rPr lang="ru-RU" i="1" dirty="0" err="1">
                <a:solidFill>
                  <a:schemeClr val="tx1"/>
                </a:solidFill>
              </a:rPr>
              <a:t>спекулятивної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, «</a:t>
            </a:r>
            <a:r>
              <a:rPr lang="ru-RU" b="1" i="1" dirty="0" err="1">
                <a:solidFill>
                  <a:schemeClr val="tx1"/>
                </a:solidFill>
              </a:rPr>
              <a:t>мейсір</a:t>
            </a:r>
            <a:r>
              <a:rPr lang="ru-RU" dirty="0">
                <a:solidFill>
                  <a:schemeClr val="tx1"/>
                </a:solidFill>
              </a:rPr>
              <a:t>». З </a:t>
            </a:r>
            <a:r>
              <a:rPr lang="ru-RU" dirty="0" err="1">
                <a:solidFill>
                  <a:schemeClr val="tx1"/>
                </a:solidFill>
              </a:rPr>
              <a:t>поняттям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гарара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ісламській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господарській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етиці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тісно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пов’язане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поняття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b="1" i="1" dirty="0" err="1">
                <a:solidFill>
                  <a:schemeClr val="tx1"/>
                </a:solidFill>
              </a:rPr>
              <a:t>мейсір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розуміється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отриманий</a:t>
            </a:r>
            <a:r>
              <a:rPr lang="ru-RU" dirty="0">
                <a:solidFill>
                  <a:schemeClr val="tx1"/>
                </a:solidFill>
              </a:rPr>
              <a:t> не в </a:t>
            </a:r>
            <a:r>
              <a:rPr lang="ru-RU" dirty="0" err="1">
                <a:solidFill>
                  <a:schemeClr val="tx1"/>
                </a:solidFill>
              </a:rPr>
              <a:t>результаті</a:t>
            </a:r>
            <a:r>
              <a:rPr lang="ru-RU" dirty="0">
                <a:solidFill>
                  <a:schemeClr val="tx1"/>
                </a:solidFill>
              </a:rPr>
              <a:t> продуктивного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ресурсів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випадкового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обставин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Мається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увазі</a:t>
            </a:r>
            <a:r>
              <a:rPr lang="ru-RU" dirty="0">
                <a:solidFill>
                  <a:schemeClr val="tx1"/>
                </a:solidFill>
              </a:rPr>
              <a:t> заборона на скупку з метою </a:t>
            </a:r>
            <a:r>
              <a:rPr lang="ru-RU" dirty="0" err="1">
                <a:solidFill>
                  <a:schemeClr val="tx1"/>
                </a:solidFill>
              </a:rPr>
              <a:t>спекуляції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Принцип </a:t>
            </a:r>
            <a:r>
              <a:rPr lang="ru-RU" i="1" dirty="0" err="1">
                <a:solidFill>
                  <a:schemeClr val="tx1"/>
                </a:solidFill>
              </a:rPr>
              <a:t>підтримки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Гроші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розглядаються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потенційний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капітал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перетворюються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реальний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капітал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тоді</a:t>
            </a:r>
            <a:r>
              <a:rPr lang="ru-RU" dirty="0">
                <a:solidFill>
                  <a:schemeClr val="tx1"/>
                </a:solidFill>
              </a:rPr>
              <a:t>, коли </a:t>
            </a:r>
            <a:r>
              <a:rPr lang="ru-RU" dirty="0" err="1">
                <a:solidFill>
                  <a:schemeClr val="tx1"/>
                </a:solidFill>
              </a:rPr>
              <a:t>вкладаються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виробничу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Отже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грошові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кошти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вважаються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капіталом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доти</a:t>
            </a:r>
            <a:r>
              <a:rPr lang="ru-RU" dirty="0">
                <a:solidFill>
                  <a:schemeClr val="tx1"/>
                </a:solidFill>
              </a:rPr>
              <a:t>, доки </a:t>
            </a:r>
            <a:r>
              <a:rPr lang="ru-RU" dirty="0" err="1">
                <a:solidFill>
                  <a:schemeClr val="tx1"/>
                </a:solidFill>
              </a:rPr>
              <a:t>власник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почне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інвестувати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того, </a:t>
            </a:r>
            <a:r>
              <a:rPr lang="ru-RU" dirty="0" err="1">
                <a:solidFill>
                  <a:schemeClr val="tx1"/>
                </a:solidFill>
              </a:rPr>
              <a:t>фінансові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інструменти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підтверджені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активами.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2" name="Picture 4" descr="Спекуляции. ⋆ FINAN$I$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2" y="731520"/>
            <a:ext cx="3432438" cy="19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Актив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9" y="3267956"/>
            <a:ext cx="2721364" cy="27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банківські</a:t>
            </a:r>
            <a:r>
              <a:rPr lang="ru-RU" dirty="0">
                <a:solidFill>
                  <a:schemeClr val="tx1"/>
                </a:solidFill>
              </a:rPr>
              <a:t> установи </a:t>
            </a:r>
            <a:r>
              <a:rPr lang="ru-RU" dirty="0" err="1">
                <a:solidFill>
                  <a:schemeClr val="tx1"/>
                </a:solidFill>
              </a:rPr>
              <a:t>слід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розглядати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не за </a:t>
            </a:r>
            <a:r>
              <a:rPr lang="ru-RU" dirty="0" err="1">
                <a:solidFill>
                  <a:schemeClr val="tx1"/>
                </a:solidFill>
              </a:rPr>
              <a:t>географічним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походженням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капіталу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передусім</a:t>
            </a:r>
            <a:r>
              <a:rPr lang="ru-RU" dirty="0">
                <a:solidFill>
                  <a:schemeClr val="tx1"/>
                </a:solidFill>
              </a:rPr>
              <a:t> за принципами </a:t>
            </a:r>
            <a:r>
              <a:rPr lang="ru-RU" dirty="0" err="1">
                <a:solidFill>
                  <a:schemeClr val="tx1"/>
                </a:solidFill>
              </a:rPr>
              <a:t>операційної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інвестиційної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. Вони </a:t>
            </a:r>
            <a:r>
              <a:rPr lang="ru-RU" dirty="0" err="1">
                <a:solidFill>
                  <a:schemeClr val="tx1"/>
                </a:solidFill>
              </a:rPr>
              <a:t>здійснюють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операції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суворій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відповідності</a:t>
            </a:r>
            <a:r>
              <a:rPr lang="ru-RU" dirty="0">
                <a:solidFill>
                  <a:schemeClr val="tx1"/>
                </a:solidFill>
              </a:rPr>
              <a:t> з принципами </a:t>
            </a:r>
            <a:r>
              <a:rPr lang="ru-RU" dirty="0" err="1">
                <a:solidFill>
                  <a:schemeClr val="tx1"/>
                </a:solidFill>
              </a:rPr>
              <a:t>ісламу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Таким чином, система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відрізняється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специфікою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самі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виступають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відокремлений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міжнародній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структурі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Ісламську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банківську</a:t>
            </a:r>
            <a:r>
              <a:rPr lang="ru-RU" dirty="0">
                <a:solidFill>
                  <a:schemeClr val="tx1"/>
                </a:solidFill>
              </a:rPr>
              <a:t> систему </a:t>
            </a:r>
            <a:r>
              <a:rPr lang="ru-RU" dirty="0" err="1">
                <a:solidFill>
                  <a:schemeClr val="tx1"/>
                </a:solidFill>
              </a:rPr>
              <a:t>становлять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  <a:p>
            <a:r>
              <a:rPr lang="ru-RU" dirty="0">
                <a:solidFill>
                  <a:schemeClr val="tx1"/>
                </a:solidFill>
              </a:rPr>
              <a:t>1)</a:t>
            </a:r>
            <a:r>
              <a:rPr lang="ru-RU" dirty="0" err="1">
                <a:solidFill>
                  <a:schemeClr val="tx1"/>
                </a:solidFill>
              </a:rPr>
              <a:t>повноцінні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банки; </a:t>
            </a:r>
          </a:p>
          <a:p>
            <a:r>
              <a:rPr lang="ru-RU" dirty="0">
                <a:solidFill>
                  <a:schemeClr val="tx1"/>
                </a:solidFill>
              </a:rPr>
              <a:t>2)«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вікна</a:t>
            </a:r>
            <a:r>
              <a:rPr lang="ru-RU" dirty="0">
                <a:solidFill>
                  <a:schemeClr val="tx1"/>
                </a:solidFill>
              </a:rPr>
              <a:t>» (</a:t>
            </a:r>
            <a:r>
              <a:rPr lang="ru-RU" dirty="0" err="1">
                <a:solidFill>
                  <a:schemeClr val="tx1"/>
                </a:solidFill>
              </a:rPr>
              <a:t>допоміжні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підрозділи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звичайних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принципів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банки </a:t>
            </a:r>
            <a:r>
              <a:rPr lang="ru-RU" dirty="0" err="1">
                <a:solidFill>
                  <a:schemeClr val="tx1"/>
                </a:solidFill>
              </a:rPr>
              <a:t>пропонують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сьогодні</a:t>
            </a:r>
            <a:r>
              <a:rPr lang="ru-RU" dirty="0">
                <a:solidFill>
                  <a:schemeClr val="tx1"/>
                </a:solidFill>
              </a:rPr>
              <a:t> основою </a:t>
            </a:r>
            <a:r>
              <a:rPr lang="ru-RU" dirty="0" err="1">
                <a:solidFill>
                  <a:schemeClr val="tx1"/>
                </a:solidFill>
              </a:rPr>
              <a:t>операційної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інвестиційної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6344" y="2538484"/>
            <a:ext cx="32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b="1" dirty="0"/>
              <a:t>Ісламський банк</a:t>
            </a:r>
            <a:br>
              <a:rPr lang="uk-UA" altLang="ru-RU" b="1" dirty="0"/>
            </a:br>
            <a:r>
              <a:rPr lang="uk-UA" altLang="ru-RU" i="1" dirty="0"/>
              <a:t>(Джидда, Саудівська Аравія)</a:t>
            </a:r>
            <a:endParaRPr lang="ru-RU" dirty="0"/>
          </a:p>
        </p:txBody>
      </p:sp>
      <p:pic>
        <p:nvPicPr>
          <p:cNvPr id="7" name="Picture 7" descr="800px-DSC00030-isl-ban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344" y="291104"/>
            <a:ext cx="3247177" cy="2247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343" y="5666154"/>
            <a:ext cx="324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b="1" dirty="0"/>
              <a:t>Ісламський банк</a:t>
            </a:r>
            <a:br>
              <a:rPr lang="uk-UA" altLang="ru-RU" b="1" dirty="0"/>
            </a:br>
            <a:r>
              <a:rPr lang="uk-UA" altLang="ru-RU" i="1" dirty="0"/>
              <a:t>(Дакка, Бангладеш)</a:t>
            </a:r>
            <a:endParaRPr lang="ru-RU" dirty="0"/>
          </a:p>
        </p:txBody>
      </p:sp>
      <p:pic>
        <p:nvPicPr>
          <p:cNvPr id="9" name="Picture 6" descr="800px-IDB_Dh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18" y="3562954"/>
            <a:ext cx="3527037" cy="20482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870" y="1825262"/>
            <a:ext cx="10058400" cy="1156773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tx1"/>
                </a:solidFill>
              </a:rPr>
              <a:t>Ісламські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фінанси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спосіб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узгоджується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релігійними</a:t>
            </a:r>
            <a:r>
              <a:rPr lang="ru-RU" dirty="0">
                <a:solidFill>
                  <a:schemeClr val="tx1"/>
                </a:solidFill>
              </a:rPr>
              <a:t> правилами </a:t>
            </a:r>
            <a:r>
              <a:rPr lang="ru-RU" dirty="0" err="1">
                <a:solidFill>
                  <a:schemeClr val="tx1"/>
                </a:solidFill>
              </a:rPr>
              <a:t>ісламу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Особливістю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наявність</a:t>
            </a:r>
            <a:r>
              <a:rPr lang="ru-RU" dirty="0">
                <a:solidFill>
                  <a:schemeClr val="tx1"/>
                </a:solidFill>
              </a:rPr>
              <a:t> ряду </a:t>
            </a:r>
            <a:r>
              <a:rPr lang="ru-RU" dirty="0" err="1">
                <a:solidFill>
                  <a:schemeClr val="tx1"/>
                </a:solidFill>
              </a:rPr>
              <a:t>певних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заборон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продиктованих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положеннями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шаріату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права).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4" y="2831909"/>
            <a:ext cx="10195471" cy="3875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7213" y="830744"/>
            <a:ext cx="910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ОСНОВНІ МОДЕЛІ ФУНКЦІОНУВАННЯ ІСЛАМСЬКИХ ФІНАНСІВ</a:t>
            </a:r>
          </a:p>
        </p:txBody>
      </p:sp>
    </p:spTree>
    <p:extLst>
      <p:ext uri="{BB962C8B-B14F-4D97-AF65-F5344CB8AC3E}">
        <p14:creationId xmlns:p14="http://schemas.microsoft.com/office/powerpoint/2010/main" val="18389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567" y="745168"/>
            <a:ext cx="6492240" cy="525780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Еволюція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 показала </a:t>
            </a:r>
            <a:r>
              <a:rPr lang="ru-RU" dirty="0" err="1">
                <a:solidFill>
                  <a:schemeClr val="tx1"/>
                </a:solidFill>
              </a:rPr>
              <a:t>ефективність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життєздатність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в рамках </a:t>
            </a:r>
            <a:r>
              <a:rPr lang="ru-RU" i="1" dirty="0" err="1">
                <a:solidFill>
                  <a:schemeClr val="tx1"/>
                </a:solidFill>
              </a:rPr>
              <a:t>капіталізму</a:t>
            </a:r>
            <a:r>
              <a:rPr lang="ru-RU" dirty="0">
                <a:solidFill>
                  <a:schemeClr val="tx1"/>
                </a:solidFill>
              </a:rPr>
              <a:t>. І </a:t>
            </a:r>
            <a:r>
              <a:rPr lang="ru-RU" dirty="0" err="1">
                <a:solidFill>
                  <a:schemeClr val="tx1"/>
                </a:solidFill>
              </a:rPr>
              <a:t>хоча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порівняно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традиційним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банкінгом</a:t>
            </a:r>
            <a:r>
              <a:rPr lang="ru-RU" dirty="0">
                <a:solidFill>
                  <a:schemeClr val="tx1"/>
                </a:solidFill>
              </a:rPr>
              <a:t> усе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незначною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провідні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західні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корпорації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вбачаючи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потенціал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приєднуються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всесвітнього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конкурентоспроможним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умовах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ринкової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 і буде </a:t>
            </a:r>
            <a:r>
              <a:rPr lang="ru-RU" dirty="0" err="1">
                <a:solidFill>
                  <a:schemeClr val="tx1"/>
                </a:solidFill>
              </a:rPr>
              <a:t>продовжувати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високими</a:t>
            </a:r>
            <a:r>
              <a:rPr lang="ru-RU" dirty="0">
                <a:solidFill>
                  <a:schemeClr val="tx1"/>
                </a:solidFill>
              </a:rPr>
              <a:t> темпами.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Основна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 (77%) в </a:t>
            </a:r>
            <a:r>
              <a:rPr lang="ru-RU" dirty="0" err="1">
                <a:solidFill>
                  <a:schemeClr val="tx1"/>
                </a:solidFill>
              </a:rPr>
              <a:t>ісламському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розташована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Близькому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Сході</a:t>
            </a:r>
            <a:r>
              <a:rPr lang="ru-RU" dirty="0">
                <a:solidFill>
                  <a:schemeClr val="tx1"/>
                </a:solidFill>
              </a:rPr>
              <a:t> і в </a:t>
            </a:r>
            <a:r>
              <a:rPr lang="ru-RU" dirty="0" err="1">
                <a:solidFill>
                  <a:schemeClr val="tx1"/>
                </a:solidFill>
              </a:rPr>
              <a:t>Північній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Африці</a:t>
            </a:r>
            <a:r>
              <a:rPr lang="ru-RU" dirty="0">
                <a:solidFill>
                  <a:schemeClr val="tx1"/>
                </a:solidFill>
              </a:rPr>
              <a:t> (МЕ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ru-RU" dirty="0">
                <a:solidFill>
                  <a:schemeClr val="tx1"/>
                </a:solidFill>
              </a:rPr>
              <a:t>А); за ними </a:t>
            </a:r>
            <a:r>
              <a:rPr lang="ru-RU" dirty="0" err="1">
                <a:solidFill>
                  <a:schemeClr val="tx1"/>
                </a:solidFill>
              </a:rPr>
              <a:t>йдуть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Азія</a:t>
            </a:r>
            <a:r>
              <a:rPr lang="ru-RU" dirty="0">
                <a:solidFill>
                  <a:schemeClr val="tx1"/>
                </a:solidFill>
              </a:rPr>
              <a:t> (18%), </a:t>
            </a:r>
            <a:r>
              <a:rPr lang="ru-RU" dirty="0" err="1">
                <a:solidFill>
                  <a:schemeClr val="tx1"/>
                </a:solidFill>
              </a:rPr>
              <a:t>Європа</a:t>
            </a:r>
            <a:r>
              <a:rPr lang="ru-RU" dirty="0">
                <a:solidFill>
                  <a:schemeClr val="tx1"/>
                </a:solidFill>
              </a:rPr>
              <a:t> (3,73%) і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Африки на </a:t>
            </a:r>
            <a:r>
              <a:rPr lang="ru-RU" dirty="0" err="1">
                <a:solidFill>
                  <a:schemeClr val="tx1"/>
                </a:solidFill>
              </a:rPr>
              <a:t>південь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Сахари (</a:t>
            </a:r>
            <a:r>
              <a:rPr lang="ru-RU" dirty="0" err="1">
                <a:solidFill>
                  <a:schemeClr val="tx1"/>
                </a:solidFill>
              </a:rPr>
              <a:t>менше</a:t>
            </a:r>
            <a:r>
              <a:rPr lang="ru-RU" dirty="0">
                <a:solidFill>
                  <a:schemeClr val="tx1"/>
                </a:solidFill>
              </a:rPr>
              <a:t> 1%)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6" y="745168"/>
            <a:ext cx="5078521" cy="399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16" y="4740076"/>
            <a:ext cx="11837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Така</a:t>
            </a:r>
            <a:r>
              <a:rPr lang="ru-RU" dirty="0"/>
              <a:t> сама </a:t>
            </a:r>
            <a:r>
              <a:rPr lang="ru-RU" dirty="0" err="1"/>
              <a:t>тенденція</a:t>
            </a:r>
            <a:r>
              <a:rPr lang="ru-RU" dirty="0"/>
              <a:t> </a:t>
            </a:r>
            <a:r>
              <a:rPr lang="ru-RU" dirty="0" err="1"/>
              <a:t>прослідковується</a:t>
            </a:r>
            <a:r>
              <a:rPr lang="ru-RU" dirty="0"/>
              <a:t> з </a:t>
            </a:r>
            <a:r>
              <a:rPr lang="ru-RU" dirty="0" err="1"/>
              <a:t>ісламськими</a:t>
            </a:r>
            <a:r>
              <a:rPr lang="ru-RU" dirty="0"/>
              <a:t> банками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– 50%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розташовано</a:t>
            </a:r>
            <a:r>
              <a:rPr lang="ru-RU" dirty="0"/>
              <a:t> на </a:t>
            </a:r>
            <a:r>
              <a:rPr lang="ru-RU" dirty="0" err="1"/>
              <a:t>Близькому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і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30%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розміщуються</a:t>
            </a:r>
            <a:r>
              <a:rPr lang="ru-RU" dirty="0"/>
              <a:t> в </a:t>
            </a:r>
            <a:r>
              <a:rPr lang="ru-RU" dirty="0" err="1"/>
              <a:t>Азії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– 15% – у </a:t>
            </a:r>
            <a:r>
              <a:rPr lang="ru-RU" dirty="0" err="1"/>
              <a:t>країнах</a:t>
            </a:r>
            <a:r>
              <a:rPr lang="ru-RU" dirty="0"/>
              <a:t> Африки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Сахари,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2015 р.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налічувалося</a:t>
            </a:r>
            <a:r>
              <a:rPr lang="ru-RU" dirty="0"/>
              <a:t> 363 </a:t>
            </a:r>
            <a:r>
              <a:rPr lang="ru-RU" dirty="0" err="1"/>
              <a:t>ісламські</a:t>
            </a:r>
            <a:r>
              <a:rPr lang="ru-RU" dirty="0"/>
              <a:t> </a:t>
            </a:r>
            <a:r>
              <a:rPr lang="ru-RU" dirty="0" err="1"/>
              <a:t>кредитні</a:t>
            </a:r>
            <a:r>
              <a:rPr lang="ru-RU" dirty="0"/>
              <a:t> установи,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69%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ісламськими</a:t>
            </a:r>
            <a:r>
              <a:rPr lang="ru-RU" dirty="0"/>
              <a:t> «</a:t>
            </a:r>
            <a:r>
              <a:rPr lang="ru-RU" dirty="0" err="1"/>
              <a:t>автономними</a:t>
            </a:r>
            <a:r>
              <a:rPr lang="ru-RU" dirty="0"/>
              <a:t>» банками,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інші</a:t>
            </a:r>
            <a:r>
              <a:rPr lang="ru-RU" dirty="0"/>
              <a:t> 31% – </a:t>
            </a:r>
            <a:r>
              <a:rPr lang="ru-RU" dirty="0" err="1"/>
              <a:t>традиційними</a:t>
            </a:r>
            <a:r>
              <a:rPr lang="ru-RU" dirty="0"/>
              <a:t> банками,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ісламські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через «</a:t>
            </a:r>
            <a:r>
              <a:rPr lang="ru-RU" dirty="0" err="1"/>
              <a:t>ісламські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46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2" y="344143"/>
            <a:ext cx="9901413" cy="60325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4373" y="344143"/>
            <a:ext cx="6492240" cy="525780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 err="1" smtClean="0">
                <a:solidFill>
                  <a:schemeClr val="tx1"/>
                </a:solidFill>
              </a:rPr>
              <a:t>сламські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банки </a:t>
            </a:r>
            <a:r>
              <a:rPr lang="ru-RU" dirty="0" err="1">
                <a:solidFill>
                  <a:schemeClr val="tx1"/>
                </a:solidFill>
              </a:rPr>
              <a:t>посилили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зовнішню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експансію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прагнучи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розширити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приймаючих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країнах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вписатися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сучасну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транснаціональну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банківську</a:t>
            </a:r>
            <a:r>
              <a:rPr lang="ru-RU" dirty="0">
                <a:solidFill>
                  <a:schemeClr val="tx1"/>
                </a:solidFill>
              </a:rPr>
              <a:t> структуру, </a:t>
            </a:r>
            <a:r>
              <a:rPr lang="ru-RU" dirty="0" err="1">
                <a:solidFill>
                  <a:schemeClr val="tx1"/>
                </a:solidFill>
              </a:rPr>
              <a:t>посівши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вагоме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міжнародному</a:t>
            </a:r>
            <a:r>
              <a:rPr lang="ru-RU" dirty="0">
                <a:solidFill>
                  <a:schemeClr val="tx1"/>
                </a:solidFill>
              </a:rPr>
              <a:t> ринку </a:t>
            </a:r>
            <a:r>
              <a:rPr lang="ru-RU" dirty="0" err="1">
                <a:solidFill>
                  <a:schemeClr val="tx1"/>
                </a:solidFill>
              </a:rPr>
              <a:t>банківських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капіталів</a:t>
            </a:r>
            <a:r>
              <a:rPr lang="ru-RU" dirty="0">
                <a:solidFill>
                  <a:schemeClr val="tx1"/>
                </a:solidFill>
              </a:rPr>
              <a:t> й у </a:t>
            </a:r>
            <a:r>
              <a:rPr lang="ru-RU" dirty="0" err="1">
                <a:solidFill>
                  <a:schemeClr val="tx1"/>
                </a:solidFill>
              </a:rPr>
              <a:t>сфері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міжнародних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потоків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світовому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Ісламську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Республіку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Іран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припадає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третина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банків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i="1" dirty="0">
                <a:solidFill>
                  <a:schemeClr val="tx1"/>
                </a:solidFill>
              </a:rPr>
              <a:t>Судан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i="1" dirty="0" err="1">
                <a:solidFill>
                  <a:schemeClr val="tx1"/>
                </a:solidFill>
              </a:rPr>
              <a:t>Ісламська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Республіка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Іран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єдиними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країнами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фінансовою</a:t>
            </a:r>
            <a:r>
              <a:rPr lang="ru-RU" dirty="0">
                <a:solidFill>
                  <a:schemeClr val="tx1"/>
                </a:solidFill>
              </a:rPr>
              <a:t> системою, </a:t>
            </a:r>
            <a:r>
              <a:rPr lang="ru-RU" dirty="0" err="1">
                <a:solidFill>
                  <a:schemeClr val="tx1"/>
                </a:solidFill>
              </a:rPr>
              <a:t>заснованою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виключно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ісламському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фінансуванні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Швидке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важливість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галузі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членів</a:t>
            </a:r>
            <a:r>
              <a:rPr lang="ru-RU" dirty="0">
                <a:solidFill>
                  <a:schemeClr val="tx1"/>
                </a:solidFill>
              </a:rPr>
              <a:t> Ради </a:t>
            </a:r>
            <a:r>
              <a:rPr lang="ru-RU" dirty="0" err="1">
                <a:solidFill>
                  <a:schemeClr val="tx1"/>
                </a:solidFill>
              </a:rPr>
              <a:t>співробітництва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арабських</a:t>
            </a:r>
            <a:r>
              <a:rPr lang="ru-RU" dirty="0">
                <a:solidFill>
                  <a:schemeClr val="tx1"/>
                </a:solidFill>
              </a:rPr>
              <a:t> держав </a:t>
            </a:r>
            <a:r>
              <a:rPr lang="ru-RU" dirty="0" err="1">
                <a:solidFill>
                  <a:schemeClr val="tx1"/>
                </a:solidFill>
              </a:rPr>
              <a:t>Перської</a:t>
            </a:r>
            <a:r>
              <a:rPr lang="ru-RU" dirty="0">
                <a:solidFill>
                  <a:schemeClr val="tx1"/>
                </a:solidFill>
              </a:rPr>
              <a:t> затоки (</a:t>
            </a:r>
            <a:r>
              <a:rPr lang="en-US" dirty="0">
                <a:solidFill>
                  <a:schemeClr val="tx1"/>
                </a:solidFill>
              </a:rPr>
              <a:t>Gulf Cooperation Council, GCC), </a:t>
            </a:r>
            <a:r>
              <a:rPr lang="ru-RU" dirty="0" err="1">
                <a:solidFill>
                  <a:schemeClr val="tx1"/>
                </a:solidFill>
              </a:rPr>
              <a:t>Індонезії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Малайзії</a:t>
            </a:r>
            <a:r>
              <a:rPr lang="ru-RU" dirty="0">
                <a:solidFill>
                  <a:schemeClr val="tx1"/>
                </a:solidFill>
              </a:rPr>
              <a:t> та Пакистану, </a:t>
            </a:r>
            <a:r>
              <a:rPr lang="ru-RU" dirty="0" err="1">
                <a:solidFill>
                  <a:schemeClr val="tx1"/>
                </a:solidFill>
              </a:rPr>
              <a:t>роблять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важливим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поглиблене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розуміння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останніх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поточних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тенденцій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галузевих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чинників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9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397" y="349382"/>
            <a:ext cx="7710985" cy="6406259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Зростання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зумовлене</a:t>
            </a:r>
            <a:r>
              <a:rPr lang="ru-RU" dirty="0">
                <a:solidFill>
                  <a:schemeClr val="tx1"/>
                </a:solidFill>
              </a:rPr>
              <a:t> низкою </a:t>
            </a:r>
            <a:r>
              <a:rPr lang="ru-RU" dirty="0" err="1" smtClean="0">
                <a:solidFill>
                  <a:schemeClr val="tx1"/>
                </a:solidFill>
              </a:rPr>
              <a:t>чинників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i="1" dirty="0">
                <a:solidFill>
                  <a:schemeClr val="tx1"/>
                </a:solidFill>
              </a:rPr>
              <a:t>Перший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підвищення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нафту</a:t>
            </a:r>
            <a:r>
              <a:rPr lang="ru-RU" dirty="0">
                <a:solidFill>
                  <a:schemeClr val="tx1"/>
                </a:solidFill>
              </a:rPr>
              <a:t> до 2015 р.,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 у державах </a:t>
            </a:r>
            <a:r>
              <a:rPr lang="en-US" dirty="0">
                <a:solidFill>
                  <a:schemeClr val="tx1"/>
                </a:solidFill>
              </a:rPr>
              <a:t>GCC, </a:t>
            </a:r>
            <a:r>
              <a:rPr lang="ru-RU" dirty="0" err="1">
                <a:solidFill>
                  <a:schemeClr val="tx1"/>
                </a:solidFill>
              </a:rPr>
              <a:t>посилило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ліквідність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економіках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збільшило</a:t>
            </a:r>
            <a:r>
              <a:rPr lang="ru-RU" dirty="0">
                <a:solidFill>
                  <a:schemeClr val="tx1"/>
                </a:solidFill>
              </a:rPr>
              <a:t> попит на </a:t>
            </a:r>
            <a:r>
              <a:rPr lang="ru-RU" dirty="0" err="1">
                <a:solidFill>
                  <a:schemeClr val="tx1"/>
                </a:solidFill>
              </a:rPr>
              <a:t>фінансові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Однак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істотне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нафту</a:t>
            </a:r>
            <a:r>
              <a:rPr lang="ru-RU" dirty="0">
                <a:solidFill>
                  <a:schemeClr val="tx1"/>
                </a:solidFill>
              </a:rPr>
              <a:t> в 2014 і 2015 </a:t>
            </a:r>
            <a:r>
              <a:rPr lang="ru-RU" dirty="0" err="1">
                <a:solidFill>
                  <a:schemeClr val="tx1"/>
                </a:solidFill>
              </a:rPr>
              <a:t>рр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підняло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стосовно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стійкості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</a:rPr>
              <a:t>Другий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позитивний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банки не </a:t>
            </a:r>
            <a:r>
              <a:rPr lang="ru-RU" dirty="0" err="1">
                <a:solidFill>
                  <a:schemeClr val="tx1"/>
                </a:solidFill>
              </a:rPr>
              <a:t>зазнали</a:t>
            </a:r>
            <a:r>
              <a:rPr lang="ru-RU" dirty="0">
                <a:solidFill>
                  <a:schemeClr val="tx1"/>
                </a:solidFill>
              </a:rPr>
              <a:t> негативного </a:t>
            </a:r>
            <a:r>
              <a:rPr lang="ru-RU" dirty="0" err="1">
                <a:solidFill>
                  <a:schemeClr val="tx1"/>
                </a:solidFill>
              </a:rPr>
              <a:t>впливу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глобальної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кризи</a:t>
            </a:r>
            <a:r>
              <a:rPr lang="ru-RU" dirty="0">
                <a:solidFill>
                  <a:schemeClr val="tx1"/>
                </a:solidFill>
              </a:rPr>
              <a:t> 2008–2009 </a:t>
            </a:r>
            <a:r>
              <a:rPr lang="ru-RU" dirty="0" err="1">
                <a:solidFill>
                  <a:schemeClr val="tx1"/>
                </a:solidFill>
              </a:rPr>
              <a:t>рр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відміну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звичайних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Нарешті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посилює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позиції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надійний</a:t>
            </a:r>
            <a:r>
              <a:rPr lang="ru-RU" dirty="0">
                <a:solidFill>
                  <a:schemeClr val="tx1"/>
                </a:solidFill>
              </a:rPr>
              <a:t> конкурент </a:t>
            </a:r>
            <a:r>
              <a:rPr lang="ru-RU" dirty="0" err="1">
                <a:solidFill>
                  <a:schemeClr val="tx1"/>
                </a:solidFill>
              </a:rPr>
              <a:t>традиційній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справі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продовжують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розвиватися</a:t>
            </a:r>
            <a:r>
              <a:rPr lang="ru-RU" dirty="0">
                <a:solidFill>
                  <a:schemeClr val="tx1"/>
                </a:solidFill>
              </a:rPr>
              <a:t> разом з </a:t>
            </a:r>
            <a:r>
              <a:rPr lang="ru-RU" i="1" dirty="0" err="1">
                <a:solidFill>
                  <a:schemeClr val="tx1"/>
                </a:solidFill>
              </a:rPr>
              <a:t>юридичними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i="1" dirty="0" err="1">
                <a:solidFill>
                  <a:schemeClr val="tx1"/>
                </a:solidFill>
              </a:rPr>
              <a:t>регуляторними</a:t>
            </a:r>
            <a:r>
              <a:rPr lang="ru-RU" dirty="0">
                <a:solidFill>
                  <a:schemeClr val="tx1"/>
                </a:solidFill>
              </a:rPr>
              <a:t> рамками, в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діє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Отже</a:t>
            </a:r>
            <a:r>
              <a:rPr lang="ru-RU" dirty="0">
                <a:solidFill>
                  <a:schemeClr val="tx1"/>
                </a:solidFill>
              </a:rPr>
              <a:t>, є </a:t>
            </a:r>
            <a:r>
              <a:rPr lang="ru-RU" dirty="0" err="1">
                <a:solidFill>
                  <a:schemeClr val="tx1"/>
                </a:solidFill>
              </a:rPr>
              <a:t>дві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потенційні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сфери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розширення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ru-RU" dirty="0" err="1" smtClean="0">
                <a:solidFill>
                  <a:schemeClr val="tx1"/>
                </a:solidFill>
              </a:rPr>
              <a:t>вихід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ринок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розширення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існуючих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країнах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2)</a:t>
            </a:r>
            <a:r>
              <a:rPr lang="ru-RU" dirty="0" err="1" smtClean="0">
                <a:solidFill>
                  <a:schemeClr val="tx1"/>
                </a:solidFill>
              </a:rPr>
              <a:t>вихід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ринок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розширення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існуючих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установ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недостатньо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розвинений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незважаючи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істотну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мусульманського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3314" name="Picture 2" descr="Ціна нафти у світі » Слово і Діл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" y="731520"/>
            <a:ext cx="3415888" cy="22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На скільки поточна фінансова криза сильніша за попередню » Економіст |  Ekonom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" y="3536477"/>
            <a:ext cx="3415888" cy="23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2120" y="322086"/>
            <a:ext cx="5131558" cy="4004253"/>
          </a:xfrm>
        </p:spPr>
        <p:txBody>
          <a:bodyPr/>
          <a:lstStyle/>
          <a:p>
            <a:r>
              <a:rPr lang="ru-RU" dirty="0" err="1"/>
              <a:t>Ісламські</a:t>
            </a:r>
            <a:r>
              <a:rPr lang="ru-RU" dirty="0"/>
              <a:t> банки </a:t>
            </a:r>
            <a:r>
              <a:rPr lang="ru-RU" dirty="0" err="1"/>
              <a:t>фінансують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Світова</a:t>
            </a:r>
            <a:r>
              <a:rPr lang="ru-RU" dirty="0"/>
              <a:t> статистика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чверті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довгострокового</a:t>
            </a:r>
            <a:r>
              <a:rPr lang="ru-RU" dirty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/>
              <a:t>нерухомості</a:t>
            </a:r>
            <a:r>
              <a:rPr lang="ru-RU" dirty="0"/>
              <a:t> та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16%, 12% і 8% </a:t>
            </a:r>
            <a:r>
              <a:rPr lang="ru-RU" dirty="0" err="1"/>
              <a:t>відповідно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 є </a:t>
            </a:r>
            <a:r>
              <a:rPr lang="ru-RU" dirty="0" err="1"/>
              <a:t>двигунами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для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процвітання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1" y="322086"/>
            <a:ext cx="6643713" cy="4004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731" y="4421874"/>
            <a:ext cx="1189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немусульманських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ісламський</a:t>
            </a:r>
            <a:r>
              <a:rPr lang="ru-RU" dirty="0"/>
              <a:t> </a:t>
            </a:r>
            <a:r>
              <a:rPr lang="ru-RU" dirty="0" err="1"/>
              <a:t>банкінг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у США, </a:t>
            </a:r>
            <a:r>
              <a:rPr lang="ru-RU" dirty="0" err="1"/>
              <a:t>Великобританії</a:t>
            </a:r>
            <a:r>
              <a:rPr lang="ru-RU" dirty="0"/>
              <a:t>, </a:t>
            </a:r>
            <a:r>
              <a:rPr lang="ru-RU" dirty="0" err="1"/>
              <a:t>Німеччині</a:t>
            </a:r>
            <a:r>
              <a:rPr lang="ru-RU" dirty="0"/>
              <a:t> та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в 1996 р. </a:t>
            </a:r>
            <a:r>
              <a:rPr lang="en-US" dirty="0"/>
              <a:t>Citibank </a:t>
            </a:r>
            <a:r>
              <a:rPr lang="ru-RU" dirty="0" err="1"/>
              <a:t>заснував</a:t>
            </a:r>
            <a:r>
              <a:rPr lang="ru-RU" dirty="0"/>
              <a:t> у </a:t>
            </a:r>
            <a:r>
              <a:rPr lang="ru-RU" dirty="0" err="1"/>
              <a:t>Бахрейні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en-US" dirty="0"/>
              <a:t>Citi Islamic Investment Bank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 у 20 млн дол.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світові</a:t>
            </a:r>
            <a:r>
              <a:rPr lang="ru-RU" dirty="0"/>
              <a:t> банки, як </a:t>
            </a:r>
            <a:r>
              <a:rPr lang="en-US" dirty="0"/>
              <a:t>HSBC, </a:t>
            </a:r>
            <a:r>
              <a:rPr lang="en-US" dirty="0" err="1"/>
              <a:t>DeutscheBank</a:t>
            </a:r>
            <a:r>
              <a:rPr lang="en-US" dirty="0"/>
              <a:t>, </a:t>
            </a:r>
            <a:r>
              <a:rPr lang="en-US" dirty="0" err="1"/>
              <a:t>Calyon</a:t>
            </a:r>
            <a:r>
              <a:rPr lang="en-US" dirty="0"/>
              <a:t>, Citibank, Standard Chartered, </a:t>
            </a:r>
            <a:r>
              <a:rPr lang="en-US" dirty="0" err="1"/>
              <a:t>Banque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de Paris and Paribas (BNP Paribas), International Netherlands Group bank (ING bank), The No-</a:t>
            </a:r>
            <a:r>
              <a:rPr lang="en-US" dirty="0" err="1"/>
              <a:t>mura</a:t>
            </a:r>
            <a:r>
              <a:rPr lang="en-US" dirty="0"/>
              <a:t> Securities, JP Morgan, Lloyds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відкривають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структурах </a:t>
            </a:r>
            <a:r>
              <a:rPr lang="ru-RU" dirty="0" err="1"/>
              <a:t>ісламські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а й у США, </a:t>
            </a:r>
            <a:r>
              <a:rPr lang="ru-RU" dirty="0" err="1"/>
              <a:t>Великобританії</a:t>
            </a:r>
            <a:r>
              <a:rPr lang="ru-RU" dirty="0"/>
              <a:t>, </a:t>
            </a:r>
            <a:r>
              <a:rPr lang="ru-RU" dirty="0" err="1"/>
              <a:t>Німеччині</a:t>
            </a:r>
            <a:r>
              <a:rPr lang="ru-RU" dirty="0"/>
              <a:t>,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немусульманських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Великобританія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у </a:t>
            </a:r>
            <a:r>
              <a:rPr lang="ru-RU" dirty="0" err="1"/>
              <a:t>фінансовому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r>
              <a:rPr lang="ru-RU" dirty="0"/>
              <a:t> й є </a:t>
            </a:r>
            <a:r>
              <a:rPr lang="ru-RU" b="1" dirty="0" err="1"/>
              <a:t>головним</a:t>
            </a:r>
            <a:r>
              <a:rPr lang="ru-RU" b="1" dirty="0"/>
              <a:t> </a:t>
            </a:r>
            <a:r>
              <a:rPr lang="ru-RU" b="1" dirty="0" err="1"/>
              <a:t>європейським</a:t>
            </a:r>
            <a:r>
              <a:rPr lang="ru-RU" b="1" dirty="0"/>
              <a:t> центром</a:t>
            </a:r>
            <a:r>
              <a:rPr lang="ru-RU" dirty="0"/>
              <a:t> </a:t>
            </a:r>
            <a:r>
              <a:rPr lang="ru-RU" dirty="0" err="1"/>
              <a:t>ісламського</a:t>
            </a:r>
            <a:r>
              <a:rPr lang="ru-RU" dirty="0"/>
              <a:t> </a:t>
            </a:r>
            <a:r>
              <a:rPr lang="ru-RU" dirty="0" err="1"/>
              <a:t>банкінгу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3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Що пов’язує ісламські банки із Британією? </a:t>
            </a:r>
            <a:r>
              <a:rPr lang="ru-RU" dirty="0" err="1">
                <a:solidFill>
                  <a:schemeClr val="tx1"/>
                </a:solidFill>
              </a:rPr>
              <a:t>Передусім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пов’язано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роботою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банку </a:t>
            </a:r>
            <a:r>
              <a:rPr lang="ru-RU" dirty="0" err="1">
                <a:solidFill>
                  <a:schemeClr val="tx1"/>
                </a:solidFill>
              </a:rPr>
              <a:t>Британії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Islamic Bank of Britain, IBB) – </a:t>
            </a:r>
            <a:r>
              <a:rPr lang="ru-RU" b="1" dirty="0">
                <a:solidFill>
                  <a:schemeClr val="tx1"/>
                </a:solidFill>
              </a:rPr>
              <a:t>першим </a:t>
            </a:r>
            <a:r>
              <a:rPr lang="ru-RU" b="1" dirty="0" err="1">
                <a:solidFill>
                  <a:schemeClr val="tx1"/>
                </a:solidFill>
              </a:rPr>
              <a:t>повністю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ісламським</a:t>
            </a:r>
            <a:r>
              <a:rPr lang="ru-RU" b="1" dirty="0">
                <a:solidFill>
                  <a:schemeClr val="tx1"/>
                </a:solidFill>
              </a:rPr>
              <a:t> банком в </a:t>
            </a:r>
            <a:r>
              <a:rPr lang="ru-RU" b="1" dirty="0" err="1">
                <a:solidFill>
                  <a:schemeClr val="tx1"/>
                </a:solidFill>
              </a:rPr>
              <a:t>Європі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Розпочав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свою роботу в 2004 р. та </a:t>
            </a:r>
            <a:r>
              <a:rPr lang="ru-RU" dirty="0" err="1">
                <a:solidFill>
                  <a:schemeClr val="tx1"/>
                </a:solidFill>
              </a:rPr>
              <a:t>сьогодні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надає</a:t>
            </a:r>
            <a:r>
              <a:rPr lang="ru-RU" dirty="0">
                <a:solidFill>
                  <a:schemeClr val="tx1"/>
                </a:solidFill>
              </a:rPr>
              <a:t> весь спектр </a:t>
            </a:r>
            <a:r>
              <a:rPr lang="ru-RU" dirty="0" err="1">
                <a:solidFill>
                  <a:schemeClr val="tx1"/>
                </a:solidFill>
              </a:rPr>
              <a:t>банківських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відповідають</a:t>
            </a:r>
            <a:r>
              <a:rPr lang="ru-RU" dirty="0">
                <a:solidFill>
                  <a:schemeClr val="tx1"/>
                </a:solidFill>
              </a:rPr>
              <a:t> нормам </a:t>
            </a:r>
            <a:r>
              <a:rPr lang="ru-RU" dirty="0" err="1">
                <a:solidFill>
                  <a:schemeClr val="tx1"/>
                </a:solidFill>
              </a:rPr>
              <a:t>шаріату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грудні</a:t>
            </a:r>
            <a:r>
              <a:rPr lang="ru-RU" dirty="0">
                <a:solidFill>
                  <a:schemeClr val="tx1"/>
                </a:solidFill>
              </a:rPr>
              <a:t> 2014 р. </a:t>
            </a:r>
            <a:r>
              <a:rPr lang="ru-RU" dirty="0" err="1">
                <a:solidFill>
                  <a:schemeClr val="tx1"/>
                </a:solidFill>
              </a:rPr>
              <a:t>змінив</a:t>
            </a:r>
            <a:r>
              <a:rPr lang="ru-RU" dirty="0">
                <a:solidFill>
                  <a:schemeClr val="tx1"/>
                </a:solidFill>
              </a:rPr>
              <a:t> свою </a:t>
            </a:r>
            <a:r>
              <a:rPr lang="ru-RU" dirty="0" err="1">
                <a:solidFill>
                  <a:schemeClr val="tx1"/>
                </a:solidFill>
              </a:rPr>
              <a:t>назву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en-US" dirty="0">
                <a:solidFill>
                  <a:schemeClr val="tx1"/>
                </a:solidFill>
              </a:rPr>
              <a:t>Al Rayan Bank,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на початку того ж року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підтверджено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материнською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компанією</a:t>
            </a:r>
            <a:r>
              <a:rPr lang="ru-RU" dirty="0">
                <a:solidFill>
                  <a:schemeClr val="tx1"/>
                </a:solidFill>
              </a:rPr>
              <a:t> банку є один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світу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Masraf</a:t>
            </a:r>
            <a:r>
              <a:rPr lang="en-US" dirty="0">
                <a:solidFill>
                  <a:schemeClr val="tx1"/>
                </a:solidFill>
              </a:rPr>
              <a:t> Al Rayan (</a:t>
            </a:r>
            <a:r>
              <a:rPr lang="ru-RU" dirty="0">
                <a:solidFill>
                  <a:schemeClr val="tx1"/>
                </a:solidFill>
              </a:rPr>
              <a:t>Катар). </a:t>
            </a:r>
            <a:r>
              <a:rPr lang="ru-RU" dirty="0" err="1">
                <a:solidFill>
                  <a:schemeClr val="tx1"/>
                </a:solidFill>
              </a:rPr>
              <a:t>Британський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банк </a:t>
            </a:r>
            <a:r>
              <a:rPr lang="en-US" dirty="0">
                <a:solidFill>
                  <a:schemeClr val="tx1"/>
                </a:solidFill>
              </a:rPr>
              <a:t>Al Rayan Bank </a:t>
            </a:r>
            <a:r>
              <a:rPr lang="ru-RU" dirty="0">
                <a:solidFill>
                  <a:schemeClr val="tx1"/>
                </a:solidFill>
              </a:rPr>
              <a:t>є </a:t>
            </a:r>
            <a:r>
              <a:rPr lang="ru-RU" dirty="0" err="1">
                <a:solidFill>
                  <a:schemeClr val="tx1"/>
                </a:solidFill>
              </a:rPr>
              <a:t>роздрібним</a:t>
            </a:r>
            <a:r>
              <a:rPr lang="ru-RU" dirty="0">
                <a:solidFill>
                  <a:schemeClr val="tx1"/>
                </a:solidFill>
              </a:rPr>
              <a:t> банком і </a:t>
            </a:r>
            <a:r>
              <a:rPr lang="ru-RU" dirty="0" err="1">
                <a:solidFill>
                  <a:schemeClr val="tx1"/>
                </a:solidFill>
              </a:rPr>
              <a:t>єдиним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ісламським</a:t>
            </a:r>
            <a:r>
              <a:rPr lang="ru-RU" dirty="0">
                <a:solidFill>
                  <a:schemeClr val="tx1"/>
                </a:solidFill>
              </a:rPr>
              <a:t> банком,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п'ять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філій</a:t>
            </a:r>
            <a:r>
              <a:rPr lang="ru-RU" dirty="0">
                <a:solidFill>
                  <a:schemeClr val="tx1"/>
                </a:solidFill>
              </a:rPr>
              <a:t>, десять </a:t>
            </a:r>
            <a:r>
              <a:rPr lang="ru-RU" dirty="0" err="1">
                <a:solidFill>
                  <a:schemeClr val="tx1"/>
                </a:solidFill>
              </a:rPr>
              <a:t>офісів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стратегічно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розміщені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всій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країні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50 тис. </a:t>
            </a:r>
            <a:r>
              <a:rPr lang="ru-RU" dirty="0" err="1">
                <a:solidFill>
                  <a:schemeClr val="tx1"/>
                </a:solidFill>
              </a:rPr>
              <a:t>клієнтів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грудні</a:t>
            </a:r>
            <a:r>
              <a:rPr lang="ru-RU" dirty="0">
                <a:solidFill>
                  <a:schemeClr val="tx1"/>
                </a:solidFill>
              </a:rPr>
              <a:t> 2016 р. </a:t>
            </a:r>
            <a:r>
              <a:rPr lang="en-US" dirty="0">
                <a:solidFill>
                  <a:schemeClr val="tx1"/>
                </a:solidFill>
              </a:rPr>
              <a:t>Al Rayan Bank </a:t>
            </a:r>
            <a:r>
              <a:rPr lang="ru-RU" dirty="0" err="1">
                <a:solidFill>
                  <a:schemeClr val="tx1"/>
                </a:solidFill>
              </a:rPr>
              <a:t>оголосив</a:t>
            </a:r>
            <a:r>
              <a:rPr lang="ru-RU" dirty="0">
                <a:solidFill>
                  <a:schemeClr val="tx1"/>
                </a:solidFill>
              </a:rPr>
              <a:t> про те,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вартість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роздрібних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комерційних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уперше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досягла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розміру</a:t>
            </a:r>
            <a:r>
              <a:rPr lang="ru-RU" dirty="0">
                <a:solidFill>
                  <a:schemeClr val="tx1"/>
                </a:solidFill>
              </a:rPr>
              <a:t> 1 млрд </a:t>
            </a:r>
            <a:r>
              <a:rPr lang="ru-RU" dirty="0" err="1">
                <a:solidFill>
                  <a:schemeClr val="tx1"/>
                </a:solidFill>
              </a:rPr>
              <a:t>фунтів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стерлінгів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Единственный британский исламский банк меняет наз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0" y="731520"/>
            <a:ext cx="3862347" cy="21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749" y="731520"/>
            <a:ext cx="7560860" cy="61264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Є </a:t>
            </a:r>
            <a:r>
              <a:rPr lang="ru-RU" dirty="0" err="1">
                <a:solidFill>
                  <a:schemeClr val="tx1"/>
                </a:solidFill>
              </a:rPr>
              <a:t>емпіричні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докази</a:t>
            </a:r>
            <a:r>
              <a:rPr lang="ru-RU" dirty="0">
                <a:solidFill>
                  <a:schemeClr val="tx1"/>
                </a:solidFill>
              </a:rPr>
              <a:t> того,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сприяє</a:t>
            </a:r>
            <a:r>
              <a:rPr lang="ru-RU" dirty="0">
                <a:solidFill>
                  <a:schemeClr val="tx1"/>
                </a:solidFill>
              </a:rPr>
              <a:t> позитивному </a:t>
            </a:r>
            <a:r>
              <a:rPr lang="ru-RU" dirty="0" err="1">
                <a:solidFill>
                  <a:schemeClr val="tx1"/>
                </a:solidFill>
              </a:rPr>
              <a:t>зростанню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публікації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стверджують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відігравання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ролі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шаріатських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великий </a:t>
            </a:r>
            <a:r>
              <a:rPr lang="ru-RU" dirty="0" err="1">
                <a:solidFill>
                  <a:schemeClr val="tx1"/>
                </a:solidFill>
              </a:rPr>
              <a:t>потенціал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говорить про те,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лакмусовим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папірцем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корисності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 буде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стимулювати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знизити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бідність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головну</a:t>
            </a:r>
            <a:r>
              <a:rPr lang="ru-RU" dirty="0">
                <a:solidFill>
                  <a:schemeClr val="tx1"/>
                </a:solidFill>
              </a:rPr>
              <a:t> характеристику – </a:t>
            </a:r>
            <a:r>
              <a:rPr lang="ru-RU" dirty="0" err="1">
                <a:solidFill>
                  <a:schemeClr val="tx1"/>
                </a:solidFill>
              </a:rPr>
              <a:t>розподіл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ризиків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банки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обов`язки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виходять</a:t>
            </a:r>
            <a:r>
              <a:rPr lang="ru-RU" dirty="0">
                <a:solidFill>
                  <a:schemeClr val="tx1"/>
                </a:solidFill>
              </a:rPr>
              <a:t> за рамки мети </a:t>
            </a:r>
            <a:r>
              <a:rPr lang="ru-RU" dirty="0" err="1">
                <a:solidFill>
                  <a:schemeClr val="tx1"/>
                </a:solidFill>
              </a:rPr>
              <a:t>максимізації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Уважне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показує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прив`язують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реальної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отримання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прибутку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розподілу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збитків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характеризуються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 самим, будь то партнерство (</a:t>
            </a:r>
            <a:r>
              <a:rPr lang="ru-RU" i="1" dirty="0" err="1">
                <a:solidFill>
                  <a:schemeClr val="tx1"/>
                </a:solidFill>
              </a:rPr>
              <a:t>мушарака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довірче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фінансування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мудараба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торгові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контракти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як: продаж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відстроченим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платежем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мурабаха</a:t>
            </a:r>
            <a:r>
              <a:rPr lang="ru-RU" dirty="0">
                <a:solidFill>
                  <a:schemeClr val="tx1"/>
                </a:solidFill>
              </a:rPr>
              <a:t>), продаж </a:t>
            </a:r>
            <a:r>
              <a:rPr lang="ru-RU" dirty="0" err="1">
                <a:solidFill>
                  <a:schemeClr val="tx1"/>
                </a:solidFill>
              </a:rPr>
              <a:t>товарів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повинні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виготовлені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істісна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продажі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відстроченою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поставкою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i="1" dirty="0">
                <a:solidFill>
                  <a:schemeClr val="tx1"/>
                </a:solidFill>
              </a:rPr>
              <a:t>салам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концепція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сектору разом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реальним</a:t>
            </a:r>
            <a:r>
              <a:rPr lang="ru-RU" dirty="0">
                <a:solidFill>
                  <a:schemeClr val="tx1"/>
                </a:solidFill>
              </a:rPr>
              <a:t> сектором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386" name="Picture 2" descr="Молоді журналісти не поспішають ставати агентами змін — дослідження |  Редакторськи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" y="532240"/>
            <a:ext cx="3858149" cy="28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etrobras виставила на продаж активи майже на 600 млн до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" y="3884081"/>
            <a:ext cx="3858149" cy="24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2693" y="403973"/>
            <a:ext cx="7519916" cy="60718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Як не дивно, але одним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перспективних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ринків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Східній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Європі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експертів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уважають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пов’язано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кількістю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сповідує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мусульман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перевищує</a:t>
            </a:r>
            <a:r>
              <a:rPr lang="ru-RU" dirty="0">
                <a:solidFill>
                  <a:schemeClr val="tx1"/>
                </a:solidFill>
              </a:rPr>
              <a:t> 1 млн,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становить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5% </a:t>
            </a:r>
            <a:r>
              <a:rPr lang="ru-RU" dirty="0" err="1">
                <a:solidFill>
                  <a:schemeClr val="tx1"/>
                </a:solidFill>
              </a:rPr>
              <a:t>кількості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, до складу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входять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представники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національностей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кримські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татари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тюркські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корені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казанські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татари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прийшли</a:t>
            </a:r>
            <a:r>
              <a:rPr lang="ru-RU" dirty="0">
                <a:solidFill>
                  <a:schemeClr val="tx1"/>
                </a:solidFill>
              </a:rPr>
              <a:t> з Кавказу й </a:t>
            </a:r>
            <a:r>
              <a:rPr lang="ru-RU" dirty="0" err="1">
                <a:solidFill>
                  <a:schemeClr val="tx1"/>
                </a:solidFill>
              </a:rPr>
              <a:t>оселилися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території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тому,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азербайджанці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чеченці</a:t>
            </a:r>
            <a:r>
              <a:rPr lang="ru-RU" dirty="0">
                <a:solidFill>
                  <a:schemeClr val="tx1"/>
                </a:solidFill>
              </a:rPr>
              <a:t>, узбеки. Є тут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арабська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мусульманська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діаспора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Україна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відчайдушно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потребує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, а не </a:t>
            </a:r>
            <a:r>
              <a:rPr lang="ru-RU" dirty="0" err="1">
                <a:solidFill>
                  <a:schemeClr val="tx1"/>
                </a:solidFill>
              </a:rPr>
              <a:t>короткострокових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кредитів</a:t>
            </a:r>
            <a:r>
              <a:rPr lang="ru-RU" dirty="0">
                <a:solidFill>
                  <a:schemeClr val="tx1"/>
                </a:solidFill>
              </a:rPr>
              <a:t>. І </a:t>
            </a:r>
            <a:r>
              <a:rPr lang="ru-RU" dirty="0" err="1">
                <a:solidFill>
                  <a:schemeClr val="tx1"/>
                </a:solidFill>
              </a:rPr>
              <a:t>арабські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допомогти</a:t>
            </a:r>
            <a:r>
              <a:rPr lang="ru-RU" dirty="0">
                <a:solidFill>
                  <a:schemeClr val="tx1"/>
                </a:solidFill>
              </a:rPr>
              <a:t>, вони </a:t>
            </a:r>
            <a:r>
              <a:rPr lang="ru-RU" dirty="0" err="1">
                <a:solidFill>
                  <a:schemeClr val="tx1"/>
                </a:solidFill>
              </a:rPr>
              <a:t>готові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робити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 буде створено </a:t>
            </a:r>
            <a:r>
              <a:rPr lang="ru-RU" dirty="0" err="1">
                <a:solidFill>
                  <a:schemeClr val="tx1"/>
                </a:solidFill>
              </a:rPr>
              <a:t>відповідний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клімат</a:t>
            </a:r>
            <a:r>
              <a:rPr lang="ru-RU" dirty="0">
                <a:solidFill>
                  <a:schemeClr val="tx1"/>
                </a:solidFill>
              </a:rPr>
              <a:t>. Але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означає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створювати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радикальний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банк.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повинен бути </a:t>
            </a:r>
            <a:r>
              <a:rPr lang="ru-RU" dirty="0" err="1">
                <a:solidFill>
                  <a:schemeClr val="tx1"/>
                </a:solidFill>
              </a:rPr>
              <a:t>звичайний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світський</a:t>
            </a:r>
            <a:r>
              <a:rPr lang="ru-RU" dirty="0">
                <a:solidFill>
                  <a:schemeClr val="tx1"/>
                </a:solidFill>
              </a:rPr>
              <a:t> банк,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, в першу </a:t>
            </a:r>
            <a:r>
              <a:rPr lang="ru-RU" dirty="0" err="1">
                <a:solidFill>
                  <a:schemeClr val="tx1"/>
                </a:solidFill>
              </a:rPr>
              <a:t>чергу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регулюється</a:t>
            </a:r>
            <a:r>
              <a:rPr lang="ru-RU" dirty="0">
                <a:solidFill>
                  <a:schemeClr val="tx1"/>
                </a:solidFill>
              </a:rPr>
              <a:t> нашим </a:t>
            </a:r>
            <a:r>
              <a:rPr lang="ru-RU" dirty="0" err="1">
                <a:solidFill>
                  <a:schemeClr val="tx1"/>
                </a:solidFill>
              </a:rPr>
              <a:t>законодавством</a:t>
            </a:r>
            <a:r>
              <a:rPr lang="ru-RU" dirty="0">
                <a:solidFill>
                  <a:schemeClr val="tx1"/>
                </a:solidFill>
              </a:rPr>
              <a:t>, але </a:t>
            </a:r>
            <a:r>
              <a:rPr lang="ru-RU" dirty="0" err="1">
                <a:solidFill>
                  <a:schemeClr val="tx1"/>
                </a:solidFill>
              </a:rPr>
              <a:t>працює</a:t>
            </a:r>
            <a:r>
              <a:rPr lang="ru-RU" dirty="0">
                <a:solidFill>
                  <a:schemeClr val="tx1"/>
                </a:solidFill>
              </a:rPr>
              <a:t> за правилами </a:t>
            </a:r>
            <a:r>
              <a:rPr lang="ru-RU" dirty="0" err="1" smtClean="0">
                <a:solidFill>
                  <a:schemeClr val="tx1"/>
                </a:solidFill>
              </a:rPr>
              <a:t>шаріату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ісламський банкінг | Іслам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" y="641397"/>
            <a:ext cx="36671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ісламський банкінг | Іслам в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4" y="3439917"/>
            <a:ext cx="3510364" cy="19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101" y="240199"/>
            <a:ext cx="7656395" cy="651544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Головними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торговельними</a:t>
            </a:r>
            <a:r>
              <a:rPr lang="ru-RU" dirty="0">
                <a:solidFill>
                  <a:schemeClr val="tx1"/>
                </a:solidFill>
              </a:rPr>
              <a:t> партнерами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ЄС,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СНД та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МЕНА. На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МЕНА разом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Туреччиною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припадає</a:t>
            </a:r>
            <a:r>
              <a:rPr lang="ru-RU" dirty="0">
                <a:solidFill>
                  <a:schemeClr val="tx1"/>
                </a:solidFill>
              </a:rPr>
              <a:t> 19,3% </a:t>
            </a:r>
            <a:r>
              <a:rPr lang="ru-RU" dirty="0" err="1">
                <a:solidFill>
                  <a:schemeClr val="tx1"/>
                </a:solidFill>
              </a:rPr>
              <a:t>вітчизняного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експорту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3,6% </a:t>
            </a:r>
            <a:r>
              <a:rPr lang="ru-RU" dirty="0" err="1">
                <a:solidFill>
                  <a:schemeClr val="tx1"/>
                </a:solidFill>
              </a:rPr>
              <a:t>імпорту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зробити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висновок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вони є </a:t>
            </a:r>
            <a:r>
              <a:rPr lang="ru-RU" dirty="0" err="1">
                <a:solidFill>
                  <a:schemeClr val="tx1"/>
                </a:solidFill>
              </a:rPr>
              <a:t>цільовими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експортними</a:t>
            </a:r>
            <a:r>
              <a:rPr lang="ru-RU" dirty="0">
                <a:solidFill>
                  <a:schemeClr val="tx1"/>
                </a:solidFill>
              </a:rPr>
              <a:t> ринками для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щорічне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позитивне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торговельне</a:t>
            </a:r>
            <a:r>
              <a:rPr lang="ru-RU" dirty="0">
                <a:solidFill>
                  <a:schemeClr val="tx1"/>
                </a:solidFill>
              </a:rPr>
              <a:t> сальдо.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2015 р. </a:t>
            </a:r>
            <a:r>
              <a:rPr lang="ru-RU" dirty="0" err="1">
                <a:solidFill>
                  <a:schemeClr val="tx1"/>
                </a:solidFill>
              </a:rPr>
              <a:t>воно</a:t>
            </a:r>
            <a:r>
              <a:rPr lang="ru-RU" dirty="0">
                <a:solidFill>
                  <a:schemeClr val="tx1"/>
                </a:solidFill>
              </a:rPr>
              <a:t> становило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7,5 млрд дол., у 2014 р. –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9,5 млрд дол.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МЕНА </a:t>
            </a:r>
            <a:r>
              <a:rPr lang="ru-RU" dirty="0" err="1">
                <a:solidFill>
                  <a:schemeClr val="tx1"/>
                </a:solidFill>
              </a:rPr>
              <a:t>головними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торговельними</a:t>
            </a:r>
            <a:r>
              <a:rPr lang="ru-RU" dirty="0">
                <a:solidFill>
                  <a:schemeClr val="tx1"/>
                </a:solidFill>
              </a:rPr>
              <a:t> партнерами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за </a:t>
            </a:r>
            <a:r>
              <a:rPr lang="ru-RU" dirty="0" err="1">
                <a:solidFill>
                  <a:schemeClr val="tx1"/>
                </a:solidFill>
              </a:rPr>
              <a:t>підсумками</a:t>
            </a:r>
            <a:r>
              <a:rPr lang="ru-RU" dirty="0">
                <a:solidFill>
                  <a:schemeClr val="tx1"/>
                </a:solidFill>
              </a:rPr>
              <a:t> 2015 р., за </a:t>
            </a:r>
            <a:r>
              <a:rPr lang="ru-RU" dirty="0" err="1">
                <a:solidFill>
                  <a:schemeClr val="tx1"/>
                </a:solidFill>
              </a:rPr>
              <a:t>показниками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товарообігу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Єгипет</a:t>
            </a:r>
            <a:r>
              <a:rPr lang="ru-RU" dirty="0">
                <a:solidFill>
                  <a:schemeClr val="tx1"/>
                </a:solidFill>
              </a:rPr>
              <a:t> – 2,2 млрд дол., </a:t>
            </a:r>
            <a:r>
              <a:rPr lang="ru-RU" dirty="0" err="1">
                <a:solidFill>
                  <a:schemeClr val="tx1"/>
                </a:solidFill>
              </a:rPr>
              <a:t>Саудівська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Аравія</a:t>
            </a:r>
            <a:r>
              <a:rPr lang="ru-RU" dirty="0">
                <a:solidFill>
                  <a:schemeClr val="tx1"/>
                </a:solidFill>
              </a:rPr>
              <a:t> – 926 млн дол., ОАЕ – 654 млн дол., </a:t>
            </a:r>
            <a:r>
              <a:rPr lang="ru-RU" dirty="0" err="1">
                <a:solidFill>
                  <a:schemeClr val="tx1"/>
                </a:solidFill>
              </a:rPr>
              <a:t>Іран</a:t>
            </a:r>
            <a:r>
              <a:rPr lang="ru-RU" dirty="0">
                <a:solidFill>
                  <a:schemeClr val="tx1"/>
                </a:solidFill>
              </a:rPr>
              <a:t> – 572 млн дол. (8,7%), </a:t>
            </a:r>
            <a:r>
              <a:rPr lang="ru-RU" dirty="0" err="1">
                <a:solidFill>
                  <a:schemeClr val="tx1"/>
                </a:solidFill>
              </a:rPr>
              <a:t>Ірак</a:t>
            </a:r>
            <a:r>
              <a:rPr lang="ru-RU" dirty="0">
                <a:solidFill>
                  <a:schemeClr val="tx1"/>
                </a:solidFill>
              </a:rPr>
              <a:t> – 486 млн дол. (7,4%). </a:t>
            </a:r>
            <a:r>
              <a:rPr lang="ru-RU" dirty="0" err="1">
                <a:solidFill>
                  <a:schemeClr val="tx1"/>
                </a:solidFill>
              </a:rPr>
              <a:t>Частка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вказаних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загальному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обсязі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товарообігу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країнами</a:t>
            </a:r>
            <a:r>
              <a:rPr lang="ru-RU" dirty="0">
                <a:solidFill>
                  <a:schemeClr val="tx1"/>
                </a:solidFill>
              </a:rPr>
              <a:t> МЕНА становить 74,0 %, а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Єгипет</a:t>
            </a:r>
            <a:r>
              <a:rPr lang="ru-RU" dirty="0">
                <a:solidFill>
                  <a:schemeClr val="tx1"/>
                </a:solidFill>
              </a:rPr>
              <a:t> – 33,5%, </a:t>
            </a:r>
            <a:r>
              <a:rPr lang="ru-RU" dirty="0" err="1">
                <a:solidFill>
                  <a:schemeClr val="tx1"/>
                </a:solidFill>
              </a:rPr>
              <a:t>Саудівська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Аравія</a:t>
            </a:r>
            <a:r>
              <a:rPr lang="ru-RU" dirty="0">
                <a:solidFill>
                  <a:schemeClr val="tx1"/>
                </a:solidFill>
              </a:rPr>
              <a:t> – 14,1%, ОАЕ – 9,9%, </a:t>
            </a:r>
            <a:r>
              <a:rPr lang="ru-RU" dirty="0" err="1">
                <a:solidFill>
                  <a:schemeClr val="tx1"/>
                </a:solidFill>
              </a:rPr>
              <a:t>Іран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8,7%, </a:t>
            </a:r>
            <a:r>
              <a:rPr lang="ru-RU" dirty="0" err="1">
                <a:solidFill>
                  <a:schemeClr val="tx1"/>
                </a:solidFill>
              </a:rPr>
              <a:t>Ірак</a:t>
            </a:r>
            <a:r>
              <a:rPr lang="ru-RU" dirty="0">
                <a:solidFill>
                  <a:schemeClr val="tx1"/>
                </a:solidFill>
              </a:rPr>
              <a:t> – 7,4</a:t>
            </a:r>
            <a:r>
              <a:rPr lang="ru-RU" dirty="0" smtClean="0">
                <a:solidFill>
                  <a:schemeClr val="tx1"/>
                </a:solidFill>
              </a:rPr>
              <a:t>%.</a:t>
            </a:r>
          </a:p>
          <a:p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свідчать</a:t>
            </a:r>
            <a:r>
              <a:rPr lang="ru-RU" dirty="0">
                <a:solidFill>
                  <a:schemeClr val="tx1"/>
                </a:solidFill>
              </a:rPr>
              <a:t> про те, </a:t>
            </a:r>
            <a:r>
              <a:rPr lang="ru-RU" dirty="0" err="1">
                <a:solidFill>
                  <a:schemeClr val="tx1"/>
                </a:solidFill>
              </a:rPr>
              <a:t>потенціал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міжнародних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мусульманськими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країнами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однак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запровадження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моделі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фінансування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завданням</a:t>
            </a:r>
            <a:r>
              <a:rPr lang="ru-RU" dirty="0">
                <a:solidFill>
                  <a:schemeClr val="tx1"/>
                </a:solidFill>
              </a:rPr>
              <a:t> нелегким. </a:t>
            </a:r>
            <a:r>
              <a:rPr lang="ru-RU" dirty="0" err="1">
                <a:solidFill>
                  <a:schemeClr val="tx1"/>
                </a:solidFill>
              </a:rPr>
              <a:t>Положення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законодавства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перешкоджають</a:t>
            </a:r>
            <a:r>
              <a:rPr lang="ru-RU" dirty="0">
                <a:solidFill>
                  <a:schemeClr val="tx1"/>
                </a:solidFill>
              </a:rPr>
              <a:t> широкому </a:t>
            </a:r>
            <a:r>
              <a:rPr lang="ru-RU" dirty="0" err="1">
                <a:solidFill>
                  <a:schemeClr val="tx1"/>
                </a:solidFill>
              </a:rPr>
              <a:t>поширенню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продуктів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Ситуація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ускладняється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немає</a:t>
            </a:r>
            <a:r>
              <a:rPr lang="ru-RU" dirty="0">
                <a:solidFill>
                  <a:schemeClr val="tx1"/>
                </a:solidFill>
              </a:rPr>
              <a:t> точного списку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сьогодні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застосовувати</a:t>
            </a:r>
            <a:r>
              <a:rPr lang="ru-RU" dirty="0">
                <a:solidFill>
                  <a:schemeClr val="tx1"/>
                </a:solidFill>
              </a:rPr>
              <a:t> без </a:t>
            </a:r>
            <a:r>
              <a:rPr lang="ru-RU" dirty="0" err="1">
                <a:solidFill>
                  <a:schemeClr val="tx1"/>
                </a:solidFill>
              </a:rPr>
              <a:t>відповідних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законодавчих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країні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 descr="Партнери — Університет «К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910532"/>
            <a:ext cx="3630305" cy="20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АО &quot;Танасишин,Михалевський і Партнер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5" y="3830288"/>
            <a:ext cx="4075766" cy="30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9045" y="731519"/>
            <a:ext cx="7601803" cy="594223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Але </a:t>
            </a:r>
            <a:r>
              <a:rPr lang="ru-RU" dirty="0" err="1">
                <a:solidFill>
                  <a:schemeClr val="tx1"/>
                </a:solidFill>
              </a:rPr>
              <a:t>спочатку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сформувати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інституційне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підвищити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банкінгу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підготувати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фахівців-практиків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сфері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Вирішення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питань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потребує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тривалого</a:t>
            </a:r>
            <a:r>
              <a:rPr lang="ru-RU" dirty="0">
                <a:solidFill>
                  <a:schemeClr val="tx1"/>
                </a:solidFill>
              </a:rPr>
              <a:t> часу та </a:t>
            </a:r>
            <a:r>
              <a:rPr lang="ru-RU" dirty="0" err="1">
                <a:solidFill>
                  <a:schemeClr val="tx1"/>
                </a:solidFill>
              </a:rPr>
              <a:t>значних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інтелектуальних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зусиль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Більш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реалістичним</a:t>
            </a:r>
            <a:r>
              <a:rPr lang="ru-RU" i="1" dirty="0">
                <a:solidFill>
                  <a:schemeClr val="tx1"/>
                </a:solidFill>
              </a:rPr>
              <a:t> способом </a:t>
            </a:r>
            <a:r>
              <a:rPr lang="ru-RU" dirty="0" err="1">
                <a:solidFill>
                  <a:schemeClr val="tx1"/>
                </a:solidFill>
              </a:rPr>
              <a:t>запровадження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вітчизняний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ринок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відносно</a:t>
            </a:r>
            <a:r>
              <a:rPr lang="ru-RU" dirty="0">
                <a:solidFill>
                  <a:schemeClr val="tx1"/>
                </a:solidFill>
              </a:rPr>
              <a:t> короткий </a:t>
            </a:r>
            <a:r>
              <a:rPr lang="ru-RU" dirty="0" err="1">
                <a:solidFill>
                  <a:schemeClr val="tx1"/>
                </a:solidFill>
              </a:rPr>
              <a:t>термін</a:t>
            </a:r>
            <a:r>
              <a:rPr lang="ru-RU" dirty="0">
                <a:solidFill>
                  <a:schemeClr val="tx1"/>
                </a:solidFill>
              </a:rPr>
              <a:t> часу </a:t>
            </a:r>
            <a:r>
              <a:rPr lang="ru-RU" dirty="0" smtClean="0">
                <a:solidFill>
                  <a:schemeClr val="tx1"/>
                </a:solidFill>
              </a:rPr>
              <a:t>є - </a:t>
            </a:r>
            <a:r>
              <a:rPr lang="ru-RU" dirty="0" err="1" smtClean="0">
                <a:solidFill>
                  <a:schemeClr val="tx1"/>
                </a:solidFill>
              </a:rPr>
              <a:t>залучення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синдикованого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кредитування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Деякі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розроблені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ісламськими</a:t>
            </a:r>
            <a:r>
              <a:rPr lang="ru-RU" dirty="0">
                <a:solidFill>
                  <a:schemeClr val="tx1"/>
                </a:solidFill>
              </a:rPr>
              <a:t> банками за законами </a:t>
            </a:r>
            <a:r>
              <a:rPr lang="ru-RU" dirty="0" err="1">
                <a:solidFill>
                  <a:schemeClr val="tx1"/>
                </a:solidFill>
              </a:rPr>
              <a:t>шаріату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операції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здійснені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спільно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традиційними</a:t>
            </a:r>
            <a:r>
              <a:rPr lang="ru-RU" dirty="0">
                <a:solidFill>
                  <a:schemeClr val="tx1"/>
                </a:solidFill>
              </a:rPr>
              <a:t> банками.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банки </a:t>
            </a:r>
            <a:r>
              <a:rPr lang="ru-RU" dirty="0" err="1">
                <a:solidFill>
                  <a:schemeClr val="tx1"/>
                </a:solidFill>
              </a:rPr>
              <a:t>стимулюватимуть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реального сектору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 малого та </a:t>
            </a:r>
            <a:r>
              <a:rPr lang="ru-RU" dirty="0" err="1">
                <a:solidFill>
                  <a:schemeClr val="tx1"/>
                </a:solidFill>
              </a:rPr>
              <a:t>середнього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мусульман.</a:t>
            </a:r>
          </a:p>
          <a:p>
            <a:r>
              <a:rPr lang="ru-RU" dirty="0" err="1">
                <a:solidFill>
                  <a:schemeClr val="tx1"/>
                </a:solidFill>
              </a:rPr>
              <a:t>Фактично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приймаючи</a:t>
            </a:r>
            <a:r>
              <a:rPr lang="ru-RU" dirty="0">
                <a:solidFill>
                  <a:schemeClr val="tx1"/>
                </a:solidFill>
              </a:rPr>
              <a:t> участь у </a:t>
            </a:r>
            <a:r>
              <a:rPr lang="ru-RU" dirty="0" err="1">
                <a:solidFill>
                  <a:schemeClr val="tx1"/>
                </a:solidFill>
              </a:rPr>
              <a:t>синдикованому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кредитуванні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банк переводить </a:t>
            </a:r>
            <a:r>
              <a:rPr lang="ru-RU" dirty="0" err="1">
                <a:solidFill>
                  <a:schemeClr val="tx1"/>
                </a:solidFill>
              </a:rPr>
              <a:t>кредитну</a:t>
            </a:r>
            <a:r>
              <a:rPr lang="ru-RU" dirty="0">
                <a:solidFill>
                  <a:schemeClr val="tx1"/>
                </a:solidFill>
              </a:rPr>
              <a:t> основу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інвестиційну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Кошти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банку,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вносяться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спеціальний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рахунок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будуть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інвестуватися</a:t>
            </a:r>
            <a:r>
              <a:rPr lang="ru-RU" dirty="0">
                <a:solidFill>
                  <a:schemeClr val="tx1"/>
                </a:solidFill>
              </a:rPr>
              <a:t> банком у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проекти</a:t>
            </a:r>
            <a:r>
              <a:rPr lang="ru-RU" dirty="0">
                <a:solidFill>
                  <a:schemeClr val="tx1"/>
                </a:solidFill>
              </a:rPr>
              <a:t>. І </a:t>
            </a:r>
            <a:r>
              <a:rPr lang="ru-RU" dirty="0" err="1">
                <a:solidFill>
                  <a:schemeClr val="tx1"/>
                </a:solidFill>
              </a:rPr>
              <a:t>прибуток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отриманий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рахунку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залежатиме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виключно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результатів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здійснюється</a:t>
            </a:r>
            <a:r>
              <a:rPr lang="ru-RU" dirty="0">
                <a:solidFill>
                  <a:schemeClr val="tx1"/>
                </a:solidFill>
              </a:rPr>
              <a:t> банком.</a:t>
            </a:r>
          </a:p>
        </p:txBody>
      </p:sp>
      <p:pic>
        <p:nvPicPr>
          <p:cNvPr id="19462" name="Picture 6" descr="Когда и в каких случаях стоит брать кредит? | Finance.k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5" y="4023247"/>
            <a:ext cx="3423027" cy="22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Кредиты онлайн - новый серв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4" y="1120751"/>
            <a:ext cx="3454268" cy="17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1319"/>
            <a:ext cx="4804012" cy="457046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4012" y="40942"/>
            <a:ext cx="7246960" cy="634621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У </a:t>
            </a:r>
            <a:r>
              <a:rPr lang="ru-RU" sz="1600" dirty="0" err="1">
                <a:solidFill>
                  <a:schemeClr val="tx1"/>
                </a:solidFill>
              </a:rPr>
              <a:t>схемі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синдикованого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кредитування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участю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ісламського</a:t>
            </a:r>
            <a:r>
              <a:rPr lang="ru-RU" sz="1600" dirty="0">
                <a:solidFill>
                  <a:schemeClr val="tx1"/>
                </a:solidFill>
              </a:rPr>
              <a:t> банку </a:t>
            </a:r>
            <a:r>
              <a:rPr lang="ru-RU" sz="1600" dirty="0" err="1">
                <a:solidFill>
                  <a:schemeClr val="tx1"/>
                </a:solidFill>
              </a:rPr>
              <a:t>можна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виділити</a:t>
            </a:r>
            <a:r>
              <a:rPr lang="ru-RU" sz="1600" dirty="0">
                <a:solidFill>
                  <a:schemeClr val="tx1"/>
                </a:solidFill>
              </a:rPr>
              <a:t> низку </a:t>
            </a:r>
            <a:r>
              <a:rPr lang="ru-RU" sz="1600" dirty="0" err="1">
                <a:solidFill>
                  <a:schemeClr val="tx1"/>
                </a:solidFill>
              </a:rPr>
              <a:t>етапів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розроблення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інвестиційного</a:t>
            </a:r>
            <a:r>
              <a:rPr lang="ru-RU" sz="1600" dirty="0">
                <a:solidFill>
                  <a:schemeClr val="tx1"/>
                </a:solidFill>
              </a:rPr>
              <a:t> проекту </a:t>
            </a:r>
            <a:r>
              <a:rPr lang="ru-RU" sz="1600" dirty="0" err="1">
                <a:solidFill>
                  <a:schemeClr val="tx1"/>
                </a:solidFill>
              </a:rPr>
              <a:t>позичальником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пошук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джерел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фінансування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допомогою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синдикованого</a:t>
            </a:r>
            <a:r>
              <a:rPr lang="ru-RU" sz="1600" dirty="0">
                <a:solidFill>
                  <a:schemeClr val="tx1"/>
                </a:solidFill>
              </a:rPr>
              <a:t> кредиту;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банком-</a:t>
            </a:r>
            <a:r>
              <a:rPr lang="ru-RU" sz="1600" dirty="0" err="1">
                <a:solidFill>
                  <a:schemeClr val="tx1"/>
                </a:solidFill>
              </a:rPr>
              <a:t>організатором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інформаційного</a:t>
            </a:r>
            <a:r>
              <a:rPr lang="ru-RU" sz="1600" dirty="0">
                <a:solidFill>
                  <a:schemeClr val="tx1"/>
                </a:solidFill>
              </a:rPr>
              <a:t> меморандуму, в </a:t>
            </a:r>
            <a:r>
              <a:rPr lang="ru-RU" sz="1600" dirty="0" err="1">
                <a:solidFill>
                  <a:schemeClr val="tx1"/>
                </a:solidFill>
              </a:rPr>
              <a:t>якому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описуються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діяльність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бенефіціара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зміст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інвестиційного</a:t>
            </a:r>
            <a:r>
              <a:rPr lang="ru-RU" sz="1600" dirty="0">
                <a:solidFill>
                  <a:schemeClr val="tx1"/>
                </a:solidFill>
              </a:rPr>
              <a:t> проекту;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підбір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відповідних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банків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регіону</a:t>
            </a:r>
            <a:r>
              <a:rPr lang="ru-RU" sz="1600" dirty="0">
                <a:solidFill>
                  <a:schemeClr val="tx1"/>
                </a:solidFill>
              </a:rPr>
              <a:t> та передача </a:t>
            </a:r>
            <a:r>
              <a:rPr lang="ru-RU" sz="1600" dirty="0" err="1">
                <a:solidFill>
                  <a:schemeClr val="tx1"/>
                </a:solidFill>
              </a:rPr>
              <a:t>потенційним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учасникам</a:t>
            </a:r>
            <a:r>
              <a:rPr lang="ru-RU" sz="1600" dirty="0">
                <a:solidFill>
                  <a:schemeClr val="tx1"/>
                </a:solidFill>
              </a:rPr>
              <a:t> синдикату </a:t>
            </a:r>
            <a:r>
              <a:rPr lang="ru-RU" sz="1600" dirty="0" err="1">
                <a:solidFill>
                  <a:schemeClr val="tx1"/>
                </a:solidFill>
              </a:rPr>
              <a:t>інформаційного</a:t>
            </a:r>
            <a:r>
              <a:rPr lang="ru-RU" sz="1600" dirty="0">
                <a:solidFill>
                  <a:schemeClr val="tx1"/>
                </a:solidFill>
              </a:rPr>
              <a:t> меморандуму;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оцінка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ефективності</a:t>
            </a:r>
            <a:r>
              <a:rPr lang="ru-RU" sz="1600" dirty="0">
                <a:solidFill>
                  <a:schemeClr val="tx1"/>
                </a:solidFill>
              </a:rPr>
              <a:t> проекту та </a:t>
            </a:r>
            <a:r>
              <a:rPr lang="ru-RU" sz="1600" dirty="0" err="1">
                <a:solidFill>
                  <a:schemeClr val="tx1"/>
                </a:solidFill>
              </a:rPr>
              <a:t>платоспроможності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клієнта-позичальника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ісламські</a:t>
            </a:r>
            <a:r>
              <a:rPr lang="ru-RU" sz="1600" dirty="0">
                <a:solidFill>
                  <a:schemeClr val="tx1"/>
                </a:solidFill>
              </a:rPr>
              <a:t> банки </a:t>
            </a:r>
            <a:r>
              <a:rPr lang="ru-RU" sz="1600" dirty="0" err="1">
                <a:solidFill>
                  <a:schemeClr val="tx1"/>
                </a:solidFill>
              </a:rPr>
              <a:t>оцінюють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можливість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одержання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прибутку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реалізації</a:t>
            </a:r>
            <a:r>
              <a:rPr lang="ru-RU" sz="1600" dirty="0">
                <a:solidFill>
                  <a:schemeClr val="tx1"/>
                </a:solidFill>
              </a:rPr>
              <a:t> проекту на </a:t>
            </a:r>
            <a:r>
              <a:rPr lang="ru-RU" sz="1600" dirty="0" err="1">
                <a:solidFill>
                  <a:schemeClr val="tx1"/>
                </a:solidFill>
              </a:rPr>
              <a:t>умовах</a:t>
            </a:r>
            <a:r>
              <a:rPr lang="ru-RU" sz="1600" dirty="0">
                <a:solidFill>
                  <a:schemeClr val="tx1"/>
                </a:solidFill>
              </a:rPr>
              <a:t> партнерства); </a:t>
            </a:r>
            <a:r>
              <a:rPr lang="ru-RU" sz="1600" dirty="0" err="1">
                <a:solidFill>
                  <a:schemeClr val="tx1"/>
                </a:solidFill>
              </a:rPr>
              <a:t>створення</a:t>
            </a:r>
            <a:r>
              <a:rPr lang="ru-RU" sz="1600" dirty="0">
                <a:solidFill>
                  <a:schemeClr val="tx1"/>
                </a:solidFill>
              </a:rPr>
              <a:t> синдикату </a:t>
            </a:r>
            <a:r>
              <a:rPr lang="ru-RU" sz="1600" dirty="0" err="1">
                <a:solidFill>
                  <a:schemeClr val="tx1"/>
                </a:solidFill>
              </a:rPr>
              <a:t>банків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укладення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кредитних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договорів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між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бенефіціаром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позичальником</a:t>
            </a:r>
            <a:r>
              <a:rPr lang="ru-RU" sz="1600" dirty="0">
                <a:solidFill>
                  <a:schemeClr val="tx1"/>
                </a:solidFill>
              </a:rPr>
              <a:t>) і </a:t>
            </a:r>
            <a:r>
              <a:rPr lang="ru-RU" sz="1600" dirty="0" err="1">
                <a:solidFill>
                  <a:schemeClr val="tx1"/>
                </a:solidFill>
              </a:rPr>
              <a:t>традиційними</a:t>
            </a:r>
            <a:r>
              <a:rPr lang="ru-RU" sz="1600" dirty="0">
                <a:solidFill>
                  <a:schemeClr val="tx1"/>
                </a:solidFill>
              </a:rPr>
              <a:t> банками;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укладення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контракту </a:t>
            </a:r>
            <a:r>
              <a:rPr lang="ru-RU" sz="1600" dirty="0" err="1">
                <a:solidFill>
                  <a:schemeClr val="tx1"/>
                </a:solidFill>
              </a:rPr>
              <a:t>мудараба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між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бенефіціаром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ісламським</a:t>
            </a:r>
            <a:r>
              <a:rPr lang="ru-RU" sz="1600" dirty="0">
                <a:solidFill>
                  <a:schemeClr val="tx1"/>
                </a:solidFill>
              </a:rPr>
              <a:t> банком на </a:t>
            </a:r>
            <a:r>
              <a:rPr lang="ru-RU" sz="1600" dirty="0" err="1">
                <a:solidFill>
                  <a:schemeClr val="tx1"/>
                </a:solidFill>
              </a:rPr>
              <a:t>умовах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партнерської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участі</a:t>
            </a:r>
            <a:r>
              <a:rPr lang="ru-RU" sz="1600" dirty="0">
                <a:solidFill>
                  <a:schemeClr val="tx1"/>
                </a:solidFill>
              </a:rPr>
              <a:t>; передача </a:t>
            </a:r>
            <a:r>
              <a:rPr lang="ru-RU" sz="1600" dirty="0" err="1">
                <a:solidFill>
                  <a:schemeClr val="tx1"/>
                </a:solidFill>
              </a:rPr>
              <a:t>коштів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бенефіціару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позичальнику</a:t>
            </a:r>
            <a:r>
              <a:rPr lang="ru-RU" sz="1600" dirty="0">
                <a:solidFill>
                  <a:schemeClr val="tx1"/>
                </a:solidFill>
              </a:rPr>
              <a:t>);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отримання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процентів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традиційними</a:t>
            </a:r>
            <a:r>
              <a:rPr lang="ru-RU" sz="1600" dirty="0">
                <a:solidFill>
                  <a:schemeClr val="tx1"/>
                </a:solidFill>
              </a:rPr>
              <a:t> банками та </a:t>
            </a:r>
            <a:r>
              <a:rPr lang="ru-RU" sz="1600" dirty="0" err="1">
                <a:solidFill>
                  <a:schemeClr val="tx1"/>
                </a:solidFill>
              </a:rPr>
              <a:t>частини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прибутку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ісламським</a:t>
            </a:r>
            <a:r>
              <a:rPr lang="ru-RU" sz="1600" dirty="0">
                <a:solidFill>
                  <a:schemeClr val="tx1"/>
                </a:solidFill>
              </a:rPr>
              <a:t> банком за результатами </a:t>
            </a:r>
            <a:r>
              <a:rPr lang="ru-RU" sz="1600" dirty="0" err="1">
                <a:solidFill>
                  <a:schemeClr val="tx1"/>
                </a:solidFill>
              </a:rPr>
              <a:t>реалізації</a:t>
            </a:r>
            <a:r>
              <a:rPr lang="ru-RU" sz="1600" dirty="0">
                <a:solidFill>
                  <a:schemeClr val="tx1"/>
                </a:solidFill>
              </a:rPr>
              <a:t> проекту;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закриття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синдикату.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307" y="5657671"/>
            <a:ext cx="1179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ісламського</a:t>
            </a:r>
            <a:r>
              <a:rPr lang="ru-RU" dirty="0"/>
              <a:t> банку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схема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синдикованого</a:t>
            </a:r>
            <a:r>
              <a:rPr lang="ru-RU" dirty="0"/>
              <a:t> </a:t>
            </a:r>
            <a:r>
              <a:rPr lang="ru-RU" dirty="0" err="1"/>
              <a:t>кредитування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укладає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контракт на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бенефіціара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характеристика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ісламському</a:t>
            </a:r>
            <a:r>
              <a:rPr lang="ru-RU" dirty="0"/>
              <a:t> банку </a:t>
            </a:r>
            <a:r>
              <a:rPr lang="ru-RU" dirty="0" err="1"/>
              <a:t>укладати</a:t>
            </a:r>
            <a:r>
              <a:rPr lang="ru-RU" dirty="0"/>
              <a:t> контракт,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законам </a:t>
            </a:r>
            <a:r>
              <a:rPr lang="ru-RU" dirty="0" err="1"/>
              <a:t>шаріату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033" y="0"/>
            <a:ext cx="8124967" cy="6858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До основних заборон належать: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ріба</a:t>
            </a:r>
            <a:r>
              <a:rPr lang="ru-RU" dirty="0">
                <a:solidFill>
                  <a:schemeClr val="tx1"/>
                </a:solidFill>
              </a:rPr>
              <a:t> — заборона на </a:t>
            </a:r>
            <a:r>
              <a:rPr lang="ru-RU" dirty="0" err="1">
                <a:solidFill>
                  <a:schemeClr val="tx1"/>
                </a:solidFill>
              </a:rPr>
              <a:t>позикові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відсотки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лихварство</a:t>
            </a:r>
            <a:r>
              <a:rPr lang="ru-RU" dirty="0">
                <a:solidFill>
                  <a:schemeClr val="tx1"/>
                </a:solidFill>
              </a:rPr>
              <a:t>);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гарар</a:t>
            </a:r>
            <a:r>
              <a:rPr lang="ru-RU" dirty="0">
                <a:solidFill>
                  <a:schemeClr val="tx1"/>
                </a:solidFill>
              </a:rPr>
              <a:t> — заборона на </a:t>
            </a:r>
            <a:r>
              <a:rPr lang="ru-RU" dirty="0" err="1">
                <a:solidFill>
                  <a:schemeClr val="tx1"/>
                </a:solidFill>
              </a:rPr>
              <a:t>зайву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невизначеність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строкові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операції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асиметрію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мейсір</a:t>
            </a:r>
            <a:r>
              <a:rPr lang="ru-RU" dirty="0">
                <a:solidFill>
                  <a:schemeClr val="tx1"/>
                </a:solidFill>
              </a:rPr>
              <a:t> — заборона </a:t>
            </a:r>
            <a:r>
              <a:rPr lang="ru-RU" dirty="0" err="1">
                <a:solidFill>
                  <a:schemeClr val="tx1"/>
                </a:solidFill>
              </a:rPr>
              <a:t>спекулятивної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поведінки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прийняття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надлишкового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азартних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ігор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харам</a:t>
            </a:r>
            <a:r>
              <a:rPr lang="ru-RU" dirty="0">
                <a:solidFill>
                  <a:schemeClr val="tx1"/>
                </a:solidFill>
              </a:rPr>
              <a:t> — заборона на </a:t>
            </a:r>
            <a:r>
              <a:rPr lang="ru-RU" dirty="0" err="1">
                <a:solidFill>
                  <a:schemeClr val="tx1"/>
                </a:solidFill>
              </a:rPr>
              <a:t>ведення</a:t>
            </a:r>
            <a:r>
              <a:rPr lang="ru-RU" dirty="0">
                <a:solidFill>
                  <a:schemeClr val="tx1"/>
                </a:solidFill>
              </a:rPr>
              <a:t> та участь у </a:t>
            </a:r>
            <a:r>
              <a:rPr lang="ru-RU" dirty="0" err="1" smtClean="0">
                <a:solidFill>
                  <a:schemeClr val="tx1"/>
                </a:solidFill>
              </a:rPr>
              <a:t>недозволених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видах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Крім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фундаментальних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заборон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існують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деякі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основні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принципи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співфінансування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транспарентність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договорів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відсутність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будь-</a:t>
            </a:r>
            <a:r>
              <a:rPr lang="ru-RU" dirty="0" err="1" smtClean="0">
                <a:solidFill>
                  <a:schemeClr val="tx1"/>
                </a:solidFill>
              </a:rPr>
              <a:t>яких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умов для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відсутність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застави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гроші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визнаються</a:t>
            </a:r>
            <a:r>
              <a:rPr lang="ru-RU" dirty="0">
                <a:solidFill>
                  <a:schemeClr val="tx1"/>
                </a:solidFill>
              </a:rPr>
              <a:t> товаром), </a:t>
            </a:r>
            <a:r>
              <a:rPr lang="ru-RU" dirty="0" err="1">
                <a:solidFill>
                  <a:schemeClr val="tx1"/>
                </a:solidFill>
              </a:rPr>
              <a:t>неможливість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мультиплікувати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грошову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масу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заборони і </a:t>
            </a:r>
            <a:r>
              <a:rPr lang="ru-RU" dirty="0" err="1">
                <a:solidFill>
                  <a:schemeClr val="tx1"/>
                </a:solidFill>
              </a:rPr>
              <a:t>принципи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відносин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інструменти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реалізації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Узагальнюючи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визначити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основі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економічної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лежить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smtClean="0">
                <a:solidFill>
                  <a:schemeClr val="tx1"/>
                </a:solidFill>
              </a:rPr>
              <a:t>максимально </a:t>
            </a:r>
            <a:r>
              <a:rPr lang="ru-RU" dirty="0" err="1">
                <a:solidFill>
                  <a:schemeClr val="tx1"/>
                </a:solidFill>
              </a:rPr>
              <a:t>ефективне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дилеми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обмежені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ресурси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vs </a:t>
            </a:r>
            <a:r>
              <a:rPr lang="ru-RU" dirty="0" err="1">
                <a:solidFill>
                  <a:schemeClr val="tx1"/>
                </a:solidFill>
              </a:rPr>
              <a:t>безмежні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потреби</a:t>
            </a:r>
            <a:r>
              <a:rPr lang="ru-RU" dirty="0">
                <a:solidFill>
                  <a:schemeClr val="tx1"/>
                </a:solidFill>
              </a:rPr>
              <a:t>" (</a:t>
            </a:r>
            <a:r>
              <a:rPr lang="en-US" dirty="0">
                <a:solidFill>
                  <a:schemeClr val="tx1"/>
                </a:solidFill>
              </a:rPr>
              <a:t>Economics), </a:t>
            </a: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принципи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етики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засновані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релігійних</a:t>
            </a:r>
            <a:r>
              <a:rPr lang="ru-RU" dirty="0">
                <a:solidFill>
                  <a:schemeClr val="tx1"/>
                </a:solidFill>
              </a:rPr>
              <a:t> нормах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chemeClr val="tx1"/>
                </a:solidFill>
              </a:rPr>
              <a:t>Деякі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, яки </a:t>
            </a:r>
            <a:r>
              <a:rPr lang="ru-RU" dirty="0" err="1" smtClean="0">
                <a:solidFill>
                  <a:schemeClr val="tx1"/>
                </a:solidFill>
              </a:rPr>
              <a:t>сформувалися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права</a:t>
            </a:r>
            <a:r>
              <a:rPr lang="ru-RU" dirty="0">
                <a:solidFill>
                  <a:schemeClr val="tx1"/>
                </a:solidFill>
              </a:rPr>
              <a:t>, наведено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Іслам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7" y="3039325"/>
            <a:ext cx="3016155" cy="30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22" y="205362"/>
            <a:ext cx="3016155" cy="25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2012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Висновки</a:t>
            </a:r>
            <a:r>
              <a:rPr lang="ru-RU" b="1" dirty="0"/>
              <a:t>. </a:t>
            </a:r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інформованості</a:t>
            </a:r>
            <a:r>
              <a:rPr lang="ru-RU" dirty="0"/>
              <a:t> та </a:t>
            </a:r>
            <a:r>
              <a:rPr lang="ru-RU" dirty="0" err="1"/>
              <a:t>попиту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полегшенням</a:t>
            </a:r>
            <a:r>
              <a:rPr lang="ru-RU" dirty="0"/>
              <a:t> доступу до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ісламські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глобального </a:t>
            </a:r>
            <a:r>
              <a:rPr lang="ru-RU" dirty="0" err="1"/>
              <a:t>банківського</a:t>
            </a:r>
            <a:r>
              <a:rPr lang="ru-RU" dirty="0"/>
              <a:t> сектору. Перспективною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ісламського</a:t>
            </a:r>
            <a:r>
              <a:rPr lang="ru-RU" dirty="0"/>
              <a:t> </a:t>
            </a:r>
            <a:r>
              <a:rPr lang="ru-RU" dirty="0" err="1"/>
              <a:t>банкінгу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традиційними</a:t>
            </a:r>
            <a:r>
              <a:rPr lang="ru-RU" dirty="0"/>
              <a:t> банками.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проблем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на </a:t>
            </a:r>
            <a:r>
              <a:rPr lang="ru-RU" dirty="0" err="1"/>
              <a:t>європейських</a:t>
            </a:r>
            <a:r>
              <a:rPr lang="ru-RU" dirty="0"/>
              <a:t> та </a:t>
            </a:r>
            <a:r>
              <a:rPr lang="ru-RU" dirty="0" err="1"/>
              <a:t>американських</a:t>
            </a:r>
            <a:r>
              <a:rPr lang="ru-RU" dirty="0"/>
              <a:t> ринках, а </a:t>
            </a:r>
            <a:r>
              <a:rPr lang="ru-RU" dirty="0" err="1"/>
              <a:t>також</a:t>
            </a:r>
            <a:r>
              <a:rPr lang="ru-RU" dirty="0"/>
              <a:t> за умов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для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торговельно-економічних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мусульманськими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МЕНА),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ісламського</a:t>
            </a:r>
            <a:r>
              <a:rPr lang="ru-RU" dirty="0"/>
              <a:t> </a:t>
            </a:r>
            <a:r>
              <a:rPr lang="ru-RU" dirty="0" err="1"/>
              <a:t>банкінгу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вигідним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причин: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err="1" smtClean="0"/>
              <a:t>ресурси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в </a:t>
            </a:r>
            <a:r>
              <a:rPr lang="ru-RU" dirty="0" err="1"/>
              <a:t>мусульманських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 </a:t>
            </a:r>
          </a:p>
          <a:p>
            <a:pPr marL="342900" indent="-342900">
              <a:buAutoNum type="arabicParenR"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і практична робота з </a:t>
            </a:r>
            <a:r>
              <a:rPr lang="ru-RU" dirty="0" err="1"/>
              <a:t>ісламськими</a:t>
            </a:r>
            <a:r>
              <a:rPr lang="ru-RU" dirty="0"/>
              <a:t> </a:t>
            </a:r>
            <a:r>
              <a:rPr lang="ru-RU" dirty="0" err="1"/>
              <a:t>інвестиціями</a:t>
            </a:r>
            <a:r>
              <a:rPr lang="ru-RU" dirty="0"/>
              <a:t> –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ісламського</a:t>
            </a:r>
            <a:r>
              <a:rPr lang="ru-RU" dirty="0"/>
              <a:t> </a:t>
            </a:r>
            <a:r>
              <a:rPr lang="ru-RU" dirty="0" err="1"/>
              <a:t>банкінгу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через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участь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у </a:t>
            </a:r>
            <a:r>
              <a:rPr lang="ru-RU" dirty="0" err="1"/>
              <a:t>фінансовому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стимулюватиме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через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числа </a:t>
            </a:r>
            <a:r>
              <a:rPr lang="ru-RU" dirty="0" err="1"/>
              <a:t>мусульманських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/>
              <a:t>ісламський</a:t>
            </a:r>
            <a:r>
              <a:rPr lang="ru-RU" dirty="0"/>
              <a:t> </a:t>
            </a:r>
            <a:r>
              <a:rPr lang="ru-RU" dirty="0" err="1"/>
              <a:t>банкінг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єдиним</a:t>
            </a:r>
            <a:r>
              <a:rPr lang="ru-RU" dirty="0"/>
              <a:t> рецептом у </a:t>
            </a:r>
            <a:r>
              <a:rPr lang="ru-RU" dirty="0" err="1"/>
              <a:t>поліпшенні</a:t>
            </a:r>
            <a:r>
              <a:rPr lang="ru-RU" dirty="0"/>
              <a:t> </a:t>
            </a:r>
            <a:r>
              <a:rPr lang="ru-RU" dirty="0" err="1"/>
              <a:t>соціально-економічної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 й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процвітання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етичні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, </a:t>
            </a:r>
            <a:r>
              <a:rPr lang="ru-RU" dirty="0" err="1"/>
              <a:t>закріплені</a:t>
            </a:r>
            <a:r>
              <a:rPr lang="ru-RU" dirty="0"/>
              <a:t> в принципах </a:t>
            </a:r>
            <a:r>
              <a:rPr lang="ru-RU" dirty="0" err="1"/>
              <a:t>ісламського</a:t>
            </a:r>
            <a:r>
              <a:rPr lang="ru-RU" dirty="0"/>
              <a:t> </a:t>
            </a:r>
            <a:r>
              <a:rPr lang="ru-RU" dirty="0" err="1"/>
              <a:t>банкінгу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чергою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та </a:t>
            </a:r>
            <a:r>
              <a:rPr lang="ru-RU" dirty="0" err="1"/>
              <a:t>процвітання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2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4906" cy="4476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0293" y="204716"/>
            <a:ext cx="39851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ісламські</a:t>
            </a:r>
            <a:r>
              <a:rPr lang="ru-RU" dirty="0"/>
              <a:t> </a:t>
            </a:r>
            <a:r>
              <a:rPr lang="ru-RU" dirty="0" err="1"/>
              <a:t>фінанси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в межах </a:t>
            </a:r>
            <a:r>
              <a:rPr lang="ru-RU" dirty="0" err="1"/>
              <a:t>трьох</a:t>
            </a:r>
            <a:r>
              <a:rPr lang="ru-RU" dirty="0"/>
              <a:t> моделей, </a:t>
            </a:r>
            <a:r>
              <a:rPr lang="ru-RU" dirty="0" err="1"/>
              <a:t>заснованих</a:t>
            </a:r>
            <a:r>
              <a:rPr lang="ru-RU" dirty="0"/>
              <a:t> на </a:t>
            </a:r>
            <a:r>
              <a:rPr lang="ru-RU" dirty="0" err="1"/>
              <a:t>партнерстві</a:t>
            </a:r>
            <a:r>
              <a:rPr lang="ru-RU" dirty="0"/>
              <a:t>,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оренді</a:t>
            </a:r>
            <a:r>
              <a:rPr lang="ru-RU" dirty="0"/>
              <a:t> (див. рис. 1).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Ідеальними</a:t>
            </a:r>
            <a:r>
              <a:rPr lang="ru-RU" dirty="0" smtClean="0"/>
              <a:t> </a:t>
            </a:r>
            <a:r>
              <a:rPr lang="uk-UA" dirty="0" smtClean="0"/>
              <a:t>моделями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/>
              <a:t>,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ісламського</a:t>
            </a:r>
            <a:r>
              <a:rPr lang="ru-RU" dirty="0"/>
              <a:t> права, є </a:t>
            </a:r>
            <a:r>
              <a:rPr lang="ru-RU" dirty="0" err="1" smtClean="0"/>
              <a:t>мушарака</a:t>
            </a:r>
            <a:r>
              <a:rPr lang="ru-RU" dirty="0" smtClean="0"/>
              <a:t> </a:t>
            </a:r>
            <a:r>
              <a:rPr lang="ru-RU" dirty="0"/>
              <a:t>(аналог </a:t>
            </a:r>
            <a:r>
              <a:rPr lang="ru-RU" dirty="0" err="1"/>
              <a:t>командитного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) і </a:t>
            </a:r>
            <a:r>
              <a:rPr lang="ru-RU" dirty="0" err="1"/>
              <a:t>мудараба</a:t>
            </a:r>
            <a:r>
              <a:rPr lang="ru-RU" dirty="0"/>
              <a:t> (</a:t>
            </a:r>
            <a:r>
              <a:rPr lang="ru-RU" dirty="0" smtClean="0"/>
              <a:t>аналог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інвестування</a:t>
            </a:r>
            <a:r>
              <a:rPr lang="ru-RU" dirty="0"/>
              <a:t>).</a:t>
            </a:r>
          </a:p>
        </p:txBody>
      </p:sp>
      <p:pic>
        <p:nvPicPr>
          <p:cNvPr id="2050" name="Picture 2" descr="Основные правила Мушарака (партнёрства согласно нормам Ислама) | isla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99" y="3067038"/>
            <a:ext cx="2961965" cy="18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6126480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Розглянемо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моделі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детально.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Моделі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засновані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b="1" i="1" dirty="0" err="1">
                <a:solidFill>
                  <a:schemeClr val="tx1"/>
                </a:solidFill>
              </a:rPr>
              <a:t>партнерстві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err="1" smtClean="0">
                <a:solidFill>
                  <a:schemeClr val="tx1"/>
                </a:solidFill>
              </a:rPr>
              <a:t>Мушарака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вид </a:t>
            </a:r>
            <a:r>
              <a:rPr lang="ru-RU" dirty="0" err="1">
                <a:solidFill>
                  <a:schemeClr val="tx1"/>
                </a:solidFill>
              </a:rPr>
              <a:t>інвестиційної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спільне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пайове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підприємство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одним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партнерів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виступає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банк. Банк і </a:t>
            </a:r>
            <a:r>
              <a:rPr lang="ru-RU" dirty="0" err="1">
                <a:solidFill>
                  <a:schemeClr val="tx1"/>
                </a:solidFill>
              </a:rPr>
              <a:t>партнери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укладають</a:t>
            </a:r>
            <a:r>
              <a:rPr lang="ru-RU" dirty="0">
                <a:solidFill>
                  <a:schemeClr val="tx1"/>
                </a:solidFill>
              </a:rPr>
              <a:t> угоду, на </a:t>
            </a:r>
            <a:r>
              <a:rPr lang="ru-RU" dirty="0" err="1">
                <a:solidFill>
                  <a:schemeClr val="tx1"/>
                </a:solidFill>
              </a:rPr>
              <a:t>підставі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розподіляють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Відповідальність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партнерів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необмежена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банк </a:t>
            </a:r>
            <a:r>
              <a:rPr lang="ru-RU" dirty="0" err="1">
                <a:solidFill>
                  <a:schemeClr val="tx1"/>
                </a:solidFill>
              </a:rPr>
              <a:t>безпосередньо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розвиває</a:t>
            </a:r>
            <a:r>
              <a:rPr lang="ru-RU" dirty="0">
                <a:solidFill>
                  <a:schemeClr val="tx1"/>
                </a:solidFill>
              </a:rPr>
              <a:t> проект,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бере</a:t>
            </a:r>
            <a:r>
              <a:rPr lang="ru-RU" dirty="0">
                <a:solidFill>
                  <a:schemeClr val="tx1"/>
                </a:solidFill>
              </a:rPr>
              <a:t> на себе </a:t>
            </a:r>
            <a:r>
              <a:rPr lang="ru-RU" dirty="0" err="1">
                <a:solidFill>
                  <a:schemeClr val="tx1"/>
                </a:solidFill>
              </a:rPr>
              <a:t>більші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зобов'язання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більший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більші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повноваження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партнери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випадку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мушарака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певним</a:t>
            </a:r>
            <a:r>
              <a:rPr lang="ru-RU" dirty="0">
                <a:solidFill>
                  <a:schemeClr val="tx1"/>
                </a:solidFill>
              </a:rPr>
              <a:t> аналогом </a:t>
            </a:r>
            <a:r>
              <a:rPr lang="ru-RU" dirty="0" err="1">
                <a:solidFill>
                  <a:schemeClr val="tx1"/>
                </a:solidFill>
              </a:rPr>
              <a:t>командитного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товариства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 err="1">
                <a:solidFill>
                  <a:schemeClr val="tx1"/>
                </a:solidFill>
              </a:rPr>
              <a:t>Мудараба</a:t>
            </a:r>
            <a:r>
              <a:rPr lang="ru-RU" dirty="0">
                <a:solidFill>
                  <a:schemeClr val="tx1"/>
                </a:solidFill>
              </a:rPr>
              <a:t> — продукт "</a:t>
            </a:r>
            <a:r>
              <a:rPr lang="ru-RU" dirty="0" err="1">
                <a:solidFill>
                  <a:schemeClr val="tx1"/>
                </a:solidFill>
              </a:rPr>
              <a:t>вклади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заощадження</a:t>
            </a:r>
            <a:r>
              <a:rPr lang="ru-RU" dirty="0">
                <a:solidFill>
                  <a:schemeClr val="tx1"/>
                </a:solidFill>
              </a:rPr>
              <a:t>".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пайове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підприємство</a:t>
            </a:r>
            <a:r>
              <a:rPr lang="ru-RU" dirty="0">
                <a:solidFill>
                  <a:schemeClr val="tx1"/>
                </a:solidFill>
              </a:rPr>
              <a:t>. Партнер (</a:t>
            </a:r>
            <a:r>
              <a:rPr lang="ru-RU" dirty="0" err="1">
                <a:solidFill>
                  <a:schemeClr val="tx1"/>
                </a:solidFill>
              </a:rPr>
              <a:t>інвестор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надає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іншому</a:t>
            </a:r>
            <a:r>
              <a:rPr lang="ru-RU" dirty="0">
                <a:solidFill>
                  <a:schemeClr val="tx1"/>
                </a:solidFill>
              </a:rPr>
              <a:t> партнеру,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банку (</a:t>
            </a:r>
            <a:r>
              <a:rPr lang="ru-RU" dirty="0" err="1">
                <a:solidFill>
                  <a:schemeClr val="tx1"/>
                </a:solidFill>
              </a:rPr>
              <a:t>керуючому</a:t>
            </a:r>
            <a:r>
              <a:rPr lang="ru-RU" dirty="0">
                <a:solidFill>
                  <a:schemeClr val="tx1"/>
                </a:solidFill>
              </a:rPr>
              <a:t> партнеру) з метою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інвестування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комерційне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підприємство</a:t>
            </a:r>
            <a:r>
              <a:rPr lang="ru-RU" dirty="0">
                <a:solidFill>
                  <a:schemeClr val="tx1"/>
                </a:solidFill>
              </a:rPr>
              <a:t>. Банк не </a:t>
            </a:r>
            <a:r>
              <a:rPr lang="ru-RU" dirty="0" err="1">
                <a:solidFill>
                  <a:schemeClr val="tx1"/>
                </a:solidFill>
              </a:rPr>
              <a:t>надає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гарантій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даними</a:t>
            </a:r>
            <a:r>
              <a:rPr lang="ru-RU" dirty="0">
                <a:solidFill>
                  <a:schemeClr val="tx1"/>
                </a:solidFill>
              </a:rPr>
              <a:t> вкладами. </a:t>
            </a:r>
            <a:r>
              <a:rPr lang="ru-RU" dirty="0" err="1" smtClean="0">
                <a:solidFill>
                  <a:schemeClr val="tx1"/>
                </a:solidFill>
              </a:rPr>
              <a:t>Збитки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вони є, </a:t>
            </a:r>
            <a:r>
              <a:rPr lang="ru-RU" dirty="0" err="1">
                <a:solidFill>
                  <a:schemeClr val="tx1"/>
                </a:solidFill>
              </a:rPr>
              <a:t>несе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інвестор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керуючий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партнер в </a:t>
            </a:r>
            <a:r>
              <a:rPr lang="ru-RU" dirty="0" err="1">
                <a:solidFill>
                  <a:schemeClr val="tx1"/>
                </a:solidFill>
              </a:rPr>
              <a:t>інвестуванні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участі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бере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Відповідальність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партнерів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обмежена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Мудараба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виступає</a:t>
            </a:r>
            <a:r>
              <a:rPr lang="ru-RU" dirty="0">
                <a:solidFill>
                  <a:schemeClr val="tx1"/>
                </a:solidFill>
              </a:rPr>
              <a:t> аналогом </a:t>
            </a:r>
            <a:r>
              <a:rPr lang="ru-RU" dirty="0" err="1">
                <a:solidFill>
                  <a:schemeClr val="tx1"/>
                </a:solidFill>
              </a:rPr>
              <a:t>інституту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інвестування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 венчурного фонду.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AutoShape 4" descr="Основные правила мушарака Мушарака,... - Финансовый Дом Амаль | Facebook"/>
          <p:cNvSpPr>
            <a:spLocks noChangeAspect="1" noChangeArrowheads="1"/>
          </p:cNvSpPr>
          <p:nvPr/>
        </p:nvSpPr>
        <p:spPr bwMode="auto">
          <a:xfrm>
            <a:off x="1186532" y="3813387"/>
            <a:ext cx="1700302" cy="17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58" y="418744"/>
            <a:ext cx="1771650" cy="25812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17" y="344614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tx1"/>
                </a:solidFill>
              </a:rPr>
              <a:t>Вакала</a:t>
            </a:r>
            <a:r>
              <a:rPr lang="ru-RU" dirty="0">
                <a:solidFill>
                  <a:schemeClr val="tx1"/>
                </a:solidFill>
              </a:rPr>
              <a:t> — продукт "</a:t>
            </a:r>
            <a:r>
              <a:rPr lang="ru-RU" dirty="0" err="1">
                <a:solidFill>
                  <a:schemeClr val="tx1"/>
                </a:solidFill>
              </a:rPr>
              <a:t>вклади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заощадження</a:t>
            </a:r>
            <a:r>
              <a:rPr lang="ru-RU" dirty="0">
                <a:solidFill>
                  <a:schemeClr val="tx1"/>
                </a:solidFill>
              </a:rPr>
              <a:t>".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агентський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договір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клієнтом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власником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засобів</a:t>
            </a:r>
            <a:r>
              <a:rPr lang="ru-RU" dirty="0">
                <a:solidFill>
                  <a:schemeClr val="tx1"/>
                </a:solidFill>
              </a:rPr>
              <a:t>) і банком (агент),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яким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вкладник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уповноважує</a:t>
            </a:r>
            <a:r>
              <a:rPr lang="ru-RU" dirty="0">
                <a:solidFill>
                  <a:schemeClr val="tx1"/>
                </a:solidFill>
              </a:rPr>
              <a:t> банк </a:t>
            </a:r>
            <a:r>
              <a:rPr lang="ru-RU" dirty="0" err="1">
                <a:solidFill>
                  <a:schemeClr val="tx1"/>
                </a:solidFill>
              </a:rPr>
              <a:t>інвестувати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дозволені</a:t>
            </a:r>
            <a:r>
              <a:rPr lang="ru-RU" dirty="0">
                <a:solidFill>
                  <a:schemeClr val="tx1"/>
                </a:solidFill>
              </a:rPr>
              <a:t>, з точки </a:t>
            </a:r>
            <a:r>
              <a:rPr lang="ru-RU" dirty="0" err="1">
                <a:solidFill>
                  <a:schemeClr val="tx1"/>
                </a:solidFill>
              </a:rPr>
              <a:t>зору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шаріату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активи</a:t>
            </a:r>
            <a:r>
              <a:rPr lang="ru-RU" dirty="0">
                <a:solidFill>
                  <a:schemeClr val="tx1"/>
                </a:solidFill>
              </a:rPr>
              <a:t>. Банк </a:t>
            </a:r>
            <a:r>
              <a:rPr lang="ru-RU" dirty="0" err="1">
                <a:solidFill>
                  <a:schemeClr val="tx1"/>
                </a:solidFill>
              </a:rPr>
              <a:t>повертає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очікуваний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досягнутий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Вакала</a:t>
            </a:r>
            <a:r>
              <a:rPr lang="ru-RU" dirty="0">
                <a:solidFill>
                  <a:schemeClr val="tx1"/>
                </a:solidFill>
              </a:rPr>
              <a:t> є аналогом </a:t>
            </a:r>
            <a:r>
              <a:rPr lang="ru-RU" dirty="0" err="1" smtClean="0">
                <a:solidFill>
                  <a:schemeClr val="tx1"/>
                </a:solidFill>
              </a:rPr>
              <a:t>депозитних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рахунків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того, </a:t>
            </a:r>
            <a:r>
              <a:rPr lang="ru-RU" dirty="0" err="1">
                <a:solidFill>
                  <a:schemeClr val="tx1"/>
                </a:solidFill>
              </a:rPr>
              <a:t>Шаріатська</a:t>
            </a:r>
            <a:r>
              <a:rPr lang="ru-RU" dirty="0">
                <a:solidFill>
                  <a:schemeClr val="tx1"/>
                </a:solidFill>
              </a:rPr>
              <a:t> Рада </a:t>
            </a:r>
            <a:r>
              <a:rPr lang="ru-RU" dirty="0" err="1" smtClean="0">
                <a:solidFill>
                  <a:schemeClr val="tx1"/>
                </a:solidFill>
              </a:rPr>
              <a:t>схвалила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інструменту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ліквідністю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Тижневі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контракти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вакала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пропонуються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Центральним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ісламським</a:t>
            </a:r>
            <a:r>
              <a:rPr lang="ru-RU" dirty="0">
                <a:solidFill>
                  <a:schemeClr val="tx1"/>
                </a:solidFill>
              </a:rPr>
              <a:t> банком </a:t>
            </a:r>
            <a:r>
              <a:rPr lang="ru-RU" dirty="0" err="1" smtClean="0">
                <a:solidFill>
                  <a:schemeClr val="tx1"/>
                </a:solidFill>
              </a:rPr>
              <a:t>роздрібним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банкам, </a:t>
            </a:r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розміщувати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надлишки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рахунках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smtClean="0">
                <a:solidFill>
                  <a:schemeClr val="tx1"/>
                </a:solidFill>
              </a:rPr>
              <a:t>Центробанку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своєю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чергою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інвестує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портфелі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сукук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аналог </a:t>
            </a:r>
            <a:r>
              <a:rPr lang="ru-RU" dirty="0" err="1">
                <a:solidFill>
                  <a:schemeClr val="tx1"/>
                </a:solidFill>
              </a:rPr>
              <a:t>облігацій</a:t>
            </a:r>
            <a:r>
              <a:rPr lang="ru-RU" dirty="0">
                <a:solidFill>
                  <a:schemeClr val="tx1"/>
                </a:solidFill>
              </a:rPr>
              <a:t>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Таким чином</a:t>
            </a:r>
            <a:r>
              <a:rPr lang="ru-RU" dirty="0">
                <a:solidFill>
                  <a:schemeClr val="tx1"/>
                </a:solidFill>
              </a:rPr>
              <a:t>,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вакала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ісламські</a:t>
            </a:r>
            <a:r>
              <a:rPr lang="ru-RU" dirty="0">
                <a:solidFill>
                  <a:schemeClr val="tx1"/>
                </a:solidFill>
              </a:rPr>
              <a:t> банки </a:t>
            </a:r>
            <a:r>
              <a:rPr lang="ru-RU" dirty="0" err="1">
                <a:solidFill>
                  <a:schemeClr val="tx1"/>
                </a:solidFill>
              </a:rPr>
              <a:t>здатні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управляти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ліквідністю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аналогією</a:t>
            </a:r>
            <a:r>
              <a:rPr lang="ru-RU" dirty="0">
                <a:solidFill>
                  <a:schemeClr val="tx1"/>
                </a:solidFill>
              </a:rPr>
              <a:t> з ринком </a:t>
            </a:r>
            <a:r>
              <a:rPr lang="ru-RU" dirty="0" err="1" smtClean="0">
                <a:solidFill>
                  <a:schemeClr val="tx1"/>
                </a:solidFill>
              </a:rPr>
              <a:t>міжбанківських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кредитів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0" name="Picture 4" descr="В РК доля розничных вкладов исламских банков выросла за год до 11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1686863"/>
            <a:ext cx="3449519" cy="207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522" y="641445"/>
            <a:ext cx="7315200" cy="5199797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Моделі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засновані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b="1" i="1" dirty="0" err="1">
                <a:solidFill>
                  <a:schemeClr val="tx1"/>
                </a:solidFill>
              </a:rPr>
              <a:t>торгівлі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err="1" smtClean="0">
                <a:solidFill>
                  <a:schemeClr val="tx1"/>
                </a:solidFill>
              </a:rPr>
              <a:t>Мурабаха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фінансуванні</a:t>
            </a:r>
            <a:r>
              <a:rPr lang="ru-RU" dirty="0">
                <a:solidFill>
                  <a:schemeClr val="tx1"/>
                </a:solidFill>
              </a:rPr>
              <a:t>, при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банк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посередник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придбаває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клієнтові</a:t>
            </a:r>
            <a:r>
              <a:rPr lang="ru-RU" dirty="0">
                <a:solidFill>
                  <a:schemeClr val="tx1"/>
                </a:solidFill>
              </a:rPr>
              <a:t> актив на ринку (товар </a:t>
            </a:r>
            <a:r>
              <a:rPr lang="ru-RU" dirty="0" err="1" smtClean="0">
                <a:solidFill>
                  <a:schemeClr val="tx1"/>
                </a:solidFill>
              </a:rPr>
              <a:t>обов'язково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повинен </a:t>
            </a:r>
            <a:r>
              <a:rPr lang="ru-RU" dirty="0" err="1">
                <a:solidFill>
                  <a:schemeClr val="tx1"/>
                </a:solidFill>
              </a:rPr>
              <a:t>знаходитися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власності</a:t>
            </a:r>
            <a:r>
              <a:rPr lang="ru-RU" dirty="0">
                <a:solidFill>
                  <a:schemeClr val="tx1"/>
                </a:solidFill>
              </a:rPr>
              <a:t>) і </a:t>
            </a:r>
            <a:r>
              <a:rPr lang="ru-RU" dirty="0" err="1">
                <a:solidFill>
                  <a:schemeClr val="tx1"/>
                </a:solidFill>
              </a:rPr>
              <a:t>продає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клієнтові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відстрочкою</a:t>
            </a:r>
            <a:r>
              <a:rPr lang="ru-RU" dirty="0">
                <a:solidFill>
                  <a:schemeClr val="tx1"/>
                </a:solidFill>
              </a:rPr>
              <a:t> платежу. При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договорі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продавець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зазначає</a:t>
            </a:r>
            <a:r>
              <a:rPr lang="ru-RU" dirty="0">
                <a:solidFill>
                  <a:schemeClr val="tx1"/>
                </a:solidFill>
              </a:rPr>
              <a:t> суму </a:t>
            </a:r>
            <a:r>
              <a:rPr lang="ru-RU" dirty="0" err="1">
                <a:solidFill>
                  <a:schemeClr val="tx1"/>
                </a:solidFill>
              </a:rPr>
              <a:t>понесених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smtClean="0">
                <a:solidFill>
                  <a:schemeClr val="tx1"/>
                </a:solidFill>
              </a:rPr>
              <a:t>покупку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>
                <a:solidFill>
                  <a:schemeClr val="tx1"/>
                </a:solidFill>
              </a:rPr>
              <a:t>додану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націнку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такий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мурабаха</a:t>
            </a:r>
            <a:r>
              <a:rPr lang="ru-RU" dirty="0">
                <a:solidFill>
                  <a:schemeClr val="tx1"/>
                </a:solidFill>
              </a:rPr>
              <a:t> є аналогом </a:t>
            </a:r>
            <a:r>
              <a:rPr lang="ru-RU" dirty="0" err="1">
                <a:solidFill>
                  <a:schemeClr val="tx1"/>
                </a:solidFill>
              </a:rPr>
              <a:t>споживчого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кредитування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У другому </a:t>
            </a:r>
            <a:r>
              <a:rPr lang="ru-RU" dirty="0" err="1">
                <a:solidFill>
                  <a:schemeClr val="tx1"/>
                </a:solidFill>
              </a:rPr>
              <a:t>випадку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з договором </a:t>
            </a:r>
            <a:r>
              <a:rPr lang="ru-RU" dirty="0" err="1">
                <a:solidFill>
                  <a:schemeClr val="tx1"/>
                </a:solidFill>
              </a:rPr>
              <a:t>мурабаха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компанія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бажає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розмістити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тимчасово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кошти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ісламському</a:t>
            </a:r>
            <a:r>
              <a:rPr lang="ru-RU" dirty="0">
                <a:solidFill>
                  <a:schemeClr val="tx1"/>
                </a:solidFill>
              </a:rPr>
              <a:t> банку, </a:t>
            </a:r>
            <a:r>
              <a:rPr lang="ru-RU" dirty="0" err="1">
                <a:solidFill>
                  <a:schemeClr val="tx1"/>
                </a:solidFill>
              </a:rPr>
              <a:t>призначає</a:t>
            </a:r>
            <a:r>
              <a:rPr lang="ru-RU" dirty="0">
                <a:solidFill>
                  <a:schemeClr val="tx1"/>
                </a:solidFill>
              </a:rPr>
              <a:t> банк </a:t>
            </a:r>
            <a:r>
              <a:rPr lang="ru-RU" dirty="0" err="1">
                <a:solidFill>
                  <a:schemeClr val="tx1"/>
                </a:solidFill>
              </a:rPr>
              <a:t>своїм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торговим</a:t>
            </a:r>
            <a:r>
              <a:rPr lang="ru-RU" dirty="0">
                <a:solidFill>
                  <a:schemeClr val="tx1"/>
                </a:solidFill>
              </a:rPr>
              <a:t> агентом. Банк </a:t>
            </a:r>
            <a:r>
              <a:rPr lang="ru-RU" dirty="0" err="1">
                <a:solidFill>
                  <a:schemeClr val="tx1"/>
                </a:solidFill>
              </a:rPr>
              <a:t>купує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ліквідні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компанії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папери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продає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розстрочку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ціну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певну</a:t>
            </a:r>
            <a:r>
              <a:rPr lang="ru-RU" dirty="0">
                <a:solidFill>
                  <a:schemeClr val="tx1"/>
                </a:solidFill>
              </a:rPr>
              <a:t> маржу —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компанії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розміщення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Однак</a:t>
            </a:r>
            <a:r>
              <a:rPr lang="ru-RU" dirty="0">
                <a:solidFill>
                  <a:schemeClr val="tx1"/>
                </a:solidFill>
              </a:rPr>
              <a:t> структура </a:t>
            </a:r>
            <a:r>
              <a:rPr lang="ru-RU" dirty="0" err="1">
                <a:solidFill>
                  <a:schemeClr val="tx1"/>
                </a:solidFill>
              </a:rPr>
              <a:t>товарної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мурабаха</a:t>
            </a:r>
            <a:r>
              <a:rPr lang="ru-RU" dirty="0">
                <a:solidFill>
                  <a:schemeClr val="tx1"/>
                </a:solidFill>
              </a:rPr>
              <a:t> часто </a:t>
            </a:r>
            <a:r>
              <a:rPr lang="ru-RU" dirty="0" err="1">
                <a:solidFill>
                  <a:schemeClr val="tx1"/>
                </a:solidFill>
              </a:rPr>
              <a:t>критикується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економістами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така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формально </a:t>
            </a:r>
            <a:r>
              <a:rPr lang="ru-RU" dirty="0" err="1">
                <a:solidFill>
                  <a:schemeClr val="tx1"/>
                </a:solidFill>
              </a:rPr>
              <a:t>відповідає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вимогам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шаріату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такий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мурабаха</a:t>
            </a:r>
            <a:r>
              <a:rPr lang="ru-RU" dirty="0">
                <a:solidFill>
                  <a:schemeClr val="tx1"/>
                </a:solidFill>
              </a:rPr>
              <a:t> є аналогом </a:t>
            </a:r>
            <a:r>
              <a:rPr lang="ru-RU" dirty="0" smtClean="0">
                <a:solidFill>
                  <a:schemeClr val="tx1"/>
                </a:solidFill>
              </a:rPr>
              <a:t>депозитного </a:t>
            </a:r>
            <a:r>
              <a:rPr lang="ru-RU" dirty="0">
                <a:solidFill>
                  <a:schemeClr val="tx1"/>
                </a:solidFill>
              </a:rPr>
              <a:t>договору для </a:t>
            </a:r>
            <a:r>
              <a:rPr lang="ru-RU" dirty="0" err="1">
                <a:solidFill>
                  <a:schemeClr val="tx1"/>
                </a:solidFill>
              </a:rPr>
              <a:t>юридичної</a:t>
            </a:r>
            <a:r>
              <a:rPr lang="ru-RU" dirty="0">
                <a:solidFill>
                  <a:schemeClr val="tx1"/>
                </a:solidFill>
              </a:rPr>
              <a:t> особи.</a:t>
            </a:r>
          </a:p>
        </p:txBody>
      </p:sp>
      <p:pic>
        <p:nvPicPr>
          <p:cNvPr id="5122" name="Picture 2" descr="Договор купли – продажи «Мурабаха» (&quot;исламская&quot; рассрочка) | Шейх Мухаммад  Мухтар аш-Шанкыти ᴴᴰ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1" y="2343152"/>
            <a:ext cx="3860792" cy="21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9045" y="731520"/>
            <a:ext cx="7615451" cy="4359095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Моделі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засновані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b="1" i="1" dirty="0" err="1">
                <a:solidFill>
                  <a:schemeClr val="tx1"/>
                </a:solidFill>
              </a:rPr>
              <a:t>оренді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 err="1">
                <a:solidFill>
                  <a:schemeClr val="tx1"/>
                </a:solidFill>
              </a:rPr>
              <a:t>Іджара</a:t>
            </a:r>
            <a:r>
              <a:rPr lang="ru-RU" dirty="0">
                <a:solidFill>
                  <a:schemeClr val="tx1"/>
                </a:solidFill>
              </a:rPr>
              <a:t> — вид </a:t>
            </a:r>
            <a:r>
              <a:rPr lang="ru-RU" dirty="0" err="1">
                <a:solidFill>
                  <a:schemeClr val="tx1"/>
                </a:solidFill>
              </a:rPr>
              <a:t>інвестиційної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, при </a:t>
            </a:r>
            <a:r>
              <a:rPr lang="ru-RU" dirty="0" err="1">
                <a:solidFill>
                  <a:schemeClr val="tx1"/>
                </a:solidFill>
              </a:rPr>
              <a:t>якій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орендодавець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придбаває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власність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вказане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орендарем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майно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орендарю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тимчасове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володіння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>
                <a:solidFill>
                  <a:schemeClr val="tx1"/>
                </a:solidFill>
              </a:rPr>
              <a:t>користування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узгоджений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термін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платній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основі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Договір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іджара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зобов'язанням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викупу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взятого в </a:t>
            </a:r>
            <a:r>
              <a:rPr lang="ru-RU" dirty="0" err="1">
                <a:solidFill>
                  <a:schemeClr val="tx1"/>
                </a:solidFill>
              </a:rPr>
              <a:t>оренду</a:t>
            </a:r>
            <a:r>
              <a:rPr lang="ru-RU" dirty="0">
                <a:solidFill>
                  <a:schemeClr val="tx1"/>
                </a:solidFill>
              </a:rPr>
              <a:t> майна,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закінчення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терміну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 договору,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поетапно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періоду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договору </a:t>
            </a:r>
            <a:r>
              <a:rPr lang="ru-RU" dirty="0">
                <a:solidFill>
                  <a:schemeClr val="tx1"/>
                </a:solidFill>
              </a:rPr>
              <a:t>(в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випадку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іджара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стає</a:t>
            </a:r>
            <a:r>
              <a:rPr lang="ru-RU" dirty="0">
                <a:solidFill>
                  <a:schemeClr val="tx1"/>
                </a:solidFill>
              </a:rPr>
              <a:t> аналогом </a:t>
            </a:r>
            <a:r>
              <a:rPr lang="ru-RU" dirty="0" err="1" smtClean="0">
                <a:solidFill>
                  <a:schemeClr val="tx1"/>
                </a:solidFill>
              </a:rPr>
              <a:t>кредитної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операції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Механізм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іджара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поширений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операціях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, у тому </a:t>
            </a:r>
            <a:r>
              <a:rPr lang="ru-RU" dirty="0" err="1">
                <a:solidFill>
                  <a:schemeClr val="tx1"/>
                </a:solidFill>
              </a:rPr>
              <a:t>числі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міжнародної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Ісламський</a:t>
            </a:r>
            <a:r>
              <a:rPr lang="ru-RU" dirty="0">
                <a:solidFill>
                  <a:schemeClr val="tx1"/>
                </a:solidFill>
              </a:rPr>
              <a:t> банк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фінансування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видатків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закупівель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обладнання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транспорту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інфраструктурного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будівництва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 descr="Иджара, иджара последующим выкуп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" y="1495203"/>
            <a:ext cx="2637902" cy="37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5" y="154607"/>
            <a:ext cx="4842377" cy="6505568"/>
          </a:xfr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22385" y="1558752"/>
            <a:ext cx="4937760" cy="3378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err="1" smtClean="0">
                <a:solidFill>
                  <a:schemeClr val="tx1"/>
                </a:solidFill>
              </a:rPr>
              <a:t>таблиці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зображено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особливості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традиційних</a:t>
            </a:r>
            <a:r>
              <a:rPr lang="ru-RU" dirty="0">
                <a:solidFill>
                  <a:schemeClr val="tx1"/>
                </a:solidFill>
              </a:rPr>
              <a:t> моделях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американській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європейській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Завдяки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зазначеним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особливостям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ісламська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фінансова</a:t>
            </a:r>
            <a:r>
              <a:rPr lang="ru-RU" dirty="0">
                <a:solidFill>
                  <a:schemeClr val="tx1"/>
                </a:solidFill>
              </a:rPr>
              <a:t> модель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позитивними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тенденціями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, про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свідчать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статистичні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прикладі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установ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8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</TotalTime>
  <Words>3723</Words>
  <Application>Microsoft Office PowerPoint</Application>
  <PresentationFormat>Широкоэкранный</PresentationFormat>
  <Paragraphs>126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Ретро</vt:lpstr>
      <vt:lpstr>Грошово-кредитні системи ісламських країн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Справедливість VS ефективність</vt:lpstr>
      <vt:lpstr>Презентация PowerPoint</vt:lpstr>
      <vt:lpstr>Презентация PowerPoint</vt:lpstr>
      <vt:lpstr>ІСЛАМСЬКИЙ БАНКІНГ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Грошово-кредитні системи ісламських країн</dc:title>
  <dc:creator>Туз Пика</dc:creator>
  <cp:lastModifiedBy>Александр Гришун</cp:lastModifiedBy>
  <cp:revision>25</cp:revision>
  <dcterms:created xsi:type="dcterms:W3CDTF">2021-05-20T09:38:50Z</dcterms:created>
  <dcterms:modified xsi:type="dcterms:W3CDTF">2021-05-21T07:04:53Z</dcterms:modified>
</cp:coreProperties>
</file>