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4"/>
  </p:notes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94660"/>
  </p:normalViewPr>
  <p:slideViewPr>
    <p:cSldViewPr snapToGrid="0">
      <p:cViewPr varScale="1">
        <p:scale>
          <a:sx n="104" d="100"/>
          <a:sy n="104" d="100"/>
        </p:scale>
        <p:origin x="10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17BD9-FE61-420E-8F48-67DB8C42880F}" type="datetimeFigureOut">
              <a:rPr lang="ru-UA" smtClean="0"/>
              <a:t>10/16/2023</a:t>
            </a:fld>
            <a:endParaRPr lang="ru-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95521F-5DF8-416B-B6FE-33876C05932B}" type="slidenum">
              <a:rPr lang="ru-UA" smtClean="0"/>
              <a:t>‹#›</a:t>
            </a:fld>
            <a:endParaRPr lang="ru-UA"/>
          </a:p>
        </p:txBody>
      </p:sp>
    </p:spTree>
    <p:extLst>
      <p:ext uri="{BB962C8B-B14F-4D97-AF65-F5344CB8AC3E}">
        <p14:creationId xmlns:p14="http://schemas.microsoft.com/office/powerpoint/2010/main" val="2279980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16.10.2023</a:t>
            </a:fld>
            <a:endParaRPr lang="ru-RU"/>
          </a:p>
        </p:txBody>
      </p:sp>
      <p:sp>
        <p:nvSpPr>
          <p:cNvPr id="5" name="Footer Placeholder 4"/>
          <p:cNvSpPr>
            <a:spLocks noGrp="1"/>
          </p:cNvSpPr>
          <p:nvPr>
            <p:ph type="ftr" sz="quarter" idx="11"/>
          </p:nvPr>
        </p:nvSpPr>
        <p:spPr>
          <a:xfrm>
            <a:off x="2416500" y="329307"/>
            <a:ext cx="4973915" cy="309201"/>
          </a:xfrm>
        </p:spPr>
        <p:txBody>
          <a:bodyPr/>
          <a:lstStyle/>
          <a:p>
            <a:endParaRPr lang="ru-RU"/>
          </a:p>
        </p:txBody>
      </p:sp>
      <p:sp>
        <p:nvSpPr>
          <p:cNvPr id="6" name="Slide Number Placeholder 5"/>
          <p:cNvSpPr>
            <a:spLocks noGrp="1"/>
          </p:cNvSpPr>
          <p:nvPr>
            <p:ph type="sldNum" sz="quarter" idx="12"/>
          </p:nvPr>
        </p:nvSpPr>
        <p:spPr>
          <a:xfrm>
            <a:off x="1437664" y="798973"/>
            <a:ext cx="811019" cy="503578"/>
          </a:xfrm>
        </p:spPr>
        <p:txBody>
          <a:bodyPr/>
          <a:lstStyle/>
          <a:p>
            <a:fld id="{5C6168F1-F037-49CF-9C25-A8D7A79186EA}" type="slidenum">
              <a:rPr lang="ru-RU" smtClean="0"/>
              <a:t>‹#›</a:t>
            </a:fld>
            <a:endParaRPr lang="ru-R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0350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60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5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14F97C1-9614-4B39-974F-3B9B49849869}" type="datetimeFigureOut">
              <a:rPr lang="ru-RU" smtClean="0"/>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13365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14F97C1-9614-4B39-974F-3B9B49849869}" type="datetimeFigureOut">
              <a:rPr lang="ru-RU" smtClean="0"/>
              <a:t>16.10.2023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6168F1-F037-49CF-9C25-A8D7A79186EA}" type="slidenum">
              <a:rPr lang="ru-RU" smtClean="0"/>
              <a:t>‹#›</a:t>
            </a:fld>
            <a:endParaRPr lang="ru-R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861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14F97C1-9614-4B39-974F-3B9B49849869}" type="datetimeFigureOut">
              <a:rPr lang="ru-RU" smtClean="0"/>
              <a:t>16.10.2023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0564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14F97C1-9614-4B39-974F-3B9B49849869}" type="datetimeFigureOut">
              <a:rPr lang="ru-RU" smtClean="0"/>
              <a:t>16.10.2023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6168F1-F037-49CF-9C25-A8D7A79186EA}" type="slidenum">
              <a:rPr lang="ru-RU" smtClean="0"/>
              <a:t>‹#›</a:t>
            </a:fld>
            <a:endParaRPr lang="ru-R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150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14F97C1-9614-4B39-974F-3B9B49849869}" type="datetimeFigureOut">
              <a:rPr lang="ru-RU" smtClean="0"/>
              <a:t>16.10.2023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6168F1-F037-49CF-9C25-A8D7A79186EA}" type="slidenum">
              <a:rPr lang="ru-RU" smtClean="0"/>
              <a:t>‹#›</a:t>
            </a:fld>
            <a:endParaRPr lang="ru-R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2994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4F97C1-9614-4B39-974F-3B9B49849869}" type="datetimeFigureOut">
              <a:rPr lang="ru-RU" smtClean="0"/>
              <a:t>16.10.2023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6168F1-F037-49CF-9C25-A8D7A79186EA}" type="slidenum">
              <a:rPr lang="ru-RU" smtClean="0"/>
              <a:t>‹#›</a:t>
            </a:fld>
            <a:endParaRPr lang="ru-RU"/>
          </a:p>
        </p:txBody>
      </p:sp>
    </p:spTree>
    <p:extLst>
      <p:ext uri="{BB962C8B-B14F-4D97-AF65-F5344CB8AC3E}">
        <p14:creationId xmlns:p14="http://schemas.microsoft.com/office/powerpoint/2010/main" val="4033059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B14F97C1-9614-4B39-974F-3B9B49849869}" type="datetimeFigureOut">
              <a:rPr lang="ru-RU" smtClean="0"/>
              <a:t>16.10.2023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1898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14F97C1-9614-4B39-974F-3B9B49849869}" type="datetimeFigureOut">
              <a:rPr lang="ru-RU" smtClean="0"/>
              <a:t>16.10.2023</a:t>
            </a:fld>
            <a:endParaRPr lang="ru-RU"/>
          </a:p>
        </p:txBody>
      </p:sp>
      <p:sp>
        <p:nvSpPr>
          <p:cNvPr id="6" name="Footer Placeholder 5"/>
          <p:cNvSpPr>
            <a:spLocks noGrp="1"/>
          </p:cNvSpPr>
          <p:nvPr>
            <p:ph type="ftr" sz="quarter" idx="11"/>
          </p:nvPr>
        </p:nvSpPr>
        <p:spPr>
          <a:xfrm>
            <a:off x="1447382" y="318640"/>
            <a:ext cx="5541004" cy="320931"/>
          </a:xfrm>
        </p:spPr>
        <p:txBody>
          <a:bodyPr/>
          <a:lstStyle/>
          <a:p>
            <a:endParaRPr lang="ru-RU"/>
          </a:p>
        </p:txBody>
      </p:sp>
      <p:sp>
        <p:nvSpPr>
          <p:cNvPr id="7" name="Slide Number Placeholder 6"/>
          <p:cNvSpPr>
            <a:spLocks noGrp="1"/>
          </p:cNvSpPr>
          <p:nvPr>
            <p:ph type="sldNum" sz="quarter" idx="12"/>
          </p:nvPr>
        </p:nvSpPr>
        <p:spPr/>
        <p:txBody>
          <a:bodyPr/>
          <a:lstStyle/>
          <a:p>
            <a:fld id="{5C6168F1-F037-49CF-9C25-A8D7A79186EA}" type="slidenum">
              <a:rPr lang="ru-RU" smtClean="0"/>
              <a:t>‹#›</a:t>
            </a:fld>
            <a:endParaRPr lang="ru-R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1507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14F97C1-9614-4B39-974F-3B9B49849869}" type="datetimeFigureOut">
              <a:rPr lang="ru-RU" smtClean="0"/>
              <a:t>16.10.2023</a:t>
            </a:fld>
            <a:endParaRPr lang="ru-R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C6168F1-F037-49CF-9C25-A8D7A79186EA}" type="slidenum">
              <a:rPr lang="ru-RU" smtClean="0"/>
              <a:t>‹#›</a:t>
            </a:fld>
            <a:endParaRPr lang="ru-R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71698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76055" y="404058"/>
            <a:ext cx="6818568" cy="2511642"/>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a:normAutofit/>
          </a:bodyPr>
          <a:lstStyle/>
          <a:p>
            <a:pPr algn="ctr"/>
            <a:r>
              <a:rPr lang="ru-RU" sz="3200" b="1" i="1" dirty="0">
                <a:solidFill>
                  <a:schemeClr val="accent2"/>
                </a:solidFill>
                <a:latin typeface="Cambria" panose="02040503050406030204" pitchFamily="18" charset="0"/>
              </a:rPr>
              <a:t>ДИСЦИПЛІНА ЗА ВИБОРОМ СТУДЕНТА: </a:t>
            </a:r>
            <a:br>
              <a:rPr lang="ru-RU" sz="3200" b="1" i="1" dirty="0">
                <a:solidFill>
                  <a:srgbClr val="FF0000"/>
                </a:solidFill>
                <a:latin typeface="Cambria" panose="02040503050406030204" pitchFamily="18" charset="0"/>
              </a:rPr>
            </a:br>
            <a:r>
              <a:rPr lang="ru-RU" sz="3200" b="1" dirty="0" err="1">
                <a:solidFill>
                  <a:srgbClr val="0070C0"/>
                </a:solidFill>
              </a:rPr>
              <a:t>Тренінг</a:t>
            </a:r>
            <a:r>
              <a:rPr lang="ru-RU" sz="3200" b="1" dirty="0">
                <a:solidFill>
                  <a:srgbClr val="0070C0"/>
                </a:solidFill>
              </a:rPr>
              <a:t>-курс з </a:t>
            </a:r>
            <a:r>
              <a:rPr lang="ru-RU" sz="3200" b="1" dirty="0" err="1">
                <a:solidFill>
                  <a:srgbClr val="0070C0"/>
                </a:solidFill>
              </a:rPr>
              <a:t>системи</a:t>
            </a:r>
            <a:r>
              <a:rPr lang="ru-RU" sz="3200" b="1" dirty="0">
                <a:solidFill>
                  <a:srgbClr val="0070C0"/>
                </a:solidFill>
              </a:rPr>
              <a:t> </a:t>
            </a:r>
            <a:r>
              <a:rPr lang="ru-RU" sz="3200" b="1" dirty="0" err="1">
                <a:solidFill>
                  <a:srgbClr val="0070C0"/>
                </a:solidFill>
              </a:rPr>
              <a:t>автоматизованого</a:t>
            </a:r>
            <a:r>
              <a:rPr lang="ru-RU" sz="3200" b="1" dirty="0">
                <a:solidFill>
                  <a:srgbClr val="0070C0"/>
                </a:solidFill>
              </a:rPr>
              <a:t> </a:t>
            </a:r>
            <a:r>
              <a:rPr lang="ru-RU" sz="3200" b="1" dirty="0" err="1">
                <a:solidFill>
                  <a:srgbClr val="0070C0"/>
                </a:solidFill>
              </a:rPr>
              <a:t>інжинірингу</a:t>
            </a:r>
            <a:endParaRPr lang="ru-RU" sz="3200" b="1" i="1" dirty="0">
              <a:solidFill>
                <a:srgbClr val="0070C0"/>
              </a:solidFill>
              <a:latin typeface="Cambria" panose="02040503050406030204" pitchFamily="18" charset="0"/>
            </a:endParaRPr>
          </a:p>
        </p:txBody>
      </p:sp>
      <p:sp>
        <p:nvSpPr>
          <p:cNvPr id="3" name="Подзаголовок 2"/>
          <p:cNvSpPr>
            <a:spLocks noGrp="1"/>
          </p:cNvSpPr>
          <p:nvPr>
            <p:ph type="subTitle" idx="1"/>
          </p:nvPr>
        </p:nvSpPr>
        <p:spPr>
          <a:xfrm>
            <a:off x="1819564" y="3731177"/>
            <a:ext cx="9384145" cy="2894706"/>
          </a:xfrm>
          <a:gradFill>
            <a:gsLst>
              <a:gs pos="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l">
              <a:spcBef>
                <a:spcPts val="0"/>
              </a:spcBef>
            </a:pPr>
            <a:r>
              <a:rPr lang="uk-UA" sz="2400" b="1" i="1" dirty="0">
                <a:solidFill>
                  <a:schemeClr val="tx1"/>
                </a:solidFill>
                <a:latin typeface="Cambria" panose="02040503050406030204" pitchFamily="18" charset="0"/>
              </a:rPr>
              <a:t>розробник дисципліни, лектор:</a:t>
            </a:r>
          </a:p>
          <a:p>
            <a:pPr algn="l">
              <a:spcBef>
                <a:spcPts val="0"/>
              </a:spcBef>
            </a:pPr>
            <a:r>
              <a:rPr lang="uk-UA" sz="2400" b="1" i="1" dirty="0" err="1">
                <a:solidFill>
                  <a:srgbClr val="C00000"/>
                </a:solidFill>
                <a:latin typeface="Cambria" panose="02040503050406030204" pitchFamily="18" charset="0"/>
              </a:rPr>
              <a:t>Мержинський</a:t>
            </a:r>
            <a:r>
              <a:rPr lang="uk-UA" sz="2400" b="1" i="1" dirty="0">
                <a:solidFill>
                  <a:srgbClr val="C00000"/>
                </a:solidFill>
                <a:latin typeface="Cambria" panose="02040503050406030204" pitchFamily="18" charset="0"/>
              </a:rPr>
              <a:t> Євгеній Костянтинович</a:t>
            </a:r>
          </a:p>
          <a:p>
            <a:pPr algn="l">
              <a:spcBef>
                <a:spcPts val="0"/>
              </a:spcBef>
            </a:pPr>
            <a:r>
              <a:rPr lang="uk-UA" sz="2400" i="1" dirty="0" err="1">
                <a:solidFill>
                  <a:schemeClr val="tx1"/>
                </a:solidFill>
                <a:latin typeface="Cambria" panose="02040503050406030204" pitchFamily="18" charset="0"/>
              </a:rPr>
              <a:t>К.е.н</a:t>
            </a:r>
            <a:r>
              <a:rPr lang="uk-UA" sz="2400" i="1" dirty="0">
                <a:solidFill>
                  <a:schemeClr val="tx1"/>
                </a:solidFill>
                <a:latin typeface="Cambria" panose="02040503050406030204" pitchFamily="18" charset="0"/>
              </a:rPr>
              <a:t>., доцент, кафедри інформаційної економіки, підприємництва та фінансів</a:t>
            </a:r>
          </a:p>
          <a:p>
            <a:pPr algn="l">
              <a:spcBef>
                <a:spcPts val="0"/>
              </a:spcBef>
            </a:pPr>
            <a:r>
              <a:rPr lang="uk-UA" sz="2400" i="1" dirty="0">
                <a:solidFill>
                  <a:schemeClr val="tx1"/>
                </a:solidFill>
                <a:latin typeface="Cambria" panose="02040503050406030204" pitchFamily="18" charset="0"/>
              </a:rPr>
              <a:t>Інженерний </a:t>
            </a:r>
            <a:r>
              <a:rPr lang="uk-UA" sz="2400" i="1" dirty="0" err="1">
                <a:solidFill>
                  <a:schemeClr val="tx1"/>
                </a:solidFill>
                <a:latin typeface="Cambria" panose="02040503050406030204" pitchFamily="18" charset="0"/>
              </a:rPr>
              <a:t>навчально-науковИЙ</a:t>
            </a:r>
            <a:r>
              <a:rPr lang="uk-UA" sz="2400" i="1" dirty="0">
                <a:solidFill>
                  <a:schemeClr val="tx1"/>
                </a:solidFill>
                <a:latin typeface="Cambria" panose="02040503050406030204" pitchFamily="18" charset="0"/>
              </a:rPr>
              <a:t> інститут ім. Ю.М. Потебні</a:t>
            </a:r>
          </a:p>
          <a:p>
            <a:pPr algn="l">
              <a:spcBef>
                <a:spcPts val="0"/>
              </a:spcBef>
            </a:pPr>
            <a:r>
              <a:rPr lang="uk-UA" sz="2400" i="1" dirty="0">
                <a:solidFill>
                  <a:schemeClr val="tx1"/>
                </a:solidFill>
                <a:latin typeface="Cambria" panose="02040503050406030204" pitchFamily="18" charset="0"/>
              </a:rPr>
              <a:t> Запорізького національного університету</a:t>
            </a:r>
          </a:p>
          <a:p>
            <a:pPr algn="l">
              <a:spcBef>
                <a:spcPts val="0"/>
              </a:spcBef>
            </a:pPr>
            <a:endParaRPr lang="uk-UA" sz="2400" i="1" dirty="0">
              <a:solidFill>
                <a:schemeClr val="tx1"/>
              </a:solidFill>
              <a:latin typeface="Cambria" panose="02040503050406030204" pitchFamily="18" charset="0"/>
            </a:endParaRPr>
          </a:p>
          <a:p>
            <a:pPr algn="l">
              <a:spcBef>
                <a:spcPts val="0"/>
              </a:spcBef>
            </a:pPr>
            <a:endParaRPr lang="uk-UA" sz="2400" dirty="0">
              <a:latin typeface="Cambria" panose="02040503050406030204" pitchFamily="18" charset="0"/>
            </a:endParaRPr>
          </a:p>
          <a:p>
            <a:pPr algn="l">
              <a:spcBef>
                <a:spcPts val="0"/>
              </a:spcBef>
            </a:pPr>
            <a:endParaRPr lang="ru-RU" sz="2400" dirty="0">
              <a:latin typeface="Cambria" panose="02040503050406030204" pitchFamily="18" charset="0"/>
            </a:endParaRPr>
          </a:p>
        </p:txBody>
      </p:sp>
    </p:spTree>
    <p:extLst>
      <p:ext uri="{BB962C8B-B14F-4D97-AF65-F5344CB8AC3E}">
        <p14:creationId xmlns:p14="http://schemas.microsoft.com/office/powerpoint/2010/main" val="9696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6. </a:t>
            </a:r>
            <a:r>
              <a:rPr lang="ru-RU" b="1" dirty="0" err="1"/>
              <a:t>Штучний</a:t>
            </a:r>
            <a:r>
              <a:rPr lang="ru-RU" b="1" dirty="0"/>
              <a:t> </a:t>
            </a:r>
            <a:r>
              <a:rPr lang="ru-RU" b="1" dirty="0" err="1"/>
              <a:t>інтелект</a:t>
            </a:r>
            <a:r>
              <a:rPr lang="ru-RU" b="1" dirty="0"/>
              <a:t> в </a:t>
            </a:r>
            <a:r>
              <a:rPr lang="ru-RU" b="1" dirty="0" err="1"/>
              <a:t>управлінні</a:t>
            </a:r>
            <a:r>
              <a:rPr lang="ru-RU" b="1" dirty="0"/>
              <a:t> </a:t>
            </a:r>
            <a:r>
              <a:rPr lang="ru-RU" b="1" dirty="0" err="1"/>
              <a:t>ІоТ</a:t>
            </a:r>
            <a:r>
              <a:rPr lang="ru-RU" b="1" dirty="0"/>
              <a:t>.</a:t>
            </a:r>
          </a:p>
        </p:txBody>
      </p:sp>
      <p:sp>
        <p:nvSpPr>
          <p:cNvPr id="6" name="Прямоугольник 5"/>
          <p:cNvSpPr/>
          <p:nvPr/>
        </p:nvSpPr>
        <p:spPr>
          <a:xfrm>
            <a:off x="1127464" y="3924332"/>
            <a:ext cx="10555550" cy="1200329"/>
          </a:xfrm>
          <a:prstGeom prst="rect">
            <a:avLst/>
          </a:prstGeom>
        </p:spPr>
        <p:txBody>
          <a:bodyPr wrap="square">
            <a:spAutoFit/>
          </a:bodyPr>
          <a:lstStyle/>
          <a:p>
            <a:r>
              <a:rPr lang="uk-UA" dirty="0"/>
              <a:t>Ефективність інформації, капітал знань та правила бізнесу. Віддача від менеджменту. Вартість, додана менеджментом. Витрати на менеджмент. Ефективність інформації. Визначення капіталу знань. Динаміка капіталу знань. Класифікація правил бізнесу. Збалансована система показників, її побудова. </a:t>
            </a:r>
          </a:p>
        </p:txBody>
      </p:sp>
      <p:sp>
        <p:nvSpPr>
          <p:cNvPr id="8" name="Прямоугольник 7"/>
          <p:cNvSpPr/>
          <p:nvPr/>
        </p:nvSpPr>
        <p:spPr>
          <a:xfrm>
            <a:off x="243826" y="0"/>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2" name="Picture 2" descr="воображение активное и пассивное. &quot;воссоздающее&quot; - SixPor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169" y="1"/>
            <a:ext cx="4148831" cy="233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77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7. </a:t>
            </a:r>
            <a:r>
              <a:rPr lang="ru-RU" b="1" dirty="0" err="1"/>
              <a:t>Методи</a:t>
            </a:r>
            <a:r>
              <a:rPr lang="ru-RU" b="1" dirty="0"/>
              <a:t> </a:t>
            </a:r>
            <a:r>
              <a:rPr lang="ru-RU" b="1" dirty="0" err="1"/>
              <a:t>вибору</a:t>
            </a:r>
            <a:r>
              <a:rPr lang="ru-RU" b="1" dirty="0"/>
              <a:t> </a:t>
            </a:r>
            <a:r>
              <a:rPr lang="ru-RU" b="1" dirty="0" err="1"/>
              <a:t>ефективних</a:t>
            </a:r>
            <a:r>
              <a:rPr lang="ru-RU" b="1" dirty="0"/>
              <a:t> </a:t>
            </a:r>
            <a:r>
              <a:rPr lang="ru-RU" b="1" dirty="0" err="1"/>
              <a:t>рішень</a:t>
            </a:r>
            <a:r>
              <a:rPr lang="ru-RU" b="1" dirty="0"/>
              <a:t> на </a:t>
            </a:r>
            <a:r>
              <a:rPr lang="ru-RU" b="1" dirty="0" err="1"/>
              <a:t>різних</a:t>
            </a:r>
            <a:r>
              <a:rPr lang="ru-RU" b="1" dirty="0"/>
              <a:t> платформах.</a:t>
            </a:r>
          </a:p>
        </p:txBody>
      </p:sp>
      <p:sp>
        <p:nvSpPr>
          <p:cNvPr id="6" name="Прямоугольник 5"/>
          <p:cNvSpPr/>
          <p:nvPr/>
        </p:nvSpPr>
        <p:spPr>
          <a:xfrm>
            <a:off x="1615735" y="3924332"/>
            <a:ext cx="9641149" cy="923330"/>
          </a:xfrm>
          <a:prstGeom prst="rect">
            <a:avLst/>
          </a:prstGeom>
        </p:spPr>
        <p:txBody>
          <a:bodyPr wrap="square">
            <a:spAutoFit/>
          </a:bodyPr>
          <a:lstStyle/>
          <a:p>
            <a:r>
              <a:rPr lang="ru-RU" dirty="0" err="1"/>
              <a:t>Проекти</a:t>
            </a:r>
            <a:r>
              <a:rPr lang="ru-RU" dirty="0"/>
              <a:t>, </a:t>
            </a:r>
            <a:r>
              <a:rPr lang="ru-RU" dirty="0" err="1"/>
              <a:t>орієновані</a:t>
            </a:r>
            <a:r>
              <a:rPr lang="ru-RU" dirty="0"/>
              <a:t> на </a:t>
            </a:r>
            <a:r>
              <a:rPr lang="ru-RU" dirty="0" err="1"/>
              <a:t>створення</a:t>
            </a:r>
            <a:r>
              <a:rPr lang="ru-RU" dirty="0"/>
              <a:t> </a:t>
            </a:r>
            <a:r>
              <a:rPr lang="ru-RU" dirty="0" err="1"/>
              <a:t>нових</a:t>
            </a:r>
            <a:r>
              <a:rPr lang="ru-RU" dirty="0"/>
              <a:t> </a:t>
            </a:r>
            <a:r>
              <a:rPr lang="ru-RU" dirty="0" err="1"/>
              <a:t>сервісів</a:t>
            </a:r>
            <a:r>
              <a:rPr lang="ru-RU" dirty="0"/>
              <a:t> для </a:t>
            </a:r>
            <a:r>
              <a:rPr lang="ru-RU" dirty="0" err="1"/>
              <a:t>бізнес-користувачів</a:t>
            </a:r>
            <a:r>
              <a:rPr lang="ru-RU" dirty="0"/>
              <a:t> (</a:t>
            </a:r>
            <a:r>
              <a:rPr lang="ru-RU" dirty="0" err="1"/>
              <a:t>бізнес-проекти</a:t>
            </a:r>
            <a:r>
              <a:rPr lang="ru-RU" dirty="0"/>
              <a:t>). </a:t>
            </a:r>
            <a:r>
              <a:rPr lang="ru-RU" dirty="0" err="1"/>
              <a:t>Інфраструктурні</a:t>
            </a:r>
            <a:r>
              <a:rPr lang="ru-RU" dirty="0"/>
              <a:t> </a:t>
            </a:r>
            <a:r>
              <a:rPr lang="ru-RU" dirty="0" err="1"/>
              <a:t>проекти</a:t>
            </a:r>
            <a:r>
              <a:rPr lang="ru-RU" dirty="0"/>
              <a:t>. Крупно </a:t>
            </a:r>
            <a:r>
              <a:rPr lang="ru-RU" dirty="0" err="1"/>
              <a:t>масштабні</a:t>
            </a:r>
            <a:r>
              <a:rPr lang="ru-RU" dirty="0"/>
              <a:t> </a:t>
            </a:r>
            <a:r>
              <a:rPr lang="ru-RU" dirty="0" err="1"/>
              <a:t>проекти</a:t>
            </a:r>
            <a:r>
              <a:rPr lang="ru-RU" dirty="0"/>
              <a:t> </a:t>
            </a:r>
            <a:r>
              <a:rPr lang="ru-RU" dirty="0" err="1"/>
              <a:t>розвитку</a:t>
            </a:r>
            <a:r>
              <a:rPr lang="ru-RU" dirty="0"/>
              <a:t> </a:t>
            </a:r>
            <a:r>
              <a:rPr lang="ru-RU" dirty="0" err="1"/>
              <a:t>підприємства</a:t>
            </a:r>
            <a:r>
              <a:rPr lang="ru-RU" dirty="0"/>
              <a:t>: </a:t>
            </a:r>
            <a:r>
              <a:rPr lang="ru-RU" dirty="0" err="1"/>
              <a:t>реінжинірінг</a:t>
            </a:r>
            <a:r>
              <a:rPr lang="ru-RU" dirty="0"/>
              <a:t> </a:t>
            </a:r>
            <a:r>
              <a:rPr lang="ru-RU" dirty="0" err="1"/>
              <a:t>бізнес-процесів</a:t>
            </a:r>
            <a:r>
              <a:rPr lang="ru-RU" dirty="0"/>
              <a:t>.</a:t>
            </a:r>
          </a:p>
        </p:txBody>
      </p:sp>
      <p:sp>
        <p:nvSpPr>
          <p:cNvPr id="9" name="Прямоугольник 8"/>
          <p:cNvSpPr/>
          <p:nvPr/>
        </p:nvSpPr>
        <p:spPr>
          <a:xfrm>
            <a:off x="534148" y="14559"/>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5122" name="Picture 2" descr="В Британии искусственный интеллект претендует на авторство патентов –  новости на УНН | 3 августа 2019, 23: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1037" y="-14154"/>
            <a:ext cx="3340963" cy="250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72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1186429"/>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8. </a:t>
            </a:r>
            <a:r>
              <a:rPr lang="ru-RU" dirty="0" err="1"/>
              <a:t>Подання</a:t>
            </a:r>
            <a:r>
              <a:rPr lang="ru-RU" dirty="0"/>
              <a:t> </a:t>
            </a:r>
            <a:r>
              <a:rPr lang="ru-RU" dirty="0" err="1"/>
              <a:t>знань</a:t>
            </a:r>
            <a:r>
              <a:rPr lang="ru-RU" dirty="0"/>
              <a:t> в </a:t>
            </a:r>
            <a:r>
              <a:rPr lang="ru-RU" dirty="0" err="1"/>
              <a:t>інтелектуальних</a:t>
            </a:r>
            <a:r>
              <a:rPr lang="ru-RU" dirty="0"/>
              <a:t> системах</a:t>
            </a:r>
            <a:endParaRPr lang="ru-RU" b="1" dirty="0"/>
          </a:p>
        </p:txBody>
      </p:sp>
      <p:sp>
        <p:nvSpPr>
          <p:cNvPr id="6" name="Прямоугольник 5"/>
          <p:cNvSpPr/>
          <p:nvPr/>
        </p:nvSpPr>
        <p:spPr>
          <a:xfrm>
            <a:off x="887767" y="3924332"/>
            <a:ext cx="10369117" cy="1200329"/>
          </a:xfrm>
          <a:prstGeom prst="rect">
            <a:avLst/>
          </a:prstGeom>
        </p:spPr>
        <p:txBody>
          <a:bodyPr wrap="square">
            <a:spAutoFit/>
          </a:bodyPr>
          <a:lstStyle/>
          <a:p>
            <a:pPr algn="just"/>
            <a:r>
              <a:rPr lang="ru-RU" dirty="0" err="1"/>
              <a:t>Знання</a:t>
            </a:r>
            <a:r>
              <a:rPr lang="ru-RU" dirty="0"/>
              <a:t> є </a:t>
            </a:r>
            <a:r>
              <a:rPr lang="ru-RU" dirty="0" err="1"/>
              <a:t>інформаційною</a:t>
            </a:r>
            <a:r>
              <a:rPr lang="ru-RU" dirty="0"/>
              <a:t> основою </a:t>
            </a:r>
            <a:r>
              <a:rPr lang="ru-RU" dirty="0" err="1"/>
              <a:t>інтелектуальних</a:t>
            </a:r>
            <a:r>
              <a:rPr lang="ru-RU" dirty="0"/>
              <a:t> систем, </a:t>
            </a:r>
            <a:r>
              <a:rPr lang="ru-RU" dirty="0" err="1"/>
              <a:t>оскільки</a:t>
            </a:r>
            <a:r>
              <a:rPr lang="ru-RU" dirty="0"/>
              <a:t> </a:t>
            </a:r>
            <a:r>
              <a:rPr lang="ru-RU" dirty="0" err="1"/>
              <a:t>саме</a:t>
            </a:r>
            <a:r>
              <a:rPr lang="ru-RU" dirty="0"/>
              <a:t> вони </a:t>
            </a:r>
            <a:r>
              <a:rPr lang="ru-RU" dirty="0" err="1"/>
              <a:t>завжди</a:t>
            </a:r>
            <a:r>
              <a:rPr lang="ru-RU" dirty="0"/>
              <a:t> </a:t>
            </a:r>
            <a:r>
              <a:rPr lang="ru-RU" dirty="0" err="1"/>
              <a:t>зіставляють</a:t>
            </a:r>
            <a:r>
              <a:rPr lang="ru-RU" dirty="0"/>
              <a:t> </a:t>
            </a:r>
            <a:r>
              <a:rPr lang="ru-RU" dirty="0" err="1"/>
              <a:t>зовнішню</a:t>
            </a:r>
            <a:r>
              <a:rPr lang="ru-RU" dirty="0"/>
              <a:t> </a:t>
            </a:r>
            <a:r>
              <a:rPr lang="ru-RU" dirty="0" err="1"/>
              <a:t>ситуацію</a:t>
            </a:r>
            <a:r>
              <a:rPr lang="ru-RU" dirty="0"/>
              <a:t> </a:t>
            </a:r>
            <a:r>
              <a:rPr lang="ru-RU" dirty="0" err="1"/>
              <a:t>зі</a:t>
            </a:r>
            <a:r>
              <a:rPr lang="ru-RU" dirty="0"/>
              <a:t> </a:t>
            </a:r>
            <a:r>
              <a:rPr lang="ru-RU" dirty="0" err="1"/>
              <a:t>своїми</a:t>
            </a:r>
            <a:r>
              <a:rPr lang="ru-RU" dirty="0"/>
              <a:t> </a:t>
            </a:r>
            <a:r>
              <a:rPr lang="ru-RU" dirty="0" err="1"/>
              <a:t>знаннями</a:t>
            </a:r>
            <a:r>
              <a:rPr lang="ru-RU" dirty="0"/>
              <a:t> і </a:t>
            </a:r>
            <a:r>
              <a:rPr lang="ru-RU" dirty="0" err="1"/>
              <a:t>керуються</a:t>
            </a:r>
            <a:r>
              <a:rPr lang="ru-RU" dirty="0"/>
              <a:t> ними при </a:t>
            </a:r>
            <a:r>
              <a:rPr lang="ru-RU" dirty="0" err="1"/>
              <a:t>прийнятті</a:t>
            </a:r>
            <a:r>
              <a:rPr lang="ru-RU" dirty="0"/>
              <a:t> </a:t>
            </a:r>
            <a:r>
              <a:rPr lang="ru-RU" dirty="0" err="1"/>
              <a:t>рішень</a:t>
            </a:r>
            <a:r>
              <a:rPr lang="ru-RU" dirty="0"/>
              <a:t>. Не </a:t>
            </a:r>
            <a:r>
              <a:rPr lang="ru-RU" dirty="0" err="1"/>
              <a:t>менш</a:t>
            </a:r>
            <a:r>
              <a:rPr lang="ru-RU" dirty="0"/>
              <a:t> </a:t>
            </a:r>
            <a:r>
              <a:rPr lang="ru-RU" dirty="0" err="1"/>
              <a:t>важливим</a:t>
            </a:r>
            <a:r>
              <a:rPr lang="ru-RU" dirty="0"/>
              <a:t> є те, </a:t>
            </a:r>
            <a:r>
              <a:rPr lang="ru-RU" dirty="0" err="1"/>
              <a:t>що</a:t>
            </a:r>
            <a:r>
              <a:rPr lang="ru-RU" dirty="0"/>
              <a:t> </a:t>
            </a:r>
            <a:r>
              <a:rPr lang="ru-RU" dirty="0" err="1"/>
              <a:t>знання</a:t>
            </a:r>
            <a:r>
              <a:rPr lang="ru-RU" dirty="0"/>
              <a:t> — </a:t>
            </a:r>
            <a:r>
              <a:rPr lang="ru-RU" dirty="0" err="1"/>
              <a:t>це</a:t>
            </a:r>
            <a:r>
              <a:rPr lang="ru-RU" dirty="0"/>
              <a:t> </a:t>
            </a:r>
            <a:r>
              <a:rPr lang="ru-RU" dirty="0" err="1"/>
              <a:t>систематизована</a:t>
            </a:r>
            <a:r>
              <a:rPr lang="ru-RU" dirty="0"/>
              <a:t> </a:t>
            </a:r>
            <a:r>
              <a:rPr lang="ru-RU" dirty="0" err="1"/>
              <a:t>інформація</a:t>
            </a:r>
            <a:r>
              <a:rPr lang="ru-RU" dirty="0"/>
              <a:t>, яка </a:t>
            </a:r>
            <a:r>
              <a:rPr lang="ru-RU" dirty="0" err="1"/>
              <a:t>може</a:t>
            </a:r>
            <a:r>
              <a:rPr lang="ru-RU" dirty="0"/>
              <a:t> </a:t>
            </a:r>
            <a:r>
              <a:rPr lang="ru-RU" dirty="0" err="1"/>
              <a:t>певним</a:t>
            </a:r>
            <a:r>
              <a:rPr lang="ru-RU" dirty="0"/>
              <a:t> чином </a:t>
            </a:r>
            <a:r>
              <a:rPr lang="ru-RU" dirty="0" err="1"/>
              <a:t>поповнюватися</a:t>
            </a:r>
            <a:r>
              <a:rPr lang="ru-RU" dirty="0"/>
              <a:t> і на </a:t>
            </a:r>
            <a:r>
              <a:rPr lang="ru-RU" dirty="0" err="1"/>
              <a:t>основі</a:t>
            </a:r>
            <a:r>
              <a:rPr lang="ru-RU" dirty="0"/>
              <a:t> </a:t>
            </a:r>
            <a:r>
              <a:rPr lang="ru-RU" dirty="0" err="1"/>
              <a:t>якої</a:t>
            </a:r>
            <a:r>
              <a:rPr lang="ru-RU" dirty="0"/>
              <a:t> </a:t>
            </a:r>
            <a:r>
              <a:rPr lang="ru-RU" dirty="0" err="1"/>
              <a:t>можна</a:t>
            </a:r>
            <a:r>
              <a:rPr lang="ru-RU" dirty="0"/>
              <a:t> </a:t>
            </a:r>
            <a:r>
              <a:rPr lang="ru-RU" dirty="0" err="1"/>
              <a:t>отримувати</a:t>
            </a:r>
            <a:r>
              <a:rPr lang="ru-RU" dirty="0"/>
              <a:t> </a:t>
            </a:r>
            <a:r>
              <a:rPr lang="ru-RU" dirty="0" err="1"/>
              <a:t>нову</a:t>
            </a:r>
            <a:r>
              <a:rPr lang="ru-RU" dirty="0"/>
              <a:t> </a:t>
            </a:r>
            <a:r>
              <a:rPr lang="ru-RU" dirty="0" err="1"/>
              <a:t>інформацію</a:t>
            </a:r>
            <a:r>
              <a:rPr lang="ru-RU" dirty="0"/>
              <a:t>, </a:t>
            </a:r>
            <a:r>
              <a:rPr lang="ru-RU" dirty="0" err="1"/>
              <a:t>тобто</a:t>
            </a:r>
            <a:r>
              <a:rPr lang="ru-RU" dirty="0"/>
              <a:t> </a:t>
            </a:r>
            <a:r>
              <a:rPr lang="ru-RU" dirty="0" err="1"/>
              <a:t>нові</a:t>
            </a:r>
            <a:r>
              <a:rPr lang="ru-RU" dirty="0"/>
              <a:t> </a:t>
            </a:r>
            <a:r>
              <a:rPr lang="ru-RU" dirty="0" err="1"/>
              <a:t>знання</a:t>
            </a:r>
            <a:r>
              <a:rPr lang="ru-RU" dirty="0"/>
              <a:t>. </a:t>
            </a:r>
            <a:endParaRPr lang="uk-UA" dirty="0"/>
          </a:p>
        </p:txBody>
      </p:sp>
      <p:sp>
        <p:nvSpPr>
          <p:cNvPr id="8" name="Прямоугольник 7"/>
          <p:cNvSpPr/>
          <p:nvPr/>
        </p:nvSpPr>
        <p:spPr>
          <a:xfrm>
            <a:off x="399495" y="116112"/>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2050" name="Picture 2" descr="Что такое Project Management: управление IT проектами | Бессарабия Информ -  Новости Измаила, Килии, Рени и Болгра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942" y="3366"/>
            <a:ext cx="3958058" cy="2077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32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4958" y="1032366"/>
            <a:ext cx="10902150" cy="2279005"/>
          </a:xfrm>
          <a:gradFill>
            <a:gsLst>
              <a:gs pos="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pPr algn="just">
              <a:spcBef>
                <a:spcPts val="0"/>
              </a:spcBef>
            </a:pPr>
            <a:r>
              <a:rPr lang="ru-RU" sz="2400" b="1" dirty="0"/>
              <a:t>Мета курсу </a:t>
            </a:r>
            <a:r>
              <a:rPr lang="ru-RU" sz="2400" dirty="0"/>
              <a:t>–Метою </a:t>
            </a:r>
            <a:r>
              <a:rPr lang="ru-RU" sz="2400" dirty="0" err="1"/>
              <a:t>викладання</a:t>
            </a:r>
            <a:r>
              <a:rPr lang="ru-RU" sz="2400" dirty="0"/>
              <a:t> </a:t>
            </a:r>
            <a:r>
              <a:rPr lang="ru-RU" sz="2400" dirty="0" err="1"/>
              <a:t>навчальної</a:t>
            </a:r>
            <a:r>
              <a:rPr lang="ru-RU" sz="2400" dirty="0"/>
              <a:t> </a:t>
            </a:r>
            <a:r>
              <a:rPr lang="ru-RU" sz="2400" dirty="0" err="1"/>
              <a:t>дисципліни</a:t>
            </a:r>
            <a:r>
              <a:rPr lang="ru-RU" sz="2400" dirty="0"/>
              <a:t> є </a:t>
            </a:r>
            <a:r>
              <a:rPr lang="ru-RU" sz="2400" dirty="0" err="1"/>
              <a:t>навчання</a:t>
            </a:r>
            <a:r>
              <a:rPr lang="ru-RU" sz="2400" dirty="0"/>
              <a:t> </a:t>
            </a:r>
            <a:r>
              <a:rPr lang="ru-RU" sz="2400" dirty="0" err="1"/>
              <a:t>студентів</a:t>
            </a:r>
            <a:r>
              <a:rPr lang="ru-RU" sz="2400" dirty="0"/>
              <a:t> </a:t>
            </a:r>
            <a:r>
              <a:rPr lang="ru-RU" sz="2400" dirty="0" err="1"/>
              <a:t>теоретичним</a:t>
            </a:r>
            <a:r>
              <a:rPr lang="ru-RU" sz="2400" dirty="0"/>
              <a:t> та </a:t>
            </a:r>
            <a:r>
              <a:rPr lang="ru-RU" sz="2400" dirty="0" err="1"/>
              <a:t>практичним</a:t>
            </a:r>
            <a:r>
              <a:rPr lang="ru-RU" sz="2400" dirty="0"/>
              <a:t> </a:t>
            </a:r>
            <a:r>
              <a:rPr lang="ru-RU" sz="2400" dirty="0" err="1"/>
              <a:t>знанням</a:t>
            </a:r>
            <a:r>
              <a:rPr lang="ru-RU" sz="2400" dirty="0"/>
              <a:t> та </a:t>
            </a:r>
            <a:r>
              <a:rPr lang="ru-RU" sz="2400" dirty="0" err="1"/>
              <a:t>вмінням</a:t>
            </a:r>
            <a:r>
              <a:rPr lang="ru-RU" sz="2400" dirty="0"/>
              <a:t> </a:t>
            </a:r>
            <a:r>
              <a:rPr lang="ru-RU" sz="2400" dirty="0" err="1"/>
              <a:t>створювати</a:t>
            </a:r>
            <a:r>
              <a:rPr lang="ru-RU" sz="2400" dirty="0"/>
              <a:t> </a:t>
            </a:r>
            <a:r>
              <a:rPr lang="ru-RU" sz="2400" dirty="0" err="1"/>
              <a:t>системи</a:t>
            </a:r>
            <a:r>
              <a:rPr lang="ru-RU" sz="2400" dirty="0"/>
              <a:t> </a:t>
            </a:r>
            <a:r>
              <a:rPr lang="ru-RU" sz="2400" dirty="0" err="1"/>
              <a:t>управління</a:t>
            </a:r>
            <a:r>
              <a:rPr lang="ru-RU" sz="2400" dirty="0"/>
              <a:t> для </a:t>
            </a:r>
            <a:r>
              <a:rPr lang="ru-RU" sz="2400" dirty="0" err="1"/>
              <a:t>керування</a:t>
            </a:r>
            <a:r>
              <a:rPr lang="ru-RU" sz="2400" dirty="0"/>
              <a:t> </a:t>
            </a:r>
            <a:r>
              <a:rPr lang="ru-RU" sz="2400" dirty="0" err="1"/>
              <a:t>ІоТ-пристроями</a:t>
            </a:r>
            <a:r>
              <a:rPr lang="ru-RU" sz="2400" dirty="0"/>
              <a:t>, </a:t>
            </a:r>
            <a:r>
              <a:rPr lang="ru-RU" sz="2400" dirty="0" err="1"/>
              <a:t>включаючи</a:t>
            </a:r>
            <a:r>
              <a:rPr lang="ru-RU" sz="2400" dirty="0"/>
              <a:t> як теоретико-</a:t>
            </a:r>
            <a:r>
              <a:rPr lang="ru-RU" sz="2400" dirty="0" err="1"/>
              <a:t>математичний</a:t>
            </a:r>
            <a:r>
              <a:rPr lang="ru-RU" sz="2400" dirty="0"/>
              <a:t>, так і </a:t>
            </a:r>
            <a:r>
              <a:rPr lang="ru-RU" sz="2400" dirty="0" err="1"/>
              <a:t>апаратно-програмний</a:t>
            </a:r>
            <a:r>
              <a:rPr lang="ru-RU" sz="2400" dirty="0"/>
              <a:t> аспект </a:t>
            </a:r>
            <a:r>
              <a:rPr lang="ru-RU" sz="2400" dirty="0" err="1"/>
              <a:t>будови</a:t>
            </a:r>
            <a:r>
              <a:rPr lang="ru-RU" sz="2400" dirty="0"/>
              <a:t> та </a:t>
            </a:r>
            <a:r>
              <a:rPr lang="ru-RU" sz="2400" dirty="0" err="1"/>
              <a:t>функціонування</a:t>
            </a:r>
            <a:r>
              <a:rPr lang="ru-RU" sz="2400" dirty="0"/>
              <a:t> систем </a:t>
            </a:r>
            <a:r>
              <a:rPr lang="ru-RU" sz="2400" dirty="0" err="1"/>
              <a:t>автоматизації</a:t>
            </a:r>
            <a:r>
              <a:rPr lang="ru-RU" sz="2400" dirty="0"/>
              <a:t>, </a:t>
            </a:r>
            <a:r>
              <a:rPr lang="ru-RU" sz="2400" dirty="0" err="1"/>
              <a:t>зокрема</a:t>
            </a:r>
            <a:r>
              <a:rPr lang="ru-RU" sz="2400" dirty="0"/>
              <a:t> методам та </a:t>
            </a:r>
            <a:r>
              <a:rPr lang="ru-RU" sz="2400" dirty="0" err="1"/>
              <a:t>підходам</a:t>
            </a:r>
            <a:r>
              <a:rPr lang="ru-RU" sz="2400" dirty="0"/>
              <a:t> до </a:t>
            </a:r>
            <a:r>
              <a:rPr lang="ru-RU" sz="2400" dirty="0" err="1"/>
              <a:t>алгоритмічно-програмної</a:t>
            </a:r>
            <a:r>
              <a:rPr lang="ru-RU" sz="2400" dirty="0"/>
              <a:t> </a:t>
            </a:r>
            <a:r>
              <a:rPr lang="ru-RU" sz="2400" dirty="0" err="1"/>
              <a:t>реалізації</a:t>
            </a:r>
            <a:r>
              <a:rPr lang="ru-RU" sz="2400" dirty="0"/>
              <a:t> </a:t>
            </a:r>
            <a:r>
              <a:rPr lang="ru-RU" sz="2400" dirty="0" err="1"/>
              <a:t>законів</a:t>
            </a:r>
            <a:r>
              <a:rPr lang="ru-RU" sz="2400" dirty="0"/>
              <a:t> </a:t>
            </a:r>
            <a:r>
              <a:rPr lang="ru-RU" sz="2400" dirty="0" err="1"/>
              <a:t>керування</a:t>
            </a:r>
            <a:r>
              <a:rPr lang="ru-RU" sz="2400" dirty="0"/>
              <a:t> та </a:t>
            </a:r>
            <a:r>
              <a:rPr lang="ru-RU" sz="2400" dirty="0" err="1"/>
              <a:t>дослідження</a:t>
            </a:r>
            <a:r>
              <a:rPr lang="ru-RU" sz="2400" dirty="0"/>
              <a:t> систем методами </a:t>
            </a:r>
            <a:r>
              <a:rPr lang="ru-RU" sz="2400" dirty="0" err="1"/>
              <a:t>математичного</a:t>
            </a:r>
            <a:r>
              <a:rPr lang="ru-RU" sz="2400" dirty="0"/>
              <a:t> </a:t>
            </a:r>
            <a:r>
              <a:rPr lang="ru-RU" sz="2400" dirty="0" err="1"/>
              <a:t>моделювання</a:t>
            </a:r>
            <a:r>
              <a:rPr lang="ru-RU" sz="2400" dirty="0"/>
              <a:t>, </a:t>
            </a:r>
            <a:r>
              <a:rPr lang="ru-RU" sz="2400" dirty="0" err="1"/>
              <a:t>побудові</a:t>
            </a:r>
            <a:r>
              <a:rPr lang="ru-RU" sz="2400" dirty="0"/>
              <a:t> </a:t>
            </a:r>
            <a:r>
              <a:rPr lang="ru-RU" sz="2400" dirty="0" err="1"/>
              <a:t>структурних</a:t>
            </a:r>
            <a:r>
              <a:rPr lang="ru-RU" sz="2400" dirty="0"/>
              <a:t>, </a:t>
            </a:r>
            <a:r>
              <a:rPr lang="ru-RU" sz="2400" dirty="0" err="1"/>
              <a:t>функціональних</a:t>
            </a:r>
            <a:r>
              <a:rPr lang="ru-RU" sz="2400" dirty="0"/>
              <a:t> та </a:t>
            </a:r>
            <a:r>
              <a:rPr lang="ru-RU" sz="2400" dirty="0" err="1"/>
              <a:t>ергономічних</a:t>
            </a:r>
            <a:r>
              <a:rPr lang="ru-RU" sz="2400" dirty="0"/>
              <a:t> схем систем </a:t>
            </a:r>
            <a:r>
              <a:rPr lang="ru-RU" sz="2400" dirty="0" err="1"/>
              <a:t>автоматизації</a:t>
            </a:r>
            <a:r>
              <a:rPr lang="ru-RU" sz="2400" dirty="0"/>
              <a:t> на </a:t>
            </a:r>
            <a:r>
              <a:rPr lang="ru-RU" sz="2400" dirty="0" err="1"/>
              <a:t>основі</a:t>
            </a:r>
            <a:r>
              <a:rPr lang="ru-RU" sz="2400" dirty="0"/>
              <a:t> </a:t>
            </a:r>
            <a:r>
              <a:rPr lang="ru-RU" sz="2400" dirty="0" err="1"/>
              <a:t>використання</a:t>
            </a:r>
            <a:r>
              <a:rPr lang="ru-RU" sz="2400" dirty="0"/>
              <a:t> </a:t>
            </a:r>
            <a:r>
              <a:rPr lang="ru-RU" sz="2400" dirty="0" err="1"/>
              <a:t>сучасних</a:t>
            </a:r>
            <a:r>
              <a:rPr lang="ru-RU" sz="2400" dirty="0"/>
              <a:t> </a:t>
            </a:r>
            <a:r>
              <a:rPr lang="ru-RU" sz="2400" dirty="0" err="1"/>
              <a:t>засобів</a:t>
            </a:r>
            <a:r>
              <a:rPr lang="ru-RU" sz="2400" dirty="0"/>
              <a:t> </a:t>
            </a:r>
            <a:r>
              <a:rPr lang="ru-RU" sz="2400" dirty="0" err="1"/>
              <a:t>програмного</a:t>
            </a:r>
            <a:r>
              <a:rPr lang="ru-RU" sz="2400" dirty="0"/>
              <a:t> </a:t>
            </a:r>
            <a:r>
              <a:rPr lang="ru-RU" sz="2400" dirty="0" err="1"/>
              <a:t>забезпечення</a:t>
            </a:r>
            <a:r>
              <a:rPr lang="ru-RU" sz="2400" dirty="0"/>
              <a:t>.</a:t>
            </a:r>
            <a:endParaRPr lang="en-US" sz="2400" dirty="0"/>
          </a:p>
          <a:p>
            <a:pPr>
              <a:spcBef>
                <a:spcPts val="0"/>
              </a:spcBef>
            </a:pPr>
            <a:endParaRPr lang="en-US" sz="2400" dirty="0"/>
          </a:p>
          <a:p>
            <a:pPr algn="l">
              <a:spcBef>
                <a:spcPts val="0"/>
              </a:spcBef>
            </a:pPr>
            <a:endParaRPr lang="uk-UA" sz="2400" dirty="0">
              <a:latin typeface="Cambria" panose="02040503050406030204" pitchFamily="18" charset="0"/>
            </a:endParaRPr>
          </a:p>
          <a:p>
            <a:pPr algn="l">
              <a:spcBef>
                <a:spcPts val="0"/>
              </a:spcBef>
            </a:pPr>
            <a:endParaRPr lang="ru-RU" sz="2400" dirty="0">
              <a:latin typeface="Cambria" panose="02040503050406030204" pitchFamily="18" charset="0"/>
            </a:endParaRPr>
          </a:p>
        </p:txBody>
      </p:sp>
      <p:sp>
        <p:nvSpPr>
          <p:cNvPr id="5" name="Прямоугольник 4"/>
          <p:cNvSpPr/>
          <p:nvPr/>
        </p:nvSpPr>
        <p:spPr>
          <a:xfrm>
            <a:off x="704294" y="3670384"/>
            <a:ext cx="11049741" cy="2462213"/>
          </a:xfrm>
          <a:prstGeom prst="rect">
            <a:avLst/>
          </a:prstGeom>
        </p:spPr>
        <p:txBody>
          <a:bodyPr wrap="square">
            <a:spAutoFit/>
          </a:bodyPr>
          <a:lstStyle/>
          <a:p>
            <a:pPr algn="just"/>
            <a:r>
              <a:rPr lang="ru-RU" sz="2200" dirty="0"/>
              <a:t>Курс </a:t>
            </a:r>
            <a:r>
              <a:rPr lang="ru-RU" sz="2200" dirty="0" err="1"/>
              <a:t>спрямований</a:t>
            </a:r>
            <a:r>
              <a:rPr lang="ru-RU" sz="2200" dirty="0"/>
              <a:t> на </a:t>
            </a:r>
            <a:r>
              <a:rPr lang="ru-RU" sz="2200" dirty="0" err="1"/>
              <a:t>вивчення</a:t>
            </a:r>
            <a:r>
              <a:rPr lang="ru-RU" sz="2200" dirty="0"/>
              <a:t> </a:t>
            </a:r>
            <a:r>
              <a:rPr lang="ru-RU" sz="2200" dirty="0" err="1"/>
              <a:t>методів</a:t>
            </a:r>
            <a:r>
              <a:rPr lang="ru-RU" sz="2200" dirty="0"/>
              <a:t> та </a:t>
            </a:r>
            <a:r>
              <a:rPr lang="ru-RU" sz="2200" dirty="0" err="1"/>
              <a:t>засобів</a:t>
            </a:r>
            <a:r>
              <a:rPr lang="ru-RU" sz="2200" dirty="0"/>
              <a:t> </a:t>
            </a:r>
            <a:r>
              <a:rPr lang="ru-RU" sz="2200" dirty="0" err="1"/>
              <a:t>розробки</a:t>
            </a:r>
            <a:r>
              <a:rPr lang="ru-RU" sz="2200" dirty="0"/>
              <a:t> </a:t>
            </a:r>
            <a:r>
              <a:rPr lang="ru-RU" sz="2200" dirty="0" err="1"/>
              <a:t>сучасних</a:t>
            </a:r>
            <a:r>
              <a:rPr lang="ru-RU" sz="2200" dirty="0"/>
              <a:t> </a:t>
            </a:r>
            <a:r>
              <a:rPr lang="ru-RU" sz="2200" dirty="0" err="1"/>
              <a:t>проектів</a:t>
            </a:r>
            <a:r>
              <a:rPr lang="ru-RU" sz="2200" dirty="0"/>
              <a:t> «</a:t>
            </a:r>
            <a:r>
              <a:rPr lang="ru-RU" sz="2200" dirty="0" err="1"/>
              <a:t>Інтернет</a:t>
            </a:r>
            <a:r>
              <a:rPr lang="ru-RU" sz="2200" dirty="0"/>
              <a:t> речей», </a:t>
            </a:r>
            <a:r>
              <a:rPr lang="ru-RU" sz="2200" dirty="0" err="1"/>
              <a:t>які</a:t>
            </a:r>
            <a:r>
              <a:rPr lang="ru-RU" sz="2200" dirty="0"/>
              <a:t> </a:t>
            </a:r>
            <a:r>
              <a:rPr lang="ru-RU" sz="2200" dirty="0" err="1"/>
              <a:t>дозволяють</a:t>
            </a:r>
            <a:r>
              <a:rPr lang="ru-RU" sz="2200" dirty="0"/>
              <a:t> </a:t>
            </a:r>
            <a:r>
              <a:rPr lang="ru-RU" sz="2200" dirty="0" err="1"/>
              <a:t>керувати</a:t>
            </a:r>
            <a:r>
              <a:rPr lang="ru-RU" sz="2200" dirty="0"/>
              <a:t> </a:t>
            </a:r>
            <a:r>
              <a:rPr lang="ru-RU" sz="2200" dirty="0" err="1"/>
              <a:t>різноманітними</a:t>
            </a:r>
            <a:r>
              <a:rPr lang="ru-RU" sz="2200" dirty="0"/>
              <a:t> </a:t>
            </a:r>
            <a:r>
              <a:rPr lang="ru-RU" sz="2200" dirty="0" err="1"/>
              <a:t>пристроями</a:t>
            </a:r>
            <a:r>
              <a:rPr lang="ru-RU" sz="2200" dirty="0"/>
              <a:t> без </a:t>
            </a:r>
            <a:r>
              <a:rPr lang="ru-RU" sz="2200" dirty="0" err="1"/>
              <a:t>втручання</a:t>
            </a:r>
            <a:r>
              <a:rPr lang="ru-RU" sz="2200" dirty="0"/>
              <a:t> людей </a:t>
            </a:r>
            <a:r>
              <a:rPr lang="ru-RU" sz="2200" dirty="0" err="1"/>
              <a:t>чим</a:t>
            </a:r>
            <a:r>
              <a:rPr lang="ru-RU" sz="2200" dirty="0"/>
              <a:t> </a:t>
            </a:r>
            <a:r>
              <a:rPr lang="ru-RU" sz="2200" dirty="0" err="1"/>
              <a:t>створюють</a:t>
            </a:r>
            <a:r>
              <a:rPr lang="ru-RU" sz="2200" dirty="0"/>
              <a:t> для них </a:t>
            </a:r>
            <a:r>
              <a:rPr lang="ru-RU" sz="2200" dirty="0" err="1"/>
              <a:t>зручності</a:t>
            </a:r>
            <a:r>
              <a:rPr lang="ru-RU" sz="2200" dirty="0"/>
              <a:t> при </a:t>
            </a:r>
            <a:r>
              <a:rPr lang="ru-RU" sz="2200" dirty="0" err="1"/>
              <a:t>використанні</a:t>
            </a:r>
            <a:r>
              <a:rPr lang="ru-RU" sz="2200" dirty="0"/>
              <a:t> </a:t>
            </a:r>
            <a:r>
              <a:rPr lang="ru-RU" sz="2200" dirty="0" err="1"/>
              <a:t>різноманітними</a:t>
            </a:r>
            <a:r>
              <a:rPr lang="ru-RU" sz="2200" dirty="0"/>
              <a:t> речами. </a:t>
            </a:r>
            <a:r>
              <a:rPr lang="ru-RU" sz="2200" dirty="0" err="1"/>
              <a:t>ІоТ-технології</a:t>
            </a:r>
            <a:r>
              <a:rPr lang="ru-RU" sz="2200" dirty="0"/>
              <a:t> </a:t>
            </a:r>
            <a:r>
              <a:rPr lang="ru-RU" sz="2200" dirty="0" err="1"/>
              <a:t>створюють</a:t>
            </a:r>
            <a:r>
              <a:rPr lang="ru-RU" sz="2200" dirty="0"/>
              <a:t> </a:t>
            </a:r>
            <a:r>
              <a:rPr lang="ru-RU" sz="2200" dirty="0" err="1"/>
              <a:t>користувачам</a:t>
            </a:r>
            <a:r>
              <a:rPr lang="ru-RU" sz="2200" dirty="0"/>
              <a:t> </a:t>
            </a:r>
            <a:r>
              <a:rPr lang="ru-RU" sz="2200" dirty="0" err="1"/>
              <a:t>комфортні</a:t>
            </a:r>
            <a:r>
              <a:rPr lang="ru-RU" sz="2200" dirty="0"/>
              <a:t> </a:t>
            </a:r>
            <a:r>
              <a:rPr lang="ru-RU" sz="2200" dirty="0" err="1"/>
              <a:t>умови</a:t>
            </a:r>
            <a:r>
              <a:rPr lang="ru-RU" sz="2200" dirty="0"/>
              <a:t>, </a:t>
            </a:r>
            <a:r>
              <a:rPr lang="ru-RU" sz="2200" dirty="0" err="1"/>
              <a:t>полегшують</a:t>
            </a:r>
            <a:r>
              <a:rPr lang="ru-RU" sz="2200" dirty="0"/>
              <a:t> </a:t>
            </a:r>
            <a:r>
              <a:rPr lang="ru-RU" sz="2200" dirty="0" err="1"/>
              <a:t>виконання</a:t>
            </a:r>
            <a:r>
              <a:rPr lang="ru-RU" sz="2200" dirty="0"/>
              <a:t> </a:t>
            </a:r>
            <a:r>
              <a:rPr lang="ru-RU" sz="2200" dirty="0" err="1"/>
              <a:t>дій</a:t>
            </a:r>
            <a:r>
              <a:rPr lang="ru-RU" sz="2200" dirty="0"/>
              <a:t> та </a:t>
            </a:r>
            <a:r>
              <a:rPr lang="ru-RU" sz="2200" dirty="0" err="1"/>
              <a:t>можуть</a:t>
            </a:r>
            <a:r>
              <a:rPr lang="ru-RU" sz="2200" dirty="0"/>
              <a:t> </a:t>
            </a:r>
            <a:r>
              <a:rPr lang="ru-RU" sz="2200" dirty="0" err="1"/>
              <a:t>звільнити</a:t>
            </a:r>
            <a:r>
              <a:rPr lang="ru-RU" sz="2200" dirty="0"/>
              <a:t> людей не </a:t>
            </a:r>
            <a:r>
              <a:rPr lang="ru-RU" sz="2200" dirty="0" err="1"/>
              <a:t>тільки</a:t>
            </a:r>
            <a:r>
              <a:rPr lang="ru-RU" sz="2200" dirty="0"/>
              <a:t> </a:t>
            </a:r>
            <a:r>
              <a:rPr lang="ru-RU" sz="2200" dirty="0" err="1"/>
              <a:t>від</a:t>
            </a:r>
            <a:r>
              <a:rPr lang="ru-RU" sz="2200" dirty="0"/>
              <a:t> </a:t>
            </a:r>
            <a:r>
              <a:rPr lang="ru-RU" sz="2200" dirty="0" err="1"/>
              <a:t>рутинних</a:t>
            </a:r>
            <a:r>
              <a:rPr lang="ru-RU" sz="2200" dirty="0"/>
              <a:t>, </a:t>
            </a:r>
            <a:r>
              <a:rPr lang="ru-RU" sz="2200" dirty="0" err="1"/>
              <a:t>одноманітних</a:t>
            </a:r>
            <a:r>
              <a:rPr lang="ru-RU" sz="2200" dirty="0"/>
              <a:t> </a:t>
            </a:r>
            <a:r>
              <a:rPr lang="ru-RU" sz="2200" dirty="0" err="1"/>
              <a:t>дій</a:t>
            </a:r>
            <a:r>
              <a:rPr lang="ru-RU" sz="2200" dirty="0"/>
              <a:t>, а й </a:t>
            </a:r>
            <a:r>
              <a:rPr lang="ru-RU" sz="2200" dirty="0" err="1"/>
              <a:t>дій</a:t>
            </a:r>
            <a:r>
              <a:rPr lang="ru-RU" sz="2200" dirty="0"/>
              <a:t>, </a:t>
            </a:r>
            <a:r>
              <a:rPr lang="ru-RU" sz="2200" dirty="0" err="1"/>
              <a:t>які</a:t>
            </a:r>
            <a:r>
              <a:rPr lang="ru-RU" sz="2200" dirty="0"/>
              <a:t> </a:t>
            </a:r>
            <a:r>
              <a:rPr lang="ru-RU" sz="2200" dirty="0" err="1"/>
              <a:t>потребують</a:t>
            </a:r>
            <a:r>
              <a:rPr lang="ru-RU" sz="2200" dirty="0"/>
              <a:t> </a:t>
            </a:r>
            <a:r>
              <a:rPr lang="ru-RU" sz="2200" dirty="0" err="1"/>
              <a:t>досвіду</a:t>
            </a:r>
            <a:r>
              <a:rPr lang="ru-RU" sz="2200" dirty="0"/>
              <a:t> та/</a:t>
            </a:r>
            <a:r>
              <a:rPr lang="ru-RU" sz="2200" dirty="0" err="1"/>
              <a:t>або</a:t>
            </a:r>
            <a:r>
              <a:rPr lang="ru-RU" sz="2200" dirty="0"/>
              <a:t> </a:t>
            </a:r>
            <a:r>
              <a:rPr lang="ru-RU" sz="2200" dirty="0" err="1"/>
              <a:t>розумового</a:t>
            </a:r>
            <a:r>
              <a:rPr lang="ru-RU" sz="2200" dirty="0"/>
              <a:t> </a:t>
            </a:r>
            <a:r>
              <a:rPr lang="ru-RU" sz="2200" dirty="0" err="1"/>
              <a:t>напруження</a:t>
            </a:r>
            <a:r>
              <a:rPr lang="ru-RU" sz="2200" dirty="0"/>
              <a:t> </a:t>
            </a:r>
            <a:r>
              <a:rPr lang="ru-RU" sz="2200" dirty="0" err="1"/>
              <a:t>під</a:t>
            </a:r>
            <a:r>
              <a:rPr lang="ru-RU" sz="2200" dirty="0"/>
              <a:t> час </a:t>
            </a:r>
            <a:r>
              <a:rPr lang="ru-RU" sz="2200" dirty="0" err="1"/>
              <a:t>роботи</a:t>
            </a:r>
            <a:r>
              <a:rPr lang="ru-RU" sz="2200" dirty="0"/>
              <a:t> </a:t>
            </a:r>
            <a:r>
              <a:rPr lang="ru-RU" sz="2200" dirty="0" err="1"/>
              <a:t>або</a:t>
            </a:r>
            <a:r>
              <a:rPr lang="ru-RU" sz="2200" dirty="0"/>
              <a:t> </a:t>
            </a:r>
            <a:r>
              <a:rPr lang="ru-RU" sz="2200" dirty="0" err="1"/>
              <a:t>дозвілля</a:t>
            </a:r>
            <a:r>
              <a:rPr lang="ru-RU" sz="2200" dirty="0"/>
              <a:t>.</a:t>
            </a:r>
            <a:endParaRPr lang="en-GB" sz="2200" b="1" dirty="0"/>
          </a:p>
        </p:txBody>
      </p:sp>
      <p:sp>
        <p:nvSpPr>
          <p:cNvPr id="7" name="Прямоугольник 6"/>
          <p:cNvSpPr/>
          <p:nvPr/>
        </p:nvSpPr>
        <p:spPr>
          <a:xfrm>
            <a:off x="550327" y="322271"/>
            <a:ext cx="11203708" cy="584775"/>
          </a:xfrm>
          <a:prstGeom prst="rect">
            <a:avLst/>
          </a:prstGeom>
        </p:spPr>
        <p:txBody>
          <a:bodyPr wrap="none">
            <a:spAutoFit/>
          </a:bodyPr>
          <a:lstStyle/>
          <a:p>
            <a:r>
              <a:rPr lang="ru-RU" sz="3200" b="1" dirty="0" err="1"/>
              <a:t>Тренінг</a:t>
            </a:r>
            <a:r>
              <a:rPr lang="ru-RU" sz="3200" b="1" dirty="0"/>
              <a:t>-курс з </a:t>
            </a:r>
            <a:r>
              <a:rPr lang="ru-RU" sz="3200" b="1" dirty="0" err="1"/>
              <a:t>системи</a:t>
            </a:r>
            <a:r>
              <a:rPr lang="ru-RU" sz="3200" b="1" dirty="0"/>
              <a:t> </a:t>
            </a:r>
            <a:r>
              <a:rPr lang="ru-RU" sz="3200" b="1" dirty="0" err="1"/>
              <a:t>автоматизованого</a:t>
            </a:r>
            <a:r>
              <a:rPr lang="ru-RU" sz="3200" b="1" dirty="0"/>
              <a:t> </a:t>
            </a:r>
            <a:r>
              <a:rPr lang="ru-RU" sz="3200" b="1" dirty="0" err="1"/>
              <a:t>інжинірингу</a:t>
            </a:r>
            <a:endParaRPr lang="uk-UA" sz="3000" dirty="0"/>
          </a:p>
        </p:txBody>
      </p:sp>
    </p:spTree>
    <p:extLst>
      <p:ext uri="{BB962C8B-B14F-4D97-AF65-F5344CB8AC3E}">
        <p14:creationId xmlns:p14="http://schemas.microsoft.com/office/powerpoint/2010/main" val="1430446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Прямоугольник 6"/>
          <p:cNvSpPr/>
          <p:nvPr/>
        </p:nvSpPr>
        <p:spPr>
          <a:xfrm>
            <a:off x="1279853" y="223988"/>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sp>
        <p:nvSpPr>
          <p:cNvPr id="2" name="Подзаголовок 1"/>
          <p:cNvSpPr>
            <a:spLocks noGrp="1"/>
          </p:cNvSpPr>
          <p:nvPr>
            <p:ph type="subTitle" idx="1"/>
          </p:nvPr>
        </p:nvSpPr>
        <p:spPr>
          <a:xfrm>
            <a:off x="322649" y="1151988"/>
            <a:ext cx="6957040" cy="977621"/>
          </a:xfrm>
        </p:spPr>
        <p:txBody>
          <a:bodyPr/>
          <a:lstStyle/>
          <a:p>
            <a:r>
              <a:rPr lang="uk-UA" b="1" dirty="0"/>
              <a:t>На курсі ви Вивчите </a:t>
            </a:r>
            <a:r>
              <a:rPr lang="uk-UA" b="1" dirty="0" err="1"/>
              <a:t>ІоТ</a:t>
            </a:r>
            <a:r>
              <a:rPr lang="uk-UA" b="1" dirty="0"/>
              <a:t> технології</a:t>
            </a:r>
            <a:endParaRPr lang="en-US" b="1" dirty="0"/>
          </a:p>
          <a:p>
            <a:endParaRPr lang="uk-UA" b="1" dirty="0"/>
          </a:p>
        </p:txBody>
      </p:sp>
      <p:sp>
        <p:nvSpPr>
          <p:cNvPr id="6" name="Прямоугольник 5"/>
          <p:cNvSpPr/>
          <p:nvPr/>
        </p:nvSpPr>
        <p:spPr>
          <a:xfrm>
            <a:off x="393576" y="2183357"/>
            <a:ext cx="11529134" cy="3939540"/>
          </a:xfrm>
          <a:prstGeom prst="rect">
            <a:avLst/>
          </a:prstGeom>
        </p:spPr>
        <p:txBody>
          <a:bodyPr wrap="square">
            <a:spAutoFit/>
          </a:bodyPr>
          <a:lstStyle/>
          <a:p>
            <a:pPr algn="just"/>
            <a:r>
              <a:rPr lang="ru-RU" sz="2200" dirty="0" err="1"/>
              <a:t>Студенти</a:t>
            </a:r>
            <a:r>
              <a:rPr lang="ru-RU" sz="2200" dirty="0"/>
              <a:t> </a:t>
            </a:r>
            <a:r>
              <a:rPr lang="ru-RU" sz="2200" dirty="0" err="1"/>
              <a:t>отримують</a:t>
            </a:r>
            <a:r>
              <a:rPr lang="ru-RU" sz="2200" dirty="0"/>
              <a:t> </a:t>
            </a:r>
            <a:r>
              <a:rPr lang="ru-RU" sz="2200" dirty="0" err="1"/>
              <a:t>практичні</a:t>
            </a:r>
            <a:r>
              <a:rPr lang="ru-RU" sz="2200" dirty="0"/>
              <a:t> </a:t>
            </a:r>
            <a:r>
              <a:rPr lang="ru-RU" sz="2200" dirty="0" err="1"/>
              <a:t>завдання</a:t>
            </a:r>
            <a:r>
              <a:rPr lang="ru-RU" sz="2200" dirty="0"/>
              <a:t> з </a:t>
            </a:r>
            <a:r>
              <a:rPr lang="ru-RU" sz="2200" dirty="0" err="1"/>
              <a:t>розробки</a:t>
            </a:r>
            <a:r>
              <a:rPr lang="ru-RU" sz="2200" dirty="0"/>
              <a:t> </a:t>
            </a:r>
            <a:r>
              <a:rPr lang="ru-RU" sz="2200" dirty="0" err="1"/>
              <a:t>індивідуальних</a:t>
            </a:r>
            <a:r>
              <a:rPr lang="ru-RU" sz="2200" dirty="0"/>
              <a:t> </a:t>
            </a:r>
            <a:r>
              <a:rPr lang="ru-RU" sz="2200" dirty="0" err="1"/>
              <a:t>ІоТ-проектів</a:t>
            </a:r>
            <a:r>
              <a:rPr lang="ru-RU" sz="2200" dirty="0"/>
              <a:t>. </a:t>
            </a:r>
            <a:r>
              <a:rPr lang="ru-RU" sz="2200" dirty="0" err="1"/>
              <a:t>Під</a:t>
            </a:r>
            <a:r>
              <a:rPr lang="ru-RU" sz="2200" dirty="0"/>
              <a:t> час </a:t>
            </a:r>
            <a:r>
              <a:rPr lang="ru-RU" sz="2200" dirty="0" err="1"/>
              <a:t>виконання</a:t>
            </a:r>
            <a:r>
              <a:rPr lang="ru-RU" sz="2200" dirty="0"/>
              <a:t> </a:t>
            </a:r>
            <a:r>
              <a:rPr lang="ru-RU" sz="2200" dirty="0" err="1"/>
              <a:t>завдань</a:t>
            </a:r>
            <a:r>
              <a:rPr lang="ru-RU" sz="2200" dirty="0"/>
              <a:t> </a:t>
            </a:r>
            <a:r>
              <a:rPr lang="ru-RU" sz="2200" dirty="0" err="1"/>
              <a:t>студенти</a:t>
            </a:r>
            <a:r>
              <a:rPr lang="ru-RU" sz="2200" dirty="0"/>
              <a:t> </a:t>
            </a:r>
            <a:r>
              <a:rPr lang="ru-RU" sz="2200" dirty="0" err="1"/>
              <a:t>набувають</a:t>
            </a:r>
            <a:r>
              <a:rPr lang="ru-RU" sz="2200" dirty="0"/>
              <a:t> </a:t>
            </a:r>
            <a:r>
              <a:rPr lang="ru-RU" sz="2200" dirty="0" err="1"/>
              <a:t>досвіду</a:t>
            </a:r>
            <a:r>
              <a:rPr lang="ru-RU" sz="2200" dirty="0"/>
              <a:t> </a:t>
            </a:r>
            <a:r>
              <a:rPr lang="ru-RU" sz="2200" dirty="0" err="1"/>
              <a:t>підключення</a:t>
            </a:r>
            <a:r>
              <a:rPr lang="ru-RU" sz="2200" dirty="0"/>
              <a:t> </a:t>
            </a:r>
            <a:r>
              <a:rPr lang="ru-RU" sz="2200" dirty="0" err="1"/>
              <a:t>давачів</a:t>
            </a:r>
            <a:r>
              <a:rPr lang="ru-RU" sz="2200" dirty="0"/>
              <a:t> та «</a:t>
            </a:r>
            <a:r>
              <a:rPr lang="ru-RU" sz="2200" dirty="0" err="1"/>
              <a:t>виконавців</a:t>
            </a:r>
            <a:r>
              <a:rPr lang="ru-RU" sz="2200" dirty="0"/>
              <a:t>» до </a:t>
            </a:r>
            <a:r>
              <a:rPr lang="ru-RU" sz="2200" dirty="0" err="1"/>
              <a:t>мікроконтролерів</a:t>
            </a:r>
            <a:r>
              <a:rPr lang="ru-RU" sz="2200" dirty="0"/>
              <a:t> за </a:t>
            </a:r>
            <a:r>
              <a:rPr lang="ru-RU" sz="2200" dirty="0" err="1"/>
              <a:t>допомогою</a:t>
            </a:r>
            <a:r>
              <a:rPr lang="ru-RU" sz="2200" dirty="0"/>
              <a:t> </a:t>
            </a:r>
            <a:r>
              <a:rPr lang="ru-RU" sz="2200" dirty="0" err="1"/>
              <a:t>засобів</a:t>
            </a:r>
            <a:r>
              <a:rPr lang="ru-RU" sz="2200" dirty="0"/>
              <a:t> </a:t>
            </a:r>
            <a:r>
              <a:rPr lang="ru-RU" sz="2200" dirty="0" err="1"/>
              <a:t>з’єднання</a:t>
            </a:r>
            <a:r>
              <a:rPr lang="ru-RU" sz="2200" dirty="0"/>
              <a:t> </a:t>
            </a:r>
            <a:r>
              <a:rPr lang="ru-RU" sz="2200" dirty="0" err="1"/>
              <a:t>технічних</a:t>
            </a:r>
            <a:r>
              <a:rPr lang="ru-RU" sz="2200" dirty="0"/>
              <a:t> компонент.</a:t>
            </a:r>
          </a:p>
          <a:p>
            <a:pPr algn="ctr"/>
            <a:endParaRPr lang="ru-RU" sz="2200" dirty="0"/>
          </a:p>
          <a:p>
            <a:pPr algn="just"/>
            <a:r>
              <a:rPr lang="ru-RU" sz="2800" dirty="0" err="1"/>
              <a:t>Крім</a:t>
            </a:r>
            <a:r>
              <a:rPr lang="ru-RU" sz="2800" dirty="0"/>
              <a:t> </a:t>
            </a:r>
            <a:r>
              <a:rPr lang="ru-RU" sz="2800" dirty="0" err="1"/>
              <a:t>зазначеного</a:t>
            </a:r>
            <a:r>
              <a:rPr lang="ru-RU" sz="2800" dirty="0"/>
              <a:t>, </a:t>
            </a:r>
            <a:r>
              <a:rPr lang="ru-RU" sz="2800" dirty="0" err="1"/>
              <a:t>студенти</a:t>
            </a:r>
            <a:r>
              <a:rPr lang="ru-RU" sz="2800" dirty="0"/>
              <a:t> </a:t>
            </a:r>
            <a:r>
              <a:rPr lang="ru-RU" sz="2800" dirty="0" err="1"/>
              <a:t>опановують</a:t>
            </a:r>
            <a:r>
              <a:rPr lang="ru-RU" sz="2800" dirty="0"/>
              <a:t> </a:t>
            </a:r>
            <a:r>
              <a:rPr lang="ru-RU" sz="2800" dirty="0" err="1"/>
              <a:t>застосування</a:t>
            </a:r>
            <a:r>
              <a:rPr lang="ru-RU" sz="2800" dirty="0"/>
              <a:t> </a:t>
            </a:r>
            <a:r>
              <a:rPr lang="ru-RU" sz="2800" dirty="0" err="1"/>
              <a:t>засобів</a:t>
            </a:r>
            <a:r>
              <a:rPr lang="ru-RU" sz="2800" dirty="0"/>
              <a:t> штучного </a:t>
            </a:r>
            <a:r>
              <a:rPr lang="ru-RU" sz="2800" dirty="0" err="1"/>
              <a:t>інтелекту</a:t>
            </a:r>
            <a:r>
              <a:rPr lang="ru-RU" sz="2800" dirty="0"/>
              <a:t> </a:t>
            </a:r>
            <a:r>
              <a:rPr lang="ru-RU" sz="2800" dirty="0" err="1"/>
              <a:t>задля</a:t>
            </a:r>
            <a:r>
              <a:rPr lang="ru-RU" sz="2800" dirty="0"/>
              <a:t> </a:t>
            </a:r>
            <a:r>
              <a:rPr lang="ru-RU" sz="2800" dirty="0" err="1"/>
              <a:t>надавання</a:t>
            </a:r>
            <a:r>
              <a:rPr lang="ru-RU" sz="2800" dirty="0"/>
              <a:t> </a:t>
            </a:r>
            <a:r>
              <a:rPr lang="ru-RU" sz="2800" dirty="0" err="1"/>
              <a:t>ІоТ</a:t>
            </a:r>
            <a:r>
              <a:rPr lang="ru-RU" sz="2800" dirty="0"/>
              <a:t>-проектам </a:t>
            </a:r>
            <a:r>
              <a:rPr lang="ru-RU" sz="2800" dirty="0" err="1"/>
              <a:t>ознак</a:t>
            </a:r>
            <a:r>
              <a:rPr lang="ru-RU" sz="2800" dirty="0"/>
              <a:t> «</a:t>
            </a:r>
            <a:r>
              <a:rPr lang="ru-RU" sz="2800" dirty="0" err="1"/>
              <a:t>справжньої</a:t>
            </a:r>
            <a:r>
              <a:rPr lang="ru-RU" sz="2800" dirty="0"/>
              <a:t> </a:t>
            </a:r>
            <a:r>
              <a:rPr lang="ru-RU" sz="2800" dirty="0" err="1"/>
              <a:t>розумності</a:t>
            </a:r>
            <a:r>
              <a:rPr lang="ru-RU" sz="2800" dirty="0"/>
              <a:t>». </a:t>
            </a:r>
            <a:r>
              <a:rPr lang="ru-RU" sz="2800" dirty="0" err="1"/>
              <a:t>Зокрема</a:t>
            </a:r>
            <a:r>
              <a:rPr lang="ru-RU" sz="2800" dirty="0"/>
              <a:t>, на </a:t>
            </a:r>
            <a:r>
              <a:rPr lang="ru-RU" sz="2800" dirty="0" err="1"/>
              <a:t>підставі</a:t>
            </a:r>
            <a:r>
              <a:rPr lang="ru-RU" sz="2800" dirty="0"/>
              <a:t> машинного </a:t>
            </a:r>
            <a:r>
              <a:rPr lang="ru-RU" sz="2800" dirty="0" err="1"/>
              <a:t>навчання</a:t>
            </a:r>
            <a:r>
              <a:rPr lang="ru-RU" sz="2800" dirty="0"/>
              <a:t> </a:t>
            </a:r>
            <a:r>
              <a:rPr lang="ru-RU" sz="2800" dirty="0" err="1"/>
              <a:t>ІоТ-проекти</a:t>
            </a:r>
            <a:r>
              <a:rPr lang="ru-RU" sz="2800" dirty="0"/>
              <a:t> </a:t>
            </a:r>
            <a:r>
              <a:rPr lang="ru-RU" sz="2800" dirty="0" err="1"/>
              <a:t>окремих</a:t>
            </a:r>
            <a:r>
              <a:rPr lang="ru-RU" sz="2800" dirty="0"/>
              <a:t> </a:t>
            </a:r>
            <a:r>
              <a:rPr lang="ru-RU" sz="2800" dirty="0" err="1"/>
              <a:t>студентів</a:t>
            </a:r>
            <a:r>
              <a:rPr lang="ru-RU" sz="2800" dirty="0"/>
              <a:t> </a:t>
            </a:r>
            <a:r>
              <a:rPr lang="ru-RU" sz="2800" dirty="0" err="1"/>
              <a:t>можуть</a:t>
            </a:r>
            <a:r>
              <a:rPr lang="ru-RU" sz="2800" dirty="0"/>
              <a:t> </a:t>
            </a:r>
            <a:r>
              <a:rPr lang="ru-RU" sz="2800" dirty="0" err="1"/>
              <a:t>навчатися</a:t>
            </a:r>
            <a:r>
              <a:rPr lang="ru-RU" sz="2800" dirty="0"/>
              <a:t> та/</a:t>
            </a:r>
            <a:r>
              <a:rPr lang="ru-RU" sz="2800" dirty="0" err="1"/>
              <a:t>або</a:t>
            </a:r>
            <a:r>
              <a:rPr lang="ru-RU" sz="2800" dirty="0"/>
              <a:t> </a:t>
            </a:r>
            <a:r>
              <a:rPr lang="ru-RU" sz="2800" dirty="0" err="1"/>
              <a:t>самонавчатися</a:t>
            </a:r>
            <a:r>
              <a:rPr lang="ru-RU" sz="2800" dirty="0"/>
              <a:t>.</a:t>
            </a:r>
            <a:endParaRPr lang="uk-UA" sz="2800" dirty="0"/>
          </a:p>
        </p:txBody>
      </p:sp>
      <p:pic>
        <p:nvPicPr>
          <p:cNvPr id="3" name="Picture 2" descr="ITIL: Simplifying effective IT management - AlfaPeople-Glob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2260" y="0"/>
            <a:ext cx="3429740" cy="2204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71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Прямоугольник 5"/>
          <p:cNvSpPr/>
          <p:nvPr/>
        </p:nvSpPr>
        <p:spPr>
          <a:xfrm>
            <a:off x="278166" y="0"/>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10242" name="Picture 2" descr="Українська) Інформаційні системи та Інтернет-технології в публічному  управлінні | Кафедра теорії та практики управління ФСП КПІ ім. Ігоря  Сікорськог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7972" y="0"/>
            <a:ext cx="3554027" cy="2487819"/>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90600" y="1473825"/>
            <a:ext cx="8447372" cy="2015936"/>
          </a:xfrm>
          <a:prstGeom prst="rect">
            <a:avLst/>
          </a:prstGeom>
        </p:spPr>
        <p:txBody>
          <a:bodyPr wrap="square">
            <a:spAutoFit/>
          </a:bodyPr>
          <a:lstStyle/>
          <a:p>
            <a:r>
              <a:rPr lang="ru-RU" sz="2500" dirty="0" err="1"/>
              <a:t>Сьогодні</a:t>
            </a:r>
            <a:r>
              <a:rPr lang="ru-RU" sz="2500" dirty="0"/>
              <a:t> </a:t>
            </a:r>
            <a:r>
              <a:rPr lang="ru-RU" sz="2500" dirty="0" err="1"/>
              <a:t>досвід</a:t>
            </a:r>
            <a:r>
              <a:rPr lang="ru-RU" sz="2500" dirty="0"/>
              <a:t> </a:t>
            </a:r>
            <a:r>
              <a:rPr lang="ru-RU" sz="2500" dirty="0" err="1"/>
              <a:t>використання</a:t>
            </a:r>
            <a:r>
              <a:rPr lang="ru-RU" sz="2500" dirty="0"/>
              <a:t> </a:t>
            </a:r>
            <a:r>
              <a:rPr lang="pl-PL" sz="2500" dirty="0"/>
              <a:t>IT</a:t>
            </a:r>
            <a:r>
              <a:rPr lang="ru-RU" sz="2500" dirty="0"/>
              <a:t>-</a:t>
            </a:r>
            <a:r>
              <a:rPr lang="ru-RU" sz="2500" dirty="0" err="1"/>
              <a:t>проектів</a:t>
            </a:r>
            <a:r>
              <a:rPr lang="ru-RU" sz="2500" dirty="0"/>
              <a:t> (як </a:t>
            </a:r>
            <a:r>
              <a:rPr lang="ru-RU" sz="2500" dirty="0" err="1"/>
              <a:t>західних</a:t>
            </a:r>
            <a:r>
              <a:rPr lang="ru-RU" sz="2500" dirty="0"/>
              <a:t>, так і </a:t>
            </a:r>
            <a:r>
              <a:rPr lang="ru-RU" sz="2500" dirty="0" err="1"/>
              <a:t>вітчизняних</a:t>
            </a:r>
            <a:r>
              <a:rPr lang="ru-RU" sz="2500" dirty="0"/>
              <a:t>) на </a:t>
            </a:r>
            <a:r>
              <a:rPr lang="ru-RU" sz="2500" dirty="0" err="1"/>
              <a:t>українських</a:t>
            </a:r>
            <a:r>
              <a:rPr lang="ru-RU" sz="2500" dirty="0"/>
              <a:t> </a:t>
            </a:r>
            <a:r>
              <a:rPr lang="ru-RU" sz="2500" dirty="0" err="1"/>
              <a:t>підприємствах</a:t>
            </a:r>
            <a:r>
              <a:rPr lang="ru-RU" sz="2500" dirty="0"/>
              <a:t> </a:t>
            </a:r>
            <a:r>
              <a:rPr lang="ru-RU" sz="2500" dirty="0" err="1"/>
              <a:t>вказує</a:t>
            </a:r>
            <a:r>
              <a:rPr lang="ru-RU" sz="2500" dirty="0"/>
              <a:t> на те, </a:t>
            </a:r>
            <a:r>
              <a:rPr lang="ru-RU" sz="2500" dirty="0" err="1"/>
              <a:t>що</a:t>
            </a:r>
            <a:r>
              <a:rPr lang="ru-RU" sz="2500" dirty="0"/>
              <a:t> не </a:t>
            </a:r>
            <a:r>
              <a:rPr lang="ru-RU" sz="2500" dirty="0" err="1"/>
              <a:t>завжди</a:t>
            </a:r>
            <a:r>
              <a:rPr lang="ru-RU" sz="2500" dirty="0"/>
              <a:t> </a:t>
            </a:r>
            <a:r>
              <a:rPr lang="ru-RU" sz="2500" dirty="0" err="1"/>
              <a:t>впровадження</a:t>
            </a:r>
            <a:r>
              <a:rPr lang="ru-RU" sz="2500" dirty="0"/>
              <a:t> </a:t>
            </a:r>
            <a:r>
              <a:rPr lang="pl-PL" sz="2500" dirty="0"/>
              <a:t>IT</a:t>
            </a:r>
            <a:r>
              <a:rPr lang="ru-RU" sz="2500" dirty="0"/>
              <a:t>-</a:t>
            </a:r>
            <a:r>
              <a:rPr lang="ru-RU" sz="2500" dirty="0" err="1"/>
              <a:t>проектів</a:t>
            </a:r>
            <a:r>
              <a:rPr lang="ru-RU" sz="2500" dirty="0"/>
              <a:t> </a:t>
            </a:r>
            <a:r>
              <a:rPr lang="ru-RU" sz="2500" dirty="0" err="1"/>
              <a:t>було</a:t>
            </a:r>
            <a:r>
              <a:rPr lang="ru-RU" sz="2500" dirty="0"/>
              <a:t> </a:t>
            </a:r>
            <a:r>
              <a:rPr lang="ru-RU" sz="2500" dirty="0" err="1"/>
              <a:t>успішним</a:t>
            </a:r>
            <a:r>
              <a:rPr lang="ru-RU" sz="2500" dirty="0"/>
              <a:t> і принесло </a:t>
            </a:r>
            <a:r>
              <a:rPr lang="ru-RU" sz="2500" dirty="0" err="1"/>
              <a:t>підприємству</a:t>
            </a:r>
            <a:r>
              <a:rPr lang="ru-RU" sz="2500" dirty="0"/>
              <a:t> </a:t>
            </a:r>
            <a:r>
              <a:rPr lang="ru-RU" sz="2500" dirty="0" err="1"/>
              <a:t>відчутну</a:t>
            </a:r>
            <a:r>
              <a:rPr lang="ru-RU" sz="2500" dirty="0"/>
              <a:t> </a:t>
            </a:r>
            <a:r>
              <a:rPr lang="ru-RU" sz="2500" dirty="0" err="1"/>
              <a:t>фінансову</a:t>
            </a:r>
            <a:r>
              <a:rPr lang="ru-RU" sz="2500" dirty="0"/>
              <a:t> </a:t>
            </a:r>
            <a:r>
              <a:rPr lang="ru-RU" sz="2500" dirty="0" err="1"/>
              <a:t>вигоду</a:t>
            </a:r>
            <a:r>
              <a:rPr lang="ru-RU" sz="2500" dirty="0"/>
              <a:t>.</a:t>
            </a:r>
            <a:endParaRPr lang="uk-UA" sz="2500" dirty="0"/>
          </a:p>
        </p:txBody>
      </p:sp>
      <p:sp>
        <p:nvSpPr>
          <p:cNvPr id="3" name="Прямоугольник 2"/>
          <p:cNvSpPr/>
          <p:nvPr/>
        </p:nvSpPr>
        <p:spPr>
          <a:xfrm>
            <a:off x="278166" y="3819591"/>
            <a:ext cx="10410547" cy="1631216"/>
          </a:xfrm>
          <a:prstGeom prst="rect">
            <a:avLst/>
          </a:prstGeom>
        </p:spPr>
        <p:txBody>
          <a:bodyPr wrap="square">
            <a:spAutoFit/>
          </a:bodyPr>
          <a:lstStyle/>
          <a:p>
            <a:pPr algn="just"/>
            <a:r>
              <a:rPr lang="ru-RU" sz="2500" dirty="0"/>
              <a:t>Для </a:t>
            </a:r>
            <a:r>
              <a:rPr lang="ru-RU" sz="2500" dirty="0" err="1"/>
              <a:t>успішного</a:t>
            </a:r>
            <a:r>
              <a:rPr lang="ru-RU" sz="2500" dirty="0"/>
              <a:t> </a:t>
            </a:r>
            <a:r>
              <a:rPr lang="ru-RU" sz="2500" dirty="0" err="1"/>
              <a:t>впровадження</a:t>
            </a:r>
            <a:r>
              <a:rPr lang="ru-RU" sz="2500" dirty="0"/>
              <a:t> </a:t>
            </a:r>
            <a:r>
              <a:rPr lang="ru-RU" sz="2500" dirty="0" err="1"/>
              <a:t>чи</a:t>
            </a:r>
            <a:r>
              <a:rPr lang="ru-RU" sz="2500" dirty="0"/>
              <a:t> </a:t>
            </a:r>
            <a:r>
              <a:rPr lang="ru-RU" sz="2500" dirty="0" err="1"/>
              <a:t>використання</a:t>
            </a:r>
            <a:r>
              <a:rPr lang="ru-RU" sz="2500" dirty="0"/>
              <a:t> </a:t>
            </a:r>
            <a:r>
              <a:rPr lang="ru-RU" sz="2500" dirty="0" err="1"/>
              <a:t>інформаційних</a:t>
            </a:r>
            <a:r>
              <a:rPr lang="ru-RU" sz="2500" dirty="0"/>
              <a:t> </a:t>
            </a:r>
            <a:r>
              <a:rPr lang="ru-RU" sz="2500" dirty="0" err="1"/>
              <a:t>технологій</a:t>
            </a:r>
            <a:r>
              <a:rPr lang="ru-RU" sz="2500" dirty="0"/>
              <a:t> </a:t>
            </a:r>
            <a:r>
              <a:rPr lang="ru-RU" sz="2500" dirty="0" err="1"/>
              <a:t>потрібна</a:t>
            </a:r>
            <a:r>
              <a:rPr lang="ru-RU" sz="2500" dirty="0"/>
              <a:t> </a:t>
            </a:r>
            <a:r>
              <a:rPr lang="ru-RU" sz="2500" dirty="0" err="1"/>
              <a:t>ефективна</a:t>
            </a:r>
            <a:r>
              <a:rPr lang="ru-RU" sz="2500" dirty="0"/>
              <a:t> </a:t>
            </a:r>
            <a:r>
              <a:rPr lang="ru-RU" sz="2500" dirty="0" err="1"/>
              <a:t>взаємодія</a:t>
            </a:r>
            <a:r>
              <a:rPr lang="ru-RU" sz="2500" dirty="0"/>
              <a:t> </a:t>
            </a:r>
            <a:r>
              <a:rPr lang="ru-RU" sz="2500" dirty="0" err="1"/>
              <a:t>людини</a:t>
            </a:r>
            <a:r>
              <a:rPr lang="ru-RU" sz="2500" dirty="0"/>
              <a:t> з </a:t>
            </a:r>
            <a:r>
              <a:rPr lang="ru-RU" sz="2500" dirty="0" err="1"/>
              <a:t>інформаційною</a:t>
            </a:r>
            <a:r>
              <a:rPr lang="ru-RU" sz="2500" dirty="0"/>
              <a:t> системою. І </a:t>
            </a:r>
            <a:r>
              <a:rPr lang="ru-RU" sz="2500" dirty="0" err="1"/>
              <a:t>саме</a:t>
            </a:r>
            <a:r>
              <a:rPr lang="ru-RU" sz="2500" dirty="0"/>
              <a:t> </a:t>
            </a:r>
            <a:r>
              <a:rPr lang="ru-RU" sz="2500" dirty="0" err="1"/>
              <a:t>цьому</a:t>
            </a:r>
            <a:r>
              <a:rPr lang="ru-RU" sz="2500" dirty="0"/>
              <a:t> аспекту і </a:t>
            </a:r>
            <a:r>
              <a:rPr lang="ru-RU" sz="2500" dirty="0" err="1"/>
              <a:t>присвячена</a:t>
            </a:r>
            <a:r>
              <a:rPr lang="ru-RU" sz="2500" dirty="0"/>
              <a:t> практична </a:t>
            </a:r>
            <a:r>
              <a:rPr lang="ru-RU" sz="2500" dirty="0" err="1"/>
              <a:t>частина</a:t>
            </a:r>
            <a:r>
              <a:rPr lang="ru-RU" sz="2500" dirty="0"/>
              <a:t> курсу.</a:t>
            </a:r>
            <a:endParaRPr lang="uk-UA" sz="2500" dirty="0"/>
          </a:p>
        </p:txBody>
      </p:sp>
    </p:spTree>
    <p:extLst>
      <p:ext uri="{BB962C8B-B14F-4D97-AF65-F5344CB8AC3E}">
        <p14:creationId xmlns:p14="http://schemas.microsoft.com/office/powerpoint/2010/main" val="98436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4056944" cy="369332"/>
          </a:xfrm>
          <a:prstGeom prst="rect">
            <a:avLst/>
          </a:prstGeom>
        </p:spPr>
        <p:txBody>
          <a:bodyPr wrap="none">
            <a:spAutoFit/>
          </a:bodyPr>
          <a:lstStyle/>
          <a:p>
            <a:r>
              <a:rPr lang="ru-RU" b="1" dirty="0" err="1"/>
              <a:t>Програма</a:t>
            </a:r>
            <a:r>
              <a:rPr lang="ru-RU" b="1" dirty="0"/>
              <a:t> </a:t>
            </a:r>
            <a:r>
              <a:rPr lang="ru-RU" b="1" dirty="0" err="1"/>
              <a:t>навчальної</a:t>
            </a:r>
            <a:r>
              <a:rPr lang="ru-RU" b="1" dirty="0"/>
              <a:t> </a:t>
            </a:r>
            <a:r>
              <a:rPr lang="ru-RU" b="1" dirty="0" err="1"/>
              <a:t>дисципліни</a:t>
            </a:r>
            <a:endParaRPr lang="uk-UA" b="1"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1. </a:t>
            </a:r>
            <a:r>
              <a:rPr lang="ru-RU" dirty="0" err="1"/>
              <a:t>Вступ</a:t>
            </a:r>
            <a:r>
              <a:rPr lang="ru-RU" dirty="0"/>
              <a:t> до </a:t>
            </a:r>
            <a:r>
              <a:rPr lang="ru-RU" dirty="0" err="1"/>
              <a:t>Інтернету</a:t>
            </a:r>
            <a:r>
              <a:rPr lang="ru-RU" dirty="0"/>
              <a:t> речей</a:t>
            </a:r>
            <a:r>
              <a:rPr lang="ru-RU" b="1" dirty="0"/>
              <a:t>.</a:t>
            </a:r>
            <a:endParaRPr lang="uk-UA" b="1" dirty="0"/>
          </a:p>
        </p:txBody>
      </p:sp>
      <p:sp>
        <p:nvSpPr>
          <p:cNvPr id="6" name="Прямоугольник 5"/>
          <p:cNvSpPr/>
          <p:nvPr/>
        </p:nvSpPr>
        <p:spPr>
          <a:xfrm>
            <a:off x="674527" y="3844433"/>
            <a:ext cx="10955220" cy="1200329"/>
          </a:xfrm>
          <a:prstGeom prst="rect">
            <a:avLst/>
          </a:prstGeom>
        </p:spPr>
        <p:txBody>
          <a:bodyPr wrap="square">
            <a:spAutoFit/>
          </a:bodyPr>
          <a:lstStyle/>
          <a:p>
            <a:r>
              <a:rPr lang="ru-RU" dirty="0" err="1"/>
              <a:t>Важко</a:t>
            </a:r>
            <a:r>
              <a:rPr lang="ru-RU" dirty="0"/>
              <a:t> </a:t>
            </a:r>
            <a:r>
              <a:rPr lang="ru-RU" dirty="0" err="1"/>
              <a:t>знайти</a:t>
            </a:r>
            <a:r>
              <a:rPr lang="ru-RU" dirty="0"/>
              <a:t> в наш час </a:t>
            </a:r>
            <a:r>
              <a:rPr lang="ru-RU" dirty="0" err="1"/>
              <a:t>людину</a:t>
            </a:r>
            <a:r>
              <a:rPr lang="ru-RU" dirty="0"/>
              <a:t>, </a:t>
            </a:r>
            <a:r>
              <a:rPr lang="ru-RU" dirty="0" err="1"/>
              <a:t>нічого</a:t>
            </a:r>
            <a:r>
              <a:rPr lang="ru-RU" dirty="0"/>
              <a:t> не </a:t>
            </a:r>
            <a:r>
              <a:rPr lang="ru-RU" dirty="0" err="1"/>
              <a:t>чула</a:t>
            </a:r>
            <a:r>
              <a:rPr lang="ru-RU" dirty="0"/>
              <a:t> про </a:t>
            </a:r>
            <a:r>
              <a:rPr lang="en-GB" dirty="0"/>
              <a:t>Internet of Things (</a:t>
            </a:r>
            <a:r>
              <a:rPr lang="en-GB" dirty="0" err="1"/>
              <a:t>IoT</a:t>
            </a:r>
            <a:r>
              <a:rPr lang="en-GB" dirty="0"/>
              <a:t>, </a:t>
            </a:r>
            <a:r>
              <a:rPr lang="ru-RU" dirty="0" err="1"/>
              <a:t>Інтернет</a:t>
            </a:r>
            <a:r>
              <a:rPr lang="ru-RU" dirty="0"/>
              <a:t> речей). У </a:t>
            </a:r>
            <a:r>
              <a:rPr lang="ru-RU" dirty="0" err="1"/>
              <a:t>світових</a:t>
            </a:r>
            <a:r>
              <a:rPr lang="ru-RU" dirty="0"/>
              <a:t> </a:t>
            </a:r>
            <a:r>
              <a:rPr lang="ru-RU" dirty="0" err="1"/>
              <a:t>засобах</a:t>
            </a:r>
            <a:r>
              <a:rPr lang="ru-RU" dirty="0"/>
              <a:t> </a:t>
            </a:r>
            <a:r>
              <a:rPr lang="ru-RU" dirty="0" err="1"/>
              <a:t>масової</a:t>
            </a:r>
            <a:r>
              <a:rPr lang="ru-RU" dirty="0"/>
              <a:t> </a:t>
            </a:r>
            <a:r>
              <a:rPr lang="ru-RU" dirty="0" err="1"/>
              <a:t>інформації</a:t>
            </a:r>
            <a:r>
              <a:rPr lang="ru-RU" dirty="0"/>
              <a:t> </a:t>
            </a:r>
            <a:r>
              <a:rPr lang="ru-RU" dirty="0" err="1"/>
              <a:t>говорять</a:t>
            </a:r>
            <a:r>
              <a:rPr lang="ru-RU" dirty="0"/>
              <a:t> про </a:t>
            </a:r>
            <a:r>
              <a:rPr lang="ru-RU" dirty="0" err="1"/>
              <a:t>майбутню</a:t>
            </a:r>
            <a:r>
              <a:rPr lang="ru-RU" dirty="0"/>
              <a:t> </a:t>
            </a:r>
            <a:r>
              <a:rPr lang="ru-RU" dirty="0" err="1"/>
              <a:t>технологічну</a:t>
            </a:r>
            <a:r>
              <a:rPr lang="ru-RU" dirty="0"/>
              <a:t> </a:t>
            </a:r>
            <a:r>
              <a:rPr lang="ru-RU" dirty="0" err="1"/>
              <a:t>революцію</a:t>
            </a:r>
            <a:r>
              <a:rPr lang="ru-RU" dirty="0"/>
              <a:t>, яка </a:t>
            </a:r>
            <a:r>
              <a:rPr lang="ru-RU" dirty="0" err="1"/>
              <a:t>торкнеться</a:t>
            </a:r>
            <a:r>
              <a:rPr lang="ru-RU" dirty="0"/>
              <a:t> </a:t>
            </a:r>
            <a:r>
              <a:rPr lang="ru-RU" dirty="0" err="1"/>
              <a:t>всіх</a:t>
            </a:r>
            <a:r>
              <a:rPr lang="ru-RU" dirty="0"/>
              <a:t> і </a:t>
            </a:r>
            <a:r>
              <a:rPr lang="ru-RU" dirty="0" err="1"/>
              <a:t>змінить</a:t>
            </a:r>
            <a:r>
              <a:rPr lang="ru-RU" dirty="0"/>
              <a:t> наше </a:t>
            </a:r>
            <a:r>
              <a:rPr lang="ru-RU" dirty="0" err="1"/>
              <a:t>життя</a:t>
            </a:r>
            <a:r>
              <a:rPr lang="ru-RU" dirty="0"/>
              <a:t> в </a:t>
            </a:r>
            <a:r>
              <a:rPr lang="ru-RU" dirty="0" err="1"/>
              <a:t>тій</a:t>
            </a:r>
            <a:r>
              <a:rPr lang="ru-RU" dirty="0"/>
              <a:t> же </a:t>
            </a:r>
            <a:r>
              <a:rPr lang="ru-RU" dirty="0" err="1"/>
              <a:t>мірі</a:t>
            </a:r>
            <a:r>
              <a:rPr lang="ru-RU" dirty="0"/>
              <a:t>, як </a:t>
            </a:r>
            <a:r>
              <a:rPr lang="ru-RU" dirty="0" err="1"/>
              <a:t>поява</a:t>
            </a:r>
            <a:r>
              <a:rPr lang="ru-RU" dirty="0"/>
              <a:t> </a:t>
            </a:r>
            <a:r>
              <a:rPr lang="ru-RU" dirty="0" err="1"/>
              <a:t>телебачення</a:t>
            </a:r>
            <a:r>
              <a:rPr lang="ru-RU" dirty="0"/>
              <a:t>, </a:t>
            </a:r>
            <a:r>
              <a:rPr lang="ru-RU" dirty="0" err="1"/>
              <a:t>персональних</a:t>
            </a:r>
            <a:r>
              <a:rPr lang="ru-RU" dirty="0"/>
              <a:t> </a:t>
            </a:r>
            <a:r>
              <a:rPr lang="ru-RU" dirty="0" err="1"/>
              <a:t>комп’ютерів</a:t>
            </a:r>
            <a:r>
              <a:rPr lang="ru-RU" dirty="0"/>
              <a:t> </a:t>
            </a:r>
            <a:r>
              <a:rPr lang="ru-RU" dirty="0" err="1"/>
              <a:t>або</a:t>
            </a:r>
            <a:r>
              <a:rPr lang="ru-RU" dirty="0"/>
              <a:t> </a:t>
            </a:r>
            <a:r>
              <a:rPr lang="ru-RU" dirty="0" err="1"/>
              <a:t>мережі</a:t>
            </a:r>
            <a:r>
              <a:rPr lang="ru-RU" dirty="0"/>
              <a:t> </a:t>
            </a:r>
            <a:r>
              <a:rPr lang="ru-RU" dirty="0" err="1"/>
              <a:t>Інтернет</a:t>
            </a:r>
            <a:r>
              <a:rPr lang="ru-RU" dirty="0"/>
              <a:t>.</a:t>
            </a:r>
            <a:endParaRPr lang="uk-UA" dirty="0"/>
          </a:p>
        </p:txBody>
      </p:sp>
      <p:sp>
        <p:nvSpPr>
          <p:cNvPr id="8" name="Прямоугольник 7"/>
          <p:cNvSpPr/>
          <p:nvPr/>
        </p:nvSpPr>
        <p:spPr>
          <a:xfrm>
            <a:off x="514748" y="18193"/>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3074" name="Picture 2" descr="Интернет вещ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882" y="0"/>
            <a:ext cx="3964118" cy="264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03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796394" y="954350"/>
            <a:ext cx="4056944" cy="369332"/>
          </a:xfrm>
          <a:prstGeom prst="rect">
            <a:avLst/>
          </a:prstGeom>
        </p:spPr>
        <p:txBody>
          <a:bodyPr wrap="none">
            <a:spAutoFit/>
          </a:bodyPr>
          <a:lstStyle/>
          <a:p>
            <a:r>
              <a:rPr lang="ru-RU" b="1" dirty="0" err="1"/>
              <a:t>Програма</a:t>
            </a:r>
            <a:r>
              <a:rPr lang="ru-RU" b="1" dirty="0"/>
              <a:t> </a:t>
            </a:r>
            <a:r>
              <a:rPr lang="ru-RU" b="1" dirty="0" err="1"/>
              <a:t>навчальної</a:t>
            </a:r>
            <a:r>
              <a:rPr lang="ru-RU" b="1" dirty="0"/>
              <a:t> </a:t>
            </a:r>
            <a:r>
              <a:rPr lang="ru-RU" b="1" dirty="0" err="1"/>
              <a:t>дисципліни</a:t>
            </a:r>
            <a:endParaRPr lang="uk-UA" b="1" dirty="0"/>
          </a:p>
        </p:txBody>
      </p:sp>
      <p:sp>
        <p:nvSpPr>
          <p:cNvPr id="4" name="Прямоугольник 3"/>
          <p:cNvSpPr/>
          <p:nvPr/>
        </p:nvSpPr>
        <p:spPr>
          <a:xfrm>
            <a:off x="1127463" y="2230944"/>
            <a:ext cx="10958003" cy="369332"/>
          </a:xfrm>
          <a:prstGeom prst="rect">
            <a:avLst/>
          </a:prstGeom>
        </p:spPr>
        <p:txBody>
          <a:bodyPr wrap="square">
            <a:spAutoFit/>
          </a:bodyPr>
          <a:lstStyle/>
          <a:p>
            <a:r>
              <a:rPr lang="ru-RU" b="1" dirty="0"/>
              <a:t>Тема 2. </a:t>
            </a:r>
            <a:r>
              <a:rPr lang="ru-RU" dirty="0" err="1"/>
              <a:t>Історія</a:t>
            </a:r>
            <a:r>
              <a:rPr lang="ru-RU" dirty="0"/>
              <a:t> </a:t>
            </a:r>
            <a:r>
              <a:rPr lang="ru-RU" dirty="0" err="1"/>
              <a:t>розвитку</a:t>
            </a:r>
            <a:r>
              <a:rPr lang="ru-RU" dirty="0"/>
              <a:t> </a:t>
            </a:r>
            <a:r>
              <a:rPr lang="ru-RU" dirty="0" err="1"/>
              <a:t>ІоТ</a:t>
            </a:r>
            <a:endParaRPr lang="uk-UA" b="1" dirty="0"/>
          </a:p>
        </p:txBody>
      </p:sp>
      <p:sp>
        <p:nvSpPr>
          <p:cNvPr id="8" name="Прямоугольник 7"/>
          <p:cNvSpPr/>
          <p:nvPr/>
        </p:nvSpPr>
        <p:spPr>
          <a:xfrm>
            <a:off x="159817" y="-28071"/>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549" y="3579477"/>
            <a:ext cx="4385569" cy="250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Internet of Things: все, что нужно знать об Интернете вещей и о будущем  современной цивилизации - Eve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141" y="0"/>
            <a:ext cx="5000859" cy="3326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7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3. </a:t>
            </a:r>
            <a:r>
              <a:rPr lang="ru-RU" dirty="0" err="1"/>
              <a:t>Загальні</a:t>
            </a:r>
            <a:r>
              <a:rPr lang="ru-RU" dirty="0"/>
              <a:t> принцип </a:t>
            </a:r>
            <a:r>
              <a:rPr lang="ru-RU" dirty="0" err="1"/>
              <a:t>побудови</a:t>
            </a:r>
            <a:r>
              <a:rPr lang="ru-RU" dirty="0"/>
              <a:t> та </a:t>
            </a:r>
            <a:r>
              <a:rPr lang="ru-RU" dirty="0" err="1"/>
              <a:t>архітектура</a:t>
            </a:r>
            <a:r>
              <a:rPr lang="ru-RU" dirty="0"/>
              <a:t> </a:t>
            </a:r>
            <a:r>
              <a:rPr lang="ru-RU" dirty="0" err="1"/>
              <a:t>ІоТ</a:t>
            </a:r>
            <a:endParaRPr lang="uk-UA" b="1" dirty="0"/>
          </a:p>
        </p:txBody>
      </p:sp>
      <p:sp>
        <p:nvSpPr>
          <p:cNvPr id="6" name="Прямоугольник 5"/>
          <p:cNvSpPr/>
          <p:nvPr/>
        </p:nvSpPr>
        <p:spPr>
          <a:xfrm>
            <a:off x="498618" y="3853311"/>
            <a:ext cx="11486236" cy="369332"/>
          </a:xfrm>
          <a:prstGeom prst="rect">
            <a:avLst/>
          </a:prstGeom>
        </p:spPr>
        <p:txBody>
          <a:bodyPr wrap="square">
            <a:spAutoFit/>
          </a:bodyPr>
          <a:lstStyle/>
          <a:p>
            <a:pPr algn="ctr"/>
            <a:r>
              <a:rPr lang="ru-RU" dirty="0" err="1"/>
              <a:t>IoT</a:t>
            </a:r>
            <a:r>
              <a:rPr lang="ru-RU" dirty="0"/>
              <a:t> = </a:t>
            </a:r>
            <a:r>
              <a:rPr lang="ru-RU" dirty="0" err="1"/>
              <a:t>Сенсори</a:t>
            </a:r>
            <a:r>
              <a:rPr lang="ru-RU" dirty="0"/>
              <a:t> (датчики) + </a:t>
            </a:r>
            <a:r>
              <a:rPr lang="ru-RU" dirty="0" err="1"/>
              <a:t>Дані</a:t>
            </a:r>
            <a:r>
              <a:rPr lang="ru-RU" dirty="0"/>
              <a:t> + </a:t>
            </a:r>
            <a:r>
              <a:rPr lang="ru-RU" dirty="0" err="1"/>
              <a:t>Мережі</a:t>
            </a:r>
            <a:r>
              <a:rPr lang="ru-RU" dirty="0"/>
              <a:t> + </a:t>
            </a:r>
            <a:r>
              <a:rPr lang="ru-RU" dirty="0" err="1"/>
              <a:t>Послуги</a:t>
            </a:r>
            <a:r>
              <a:rPr lang="ru-RU" dirty="0"/>
              <a:t>.</a:t>
            </a:r>
            <a:endParaRPr lang="uk-UA" dirty="0"/>
          </a:p>
        </p:txBody>
      </p:sp>
      <p:sp>
        <p:nvSpPr>
          <p:cNvPr id="8" name="Прямоугольник 7"/>
          <p:cNvSpPr/>
          <p:nvPr/>
        </p:nvSpPr>
        <p:spPr>
          <a:xfrm>
            <a:off x="170163" y="0"/>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7170" name="Picture 2" descr="software-development-company - Upl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3478" y="1"/>
            <a:ext cx="3808521" cy="253901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735" y="4273360"/>
            <a:ext cx="2717493" cy="178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688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4. </a:t>
            </a:r>
            <a:r>
              <a:rPr lang="ru-RU" dirty="0" err="1"/>
              <a:t>Класифікація</a:t>
            </a:r>
            <a:r>
              <a:rPr lang="ru-RU" dirty="0"/>
              <a:t> систем </a:t>
            </a:r>
            <a:r>
              <a:rPr lang="ru-RU" dirty="0" err="1"/>
              <a:t>ІоТ</a:t>
            </a:r>
            <a:endParaRPr lang="ru-RU" b="1" dirty="0"/>
          </a:p>
        </p:txBody>
      </p:sp>
      <p:sp>
        <p:nvSpPr>
          <p:cNvPr id="8" name="Прямоугольник 7"/>
          <p:cNvSpPr/>
          <p:nvPr/>
        </p:nvSpPr>
        <p:spPr>
          <a:xfrm>
            <a:off x="61814" y="0"/>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6146" name="Picture 2" descr="CseTech | Best IT compan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3130" y="-9277"/>
            <a:ext cx="4268869" cy="165164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Лекція 1. Основи Інтернету Речей"/>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a:p>
        </p:txBody>
      </p:sp>
      <p:pic>
        <p:nvPicPr>
          <p:cNvPr id="7172" name="Picture 4" descr="Інтернет речей та де він застосовується - ASAP DEM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25" y="3677654"/>
            <a:ext cx="5182678" cy="223822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Третє заняття гуртка «Інтернет речей своїми руками» :: Державний  університет телекомунікаці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082" y="3585179"/>
            <a:ext cx="2423172" cy="242317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nternet of things e l'impatto sul futuro prossimo - InLiberaUsci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05348" y="3737222"/>
            <a:ext cx="3989121" cy="211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2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Прямоугольник 2"/>
          <p:cNvSpPr/>
          <p:nvPr/>
        </p:nvSpPr>
        <p:spPr>
          <a:xfrm>
            <a:off x="4214297" y="962773"/>
            <a:ext cx="3763403" cy="369332"/>
          </a:xfrm>
          <a:prstGeom prst="rect">
            <a:avLst/>
          </a:prstGeom>
        </p:spPr>
        <p:txBody>
          <a:bodyPr wrap="none">
            <a:spAutoFit/>
          </a:bodyPr>
          <a:lstStyle/>
          <a:p>
            <a:r>
              <a:rPr lang="ru-RU" dirty="0" err="1"/>
              <a:t>Програма</a:t>
            </a:r>
            <a:r>
              <a:rPr lang="ru-RU" dirty="0"/>
              <a:t> </a:t>
            </a:r>
            <a:r>
              <a:rPr lang="ru-RU" dirty="0" err="1"/>
              <a:t>навчальної</a:t>
            </a:r>
            <a:r>
              <a:rPr lang="ru-RU" dirty="0"/>
              <a:t> </a:t>
            </a:r>
            <a:r>
              <a:rPr lang="ru-RU" dirty="0" err="1"/>
              <a:t>дисципліни</a:t>
            </a:r>
            <a:endParaRPr lang="uk-UA" dirty="0"/>
          </a:p>
        </p:txBody>
      </p:sp>
      <p:sp>
        <p:nvSpPr>
          <p:cNvPr id="4" name="Прямоугольник 3"/>
          <p:cNvSpPr/>
          <p:nvPr/>
        </p:nvSpPr>
        <p:spPr>
          <a:xfrm>
            <a:off x="1127464" y="1896681"/>
            <a:ext cx="10958003" cy="369332"/>
          </a:xfrm>
          <a:prstGeom prst="rect">
            <a:avLst/>
          </a:prstGeom>
        </p:spPr>
        <p:txBody>
          <a:bodyPr wrap="square">
            <a:spAutoFit/>
          </a:bodyPr>
          <a:lstStyle/>
          <a:p>
            <a:r>
              <a:rPr lang="ru-RU" b="1" dirty="0"/>
              <a:t>Тема 5. </a:t>
            </a:r>
            <a:r>
              <a:rPr lang="ru-RU" dirty="0" err="1"/>
              <a:t>Мережеві</a:t>
            </a:r>
            <a:r>
              <a:rPr lang="ru-RU" dirty="0"/>
              <a:t> та </a:t>
            </a:r>
            <a:r>
              <a:rPr lang="ru-RU" dirty="0" err="1"/>
              <a:t>фреймові</a:t>
            </a:r>
            <a:r>
              <a:rPr lang="ru-RU" dirty="0"/>
              <a:t> </a:t>
            </a:r>
            <a:r>
              <a:rPr lang="ru-RU" dirty="0" err="1"/>
              <a:t>моделі</a:t>
            </a:r>
            <a:r>
              <a:rPr lang="ru-RU" dirty="0"/>
              <a:t> </a:t>
            </a:r>
            <a:r>
              <a:rPr lang="ru-RU" dirty="0" err="1"/>
              <a:t>знань</a:t>
            </a:r>
            <a:r>
              <a:rPr lang="ru-RU" dirty="0"/>
              <a:t>.</a:t>
            </a:r>
          </a:p>
        </p:txBody>
      </p:sp>
      <p:sp>
        <p:nvSpPr>
          <p:cNvPr id="8" name="Прямоугольник 7"/>
          <p:cNvSpPr/>
          <p:nvPr/>
        </p:nvSpPr>
        <p:spPr>
          <a:xfrm>
            <a:off x="243826" y="0"/>
            <a:ext cx="6362639" cy="1477328"/>
          </a:xfrm>
          <a:prstGeom prst="rect">
            <a:avLst/>
          </a:prstGeom>
        </p:spPr>
        <p:txBody>
          <a:bodyPr wrap="none">
            <a:spAutoFit/>
          </a:bodyPr>
          <a:lstStyle/>
          <a:p>
            <a:pPr algn="ctr"/>
            <a:r>
              <a:rPr lang="ru-RU" sz="3000" b="1" i="1" dirty="0" err="1">
                <a:solidFill>
                  <a:srgbClr val="C00000"/>
                </a:solidFill>
                <a:latin typeface="Cambria" panose="02040503050406030204" pitchFamily="18" charset="0"/>
              </a:rPr>
              <a:t>Тренінг</a:t>
            </a:r>
            <a:r>
              <a:rPr lang="ru-RU" sz="3000" b="1" i="1" dirty="0">
                <a:solidFill>
                  <a:srgbClr val="C00000"/>
                </a:solidFill>
                <a:latin typeface="Cambria" panose="02040503050406030204" pitchFamily="18" charset="0"/>
              </a:rPr>
              <a:t>-курс з </a:t>
            </a:r>
            <a:r>
              <a:rPr lang="ru-RU" sz="3000" b="1" i="1" dirty="0" err="1">
                <a:solidFill>
                  <a:srgbClr val="C00000"/>
                </a:solidFill>
                <a:latin typeface="Cambria" panose="02040503050406030204" pitchFamily="18" charset="0"/>
              </a:rPr>
              <a:t>системи</a:t>
            </a:r>
            <a:r>
              <a:rPr lang="ru-RU" sz="3000" b="1" i="1" dirty="0">
                <a:solidFill>
                  <a:srgbClr val="C00000"/>
                </a:solidFill>
                <a:latin typeface="Cambria" panose="02040503050406030204" pitchFamily="18" charset="0"/>
              </a:rPr>
              <a:t> </a:t>
            </a:r>
          </a:p>
          <a:p>
            <a:pPr algn="ctr"/>
            <a:r>
              <a:rPr lang="ru-RU" sz="3000" b="1" i="1" dirty="0" err="1">
                <a:solidFill>
                  <a:srgbClr val="C00000"/>
                </a:solidFill>
                <a:latin typeface="Cambria" panose="02040503050406030204" pitchFamily="18" charset="0"/>
              </a:rPr>
              <a:t>автоматизованого</a:t>
            </a:r>
            <a:r>
              <a:rPr lang="ru-RU" sz="3000" b="1" i="1" dirty="0">
                <a:solidFill>
                  <a:srgbClr val="C00000"/>
                </a:solidFill>
                <a:latin typeface="Cambria" panose="02040503050406030204" pitchFamily="18" charset="0"/>
              </a:rPr>
              <a:t> </a:t>
            </a:r>
            <a:r>
              <a:rPr lang="ru-RU" sz="3000" b="1" i="1" dirty="0" err="1">
                <a:solidFill>
                  <a:srgbClr val="C00000"/>
                </a:solidFill>
                <a:latin typeface="Cambria" panose="02040503050406030204" pitchFamily="18" charset="0"/>
              </a:rPr>
              <a:t>інжинірингу</a:t>
            </a:r>
            <a:endParaRPr lang="uk-UA" sz="3000" b="1" i="1" dirty="0">
              <a:solidFill>
                <a:srgbClr val="C00000"/>
              </a:solidFill>
              <a:latin typeface="Cambria" panose="02040503050406030204" pitchFamily="18" charset="0"/>
            </a:endParaRPr>
          </a:p>
          <a:p>
            <a:endParaRPr lang="uk-UA" sz="3000" dirty="0"/>
          </a:p>
        </p:txBody>
      </p:sp>
      <p:pic>
        <p:nvPicPr>
          <p:cNvPr id="5122" name="Picture 2" descr="Services - Software Development from Pune Maharashtra India by Kavya  Consultancy Services | ID - 53932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910" y="1"/>
            <a:ext cx="4121090" cy="264554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1.3.2. Аналіз і синтез підходів до подання знань в інформаційно-навчальних  Web-системах | Лабораторія СЕТ — семантичні технології і дистанційне  навча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458" y="3693311"/>
            <a:ext cx="3378540" cy="236980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Реферат - Семантичні мережі"/>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2705" y="3693310"/>
            <a:ext cx="3682313" cy="236980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03 - Організація баз даних та знаньТема 12- Моделі знань Конспект лекції"/>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6203" y="3693310"/>
            <a:ext cx="3309264" cy="216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8463366"/>
      </p:ext>
    </p:extLst>
  </p:cSld>
  <p:clrMapOvr>
    <a:masterClrMapping/>
  </p:clrMapOvr>
</p:sld>
</file>

<file path=ppt/theme/theme1.xml><?xml version="1.0" encoding="utf-8"?>
<a:theme xmlns:a="http://schemas.openxmlformats.org/drawingml/2006/main" name="Галерея">
  <a:themeElements>
    <a:clrScheme name="Желтый и оранжевый">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Галерея">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1459</TotalTime>
  <Words>653</Words>
  <Application>Microsoft Office PowerPoint</Application>
  <PresentationFormat>Широкоэкранный</PresentationFormat>
  <Paragraphs>58</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Cambria</vt:lpstr>
      <vt:lpstr>Gill Sans MT</vt:lpstr>
      <vt:lpstr>Галерея</vt:lpstr>
      <vt:lpstr>ДИСЦИПЛІНА ЗА ВИБОРОМ СТУДЕНТА:  Тренінг-курс з системи автоматизованого інжинірингу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ПІДПРИЄМНИЦЬКІ РИЗИКИ ВТРАТИ ФІНАНСОВОЇ БЕЗПЕКИ ПРОМИСЛОВИМИ ПІДПРИЄМСТВАМИ УКРАЇНИ </dc:title>
  <dc:creator>Buh</dc:creator>
  <cp:lastModifiedBy>CyberFan</cp:lastModifiedBy>
  <cp:revision>115</cp:revision>
  <dcterms:created xsi:type="dcterms:W3CDTF">2019-11-02T14:16:53Z</dcterms:created>
  <dcterms:modified xsi:type="dcterms:W3CDTF">2023-10-16T08:46:42Z</dcterms:modified>
</cp:coreProperties>
</file>