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3"/>
  </p:notesMasterIdLst>
  <p:sldIdLst>
    <p:sldId id="258" r:id="rId2"/>
    <p:sldId id="259" r:id="rId3"/>
    <p:sldId id="273" r:id="rId4"/>
    <p:sldId id="279" r:id="rId5"/>
    <p:sldId id="280" r:id="rId6"/>
    <p:sldId id="276" r:id="rId7"/>
    <p:sldId id="277" r:id="rId8"/>
    <p:sldId id="278" r:id="rId9"/>
    <p:sldId id="274" r:id="rId10"/>
    <p:sldId id="275" r:id="rId11"/>
    <p:sldId id="271" r:id="rId12"/>
    <p:sldId id="281" r:id="rId13"/>
    <p:sldId id="267" r:id="rId14"/>
    <p:sldId id="260" r:id="rId15"/>
    <p:sldId id="268" r:id="rId16"/>
    <p:sldId id="269" r:id="rId17"/>
    <p:sldId id="270" r:id="rId18"/>
    <p:sldId id="261" r:id="rId19"/>
    <p:sldId id="272" r:id="rId20"/>
    <p:sldId id="263" r:id="rId21"/>
    <p:sldId id="264" r:id="rId22"/>
    <p:sldId id="292" r:id="rId23"/>
    <p:sldId id="286" r:id="rId24"/>
    <p:sldId id="289" r:id="rId25"/>
    <p:sldId id="293" r:id="rId26"/>
    <p:sldId id="294" r:id="rId27"/>
    <p:sldId id="295" r:id="rId28"/>
    <p:sldId id="296" r:id="rId29"/>
    <p:sldId id="297" r:id="rId30"/>
    <p:sldId id="287" r:id="rId31"/>
    <p:sldId id="291" r:id="rId3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0" autoAdjust="0"/>
    <p:restoredTop sz="94598" autoAdjust="0"/>
  </p:normalViewPr>
  <p:slideViewPr>
    <p:cSldViewPr>
      <p:cViewPr>
        <p:scale>
          <a:sx n="100" d="100"/>
          <a:sy n="100" d="100"/>
        </p:scale>
        <p:origin x="-492" y="-29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74D0F2-976F-418E-8410-9E5DDAA05E15}" type="datetimeFigureOut">
              <a:rPr lang="uk-UA" smtClean="0"/>
              <a:t>12.04.2022</a:t>
            </a:fld>
            <a:endParaRPr lang="uk-UA"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A0E7B9-BBF7-48F4-87A6-B60852335D08}" type="slidenum">
              <a:rPr lang="uk-UA" smtClean="0"/>
              <a:t>‹#›</a:t>
            </a:fld>
            <a:endParaRPr lang="uk-UA" dirty="0"/>
          </a:p>
        </p:txBody>
      </p:sp>
    </p:spTree>
    <p:extLst>
      <p:ext uri="{BB962C8B-B14F-4D97-AF65-F5344CB8AC3E}">
        <p14:creationId xmlns:p14="http://schemas.microsoft.com/office/powerpoint/2010/main" val="352494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2A820681-B6B7-4CD5-B2C8-EE1D112C4D18}" type="datetime1">
              <a:rPr lang="ru-RU" smtClean="0"/>
              <a:t>12.04.2022</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7FAD507-B0D6-4109-99AD-63BC6C3393ED}" type="datetime1">
              <a:rPr lang="ru-RU" smtClean="0"/>
              <a:t>12.04.2022</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1F5E26C-4715-40BD-BE80-4A601E84E803}" type="datetime1">
              <a:rPr lang="ru-RU" smtClean="0"/>
              <a:t>12.04.2022</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3588419-0312-4D4D-BDB5-DDE864C8DB5A}" type="datetime1">
              <a:rPr lang="ru-RU" smtClean="0"/>
              <a:t>12.04.2022</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5" name="Title 94"/>
          <p:cNvSpPr>
            <a:spLocks noGrp="1"/>
          </p:cNvSpPr>
          <p:nvPr>
            <p:ph type="title"/>
          </p:nvPr>
        </p:nvSpPr>
        <p:spPr>
          <a:xfrm>
            <a:off x="457200" y="4463568"/>
            <a:ext cx="8305800" cy="1143000"/>
          </a:xfrm>
        </p:spPr>
        <p:txBody>
          <a:bodyPr/>
          <a:lstStyle/>
          <a:p>
            <a:r>
              <a:rPr lang="ru-RU" smtClean="0"/>
              <a:t>Образец заголовка</a:t>
            </a:r>
            <a:endParaRPr lang="en-US"/>
          </a:p>
        </p:txBody>
      </p:sp>
      <p:sp>
        <p:nvSpPr>
          <p:cNvPr id="2" name="Date Placeholder 1"/>
          <p:cNvSpPr>
            <a:spLocks noGrp="1"/>
          </p:cNvSpPr>
          <p:nvPr>
            <p:ph type="dt" sz="half" idx="10"/>
          </p:nvPr>
        </p:nvSpPr>
        <p:spPr/>
        <p:txBody>
          <a:bodyPr/>
          <a:lstStyle/>
          <a:p>
            <a:fld id="{5EA37F61-448D-4EE4-A29C-186244813DA4}" type="datetime1">
              <a:rPr lang="ru-RU" smtClean="0"/>
              <a:t>12.04.2022</a:t>
            </a:fld>
            <a:endParaRPr lang="ru-RU" dirty="0"/>
          </a:p>
        </p:txBody>
      </p:sp>
      <p:sp>
        <p:nvSpPr>
          <p:cNvPr id="91" name="Footer Placeholder 90"/>
          <p:cNvSpPr>
            <a:spLocks noGrp="1"/>
          </p:cNvSpPr>
          <p:nvPr>
            <p:ph type="ftr" sz="quarter" idx="11"/>
          </p:nvPr>
        </p:nvSpPr>
        <p:spPr/>
        <p:txBody>
          <a:bodyPr/>
          <a:lstStyle/>
          <a:p>
            <a:endParaRPr lang="ru-RU" dirty="0"/>
          </a:p>
        </p:txBody>
      </p:sp>
      <p:sp>
        <p:nvSpPr>
          <p:cNvPr id="92" name="Slide Number Placeholder 91"/>
          <p:cNvSpPr>
            <a:spLocks noGrp="1"/>
          </p:cNvSpPr>
          <p:nvPr>
            <p:ph type="sldNum" sz="quarter" idx="12"/>
          </p:nvPr>
        </p:nvSpPr>
        <p:spPr/>
        <p:txBody>
          <a:bodyPr/>
          <a:lstStyle/>
          <a:p>
            <a:fld id="{B19B0651-EE4F-4900-A07F-96A6BFA9D0F0}" type="slidenum">
              <a:rPr lang="ru-RU" smtClean="0"/>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97A4A499-50F7-4DDE-8396-E2232FEE5759}" type="datetime1">
              <a:rPr lang="ru-RU" smtClean="0"/>
              <a:t>12.04.2022</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6E9D128E-A303-4E33-9CE5-DF54B859370A}" type="datetime1">
              <a:rPr lang="ru-RU" smtClean="0"/>
              <a:t>12.04.2022</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ABD90AF2-10F7-4A1D-95F5-D7196D7C5760}" type="datetime1">
              <a:rPr lang="ru-RU" smtClean="0"/>
              <a:t>12.04.2022</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844843-09A7-4ED0-8ACE-82350FD19F71}" type="datetime1">
              <a:rPr lang="ru-RU" smtClean="0"/>
              <a:t>12.04.2022</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1E097C4-C484-488E-8B93-A340EED0F10F}" type="datetime1">
              <a:rPr lang="ru-RU" smtClean="0"/>
              <a:t>12.04.2022</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5" name="Date Placeholder 4"/>
          <p:cNvSpPr>
            <a:spLocks noGrp="1"/>
          </p:cNvSpPr>
          <p:nvPr>
            <p:ph type="dt" sz="half" idx="10"/>
          </p:nvPr>
        </p:nvSpPr>
        <p:spPr/>
        <p:txBody>
          <a:bodyPr/>
          <a:lstStyle/>
          <a:p>
            <a:fld id="{61B80C4C-88EB-4E1C-9156-3744B450C81F}" type="datetime1">
              <a:rPr lang="ru-RU" smtClean="0"/>
              <a:t>12.04.2022</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53F2C201-20F0-4F13-AB0D-6AECD71FBD0A}" type="datetime1">
              <a:rPr lang="ru-RU" smtClean="0"/>
              <a:t>12.04.2022</a:t>
            </a:fld>
            <a:endParaRPr lang="ru-RU" dirty="0"/>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ru-RU" dirty="0"/>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B19B0651-EE4F-4900-A07F-96A6BFA9D0F0}" type="slidenum">
              <a:rPr lang="ru-RU" smtClean="0"/>
              <a:t>‹#›</a:t>
            </a:fld>
            <a:endParaRPr lang="ru-RU" dirty="0"/>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420888"/>
            <a:ext cx="8229600" cy="1143000"/>
          </a:xfrm>
        </p:spPr>
        <p:txBody>
          <a:bodyPr>
            <a:noAutofit/>
          </a:bodyPr>
          <a:lstStyle/>
          <a:p>
            <a:pPr algn="ctr"/>
            <a:r>
              <a:rPr lang="en-US" sz="4400" cap="all" dirty="0" smtClean="0">
                <a:solidFill>
                  <a:schemeClr val="bg1"/>
                </a:solidFill>
              </a:rPr>
              <a:t/>
            </a:r>
            <a:br>
              <a:rPr lang="en-US" sz="4400" cap="all" dirty="0" smtClean="0">
                <a:solidFill>
                  <a:schemeClr val="bg1"/>
                </a:solidFill>
              </a:rPr>
            </a:br>
            <a:r>
              <a:rPr lang="en-US" sz="4400" cap="all" dirty="0">
                <a:solidFill>
                  <a:schemeClr val="bg1"/>
                </a:solidFill>
              </a:rPr>
              <a:t/>
            </a:r>
            <a:br>
              <a:rPr lang="en-US" sz="4400" cap="all" dirty="0">
                <a:solidFill>
                  <a:schemeClr val="bg1"/>
                </a:solidFill>
              </a:rPr>
            </a:br>
            <a:r>
              <a:rPr lang="en-US" sz="4400" cap="all" dirty="0" smtClean="0">
                <a:solidFill>
                  <a:schemeClr val="bg1"/>
                </a:solidFill>
              </a:rPr>
              <a:t/>
            </a:r>
            <a:br>
              <a:rPr lang="en-US" sz="4400" cap="all" dirty="0" smtClean="0">
                <a:solidFill>
                  <a:schemeClr val="bg1"/>
                </a:solidFill>
              </a:rPr>
            </a:br>
            <a:r>
              <a:rPr lang="en-US" sz="4400" cap="all" dirty="0">
                <a:solidFill>
                  <a:schemeClr val="bg1"/>
                </a:solidFill>
              </a:rPr>
              <a:t/>
            </a:r>
            <a:br>
              <a:rPr lang="en-US" sz="4400" cap="all" dirty="0">
                <a:solidFill>
                  <a:schemeClr val="bg1"/>
                </a:solidFill>
              </a:rPr>
            </a:br>
            <a:r>
              <a:rPr lang="en-US" sz="4400" b="0" cap="all" dirty="0">
                <a:solidFill>
                  <a:schemeClr val="bg1"/>
                </a:solidFill>
              </a:rPr>
              <a:t/>
            </a:r>
            <a:br>
              <a:rPr lang="en-US" sz="4400" b="0" cap="all" dirty="0">
                <a:solidFill>
                  <a:schemeClr val="bg1"/>
                </a:solidFill>
              </a:rPr>
            </a:br>
            <a:r>
              <a:rPr lang="ru-RU" sz="4400" cap="all" dirty="0">
                <a:solidFill>
                  <a:schemeClr val="bg1"/>
                </a:solidFill>
              </a:rPr>
              <a:t>функціональне та логічне програмування </a:t>
            </a:r>
            <a:br>
              <a:rPr lang="ru-RU" sz="4400" cap="all" dirty="0">
                <a:solidFill>
                  <a:schemeClr val="bg1"/>
                </a:solidFill>
              </a:rPr>
            </a:br>
            <a:endParaRPr lang="uk-UA" sz="4400" dirty="0">
              <a:solidFill>
                <a:schemeClr val="bg1"/>
              </a:solidFill>
              <a:latin typeface="Arial" panose="020B0604020202020204" pitchFamily="34" charset="0"/>
              <a:cs typeface="Arial" panose="020B0604020202020204" pitchFamily="34" charset="0"/>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9"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Tree>
    <p:extLst>
      <p:ext uri="{BB962C8B-B14F-4D97-AF65-F5344CB8AC3E}">
        <p14:creationId xmlns:p14="http://schemas.microsoft.com/office/powerpoint/2010/main" val="18911337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Предикати другого порядку</a:t>
            </a:r>
            <a:endParaRPr lang="ru-RU" dirty="0"/>
          </a:p>
        </p:txBody>
      </p:sp>
      <p:sp>
        <p:nvSpPr>
          <p:cNvPr id="3" name="Объект 2"/>
          <p:cNvSpPr>
            <a:spLocks noGrp="1"/>
          </p:cNvSpPr>
          <p:nvPr>
            <p:ph idx="1"/>
          </p:nvPr>
        </p:nvSpPr>
        <p:spPr/>
        <p:txBody>
          <a:bodyPr>
            <a:normAutofit/>
          </a:bodyPr>
          <a:lstStyle/>
          <a:p>
            <a:r>
              <a:rPr lang="uk-UA" dirty="0">
                <a:solidFill>
                  <a:schemeClr val="bg1"/>
                </a:solidFill>
                <a:latin typeface="Arial" panose="020B0604020202020204" pitchFamily="34" charset="0"/>
                <a:cs typeface="Arial" panose="020B0604020202020204" pitchFamily="34" charset="0"/>
              </a:rPr>
              <a:t>Ще одна важлива відмінність предикату findall від bagof: у випадку, якщо немає жодного рішення </a:t>
            </a:r>
            <a:r>
              <a:rPr lang="uk-UA" dirty="0" smtClean="0">
                <a:solidFill>
                  <a:schemeClr val="bg1"/>
                </a:solidFill>
                <a:latin typeface="Arial" panose="020B0604020202020204" pitchFamily="34" charset="0"/>
                <a:cs typeface="Arial" panose="020B0604020202020204" pitchFamily="34" charset="0"/>
              </a:rPr>
              <a:t>цілі </a:t>
            </a:r>
            <a:r>
              <a:rPr lang="uk-UA" dirty="0">
                <a:solidFill>
                  <a:schemeClr val="bg1"/>
                </a:solidFill>
                <a:latin typeface="Arial" panose="020B0604020202020204" pitchFamily="34" charset="0"/>
                <a:cs typeface="Arial" panose="020B0604020202020204" pitchFamily="34" charset="0"/>
              </a:rPr>
              <a:t>Goal, </a:t>
            </a:r>
            <a:r>
              <a:rPr lang="uk-UA" dirty="0" smtClean="0">
                <a:solidFill>
                  <a:schemeClr val="bg1"/>
                </a:solidFill>
                <a:latin typeface="Arial" panose="020B0604020202020204" pitchFamily="34" charset="0"/>
                <a:cs typeface="Arial" panose="020B0604020202020204" pitchFamily="34" charset="0"/>
              </a:rPr>
              <a:t>значення предикату </a:t>
            </a:r>
            <a:r>
              <a:rPr lang="uk-UA" dirty="0">
                <a:solidFill>
                  <a:schemeClr val="bg1"/>
                </a:solidFill>
                <a:latin typeface="Arial" panose="020B0604020202020204" pitchFamily="34" charset="0"/>
                <a:cs typeface="Arial" panose="020B0604020202020204" pitchFamily="34" charset="0"/>
              </a:rPr>
              <a:t>findall все одно </a:t>
            </a:r>
            <a:r>
              <a:rPr lang="uk-UA" dirty="0" smtClean="0">
                <a:solidFill>
                  <a:schemeClr val="bg1"/>
                </a:solidFill>
                <a:latin typeface="Arial" panose="020B0604020202020204" pitchFamily="34" charset="0"/>
                <a:cs typeface="Arial" panose="020B0604020202020204" pitchFamily="34" charset="0"/>
              </a:rPr>
              <a:t>є істина, </a:t>
            </a:r>
            <a:r>
              <a:rPr lang="uk-UA" dirty="0">
                <a:solidFill>
                  <a:schemeClr val="bg1"/>
                </a:solidFill>
                <a:latin typeface="Arial" panose="020B0604020202020204" pitchFamily="34" charset="0"/>
                <a:cs typeface="Arial" panose="020B0604020202020204" pitchFamily="34" charset="0"/>
              </a:rPr>
              <a:t>а результуючий список є </a:t>
            </a:r>
            <a:r>
              <a:rPr lang="uk-UA" dirty="0" smtClean="0">
                <a:solidFill>
                  <a:schemeClr val="bg1"/>
                </a:solidFill>
                <a:latin typeface="Arial" panose="020B0604020202020204" pitchFamily="34" charset="0"/>
                <a:cs typeface="Arial" panose="020B0604020202020204" pitchFamily="34" charset="0"/>
              </a:rPr>
              <a:t>порожнім.</a:t>
            </a:r>
          </a:p>
          <a:p>
            <a:endParaRPr lang="en-US" dirty="0" smtClean="0">
              <a:solidFill>
                <a:srgbClr val="FF0000"/>
              </a:solidFill>
              <a:latin typeface="Arial" panose="020B0604020202020204" pitchFamily="34" charset="0"/>
              <a:cs typeface="Arial" panose="020B0604020202020204" pitchFamily="34" charset="0"/>
            </a:endParaRPr>
          </a:p>
          <a:p>
            <a:r>
              <a:rPr lang="en-US" dirty="0" smtClean="0">
                <a:solidFill>
                  <a:schemeClr val="bg1"/>
                </a:solidFill>
                <a:latin typeface="Arial" panose="020B0604020202020204" pitchFamily="34" charset="0"/>
                <a:cs typeface="Arial" panose="020B0604020202020204" pitchFamily="34" charset="0"/>
              </a:rPr>
              <a:t>g(C</a:t>
            </a:r>
            <a:r>
              <a:rPr lang="en-US" dirty="0">
                <a:solidFill>
                  <a:schemeClr val="bg1"/>
                </a:solidFill>
                <a:latin typeface="Arial" panose="020B0604020202020204" pitchFamily="34" charset="0"/>
                <a:cs typeface="Arial" panose="020B0604020202020204" pitchFamily="34" charset="0"/>
              </a:rPr>
              <a:t>):-bagof(Y,parent(tom,Y),C</a:t>
            </a:r>
            <a:r>
              <a:rPr lang="en-US" dirty="0" smtClean="0">
                <a:solidFill>
                  <a:schemeClr val="bg1"/>
                </a:solidFill>
                <a:latin typeface="Arial" panose="020B0604020202020204" pitchFamily="34" charset="0"/>
                <a:cs typeface="Arial" panose="020B0604020202020204" pitchFamily="34" charset="0"/>
              </a:rPr>
              <a:t>).  false</a:t>
            </a:r>
          </a:p>
          <a:p>
            <a:r>
              <a:rPr lang="en-US" dirty="0" smtClean="0">
                <a:solidFill>
                  <a:schemeClr val="bg1"/>
                </a:solidFill>
                <a:latin typeface="Arial" panose="020B0604020202020204" pitchFamily="34" charset="0"/>
                <a:cs typeface="Arial" panose="020B0604020202020204" pitchFamily="34" charset="0"/>
              </a:rPr>
              <a:t>f(C</a:t>
            </a:r>
            <a:r>
              <a:rPr lang="en-US" dirty="0">
                <a:solidFill>
                  <a:schemeClr val="bg1"/>
                </a:solidFill>
                <a:latin typeface="Arial" panose="020B0604020202020204" pitchFamily="34" charset="0"/>
                <a:cs typeface="Arial" panose="020B0604020202020204" pitchFamily="34" charset="0"/>
              </a:rPr>
              <a:t>):-findall(Y,parent(tom,Y),C). </a:t>
            </a:r>
            <a:r>
              <a:rPr lang="en-US" dirty="0" smtClean="0">
                <a:solidFill>
                  <a:schemeClr val="bg1"/>
                </a:solidFill>
                <a:latin typeface="Arial" panose="020B0604020202020204" pitchFamily="34" charset="0"/>
                <a:cs typeface="Arial" panose="020B0604020202020204" pitchFamily="34" charset="0"/>
              </a:rPr>
              <a:t>  C </a:t>
            </a:r>
            <a:r>
              <a:rPr lang="en-US" dirty="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a:t>
            </a:r>
          </a:p>
          <a:p>
            <a:r>
              <a:rPr lang="en-US" dirty="0" smtClean="0">
                <a:solidFill>
                  <a:schemeClr val="bg1"/>
                </a:solidFill>
                <a:latin typeface="Arial" panose="020B0604020202020204" pitchFamily="34" charset="0"/>
                <a:cs typeface="Arial" panose="020B0604020202020204" pitchFamily="34" charset="0"/>
              </a:rPr>
              <a:t>u(C):-setof(Y,parent(tom,Y</a:t>
            </a:r>
            <a:r>
              <a:rPr lang="en-US" dirty="0">
                <a:solidFill>
                  <a:schemeClr val="bg1"/>
                </a:solidFill>
                <a:latin typeface="Arial" panose="020B0604020202020204" pitchFamily="34" charset="0"/>
                <a:cs typeface="Arial" panose="020B0604020202020204" pitchFamily="34" charset="0"/>
              </a:rPr>
              <a:t>),C).  </a:t>
            </a:r>
            <a:r>
              <a:rPr lang="en-US" dirty="0" smtClean="0">
                <a:solidFill>
                  <a:schemeClr val="bg1"/>
                </a:solidFill>
                <a:latin typeface="Arial" panose="020B0604020202020204" pitchFamily="34" charset="0"/>
                <a:cs typeface="Arial" panose="020B0604020202020204" pitchFamily="34" charset="0"/>
              </a:rPr>
              <a:t>  false</a:t>
            </a:r>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10</a:t>
            </a:fld>
            <a:endParaRPr lang="ru-RU" dirty="0"/>
          </a:p>
        </p:txBody>
      </p:sp>
    </p:spTree>
    <p:extLst>
      <p:ext uri="{BB962C8B-B14F-4D97-AF65-F5344CB8AC3E}">
        <p14:creationId xmlns:p14="http://schemas.microsoft.com/office/powerpoint/2010/main" val="2951781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smtClean="0">
                <a:solidFill>
                  <a:schemeClr val="bg1"/>
                </a:solidFill>
                <a:latin typeface="Arial" panose="020B0604020202020204" pitchFamily="34" charset="0"/>
                <a:cs typeface="Arial" panose="020B0604020202020204" pitchFamily="34" charset="0"/>
              </a:rPr>
              <a:t>Множини</a:t>
            </a:r>
            <a:endParaRPr lang="ru-RU" b="0" dirty="0"/>
          </a:p>
        </p:txBody>
      </p:sp>
      <p:sp>
        <p:nvSpPr>
          <p:cNvPr id="3" name="Объект 2"/>
          <p:cNvSpPr>
            <a:spLocks noGrp="1"/>
          </p:cNvSpPr>
          <p:nvPr>
            <p:ph idx="1"/>
          </p:nvPr>
        </p:nvSpPr>
        <p:spPr/>
        <p:txBody>
          <a:bodyPr/>
          <a:lstStyle/>
          <a:p>
            <a:r>
              <a:rPr lang="ru-RU" dirty="0" smtClean="0">
                <a:solidFill>
                  <a:schemeClr val="bg1"/>
                </a:solidFill>
                <a:latin typeface="Arial" panose="020B0604020202020204" pitchFamily="34" charset="0"/>
                <a:cs typeface="Arial" panose="020B0604020202020204" pitchFamily="34" charset="0"/>
              </a:rPr>
              <a:t>Під множиною будемо розуміти просто </a:t>
            </a:r>
            <a:r>
              <a:rPr lang="ru-RU" dirty="0">
                <a:solidFill>
                  <a:schemeClr val="bg1"/>
                </a:solidFill>
                <a:latin typeface="Arial" panose="020B0604020202020204" pitchFamily="34" charset="0"/>
                <a:cs typeface="Arial" panose="020B0604020202020204" pitchFamily="34" charset="0"/>
              </a:rPr>
              <a:t>список, </a:t>
            </a:r>
            <a:r>
              <a:rPr lang="ru-RU" dirty="0" smtClean="0">
                <a:solidFill>
                  <a:schemeClr val="bg1"/>
                </a:solidFill>
                <a:latin typeface="Arial" panose="020B0604020202020204" pitchFamily="34" charset="0"/>
                <a:cs typeface="Arial" panose="020B0604020202020204" pitchFamily="34" charset="0"/>
              </a:rPr>
              <a:t>який </a:t>
            </a:r>
            <a:r>
              <a:rPr lang="ru-RU" dirty="0">
                <a:solidFill>
                  <a:schemeClr val="bg1"/>
                </a:solidFill>
                <a:latin typeface="Arial" panose="020B0604020202020204" pitchFamily="34" charset="0"/>
                <a:cs typeface="Arial" panose="020B0604020202020204" pitchFamily="34" charset="0"/>
              </a:rPr>
              <a:t>не </a:t>
            </a:r>
            <a:r>
              <a:rPr lang="ru-RU" dirty="0" smtClean="0">
                <a:solidFill>
                  <a:schemeClr val="bg1"/>
                </a:solidFill>
                <a:latin typeface="Arial" panose="020B0604020202020204" pitchFamily="34" charset="0"/>
                <a:cs typeface="Arial" panose="020B0604020202020204" pitchFamily="34" charset="0"/>
              </a:rPr>
              <a:t>містить повторних </a:t>
            </a:r>
            <a:r>
              <a:rPr lang="uk-UA" dirty="0">
                <a:solidFill>
                  <a:schemeClr val="bg1"/>
                </a:solidFill>
                <a:latin typeface="Arial" panose="020B0604020202020204" pitchFamily="34" charset="0"/>
                <a:cs typeface="Arial" panose="020B0604020202020204" pitchFamily="34" charset="0"/>
              </a:rPr>
              <a:t>входжень </a:t>
            </a:r>
            <a:r>
              <a:rPr lang="uk-UA" dirty="0" smtClean="0">
                <a:solidFill>
                  <a:schemeClr val="bg1"/>
                </a:solidFill>
                <a:latin typeface="Arial" panose="020B0604020202020204" pitchFamily="34" charset="0"/>
                <a:cs typeface="Arial" panose="020B0604020202020204" pitchFamily="34" charset="0"/>
              </a:rPr>
              <a:t>елементів</a:t>
            </a:r>
            <a:r>
              <a:rPr lang="ru-RU" dirty="0" smtClean="0">
                <a:solidFill>
                  <a:schemeClr val="bg1"/>
                </a:solidFill>
                <a:latin typeface="Arial" panose="020B0604020202020204" pitchFamily="34" charset="0"/>
                <a:cs typeface="Arial" panose="020B0604020202020204" pitchFamily="34" charset="0"/>
              </a:rPr>
              <a:t>.</a:t>
            </a:r>
          </a:p>
          <a:p>
            <a:r>
              <a:rPr lang="uk-UA" dirty="0" smtClean="0">
                <a:solidFill>
                  <a:schemeClr val="bg1"/>
                </a:solidFill>
                <a:latin typeface="Arial" panose="020B0604020202020204" pitchFamily="34" charset="0"/>
                <a:cs typeface="Arial" panose="020B0604020202020204" pitchFamily="34" charset="0"/>
              </a:rPr>
              <a:t>Іншими </a:t>
            </a:r>
            <a:r>
              <a:rPr lang="uk-UA" dirty="0">
                <a:solidFill>
                  <a:schemeClr val="bg1"/>
                </a:solidFill>
                <a:latin typeface="Arial" panose="020B0604020202020204" pitchFamily="34" charset="0"/>
                <a:cs typeface="Arial" panose="020B0604020202020204" pitchFamily="34" charset="0"/>
              </a:rPr>
              <a:t>словами, </a:t>
            </a:r>
            <a:r>
              <a:rPr lang="uk-UA" dirty="0" smtClean="0">
                <a:solidFill>
                  <a:schemeClr val="bg1"/>
                </a:solidFill>
                <a:latin typeface="Arial" panose="020B0604020202020204" pitchFamily="34" charset="0"/>
                <a:cs typeface="Arial" panose="020B0604020202020204" pitchFamily="34" charset="0"/>
              </a:rPr>
              <a:t>в нашій </a:t>
            </a:r>
            <a:r>
              <a:rPr lang="uk-UA" dirty="0">
                <a:solidFill>
                  <a:schemeClr val="bg1"/>
                </a:solidFill>
                <a:latin typeface="Arial" panose="020B0604020202020204" pitchFamily="34" charset="0"/>
                <a:cs typeface="Arial" panose="020B0604020202020204" pitchFamily="34" charset="0"/>
              </a:rPr>
              <a:t>множині будь-яке значення не може зустрічатися більше одного разу</a:t>
            </a:r>
            <a:r>
              <a:rPr lang="uk-UA" dirty="0" smtClean="0">
                <a:solidFill>
                  <a:schemeClr val="bg1"/>
                </a:solidFill>
                <a:latin typeface="Arial" panose="020B0604020202020204" pitchFamily="34" charset="0"/>
                <a:cs typeface="Arial" panose="020B0604020202020204" pitchFamily="34" charset="0"/>
              </a:rPr>
              <a:t>.</a:t>
            </a:r>
          </a:p>
          <a:p>
            <a:endParaRPr lang="uk-UA"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list_set([],[]).</a:t>
            </a:r>
            <a:endParaRPr lang="ru-RU"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list_set ([H|T],[H|T1]) :–delete_all(H,T,T2), </a:t>
            </a:r>
            <a:endParaRPr lang="uk-UA" dirty="0" smtClean="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list_set </a:t>
            </a:r>
            <a:r>
              <a:rPr lang="en-US" dirty="0">
                <a:solidFill>
                  <a:schemeClr val="bg1"/>
                </a:solidFill>
                <a:latin typeface="Arial" panose="020B0604020202020204" pitchFamily="34" charset="0"/>
                <a:cs typeface="Arial" panose="020B0604020202020204" pitchFamily="34" charset="0"/>
              </a:rPr>
              <a:t>(T2,T1).</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11</a:t>
            </a:fld>
            <a:endParaRPr lang="ru-RU" dirty="0"/>
          </a:p>
        </p:txBody>
      </p:sp>
    </p:spTree>
    <p:extLst>
      <p:ext uri="{BB962C8B-B14F-4D97-AF65-F5344CB8AC3E}">
        <p14:creationId xmlns:p14="http://schemas.microsoft.com/office/powerpoint/2010/main" val="402237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smtClean="0">
                <a:solidFill>
                  <a:schemeClr val="bg1"/>
                </a:solidFill>
                <a:latin typeface="Arial" panose="020B0604020202020204" pitchFamily="34" charset="0"/>
                <a:cs typeface="Arial" panose="020B0604020202020204" pitchFamily="34" charset="0"/>
              </a:rPr>
              <a:t>Дії над множинами</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12</a:t>
            </a:fld>
            <a:endParaRPr lang="ru-RU" dirty="0"/>
          </a:p>
        </p:txBody>
      </p:sp>
      <p:pic>
        <p:nvPicPr>
          <p:cNvPr id="5122" name="Picture 2" descr="C:\Users\Владелец\Pictures\множества.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49085" y="1600200"/>
            <a:ext cx="6245829"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4673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Об'єднання множин</a:t>
            </a:r>
            <a:endParaRPr lang="ru-RU" dirty="0"/>
          </a:p>
        </p:txBody>
      </p:sp>
      <p:sp>
        <p:nvSpPr>
          <p:cNvPr id="3" name="Объект 2"/>
          <p:cNvSpPr>
            <a:spLocks noGrp="1"/>
          </p:cNvSpPr>
          <p:nvPr>
            <p:ph idx="1"/>
          </p:nvPr>
        </p:nvSpPr>
        <p:spPr/>
        <p:txBody>
          <a:bodyPr/>
          <a:lstStyle/>
          <a:p>
            <a:r>
              <a:rPr lang="uk-UA" dirty="0" smtClean="0">
                <a:solidFill>
                  <a:schemeClr val="bg1"/>
                </a:solidFill>
                <a:latin typeface="Arial" panose="020B0604020202020204" pitchFamily="34" charset="0"/>
                <a:cs typeface="Arial" panose="020B0604020202020204" pitchFamily="34" charset="0"/>
              </a:rPr>
              <a:t>Під об'єднанням </a:t>
            </a:r>
            <a:r>
              <a:rPr lang="uk-UA" dirty="0">
                <a:solidFill>
                  <a:schemeClr val="bg1"/>
                </a:solidFill>
                <a:latin typeface="Arial" panose="020B0604020202020204" pitchFamily="34" charset="0"/>
                <a:cs typeface="Arial" panose="020B0604020202020204" pitchFamily="34" charset="0"/>
              </a:rPr>
              <a:t>двох множин розуміють</a:t>
            </a:r>
            <a:endParaRPr lang="ru-RU" dirty="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множину, </a:t>
            </a:r>
            <a:r>
              <a:rPr lang="uk-UA" dirty="0">
                <a:solidFill>
                  <a:schemeClr val="bg1"/>
                </a:solidFill>
                <a:latin typeface="Arial" panose="020B0604020202020204" pitchFamily="34" charset="0"/>
                <a:cs typeface="Arial" panose="020B0604020202020204" pitchFamily="34" charset="0"/>
              </a:rPr>
              <a:t>елементи </a:t>
            </a:r>
            <a:r>
              <a:rPr lang="uk-UA" dirty="0" smtClean="0">
                <a:solidFill>
                  <a:schemeClr val="bg1"/>
                </a:solidFill>
                <a:latin typeface="Arial" panose="020B0604020202020204" pitchFamily="34" charset="0"/>
                <a:cs typeface="Arial" panose="020B0604020202020204" pitchFamily="34" charset="0"/>
              </a:rPr>
              <a:t>якої </a:t>
            </a:r>
            <a:r>
              <a:rPr lang="uk-UA" dirty="0">
                <a:solidFill>
                  <a:schemeClr val="bg1"/>
                </a:solidFill>
                <a:latin typeface="Arial" panose="020B0604020202020204" pitchFamily="34" charset="0"/>
                <a:cs typeface="Arial" panose="020B0604020202020204" pitchFamily="34" charset="0"/>
              </a:rPr>
              <a:t>належать або </a:t>
            </a:r>
            <a:r>
              <a:rPr lang="uk-UA" dirty="0" smtClean="0">
                <a:solidFill>
                  <a:schemeClr val="bg1"/>
                </a:solidFill>
                <a:latin typeface="Arial" panose="020B0604020202020204" pitchFamily="34" charset="0"/>
                <a:cs typeface="Arial" panose="020B0604020202020204" pitchFamily="34" charset="0"/>
              </a:rPr>
              <a:t>першій, </a:t>
            </a:r>
            <a:r>
              <a:rPr lang="uk-UA" dirty="0">
                <a:solidFill>
                  <a:schemeClr val="bg1"/>
                </a:solidFill>
                <a:latin typeface="Arial" panose="020B0604020202020204" pitchFamily="34" charset="0"/>
                <a:cs typeface="Arial" panose="020B0604020202020204" pitchFamily="34" charset="0"/>
              </a:rPr>
              <a:t>або </a:t>
            </a:r>
            <a:r>
              <a:rPr lang="uk-UA" dirty="0" smtClean="0">
                <a:solidFill>
                  <a:schemeClr val="bg1"/>
                </a:solidFill>
                <a:latin typeface="Arial" panose="020B0604020202020204" pitchFamily="34" charset="0"/>
                <a:cs typeface="Arial" panose="020B0604020202020204" pitchFamily="34" charset="0"/>
              </a:rPr>
              <a:t>другій множині. </a:t>
            </a:r>
            <a:r>
              <a:rPr lang="uk-UA" dirty="0">
                <a:solidFill>
                  <a:schemeClr val="bg1"/>
                </a:solidFill>
                <a:latin typeface="Arial" panose="020B0604020202020204" pitchFamily="34" charset="0"/>
                <a:cs typeface="Arial" panose="020B0604020202020204" pitchFamily="34" charset="0"/>
              </a:rPr>
              <a:t>Позначається об'єднання множин A та B </a:t>
            </a:r>
            <a:r>
              <a:rPr lang="uk-UA" dirty="0" smtClean="0">
                <a:solidFill>
                  <a:schemeClr val="bg1"/>
                </a:solidFill>
                <a:latin typeface="Arial" panose="020B0604020202020204" pitchFamily="34" charset="0"/>
                <a:cs typeface="Arial" panose="020B0604020202020204" pitchFamily="34" charset="0"/>
              </a:rPr>
              <a:t>через          .</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13</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3794788179"/>
              </p:ext>
            </p:extLst>
          </p:nvPr>
        </p:nvGraphicFramePr>
        <p:xfrm>
          <a:off x="2052092" y="2852936"/>
          <a:ext cx="647700" cy="352425"/>
        </p:xfrm>
        <a:graphic>
          <a:graphicData uri="http://schemas.openxmlformats.org/presentationml/2006/ole">
            <mc:AlternateContent xmlns:mc="http://schemas.openxmlformats.org/markup-compatibility/2006">
              <mc:Choice xmlns:v="urn:schemas-microsoft-com:vml" Requires="v">
                <p:oleObj spid="_x0000_s2103" name="Формула" r:id="rId3" imgW="469696" imgH="215806" progId="Equation.3">
                  <p:embed/>
                </p:oleObj>
              </mc:Choice>
              <mc:Fallback>
                <p:oleObj name="Формула" r:id="rId3" imgW="469696" imgH="215806" progId="Equation.3">
                  <p:embed/>
                  <p:pic>
                    <p:nvPicPr>
                      <p:cNvPr id="0" name="Объект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2092" y="2852936"/>
                        <a:ext cx="647700"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5982333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Об'єднання множин</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rmAutofit/>
          </a:bodyPr>
          <a:lstStyle/>
          <a:p>
            <a:r>
              <a:rPr lang="en-US" dirty="0">
                <a:solidFill>
                  <a:schemeClr val="bg1"/>
                </a:solidFill>
                <a:latin typeface="Arial" panose="020B0604020202020204" pitchFamily="34" charset="0"/>
                <a:cs typeface="Arial" panose="020B0604020202020204" pitchFamily="34" charset="0"/>
              </a:rPr>
              <a:t>union([ ],B,B).</a:t>
            </a:r>
          </a:p>
          <a:p>
            <a:r>
              <a:rPr lang="en-US" dirty="0">
                <a:solidFill>
                  <a:schemeClr val="bg1"/>
                </a:solidFill>
                <a:latin typeface="Arial" panose="020B0604020202020204" pitchFamily="34" charset="0"/>
                <a:cs typeface="Arial" panose="020B0604020202020204" pitchFamily="34" charset="0"/>
              </a:rPr>
              <a:t>union([H|Ta],B,S):-member(H,B),union(Ta,B,S).</a:t>
            </a:r>
          </a:p>
          <a:p>
            <a:r>
              <a:rPr lang="en-US" dirty="0">
                <a:solidFill>
                  <a:schemeClr val="bg1"/>
                </a:solidFill>
                <a:latin typeface="Arial" panose="020B0604020202020204" pitchFamily="34" charset="0"/>
                <a:cs typeface="Arial" panose="020B0604020202020204" pitchFamily="34" charset="0"/>
              </a:rPr>
              <a:t>union([H|Ta],B</a:t>
            </a:r>
            <a:r>
              <a:rPr lang="en-US" dirty="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H|Ts]</a:t>
            </a:r>
            <a:r>
              <a:rPr lang="en-US" dirty="0" smtClean="0">
                <a:solidFill>
                  <a:schemeClr val="bg1"/>
                </a:solidFill>
                <a:latin typeface="Arial" panose="020B0604020202020204" pitchFamily="34" charset="0"/>
                <a:cs typeface="Arial" panose="020B0604020202020204" pitchFamily="34" charset="0"/>
              </a:rPr>
              <a:t>):-union(</a:t>
            </a:r>
            <a:r>
              <a:rPr lang="en-US" dirty="0" err="1" smtClean="0">
                <a:solidFill>
                  <a:schemeClr val="bg1"/>
                </a:solidFill>
                <a:latin typeface="Arial" panose="020B0604020202020204" pitchFamily="34" charset="0"/>
                <a:cs typeface="Arial" panose="020B0604020202020204" pitchFamily="34" charset="0"/>
              </a:rPr>
              <a:t>Ta,B</a:t>
            </a:r>
            <a:r>
              <a:rPr lang="en-US" dirty="0" err="1" smtClean="0">
                <a:solidFill>
                  <a:schemeClr val="bg1"/>
                </a:solidFill>
                <a:latin typeface="Arial" panose="020B0604020202020204" pitchFamily="34" charset="0"/>
                <a:cs typeface="Arial" panose="020B0604020202020204" pitchFamily="34" charset="0"/>
              </a:rPr>
              <a:t>,Ts</a:t>
            </a:r>
            <a:r>
              <a:rPr lang="en-US" dirty="0" smtClean="0">
                <a:solidFill>
                  <a:schemeClr val="bg1"/>
                </a:solidFill>
                <a:latin typeface="Arial" panose="020B0604020202020204" pitchFamily="34" charset="0"/>
                <a:cs typeface="Arial" panose="020B0604020202020204" pitchFamily="34" charset="0"/>
              </a:rPr>
              <a:t>).</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Об'єднанням порожньої множини з будь якою множиною </a:t>
            </a:r>
            <a:r>
              <a:rPr lang="en-US" dirty="0" smtClean="0">
                <a:solidFill>
                  <a:schemeClr val="bg1"/>
                </a:solidFill>
                <a:latin typeface="Arial" panose="020B0604020202020204" pitchFamily="34" charset="0"/>
                <a:cs typeface="Arial" panose="020B0604020202020204" pitchFamily="34" charset="0"/>
              </a:rPr>
              <a:t>B</a:t>
            </a:r>
            <a:r>
              <a:rPr lang="uk-UA" dirty="0" smtClean="0">
                <a:solidFill>
                  <a:schemeClr val="bg1"/>
                </a:solidFill>
                <a:latin typeface="Arial" panose="020B0604020202020204" pitchFamily="34" charset="0"/>
                <a:cs typeface="Arial" panose="020B0604020202020204" pitchFamily="34" charset="0"/>
              </a:rPr>
              <a:t> є сама множина </a:t>
            </a:r>
            <a:r>
              <a:rPr lang="en-US" dirty="0" smtClean="0">
                <a:solidFill>
                  <a:schemeClr val="bg1"/>
                </a:solidFill>
                <a:latin typeface="Arial" panose="020B0604020202020204" pitchFamily="34" charset="0"/>
                <a:cs typeface="Arial" panose="020B0604020202020204" pitchFamily="34" charset="0"/>
              </a:rPr>
              <a:t>B</a:t>
            </a:r>
            <a:r>
              <a:rPr lang="uk-UA" dirty="0" smtClean="0">
                <a:solidFill>
                  <a:schemeClr val="bg1"/>
                </a:solidFill>
                <a:latin typeface="Arial" panose="020B0604020202020204" pitchFamily="34" charset="0"/>
                <a:cs typeface="Arial" panose="020B0604020202020204" pitchFamily="34" charset="0"/>
              </a:rPr>
              <a:t>.</a:t>
            </a:r>
          </a:p>
          <a:p>
            <a:r>
              <a:rPr lang="uk-UA" dirty="0" smtClean="0">
                <a:solidFill>
                  <a:schemeClr val="bg1"/>
                </a:solidFill>
                <a:latin typeface="Arial" panose="020B0604020202020204" pitchFamily="34" charset="0"/>
                <a:cs typeface="Arial" panose="020B0604020202020204" pitchFamily="34" charset="0"/>
              </a:rPr>
              <a:t> Якщо голова множини А належить до множини </a:t>
            </a:r>
            <a:r>
              <a:rPr lang="en-US" dirty="0" smtClean="0">
                <a:solidFill>
                  <a:schemeClr val="bg1"/>
                </a:solidFill>
                <a:latin typeface="Arial" panose="020B0604020202020204" pitchFamily="34" charset="0"/>
                <a:cs typeface="Arial" panose="020B0604020202020204" pitchFamily="34" charset="0"/>
              </a:rPr>
              <a:t>B</a:t>
            </a:r>
            <a:r>
              <a:rPr lang="uk-UA" dirty="0" smtClean="0">
                <a:solidFill>
                  <a:schemeClr val="bg1"/>
                </a:solidFill>
                <a:latin typeface="Arial" panose="020B0604020202020204" pitchFamily="34" charset="0"/>
                <a:cs typeface="Arial" panose="020B0604020202020204" pitchFamily="34" charset="0"/>
              </a:rPr>
              <a:t>, то цей елемент до результату не приєднується.</a:t>
            </a:r>
          </a:p>
          <a:p>
            <a:r>
              <a:rPr lang="uk-UA" dirty="0" smtClean="0">
                <a:solidFill>
                  <a:schemeClr val="bg1"/>
                </a:solidFill>
                <a:latin typeface="Arial" panose="020B0604020202020204" pitchFamily="34" charset="0"/>
                <a:cs typeface="Arial" panose="020B0604020202020204" pitchFamily="34" charset="0"/>
              </a:rPr>
              <a:t>Інакше </a:t>
            </a:r>
            <a:r>
              <a:rPr lang="uk-UA" dirty="0">
                <a:solidFill>
                  <a:schemeClr val="bg1"/>
                </a:solidFill>
                <a:latin typeface="Arial" panose="020B0604020202020204" pitchFamily="34" charset="0"/>
                <a:cs typeface="Arial" panose="020B0604020202020204" pitchFamily="34" charset="0"/>
              </a:rPr>
              <a:t>елемент </a:t>
            </a:r>
            <a:r>
              <a:rPr lang="en-US" dirty="0" smtClean="0">
                <a:solidFill>
                  <a:schemeClr val="bg1"/>
                </a:solidFill>
                <a:latin typeface="Arial" panose="020B0604020202020204" pitchFamily="34" charset="0"/>
                <a:cs typeface="Arial" panose="020B0604020202020204" pitchFamily="34" charset="0"/>
              </a:rPr>
              <a:t>H</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приєднується </a:t>
            </a:r>
            <a:r>
              <a:rPr lang="uk-UA" dirty="0" smtClean="0">
                <a:solidFill>
                  <a:schemeClr val="bg1"/>
                </a:solidFill>
                <a:latin typeface="Arial" panose="020B0604020202020204" pitchFamily="34" charset="0"/>
                <a:cs typeface="Arial" panose="020B0604020202020204" pitchFamily="34" charset="0"/>
              </a:rPr>
              <a:t>до результату.</a:t>
            </a:r>
            <a:endParaRPr lang="uk-UA" dirty="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 </a:t>
            </a:r>
          </a:p>
          <a:p>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14</a:t>
            </a:fld>
            <a:endParaRPr lang="ru-RU" dirty="0"/>
          </a:p>
        </p:txBody>
      </p:sp>
    </p:spTree>
    <p:extLst>
      <p:ext uri="{BB962C8B-B14F-4D97-AF65-F5344CB8AC3E}">
        <p14:creationId xmlns:p14="http://schemas.microsoft.com/office/powerpoint/2010/main" val="7236103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Перетин множин</a:t>
            </a:r>
            <a:r>
              <a:rPr lang="ru-RU" dirty="0"/>
              <a:t/>
            </a:r>
            <a:br>
              <a:rPr lang="ru-RU" dirty="0"/>
            </a:br>
            <a:endParaRPr lang="ru-RU" dirty="0"/>
          </a:p>
        </p:txBody>
      </p:sp>
      <p:sp>
        <p:nvSpPr>
          <p:cNvPr id="3" name="Объект 2"/>
          <p:cNvSpPr>
            <a:spLocks noGrp="1"/>
          </p:cNvSpPr>
          <p:nvPr>
            <p:ph idx="1"/>
          </p:nvPr>
        </p:nvSpPr>
        <p:spPr/>
        <p:txBody>
          <a:bodyPr/>
          <a:lstStyle/>
          <a:p>
            <a:r>
              <a:rPr lang="uk-UA" dirty="0" smtClean="0">
                <a:solidFill>
                  <a:schemeClr val="bg1"/>
                </a:solidFill>
                <a:latin typeface="Arial" panose="020B0604020202020204" pitchFamily="34" charset="0"/>
                <a:cs typeface="Arial" panose="020B0604020202020204" pitchFamily="34" charset="0"/>
              </a:rPr>
              <a:t>Перетин </a:t>
            </a:r>
            <a:r>
              <a:rPr lang="uk-UA" dirty="0">
                <a:solidFill>
                  <a:schemeClr val="bg1"/>
                </a:solidFill>
                <a:latin typeface="Arial" panose="020B0604020202020204" pitchFamily="34" charset="0"/>
                <a:cs typeface="Arial" panose="020B0604020202020204" pitchFamily="34" charset="0"/>
              </a:rPr>
              <a:t>двох множин - це </a:t>
            </a:r>
            <a:r>
              <a:rPr lang="uk-UA" dirty="0" smtClean="0">
                <a:solidFill>
                  <a:schemeClr val="bg1"/>
                </a:solidFill>
                <a:latin typeface="Arial" panose="020B0604020202020204" pitchFamily="34" charset="0"/>
                <a:cs typeface="Arial" panose="020B0604020202020204" pitchFamily="34" charset="0"/>
              </a:rPr>
              <a:t>множина, утворена </a:t>
            </a:r>
            <a:r>
              <a:rPr lang="uk-UA" dirty="0">
                <a:solidFill>
                  <a:schemeClr val="bg1"/>
                </a:solidFill>
                <a:latin typeface="Arial" panose="020B0604020202020204" pitchFamily="34" charset="0"/>
                <a:cs typeface="Arial" panose="020B0604020202020204" pitchFamily="34" charset="0"/>
              </a:rPr>
              <a:t>елементами, які одночасно належать і</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першій, і другій множини. Позначається перетин множин A </a:t>
            </a:r>
            <a:r>
              <a:rPr lang="uk-UA" dirty="0" smtClean="0">
                <a:solidFill>
                  <a:schemeClr val="bg1"/>
                </a:solidFill>
                <a:latin typeface="Arial" panose="020B0604020202020204" pitchFamily="34" charset="0"/>
                <a:cs typeface="Arial" panose="020B0604020202020204" pitchFamily="34" charset="0"/>
              </a:rPr>
              <a:t>і B через         .</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15</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3911210085"/>
              </p:ext>
            </p:extLst>
          </p:nvPr>
        </p:nvGraphicFramePr>
        <p:xfrm>
          <a:off x="3563888" y="2852936"/>
          <a:ext cx="665162" cy="354013"/>
        </p:xfrm>
        <a:graphic>
          <a:graphicData uri="http://schemas.openxmlformats.org/presentationml/2006/ole">
            <mc:AlternateContent xmlns:mc="http://schemas.openxmlformats.org/markup-compatibility/2006">
              <mc:Choice xmlns:v="urn:schemas-microsoft-com:vml" Requires="v">
                <p:oleObj spid="_x0000_s3127" name="Формула" r:id="rId3" imgW="469696" imgH="215806" progId="Equation.3">
                  <p:embed/>
                </p:oleObj>
              </mc:Choice>
              <mc:Fallback>
                <p:oleObj name="Формула" r:id="rId3" imgW="469696" imgH="215806" progId="Equation.3">
                  <p:embed/>
                  <p:pic>
                    <p:nvPicPr>
                      <p:cNvPr id="0" name="Объект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63888" y="2852936"/>
                        <a:ext cx="665162"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938664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Перетин множин</a:t>
            </a:r>
            <a:r>
              <a:rPr lang="ru-RU" dirty="0"/>
              <a:t/>
            </a:r>
            <a:br>
              <a:rPr lang="ru-RU" dirty="0"/>
            </a:br>
            <a:endParaRPr lang="ru-RU" dirty="0"/>
          </a:p>
        </p:txBody>
      </p:sp>
      <p:sp>
        <p:nvSpPr>
          <p:cNvPr id="3" name="Объект 2"/>
          <p:cNvSpPr>
            <a:spLocks noGrp="1"/>
          </p:cNvSpPr>
          <p:nvPr>
            <p:ph idx="1"/>
          </p:nvPr>
        </p:nvSpPr>
        <p:spPr/>
        <p:txBody>
          <a:bodyPr/>
          <a:lstStyle/>
          <a:p>
            <a:r>
              <a:rPr lang="en-US" dirty="0">
                <a:solidFill>
                  <a:schemeClr val="bg1"/>
                </a:solidFill>
                <a:latin typeface="Arial" panose="020B0604020202020204" pitchFamily="34" charset="0"/>
                <a:cs typeface="Arial" panose="020B0604020202020204" pitchFamily="34" charset="0"/>
              </a:rPr>
              <a:t>intersection([],_,[]).</a:t>
            </a:r>
          </a:p>
          <a:p>
            <a:r>
              <a:rPr lang="en-US" dirty="0">
                <a:solidFill>
                  <a:schemeClr val="bg1"/>
                </a:solidFill>
                <a:latin typeface="Arial" panose="020B0604020202020204" pitchFamily="34" charset="0"/>
                <a:cs typeface="Arial" panose="020B0604020202020204" pitchFamily="34" charset="0"/>
              </a:rPr>
              <a:t>intersection([H|Ta],B,[H|Ts]):-member(H,B),</a:t>
            </a:r>
            <a:endParaRPr lang="ru-RU" dirty="0">
              <a:solidFill>
                <a:schemeClr val="bg1"/>
              </a:solidFill>
              <a:latin typeface="Arial" panose="020B0604020202020204" pitchFamily="34" charset="0"/>
              <a:cs typeface="Arial" panose="020B0604020202020204" pitchFamily="34" charset="0"/>
            </a:endParaRPr>
          </a:p>
          <a:p>
            <a:r>
              <a:rPr lang="ru-RU" dirty="0">
                <a:solidFill>
                  <a:schemeClr val="bg1"/>
                </a:solidFill>
                <a:latin typeface="Arial" panose="020B0604020202020204" pitchFamily="34" charset="0"/>
                <a:cs typeface="Arial" panose="020B0604020202020204" pitchFamily="34" charset="0"/>
              </a:rPr>
              <a:t>                                              </a:t>
            </a:r>
            <a:r>
              <a:rPr lang="en-US" dirty="0">
                <a:solidFill>
                  <a:schemeClr val="bg1"/>
                </a:solidFill>
                <a:latin typeface="Arial" panose="020B0604020202020204" pitchFamily="34" charset="0"/>
                <a:cs typeface="Arial" panose="020B0604020202020204" pitchFamily="34" charset="0"/>
              </a:rPr>
              <a:t>intersection(Ta,B,Ts).</a:t>
            </a:r>
          </a:p>
          <a:p>
            <a:r>
              <a:rPr lang="en-US" dirty="0">
                <a:solidFill>
                  <a:schemeClr val="bg1"/>
                </a:solidFill>
                <a:latin typeface="Arial" panose="020B0604020202020204" pitchFamily="34" charset="0"/>
                <a:cs typeface="Arial" panose="020B0604020202020204" pitchFamily="34" charset="0"/>
              </a:rPr>
              <a:t>intersection([_|Ta],B,S):-intersection(Ta,B,S</a:t>
            </a:r>
            <a:r>
              <a:rPr lang="en-US" dirty="0" smtClean="0">
                <a:solidFill>
                  <a:schemeClr val="bg1"/>
                </a:solidFill>
                <a:latin typeface="Arial" panose="020B0604020202020204" pitchFamily="34" charset="0"/>
                <a:cs typeface="Arial" panose="020B0604020202020204" pitchFamily="34" charset="0"/>
              </a:rPr>
              <a:t>).</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Гранична умова: Перетин </a:t>
            </a:r>
            <a:r>
              <a:rPr lang="uk-UA" dirty="0" smtClean="0">
                <a:solidFill>
                  <a:schemeClr val="bg1"/>
                </a:solidFill>
                <a:latin typeface="Arial" panose="020B0604020202020204" pitchFamily="34" charset="0"/>
                <a:cs typeface="Arial" panose="020B0604020202020204" pitchFamily="34" charset="0"/>
              </a:rPr>
              <a:t>пустої </a:t>
            </a:r>
            <a:r>
              <a:rPr lang="uk-UA" dirty="0" smtClean="0">
                <a:solidFill>
                  <a:schemeClr val="bg1"/>
                </a:solidFill>
                <a:latin typeface="Arial" panose="020B0604020202020204" pitchFamily="34" charset="0"/>
                <a:cs typeface="Arial" panose="020B0604020202020204" pitchFamily="34" charset="0"/>
              </a:rPr>
              <a:t>множини з будь якою множиною – пуста множина.</a:t>
            </a:r>
          </a:p>
          <a:p>
            <a:r>
              <a:rPr lang="uk-UA" dirty="0" smtClean="0">
                <a:solidFill>
                  <a:schemeClr val="bg1"/>
                </a:solidFill>
                <a:latin typeface="Arial" panose="020B0604020202020204" pitchFamily="34" charset="0"/>
                <a:cs typeface="Arial" panose="020B0604020202020204" pitchFamily="34" charset="0"/>
              </a:rPr>
              <a:t>Якщо голови множини А належить до множини И то вона заноситься до результату. Інакше переходимо до перевірки хвоста А.  </a:t>
            </a:r>
            <a:endParaRPr lang="en-US" dirty="0">
              <a:solidFill>
                <a:schemeClr val="bg1"/>
              </a:solidFill>
              <a:latin typeface="Arial" panose="020B0604020202020204" pitchFamily="34" charset="0"/>
              <a:cs typeface="Arial" panose="020B0604020202020204"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16</a:t>
            </a:fld>
            <a:endParaRPr lang="ru-RU" dirty="0"/>
          </a:p>
        </p:txBody>
      </p:sp>
    </p:spTree>
    <p:extLst>
      <p:ext uri="{BB962C8B-B14F-4D97-AF65-F5344CB8AC3E}">
        <p14:creationId xmlns:p14="http://schemas.microsoft.com/office/powerpoint/2010/main" val="8892073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Різниця множин</a:t>
            </a:r>
            <a:r>
              <a:rPr lang="ru-RU" b="0" dirty="0">
                <a:solidFill>
                  <a:schemeClr val="bg1"/>
                </a:solidFill>
                <a:latin typeface="Arial" panose="020B0604020202020204" pitchFamily="34" charset="0"/>
                <a:cs typeface="Arial" panose="020B0604020202020204" pitchFamily="34" charset="0"/>
              </a:rPr>
              <a:t/>
            </a:r>
            <a:br>
              <a:rPr lang="ru-RU" b="0" dirty="0">
                <a:solidFill>
                  <a:schemeClr val="bg1"/>
                </a:solidFill>
                <a:latin typeface="Arial" panose="020B0604020202020204" pitchFamily="34" charset="0"/>
                <a:cs typeface="Arial" panose="020B0604020202020204" pitchFamily="34" charset="0"/>
              </a:rPr>
            </a:b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Нагадаємо, що різниця двох множин — це </a:t>
            </a:r>
            <a:r>
              <a:rPr lang="uk-UA" dirty="0" smtClean="0">
                <a:solidFill>
                  <a:schemeClr val="bg1"/>
                </a:solidFill>
                <a:latin typeface="Arial" panose="020B0604020202020204" pitchFamily="34" charset="0"/>
                <a:cs typeface="Arial" panose="020B0604020202020204" pitchFamily="34" charset="0"/>
              </a:rPr>
              <a:t>множина, </a:t>
            </a:r>
            <a:r>
              <a:rPr lang="uk-UA" dirty="0">
                <a:solidFill>
                  <a:schemeClr val="bg1"/>
                </a:solidFill>
                <a:latin typeface="Arial" panose="020B0604020202020204" pitchFamily="34" charset="0"/>
                <a:cs typeface="Arial" panose="020B0604020202020204" pitchFamily="34" charset="0"/>
              </a:rPr>
              <a:t>утворена елементами першої множини, що не належать другій множині. Позначається різниця множин A і B через A-B або A\B.</a:t>
            </a:r>
            <a:r>
              <a:rPr lang="ru-RU" dirty="0">
                <a:solidFill>
                  <a:schemeClr val="bg1"/>
                </a:solidFill>
                <a:latin typeface="Arial" panose="020B0604020202020204" pitchFamily="34" charset="0"/>
                <a:cs typeface="Arial" panose="020B0604020202020204" pitchFamily="34" charset="0"/>
              </a:rPr>
              <a:t> </a:t>
            </a:r>
            <a:endParaRPr lang="ru-RU" dirty="0" smtClean="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a:p>
            <a:r>
              <a:rPr lang="ru-RU" dirty="0" smtClean="0">
                <a:solidFill>
                  <a:schemeClr val="bg1"/>
                </a:solidFill>
                <a:latin typeface="Arial" panose="020B0604020202020204" pitchFamily="34" charset="0"/>
                <a:cs typeface="Arial" panose="020B0604020202020204" pitchFamily="34" charset="0"/>
              </a:rPr>
              <a:t>В цієї </a:t>
            </a:r>
            <a:r>
              <a:rPr lang="ru-RU" dirty="0">
                <a:solidFill>
                  <a:schemeClr val="bg1"/>
                </a:solidFill>
                <a:latin typeface="Arial" panose="020B0604020202020204" pitchFamily="34" charset="0"/>
                <a:cs typeface="Arial" panose="020B0604020202020204" pitchFamily="34" charset="0"/>
              </a:rPr>
              <a:t>операції, на відміну від двох попередніх, важливий порядок множин.</a:t>
            </a:r>
            <a:r>
              <a:rPr lang="uk-UA" dirty="0">
                <a:solidFill>
                  <a:schemeClr val="bg1"/>
                </a:solidFill>
                <a:latin typeface="Arial" panose="020B0604020202020204" pitchFamily="34" charset="0"/>
                <a:cs typeface="Arial" panose="020B0604020202020204" pitchFamily="34" charset="0"/>
              </a:rPr>
              <a:t> Якщо в об'єднанні чи перетині множин поміняти перший і другий аргументи місцями, результат залишиться тим самим. У той час як при A={1,2,3,4}, B={3,4,5}, </a:t>
            </a:r>
            <a:r>
              <a:rPr lang="uk-UA" dirty="0" smtClean="0">
                <a:solidFill>
                  <a:schemeClr val="bg1"/>
                </a:solidFill>
                <a:latin typeface="Arial" panose="020B0604020202020204" pitchFamily="34" charset="0"/>
                <a:cs typeface="Arial" panose="020B0604020202020204" pitchFamily="34" charset="0"/>
              </a:rPr>
              <a:t>A-B</a:t>
            </a:r>
            <a:r>
              <a:rPr lang="uk-UA" dirty="0">
                <a:solidFill>
                  <a:schemeClr val="bg1"/>
                </a:solidFill>
                <a:latin typeface="Arial" panose="020B0604020202020204" pitchFamily="34" charset="0"/>
                <a:cs typeface="Arial" panose="020B0604020202020204" pitchFamily="34" charset="0"/>
              </a:rPr>
              <a:t>={1,2}, але </a:t>
            </a:r>
            <a:r>
              <a:rPr lang="uk-UA" dirty="0" smtClean="0">
                <a:solidFill>
                  <a:schemeClr val="bg1"/>
                </a:solidFill>
                <a:latin typeface="Arial" panose="020B0604020202020204" pitchFamily="34" charset="0"/>
                <a:cs typeface="Arial" panose="020B0604020202020204" pitchFamily="34" charset="0"/>
              </a:rPr>
              <a:t>B-A</a:t>
            </a:r>
            <a:r>
              <a:rPr lang="uk-UA" dirty="0">
                <a:solidFill>
                  <a:schemeClr val="bg1"/>
                </a:solidFill>
                <a:latin typeface="Arial" panose="020B0604020202020204" pitchFamily="34" charset="0"/>
                <a:cs typeface="Arial" panose="020B0604020202020204" pitchFamily="34" charset="0"/>
              </a:rPr>
              <a:t>={5}.</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17</a:t>
            </a:fld>
            <a:endParaRPr lang="ru-RU" dirty="0"/>
          </a:p>
        </p:txBody>
      </p:sp>
    </p:spTree>
    <p:extLst>
      <p:ext uri="{BB962C8B-B14F-4D97-AF65-F5344CB8AC3E}">
        <p14:creationId xmlns:p14="http://schemas.microsoft.com/office/powerpoint/2010/main" val="17368750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Різниця множин</a:t>
            </a:r>
            <a:r>
              <a:rPr lang="ru-RU" b="0" dirty="0">
                <a:solidFill>
                  <a:schemeClr val="bg1"/>
                </a:solidFill>
                <a:latin typeface="Arial" panose="020B0604020202020204" pitchFamily="34" charset="0"/>
                <a:cs typeface="Arial" panose="020B0604020202020204" pitchFamily="34" charset="0"/>
              </a:rPr>
              <a:t/>
            </a:r>
            <a:br>
              <a:rPr lang="ru-RU" b="0" dirty="0">
                <a:solidFill>
                  <a:schemeClr val="bg1"/>
                </a:solidFill>
                <a:latin typeface="Arial" panose="020B0604020202020204" pitchFamily="34" charset="0"/>
                <a:cs typeface="Arial" panose="020B0604020202020204" pitchFamily="34" charset="0"/>
              </a:rPr>
            </a:b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rmAutofit fontScale="92500"/>
          </a:bodyPr>
          <a:lstStyle/>
          <a:p>
            <a:r>
              <a:rPr lang="uk-UA" b="1" i="1" dirty="0">
                <a:solidFill>
                  <a:schemeClr val="bg1"/>
                </a:solidFill>
                <a:latin typeface="Arial" panose="020B0604020202020204" pitchFamily="34" charset="0"/>
                <a:cs typeface="Arial" panose="020B0604020202020204" pitchFamily="34" charset="0"/>
              </a:rPr>
              <a:t>Від першої множини віднімається  друга множини .</a:t>
            </a:r>
            <a:endParaRPr lang="uk-UA" dirty="0" smtClean="0">
              <a:solidFill>
                <a:schemeClr val="bg1"/>
              </a:solidFill>
              <a:latin typeface="Arial" panose="020B0604020202020204" pitchFamily="34" charset="0"/>
              <a:cs typeface="Arial" panose="020B0604020202020204" pitchFamily="34" charset="0"/>
            </a:endParaRPr>
          </a:p>
          <a:p>
            <a:r>
              <a:rPr lang="en-US" dirty="0" smtClean="0">
                <a:solidFill>
                  <a:schemeClr val="bg1"/>
                </a:solidFill>
                <a:latin typeface="Arial" panose="020B0604020202020204" pitchFamily="34" charset="0"/>
                <a:cs typeface="Arial" panose="020B0604020202020204" pitchFamily="34" charset="0"/>
              </a:rPr>
              <a:t>minus</a:t>
            </a:r>
            <a:r>
              <a:rPr lang="en-US" dirty="0">
                <a:solidFill>
                  <a:schemeClr val="bg1"/>
                </a:solidFill>
                <a:latin typeface="Arial" panose="020B0604020202020204" pitchFamily="34" charset="0"/>
                <a:cs typeface="Arial" panose="020B0604020202020204" pitchFamily="34" charset="0"/>
              </a:rPr>
              <a:t>([],_,[]).</a:t>
            </a:r>
          </a:p>
          <a:p>
            <a:r>
              <a:rPr lang="en-US" dirty="0">
                <a:solidFill>
                  <a:schemeClr val="bg1"/>
                </a:solidFill>
                <a:latin typeface="Arial" panose="020B0604020202020204" pitchFamily="34" charset="0"/>
                <a:cs typeface="Arial" panose="020B0604020202020204" pitchFamily="34" charset="0"/>
              </a:rPr>
              <a:t>minus([H|Ta],B,S):-member(H,B),minus(Ta,B,S).</a:t>
            </a:r>
          </a:p>
          <a:p>
            <a:r>
              <a:rPr lang="en-US" dirty="0">
                <a:solidFill>
                  <a:schemeClr val="bg1"/>
                </a:solidFill>
                <a:latin typeface="Arial" panose="020B0604020202020204" pitchFamily="34" charset="0"/>
                <a:cs typeface="Arial" panose="020B0604020202020204" pitchFamily="34" charset="0"/>
              </a:rPr>
              <a:t>minus([H|Ta],B,[H|S]):-minus(Ta,B,S</a:t>
            </a:r>
            <a:r>
              <a:rPr lang="en-US" dirty="0" smtClean="0">
                <a:solidFill>
                  <a:schemeClr val="bg1"/>
                </a:solidFill>
                <a:latin typeface="Arial" panose="020B0604020202020204" pitchFamily="34" charset="0"/>
                <a:cs typeface="Arial" panose="020B0604020202020204" pitchFamily="34" charset="0"/>
              </a:rPr>
              <a:t>).</a:t>
            </a:r>
            <a:endParaRPr lang="uk-UA" dirty="0" smtClean="0">
              <a:solidFill>
                <a:schemeClr val="bg1"/>
              </a:solidFill>
              <a:latin typeface="Arial" panose="020B0604020202020204" pitchFamily="34" charset="0"/>
              <a:cs typeface="Arial" panose="020B0604020202020204" pitchFamily="34" charset="0"/>
            </a:endParaRPr>
          </a:p>
          <a:p>
            <a:endParaRPr lang="uk-UA" b="1" i="1" dirty="0" smtClean="0">
              <a:solidFill>
                <a:schemeClr val="bg1"/>
              </a:solidFill>
              <a:latin typeface="Arial" panose="020B0604020202020204" pitchFamily="34" charset="0"/>
              <a:cs typeface="Arial" panose="020B0604020202020204" pitchFamily="34" charset="0"/>
            </a:endParaRPr>
          </a:p>
          <a:p>
            <a:r>
              <a:rPr lang="uk-UA" b="1" i="1" dirty="0" smtClean="0">
                <a:solidFill>
                  <a:schemeClr val="bg1"/>
                </a:solidFill>
                <a:latin typeface="Arial" panose="020B0604020202020204" pitchFamily="34" charset="0"/>
                <a:cs typeface="Arial" panose="020B0604020202020204" pitchFamily="34" charset="0"/>
              </a:rPr>
              <a:t>Від першої множини віднімається  друга множини . </a:t>
            </a:r>
          </a:p>
          <a:p>
            <a:r>
              <a:rPr lang="ru-RU" b="1" i="1" dirty="0" smtClean="0">
                <a:solidFill>
                  <a:schemeClr val="bg1"/>
                </a:solidFill>
                <a:latin typeface="Arial" panose="020B0604020202020204" pitchFamily="34" charset="0"/>
                <a:cs typeface="Arial" panose="020B0604020202020204" pitchFamily="34" charset="0"/>
              </a:rPr>
              <a:t>Гранична умова:</a:t>
            </a:r>
            <a:r>
              <a:rPr lang="ru-RU" dirty="0" smtClean="0">
                <a:solidFill>
                  <a:schemeClr val="bg1"/>
                </a:solidFill>
                <a:latin typeface="Arial" panose="020B0604020202020204" pitchFamily="34" charset="0"/>
                <a:cs typeface="Arial" panose="020B0604020202020204" pitchFamily="34" charset="0"/>
              </a:rPr>
              <a:t> При відніманні будь якої множини з пустогої множини отримаємо пусту множину.</a:t>
            </a:r>
          </a:p>
          <a:p>
            <a:r>
              <a:rPr lang="ru-RU" dirty="0" smtClean="0">
                <a:solidFill>
                  <a:schemeClr val="bg1"/>
                </a:solidFill>
                <a:latin typeface="Arial" panose="020B0604020202020204" pitchFamily="34" charset="0"/>
                <a:cs typeface="Arial" panose="020B0604020202020204" pitchFamily="34" charset="0"/>
              </a:rPr>
              <a:t>Якщо голова першої множини входить до другої множини, то цей елемент до результуту не включаєтся. Інакше голова списку копіюється в результат. </a:t>
            </a:r>
            <a:endParaRPr lang="en-US"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18</a:t>
            </a:fld>
            <a:endParaRPr lang="ru-RU" dirty="0"/>
          </a:p>
        </p:txBody>
      </p:sp>
    </p:spTree>
    <p:extLst>
      <p:ext uri="{BB962C8B-B14F-4D97-AF65-F5344CB8AC3E}">
        <p14:creationId xmlns:p14="http://schemas.microsoft.com/office/powerpoint/2010/main" val="2593665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Підмножина</a:t>
            </a:r>
            <a:endParaRPr lang="ru-RU" dirty="0"/>
          </a:p>
        </p:txBody>
      </p:sp>
      <p:sp>
        <p:nvSpPr>
          <p:cNvPr id="3" name="Объект 2"/>
          <p:cNvSpPr>
            <a:spLocks noGrp="1"/>
          </p:cNvSpPr>
          <p:nvPr>
            <p:ph idx="1"/>
          </p:nvPr>
        </p:nvSpPr>
        <p:spPr/>
        <p:txBody>
          <a:bodyPr/>
          <a:lstStyle/>
          <a:p>
            <a:r>
              <a:rPr lang="uk-UA" b="1" i="1" dirty="0">
                <a:solidFill>
                  <a:schemeClr val="bg1"/>
                </a:solidFill>
                <a:latin typeface="Arial" panose="020B0604020202020204" pitchFamily="34" charset="0"/>
                <a:cs typeface="Arial" panose="020B0604020202020204" pitchFamily="34" charset="0"/>
              </a:rPr>
              <a:t>У якому разі одна множина міститься в </a:t>
            </a:r>
            <a:r>
              <a:rPr lang="uk-UA" b="1" i="1" dirty="0" smtClean="0">
                <a:solidFill>
                  <a:schemeClr val="bg1"/>
                </a:solidFill>
                <a:latin typeface="Arial" panose="020B0604020202020204" pitchFamily="34" charset="0"/>
                <a:cs typeface="Arial" panose="020B0604020202020204" pitchFamily="34" charset="0"/>
              </a:rPr>
              <a:t>іншій? </a:t>
            </a:r>
            <a:endParaRPr lang="en-US" b="1" i="1"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У </a:t>
            </a:r>
            <a:r>
              <a:rPr lang="uk-UA" dirty="0">
                <a:solidFill>
                  <a:schemeClr val="bg1"/>
                </a:solidFill>
                <a:latin typeface="Arial" panose="020B0604020202020204" pitchFamily="34" charset="0"/>
                <a:cs typeface="Arial" panose="020B0604020202020204" pitchFamily="34" charset="0"/>
              </a:rPr>
              <a:t>випадку, якщо кожен елемент </a:t>
            </a:r>
            <a:r>
              <a:rPr lang="uk-UA" dirty="0" smtClean="0">
                <a:solidFill>
                  <a:schemeClr val="bg1"/>
                </a:solidFill>
                <a:latin typeface="Arial" panose="020B0604020202020204" pitchFamily="34" charset="0"/>
                <a:cs typeface="Arial" panose="020B0604020202020204" pitchFamily="34" charset="0"/>
              </a:rPr>
              <a:t>першої </a:t>
            </a:r>
            <a:r>
              <a:rPr lang="ru-RU" dirty="0" smtClean="0">
                <a:solidFill>
                  <a:schemeClr val="bg1"/>
                </a:solidFill>
                <a:latin typeface="Arial" panose="020B0604020202020204" pitchFamily="34" charset="0"/>
                <a:cs typeface="Arial" panose="020B0604020202020204" pitchFamily="34" charset="0"/>
              </a:rPr>
              <a:t>множини належить </a:t>
            </a:r>
            <a:r>
              <a:rPr lang="ru-RU" dirty="0">
                <a:solidFill>
                  <a:schemeClr val="bg1"/>
                </a:solidFill>
                <a:latin typeface="Arial" panose="020B0604020202020204" pitchFamily="34" charset="0"/>
                <a:cs typeface="Arial" panose="020B0604020202020204" pitchFamily="34" charset="0"/>
              </a:rPr>
              <a:t>другій </a:t>
            </a:r>
            <a:r>
              <a:rPr lang="ru-RU" dirty="0" smtClean="0">
                <a:solidFill>
                  <a:schemeClr val="bg1"/>
                </a:solidFill>
                <a:latin typeface="Arial" panose="020B0604020202020204" pitchFamily="34" charset="0"/>
                <a:cs typeface="Arial" panose="020B0604020202020204" pitchFamily="34" charset="0"/>
              </a:rPr>
              <a:t>множині, то</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факт, що множина A є підмножиною множини B, позначається через </a:t>
            </a:r>
            <a:r>
              <a:rPr lang="uk-UA" dirty="0" smtClean="0">
                <a:solidFill>
                  <a:schemeClr val="bg1"/>
                </a:solidFill>
                <a:latin typeface="Arial" panose="020B0604020202020204" pitchFamily="34" charset="0"/>
                <a:cs typeface="Arial" panose="020B0604020202020204" pitchFamily="34" charset="0"/>
              </a:rPr>
              <a:t>      </a:t>
            </a:r>
            <a:r>
              <a:rPr lang="ru-RU" dirty="0" smtClean="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Предикат, що реалізує це відношення, матиме два параметри, обидва – вхідні.</a:t>
            </a:r>
            <a:r>
              <a:rPr lang="uk-UA" dirty="0">
                <a:solidFill>
                  <a:schemeClr val="bg1"/>
                </a:solidFill>
                <a:latin typeface="Arial" panose="020B0604020202020204" pitchFamily="34" charset="0"/>
                <a:cs typeface="Arial" panose="020B0604020202020204" pitchFamily="34" charset="0"/>
              </a:rPr>
              <a:t> Як перший параметр будемо вказувати </a:t>
            </a:r>
            <a:r>
              <a:rPr lang="uk-UA" dirty="0" smtClean="0">
                <a:solidFill>
                  <a:schemeClr val="bg1"/>
                </a:solidFill>
                <a:latin typeface="Arial" panose="020B0604020202020204" pitchFamily="34" charset="0"/>
                <a:cs typeface="Arial" panose="020B0604020202020204" pitchFamily="34" charset="0"/>
              </a:rPr>
              <a:t>множину, </a:t>
            </a:r>
            <a:r>
              <a:rPr lang="uk-UA" dirty="0">
                <a:solidFill>
                  <a:schemeClr val="bg1"/>
                </a:solidFill>
                <a:latin typeface="Arial" panose="020B0604020202020204" pitchFamily="34" charset="0"/>
                <a:cs typeface="Arial" panose="020B0604020202020204" pitchFamily="34" charset="0"/>
              </a:rPr>
              <a:t>включення </a:t>
            </a:r>
            <a:r>
              <a:rPr lang="uk-UA" dirty="0" smtClean="0">
                <a:solidFill>
                  <a:schemeClr val="bg1"/>
                </a:solidFill>
                <a:latin typeface="Arial" panose="020B0604020202020204" pitchFamily="34" charset="0"/>
                <a:cs typeface="Arial" panose="020B0604020202020204" pitchFamily="34" charset="0"/>
              </a:rPr>
              <a:t>якої </a:t>
            </a:r>
            <a:r>
              <a:rPr lang="uk-UA" dirty="0">
                <a:solidFill>
                  <a:schemeClr val="bg1"/>
                </a:solidFill>
                <a:latin typeface="Arial" panose="020B0604020202020204" pitchFamily="34" charset="0"/>
                <a:cs typeface="Arial" panose="020B0604020202020204" pitchFamily="34" charset="0"/>
              </a:rPr>
              <a:t>ми хочемо перевірити. </a:t>
            </a:r>
            <a:r>
              <a:rPr lang="uk-UA" dirty="0" smtClean="0">
                <a:solidFill>
                  <a:schemeClr val="bg1"/>
                </a:solidFill>
                <a:latin typeface="Arial" panose="020B0604020202020204" pitchFamily="34" charset="0"/>
                <a:cs typeface="Arial" panose="020B0604020202020204" pitchFamily="34" charset="0"/>
              </a:rPr>
              <a:t>Та множина, включн</a:t>
            </a:r>
            <a:r>
              <a:rPr lang="ru-RU" dirty="0" smtClean="0">
                <a:solidFill>
                  <a:schemeClr val="bg1"/>
                </a:solidFill>
                <a:latin typeface="Arial" panose="020B0604020202020204" pitchFamily="34" charset="0"/>
                <a:cs typeface="Arial" panose="020B0604020202020204" pitchFamily="34" charset="0"/>
              </a:rPr>
              <a:t>ня </a:t>
            </a:r>
            <a:r>
              <a:rPr lang="ru-RU" dirty="0">
                <a:solidFill>
                  <a:schemeClr val="bg1"/>
                </a:solidFill>
                <a:latin typeface="Arial" panose="020B0604020202020204" pitchFamily="34" charset="0"/>
                <a:cs typeface="Arial" panose="020B0604020202020204" pitchFamily="34" charset="0"/>
              </a:rPr>
              <a:t>в </a:t>
            </a:r>
            <a:r>
              <a:rPr lang="ru-RU" dirty="0" smtClean="0">
                <a:solidFill>
                  <a:schemeClr val="bg1"/>
                </a:solidFill>
                <a:latin typeface="Arial" panose="020B0604020202020204" pitchFamily="34" charset="0"/>
                <a:cs typeface="Arial" panose="020B0604020202020204" pitchFamily="34" charset="0"/>
              </a:rPr>
              <a:t>яку </a:t>
            </a:r>
            <a:r>
              <a:rPr lang="ru-RU" dirty="0">
                <a:solidFill>
                  <a:schemeClr val="bg1"/>
                </a:solidFill>
                <a:latin typeface="Arial" panose="020B0604020202020204" pitchFamily="34" charset="0"/>
                <a:cs typeface="Arial" panose="020B0604020202020204" pitchFamily="34" charset="0"/>
              </a:rPr>
              <a:t>першого аргументу потрібно перевірити, вказується в якості </a:t>
            </a:r>
            <a:r>
              <a:rPr lang="ru-RU" dirty="0" smtClean="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другого параметра.</a:t>
            </a:r>
          </a:p>
        </p:txBody>
      </p:sp>
      <p:sp>
        <p:nvSpPr>
          <p:cNvPr id="4" name="Номер слайда 3"/>
          <p:cNvSpPr>
            <a:spLocks noGrp="1"/>
          </p:cNvSpPr>
          <p:nvPr>
            <p:ph type="sldNum" sz="quarter" idx="12"/>
          </p:nvPr>
        </p:nvSpPr>
        <p:spPr/>
        <p:txBody>
          <a:bodyPr/>
          <a:lstStyle/>
          <a:p>
            <a:fld id="{B19B0651-EE4F-4900-A07F-96A6BFA9D0F0}" type="slidenum">
              <a:rPr lang="ru-RU" smtClean="0"/>
              <a:t>19</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4101925773"/>
              </p:ext>
            </p:extLst>
          </p:nvPr>
        </p:nvGraphicFramePr>
        <p:xfrm>
          <a:off x="7380312" y="2868489"/>
          <a:ext cx="720725" cy="344487"/>
        </p:xfrm>
        <a:graphic>
          <a:graphicData uri="http://schemas.openxmlformats.org/presentationml/2006/ole">
            <mc:AlternateContent xmlns:mc="http://schemas.openxmlformats.org/markup-compatibility/2006">
              <mc:Choice xmlns:v="urn:schemas-microsoft-com:vml" Requires="v">
                <p:oleObj spid="_x0000_s4150" name="Формула" r:id="rId3" imgW="482391" imgH="203112" progId="Equation.3">
                  <p:embed/>
                </p:oleObj>
              </mc:Choice>
              <mc:Fallback>
                <p:oleObj name="Формула" r:id="rId3" imgW="482391" imgH="203112" progId="Equation.3">
                  <p:embed/>
                  <p:pic>
                    <p:nvPicPr>
                      <p:cNvPr id="0" name="Объект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80312" y="2868489"/>
                        <a:ext cx="720725" cy="34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15473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ЛЕКЦІЯ </a:t>
            </a:r>
            <a:r>
              <a:rPr lang="en-US" b="0" dirty="0" smtClean="0">
                <a:solidFill>
                  <a:schemeClr val="bg1"/>
                </a:solidFill>
                <a:latin typeface="Arial" panose="020B0604020202020204" pitchFamily="34" charset="0"/>
                <a:cs typeface="Arial" panose="020B0604020202020204" pitchFamily="34" charset="0"/>
              </a:rPr>
              <a:t>5</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rmAutofit/>
          </a:bodyPr>
          <a:lstStyle/>
          <a:p>
            <a:r>
              <a:rPr lang="uk-UA" dirty="0">
                <a:solidFill>
                  <a:schemeClr val="bg1"/>
                </a:solidFill>
                <a:latin typeface="Arial" panose="020B0604020202020204" pitchFamily="34" charset="0"/>
                <a:cs typeface="Arial" panose="020B0604020202020204" pitchFamily="34" charset="0"/>
              </a:rPr>
              <a:t>Предикати другого </a:t>
            </a:r>
            <a:r>
              <a:rPr lang="uk-UA" dirty="0" smtClean="0">
                <a:solidFill>
                  <a:schemeClr val="bg1"/>
                </a:solidFill>
                <a:latin typeface="Arial" panose="020B0604020202020204" pitchFamily="34" charset="0"/>
                <a:cs typeface="Arial" panose="020B0604020202020204" pitchFamily="34" charset="0"/>
              </a:rPr>
              <a:t>порядку</a:t>
            </a:r>
            <a:endParaRPr lang="en-US" dirty="0" smtClean="0">
              <a:solidFill>
                <a:schemeClr val="bg1"/>
              </a:solidFill>
              <a:latin typeface="Arial" panose="020B0604020202020204" pitchFamily="34" charset="0"/>
              <a:cs typeface="Arial" panose="020B0604020202020204" pitchFamily="34" charset="0"/>
            </a:endParaRPr>
          </a:p>
          <a:p>
            <a:r>
              <a:rPr lang="ru-RU" dirty="0" smtClean="0">
                <a:solidFill>
                  <a:schemeClr val="bg1"/>
                </a:solidFill>
                <a:latin typeface="Arial" panose="020B0604020202020204" pitchFamily="34" charset="0"/>
                <a:cs typeface="Arial" panose="020B0604020202020204" pitchFamily="34" charset="0"/>
              </a:rPr>
              <a:t>Множини.</a:t>
            </a:r>
          </a:p>
          <a:p>
            <a:r>
              <a:rPr lang="ru-RU" dirty="0" smtClean="0">
                <a:solidFill>
                  <a:schemeClr val="bg1"/>
                </a:solidFill>
                <a:latin typeface="Arial" panose="020B0604020202020204" pitchFamily="34" charset="0"/>
                <a:cs typeface="Arial" panose="020B0604020202020204" pitchFamily="34" charset="0"/>
              </a:rPr>
              <a:t>Предикати рядків.</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a:t>
            </a:fld>
            <a:endParaRPr lang="ru-RU" dirty="0"/>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9"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1"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3"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Tree>
    <p:extLst>
      <p:ext uri="{BB962C8B-B14F-4D97-AF65-F5344CB8AC3E}">
        <p14:creationId xmlns:p14="http://schemas.microsoft.com/office/powerpoint/2010/main" val="34488468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Підмножина</a:t>
            </a:r>
            <a:r>
              <a:rPr lang="ru-RU" b="0" dirty="0">
                <a:solidFill>
                  <a:schemeClr val="bg1"/>
                </a:solidFill>
                <a:latin typeface="Arial" panose="020B0604020202020204" pitchFamily="34" charset="0"/>
                <a:cs typeface="Arial" panose="020B0604020202020204" pitchFamily="34" charset="0"/>
              </a:rPr>
              <a:t/>
            </a:r>
            <a:br>
              <a:rPr lang="ru-RU" b="0" dirty="0">
                <a:solidFill>
                  <a:schemeClr val="bg1"/>
                </a:solidFill>
                <a:latin typeface="Arial" panose="020B0604020202020204" pitchFamily="34" charset="0"/>
                <a:cs typeface="Arial" panose="020B0604020202020204" pitchFamily="34" charset="0"/>
              </a:rPr>
            </a:b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en-US" dirty="0">
                <a:solidFill>
                  <a:schemeClr val="bg1"/>
                </a:solidFill>
                <a:latin typeface="Arial" panose="020B0604020202020204" pitchFamily="34" charset="0"/>
                <a:cs typeface="Arial" panose="020B0604020202020204" pitchFamily="34" charset="0"/>
              </a:rPr>
              <a:t>subset([],_).</a:t>
            </a:r>
          </a:p>
          <a:p>
            <a:r>
              <a:rPr lang="en-US" dirty="0">
                <a:solidFill>
                  <a:schemeClr val="bg1"/>
                </a:solidFill>
                <a:latin typeface="Arial" panose="020B0604020202020204" pitchFamily="34" charset="0"/>
                <a:cs typeface="Arial" panose="020B0604020202020204" pitchFamily="34" charset="0"/>
              </a:rPr>
              <a:t>subset([H|Ta],B):-member(H,B),subset(Ta,B).</a:t>
            </a:r>
          </a:p>
          <a:p>
            <a:r>
              <a:rPr lang="ru-RU" dirty="0" smtClean="0">
                <a:solidFill>
                  <a:schemeClr val="bg1"/>
                </a:solidFill>
                <a:latin typeface="Arial" panose="020B0604020202020204" pitchFamily="34" charset="0"/>
                <a:cs typeface="Arial" panose="020B0604020202020204" pitchFamily="34" charset="0"/>
              </a:rPr>
              <a:t>Гранична умова: пуста множина є підмножиною будь якої множини.</a:t>
            </a:r>
          </a:p>
          <a:p>
            <a:r>
              <a:rPr lang="ru-RU" dirty="0" smtClean="0">
                <a:solidFill>
                  <a:schemeClr val="bg1"/>
                </a:solidFill>
                <a:latin typeface="Arial" panose="020B0604020202020204" pitchFamily="34" charset="0"/>
                <a:cs typeface="Arial" panose="020B0604020202020204" pitchFamily="34" charset="0"/>
              </a:rPr>
              <a:t>Якщо голова множини </a:t>
            </a:r>
            <a:r>
              <a:rPr lang="en-US" dirty="0" smtClean="0">
                <a:solidFill>
                  <a:schemeClr val="bg1"/>
                </a:solidFill>
                <a:latin typeface="Arial" panose="020B0604020202020204" pitchFamily="34" charset="0"/>
                <a:cs typeface="Arial" panose="020B0604020202020204" pitchFamily="34" charset="0"/>
              </a:rPr>
              <a:t>A</a:t>
            </a:r>
            <a:r>
              <a:rPr lang="uk-UA" dirty="0" smtClean="0">
                <a:solidFill>
                  <a:schemeClr val="bg1"/>
                </a:solidFill>
                <a:latin typeface="Arial" panose="020B0604020202020204" pitchFamily="34" charset="0"/>
                <a:cs typeface="Arial" panose="020B0604020202020204" pitchFamily="34" charset="0"/>
              </a:rPr>
              <a:t> входить до множини </a:t>
            </a:r>
            <a:r>
              <a:rPr lang="en-US" dirty="0" smtClean="0">
                <a:solidFill>
                  <a:schemeClr val="bg1"/>
                </a:solidFill>
                <a:latin typeface="Arial" panose="020B0604020202020204" pitchFamily="34" charset="0"/>
                <a:cs typeface="Arial" panose="020B0604020202020204" pitchFamily="34" charset="0"/>
              </a:rPr>
              <a:t>B</a:t>
            </a:r>
            <a:r>
              <a:rPr lang="uk-UA" dirty="0" smtClean="0">
                <a:solidFill>
                  <a:schemeClr val="bg1"/>
                </a:solidFill>
                <a:latin typeface="Arial" panose="020B0604020202020204" pitchFamily="34" charset="0"/>
                <a:cs typeface="Arial" panose="020B0604020202020204" pitchFamily="34" charset="0"/>
              </a:rPr>
              <a:t>, то перевіряється входження наступного елементу з </a:t>
            </a:r>
            <a:r>
              <a:rPr lang="en-US" dirty="0" smtClean="0">
                <a:solidFill>
                  <a:schemeClr val="bg1"/>
                </a:solidFill>
                <a:latin typeface="Arial" panose="020B0604020202020204" pitchFamily="34" charset="0"/>
                <a:cs typeface="Arial" panose="020B0604020202020204" pitchFamily="34" charset="0"/>
              </a:rPr>
              <a:t>A</a:t>
            </a:r>
            <a:r>
              <a:rPr lang="uk-UA" dirty="0" smtClean="0">
                <a:solidFill>
                  <a:schemeClr val="bg1"/>
                </a:solidFill>
                <a:latin typeface="Arial" panose="020B0604020202020204" pitchFamily="34" charset="0"/>
                <a:cs typeface="Arial" panose="020B0604020202020204" pitchFamily="34" charset="0"/>
              </a:rPr>
              <a:t> до  </a:t>
            </a:r>
          </a:p>
          <a:p>
            <a:r>
              <a:rPr lang="uk-UA" dirty="0" smtClean="0">
                <a:solidFill>
                  <a:schemeClr val="bg1"/>
                </a:solidFill>
                <a:latin typeface="Arial" panose="020B0604020202020204" pitchFamily="34" charset="0"/>
                <a:cs typeface="Arial" panose="020B0604020202020204" pitchFamily="34" charset="0"/>
              </a:rPr>
              <a:t>В. </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20</a:t>
            </a:fld>
            <a:endParaRPr lang="ru-RU" dirty="0"/>
          </a:p>
        </p:txBody>
      </p:sp>
    </p:spTree>
    <p:extLst>
      <p:ext uri="{BB962C8B-B14F-4D97-AF65-F5344CB8AC3E}">
        <p14:creationId xmlns:p14="http://schemas.microsoft.com/office/powerpoint/2010/main" val="17470688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Рівність двох множин</a:t>
            </a:r>
            <a:r>
              <a:rPr lang="ru-RU" b="0" dirty="0">
                <a:solidFill>
                  <a:schemeClr val="bg1"/>
                </a:solidFill>
                <a:latin typeface="Arial" panose="020B0604020202020204" pitchFamily="34" charset="0"/>
                <a:cs typeface="Arial" panose="020B0604020202020204" pitchFamily="34" charset="0"/>
              </a:rPr>
              <a:t/>
            </a:r>
            <a:br>
              <a:rPr lang="ru-RU" b="0" dirty="0">
                <a:solidFill>
                  <a:schemeClr val="bg1"/>
                </a:solidFill>
                <a:latin typeface="Arial" panose="020B0604020202020204" pitchFamily="34" charset="0"/>
                <a:cs typeface="Arial" panose="020B0604020202020204" pitchFamily="34" charset="0"/>
              </a:rPr>
            </a:b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en-US" dirty="0">
                <a:solidFill>
                  <a:schemeClr val="bg1"/>
                </a:solidFill>
                <a:latin typeface="Arial" panose="020B0604020202020204" pitchFamily="34" charset="0"/>
                <a:cs typeface="Arial" panose="020B0604020202020204" pitchFamily="34" charset="0"/>
              </a:rPr>
              <a:t>equal(A,B):-subset(A,B),subset(B,A</a:t>
            </a:r>
            <a:r>
              <a:rPr lang="en-US" dirty="0" smtClean="0">
                <a:solidFill>
                  <a:schemeClr val="bg1"/>
                </a:solidFill>
                <a:latin typeface="Arial" panose="020B0604020202020204" pitchFamily="34" charset="0"/>
                <a:cs typeface="Arial" panose="020B0604020202020204" pitchFamily="34" charset="0"/>
              </a:rPr>
              <a:t>).</a:t>
            </a:r>
          </a:p>
          <a:p>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М</a:t>
            </a:r>
            <a:r>
              <a:rPr lang="ru-RU" dirty="0" smtClean="0">
                <a:solidFill>
                  <a:schemeClr val="bg1"/>
                </a:solidFill>
                <a:latin typeface="Arial" panose="020B0604020202020204" pitchFamily="34" charset="0"/>
                <a:cs typeface="Arial" panose="020B0604020202020204" pitchFamily="34" charset="0"/>
              </a:rPr>
              <a:t>ножина </a:t>
            </a:r>
            <a:r>
              <a:rPr lang="ru-RU" dirty="0">
                <a:solidFill>
                  <a:schemeClr val="bg1"/>
                </a:solidFill>
                <a:latin typeface="Arial" panose="020B0604020202020204" pitchFamily="34" charset="0"/>
                <a:cs typeface="Arial" panose="020B0604020202020204" pitchFamily="34" charset="0"/>
              </a:rPr>
              <a:t>A </a:t>
            </a:r>
            <a:r>
              <a:rPr lang="ru-RU" dirty="0" smtClean="0">
                <a:solidFill>
                  <a:schemeClr val="bg1"/>
                </a:solidFill>
                <a:latin typeface="Arial" panose="020B0604020202020204" pitchFamily="34" charset="0"/>
                <a:cs typeface="Arial" panose="020B0604020202020204" pitchFamily="34" charset="0"/>
              </a:rPr>
              <a:t>співпадає з множиною B</a:t>
            </a:r>
            <a:r>
              <a:rPr lang="ru-RU" dirty="0">
                <a:solidFill>
                  <a:schemeClr val="bg1"/>
                </a:solidFill>
                <a:latin typeface="Arial" panose="020B0604020202020204" pitchFamily="34" charset="0"/>
                <a:cs typeface="Arial" panose="020B0604020202020204" pitchFamily="34" charset="0"/>
              </a:rPr>
              <a:t>,  </a:t>
            </a:r>
            <a:r>
              <a:rPr lang="ru-RU" dirty="0" smtClean="0">
                <a:solidFill>
                  <a:schemeClr val="bg1"/>
                </a:solidFill>
                <a:latin typeface="Arial" panose="020B0604020202020204" pitchFamily="34" charset="0"/>
                <a:cs typeface="Arial" panose="020B0604020202020204" pitchFamily="34" charset="0"/>
              </a:rPr>
              <a:t>якщо множина A міститься в множині B  і множина B є підмножиною A</a:t>
            </a:r>
            <a:endParaRPr lang="ru-RU"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21</a:t>
            </a:fld>
            <a:endParaRPr lang="ru-RU" dirty="0"/>
          </a:p>
        </p:txBody>
      </p:sp>
    </p:spTree>
    <p:extLst>
      <p:ext uri="{BB962C8B-B14F-4D97-AF65-F5344CB8AC3E}">
        <p14:creationId xmlns:p14="http://schemas.microsoft.com/office/powerpoint/2010/main" val="1771548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0" dirty="0">
                <a:solidFill>
                  <a:schemeClr val="bg1"/>
                </a:solidFill>
                <a:latin typeface="Arial" panose="020B0604020202020204" pitchFamily="34" charset="0"/>
                <a:cs typeface="Arial" panose="020B0604020202020204" pitchFamily="34" charset="0"/>
              </a:rPr>
              <a:t>Стандартні предикати обробки рядків</a:t>
            </a:r>
            <a:endParaRPr lang="uk-UA" dirty="0"/>
          </a:p>
        </p:txBody>
      </p:sp>
      <p:sp>
        <p:nvSpPr>
          <p:cNvPr id="3" name="Объект 2"/>
          <p:cNvSpPr>
            <a:spLocks noGrp="1"/>
          </p:cNvSpPr>
          <p:nvPr>
            <p:ph idx="1"/>
          </p:nvPr>
        </p:nvSpPr>
        <p:spPr/>
        <p:txBody>
          <a:bodyPr/>
          <a:lstStyle/>
          <a:p>
            <a:r>
              <a:rPr lang="ru-RU" dirty="0">
                <a:solidFill>
                  <a:schemeClr val="bg1"/>
                </a:solidFill>
                <a:latin typeface="Arial" panose="020B0604020202020204" pitchFamily="34" charset="0"/>
                <a:cs typeface="Arial" panose="020B0604020202020204" pitchFamily="34" charset="0"/>
              </a:rPr>
              <a:t>Предикат </a:t>
            </a:r>
          </a:p>
          <a:p>
            <a:r>
              <a:rPr lang="ru-RU" dirty="0">
                <a:solidFill>
                  <a:schemeClr val="bg1"/>
                </a:solidFill>
                <a:latin typeface="Arial" panose="020B0604020202020204" pitchFamily="34" charset="0"/>
                <a:cs typeface="Arial" panose="020B0604020202020204" pitchFamily="34" charset="0"/>
              </a:rPr>
              <a:t>         </a:t>
            </a:r>
            <a:r>
              <a:rPr lang="ru-RU" b="1" dirty="0">
                <a:solidFill>
                  <a:schemeClr val="bg1"/>
                </a:solidFill>
                <a:latin typeface="Arial" panose="020B0604020202020204" pitchFamily="34" charset="0"/>
                <a:cs typeface="Arial" panose="020B0604020202020204" pitchFamily="34" charset="0"/>
              </a:rPr>
              <a:t> </a:t>
            </a:r>
            <a:r>
              <a:rPr lang="ru-RU" b="1" i="1" dirty="0">
                <a:solidFill>
                  <a:schemeClr val="bg1"/>
                </a:solidFill>
                <a:latin typeface="Arial" panose="020B0604020202020204" pitchFamily="34" charset="0"/>
                <a:cs typeface="Arial" panose="020B0604020202020204" pitchFamily="34" charset="0"/>
              </a:rPr>
              <a:t> string_length(String, Length)</a:t>
            </a:r>
          </a:p>
          <a:p>
            <a:r>
              <a:rPr lang="ru-RU" dirty="0">
                <a:solidFill>
                  <a:schemeClr val="bg1"/>
                </a:solidFill>
                <a:latin typeface="Arial" panose="020B0604020202020204" pitchFamily="34" charset="0"/>
                <a:cs typeface="Arial" panose="020B0604020202020204" pitchFamily="34" charset="0"/>
              </a:rPr>
              <a:t>призначений для визначеня довжини рядка, тобто кількості символів в рядку.</a:t>
            </a:r>
          </a:p>
          <a:p>
            <a:r>
              <a:rPr lang="ru-RU" dirty="0">
                <a:solidFill>
                  <a:schemeClr val="bg1"/>
                </a:solidFill>
                <a:latin typeface="Arial" panose="020B0604020202020204" pitchFamily="34" charset="0"/>
                <a:cs typeface="Arial" panose="020B0604020202020204" pitchFamily="34" charset="0"/>
              </a:rPr>
              <a:t>string_length(</a:t>
            </a:r>
            <a:r>
              <a:rPr lang="en-US" dirty="0">
                <a:solidFill>
                  <a:schemeClr val="bg1"/>
                </a:solidFill>
                <a:latin typeface="Arial" panose="020B0604020202020204" pitchFamily="34" charset="0"/>
                <a:cs typeface="Arial" panose="020B0604020202020204" pitchFamily="34" charset="0"/>
              </a:rPr>
              <a:t>‘abcd’</a:t>
            </a:r>
            <a:r>
              <a:rPr lang="ru-RU" dirty="0">
                <a:solidFill>
                  <a:schemeClr val="bg1"/>
                </a:solidFill>
                <a:latin typeface="Arial" panose="020B0604020202020204" pitchFamily="34" charset="0"/>
                <a:cs typeface="Arial" panose="020B0604020202020204" pitchFamily="34" charset="0"/>
              </a:rPr>
              <a:t>, L)</a:t>
            </a:r>
            <a:r>
              <a:rPr lang="en-US" dirty="0">
                <a:solidFill>
                  <a:schemeClr val="bg1"/>
                </a:solidFill>
                <a:latin typeface="Arial" panose="020B0604020202020204" pitchFamily="34" charset="0"/>
                <a:cs typeface="Arial" panose="020B0604020202020204" pitchFamily="34" charset="0"/>
              </a:rPr>
              <a:t>.  L=4</a:t>
            </a:r>
            <a:endParaRPr lang="uk-UA" dirty="0">
              <a:solidFill>
                <a:schemeClr val="bg1"/>
              </a:solidFill>
              <a:latin typeface="Arial" panose="020B0604020202020204" pitchFamily="34" charset="0"/>
              <a:cs typeface="Arial" panose="020B0604020202020204" pitchFamily="34" charset="0"/>
            </a:endParaRPr>
          </a:p>
          <a:p>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22</a:t>
            </a:fld>
            <a:endParaRPr lang="ru-RU" dirty="0"/>
          </a:p>
        </p:txBody>
      </p:sp>
    </p:spTree>
    <p:extLst>
      <p:ext uri="{BB962C8B-B14F-4D97-AF65-F5344CB8AC3E}">
        <p14:creationId xmlns:p14="http://schemas.microsoft.com/office/powerpoint/2010/main" val="29244374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Злиття рядків </a:t>
            </a:r>
            <a:endParaRPr lang="uk-UA"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rmAutofit/>
          </a:bodyPr>
          <a:lstStyle/>
          <a:p>
            <a:r>
              <a:rPr lang="uk-UA" dirty="0" smtClean="0">
                <a:solidFill>
                  <a:schemeClr val="bg1"/>
                </a:solidFill>
                <a:latin typeface="Arial" panose="020B0604020202020204" pitchFamily="34" charset="0"/>
                <a:cs typeface="Arial" panose="020B0604020202020204" pitchFamily="34" charset="0"/>
              </a:rPr>
              <a:t>Злиття атомів:     </a:t>
            </a:r>
            <a:r>
              <a:rPr lang="ru-RU" dirty="0" smtClean="0">
                <a:solidFill>
                  <a:schemeClr val="bg1"/>
                </a:solidFill>
                <a:latin typeface="Arial" panose="020B0604020202020204" pitchFamily="34" charset="0"/>
                <a:cs typeface="Arial" panose="020B0604020202020204" pitchFamily="34" charset="0"/>
              </a:rPr>
              <a:t>concat</a:t>
            </a:r>
            <a:r>
              <a:rPr lang="ru-RU" dirty="0">
                <a:solidFill>
                  <a:schemeClr val="bg1"/>
                </a:solidFill>
                <a:latin typeface="Arial" panose="020B0604020202020204" pitchFamily="34" charset="0"/>
                <a:cs typeface="Arial" panose="020B0604020202020204" pitchFamily="34" charset="0"/>
              </a:rPr>
              <a:t>(?Atom, ?Atom, ?Atom</a:t>
            </a:r>
            <a:r>
              <a:rPr lang="ru-RU" dirty="0" smtClean="0">
                <a:solidFill>
                  <a:schemeClr val="bg1"/>
                </a:solidFill>
                <a:latin typeface="Arial" panose="020B0604020202020204" pitchFamily="34" charset="0"/>
                <a:cs typeface="Arial" panose="020B0604020202020204" pitchFamily="34" charset="0"/>
              </a:rPr>
              <a:t>)</a:t>
            </a:r>
          </a:p>
          <a:p>
            <a:r>
              <a:rPr lang="uk-UA" dirty="0">
                <a:solidFill>
                  <a:schemeClr val="bg1"/>
                </a:solidFill>
                <a:latin typeface="Arial" panose="020B0604020202020204" pitchFamily="34" charset="0"/>
                <a:cs typeface="Arial" panose="020B0604020202020204" pitchFamily="34" charset="0"/>
              </a:rPr>
              <a:t>Злиття </a:t>
            </a:r>
            <a:r>
              <a:rPr lang="uk-UA" dirty="0" smtClean="0">
                <a:solidFill>
                  <a:schemeClr val="bg1"/>
                </a:solidFill>
                <a:latin typeface="Arial" panose="020B0604020202020204" pitchFamily="34" charset="0"/>
                <a:cs typeface="Arial" panose="020B0604020202020204" pitchFamily="34" charset="0"/>
              </a:rPr>
              <a:t>атомів як рядків: </a:t>
            </a:r>
            <a:endParaRPr lang="ru-RU" dirty="0" smtClean="0">
              <a:solidFill>
                <a:schemeClr val="bg1"/>
              </a:solidFill>
              <a:latin typeface="Arial" panose="020B0604020202020204" pitchFamily="34" charset="0"/>
              <a:cs typeface="Arial" panose="020B0604020202020204" pitchFamily="34" charset="0"/>
            </a:endParaRPr>
          </a:p>
          <a:p>
            <a:r>
              <a:rPr lang="ru-RU" dirty="0" smtClean="0">
                <a:solidFill>
                  <a:schemeClr val="bg1"/>
                </a:solidFill>
                <a:latin typeface="Arial" panose="020B0604020202020204" pitchFamily="34" charset="0"/>
                <a:cs typeface="Arial" panose="020B0604020202020204" pitchFamily="34" charset="0"/>
              </a:rPr>
              <a:t> </a:t>
            </a:r>
            <a:r>
              <a:rPr lang="en-US" dirty="0">
                <a:solidFill>
                  <a:schemeClr val="bg1"/>
                </a:solidFill>
                <a:latin typeface="Arial" panose="020B0604020202020204" pitchFamily="34" charset="0"/>
                <a:cs typeface="Arial" panose="020B0604020202020204" pitchFamily="34" charset="0"/>
              </a:rPr>
              <a:t>string_concat(?String, ?String, ?String)</a:t>
            </a:r>
            <a:endParaRPr lang="en-US" dirty="0" smtClean="0">
              <a:solidFill>
                <a:schemeClr val="bg1"/>
              </a:solidFill>
              <a:latin typeface="Arial" panose="020B0604020202020204" pitchFamily="34" charset="0"/>
              <a:cs typeface="Arial" panose="020B0604020202020204" pitchFamily="34" charset="0"/>
            </a:endParaRPr>
          </a:p>
          <a:p>
            <a:r>
              <a:rPr lang="en-US" dirty="0" smtClean="0">
                <a:solidFill>
                  <a:schemeClr val="bg1"/>
                </a:solidFill>
                <a:latin typeface="Arial" panose="020B0604020202020204" pitchFamily="34" charset="0"/>
                <a:cs typeface="Arial" panose="020B0604020202020204" pitchFamily="34" charset="0"/>
              </a:rPr>
              <a:t>concat(ab, cd, </a:t>
            </a:r>
            <a:r>
              <a:rPr lang="en-US" dirty="0">
                <a:solidFill>
                  <a:schemeClr val="bg1"/>
                </a:solidFill>
                <a:latin typeface="Arial" panose="020B0604020202020204" pitchFamily="34" charset="0"/>
                <a:cs typeface="Arial" panose="020B0604020202020204" pitchFamily="34" charset="0"/>
              </a:rPr>
              <a:t>X</a:t>
            </a:r>
            <a:r>
              <a:rPr lang="en-US" dirty="0" smtClean="0">
                <a:solidFill>
                  <a:schemeClr val="bg1"/>
                </a:solidFill>
                <a:latin typeface="Arial" panose="020B0604020202020204" pitchFamily="34" charset="0"/>
                <a:cs typeface="Arial" panose="020B0604020202020204" pitchFamily="34" charset="0"/>
              </a:rPr>
              <a:t>).          X </a:t>
            </a:r>
            <a:r>
              <a:rPr lang="en-US" dirty="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abcd.</a:t>
            </a:r>
          </a:p>
          <a:p>
            <a:r>
              <a:rPr lang="en-US" dirty="0" smtClean="0">
                <a:solidFill>
                  <a:schemeClr val="bg1"/>
                </a:solidFill>
                <a:latin typeface="Arial" panose="020B0604020202020204" pitchFamily="34" charset="0"/>
                <a:cs typeface="Arial" panose="020B0604020202020204" pitchFamily="34" charset="0"/>
              </a:rPr>
              <a:t>string_concat(ab,cd,X</a:t>
            </a:r>
            <a:r>
              <a:rPr lang="en-US" dirty="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X </a:t>
            </a:r>
            <a:r>
              <a:rPr lang="en-US" dirty="0">
                <a:solidFill>
                  <a:schemeClr val="bg1"/>
                </a:solidFill>
                <a:latin typeface="Arial" panose="020B0604020202020204" pitchFamily="34" charset="0"/>
                <a:cs typeface="Arial" panose="020B0604020202020204" pitchFamily="34" charset="0"/>
              </a:rPr>
              <a:t>= "abcd".</a:t>
            </a:r>
          </a:p>
          <a:p>
            <a:endParaRPr lang="uk-UA" dirty="0" smtClean="0">
              <a:solidFill>
                <a:schemeClr val="bg1"/>
              </a:solidFill>
              <a:latin typeface="Arial" panose="020B0604020202020204" pitchFamily="34" charset="0"/>
              <a:cs typeface="Arial" panose="020B0604020202020204" pitchFamily="34" charset="0"/>
            </a:endParaRPr>
          </a:p>
          <a:p>
            <a:r>
              <a:rPr lang="en-US" dirty="0" smtClean="0">
                <a:solidFill>
                  <a:schemeClr val="bg1"/>
                </a:solidFill>
                <a:latin typeface="Arial" panose="020B0604020202020204" pitchFamily="34" charset="0"/>
                <a:cs typeface="Arial" panose="020B0604020202020204" pitchFamily="34" charset="0"/>
              </a:rPr>
              <a:t>concat(X, </a:t>
            </a:r>
            <a:r>
              <a:rPr lang="en-US" dirty="0">
                <a:solidFill>
                  <a:schemeClr val="bg1"/>
                </a:solidFill>
                <a:latin typeface="Arial" panose="020B0604020202020204" pitchFamily="34" charset="0"/>
                <a:cs typeface="Arial" panose="020B0604020202020204" pitchFamily="34" charset="0"/>
              </a:rPr>
              <a:t>cd, </a:t>
            </a:r>
            <a:r>
              <a:rPr lang="en-US" dirty="0" smtClean="0">
                <a:solidFill>
                  <a:schemeClr val="bg1"/>
                </a:solidFill>
                <a:latin typeface="Arial" panose="020B0604020202020204" pitchFamily="34" charset="0"/>
                <a:cs typeface="Arial" panose="020B0604020202020204" pitchFamily="34" charset="0"/>
              </a:rPr>
              <a:t>abcd).  X </a:t>
            </a:r>
            <a:r>
              <a:rPr lang="en-US" dirty="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ab.</a:t>
            </a:r>
            <a:endParaRPr lang="en-US" dirty="0">
              <a:solidFill>
                <a:schemeClr val="bg1"/>
              </a:solidFill>
              <a:latin typeface="Arial" panose="020B0604020202020204" pitchFamily="34" charset="0"/>
              <a:cs typeface="Arial" panose="020B0604020202020204" pitchFamily="34" charset="0"/>
            </a:endParaRPr>
          </a:p>
          <a:p>
            <a:r>
              <a:rPr lang="en-US" dirty="0" smtClean="0">
                <a:solidFill>
                  <a:schemeClr val="bg1"/>
                </a:solidFill>
                <a:latin typeface="Arial" panose="020B0604020202020204" pitchFamily="34" charset="0"/>
                <a:cs typeface="Arial" panose="020B0604020202020204" pitchFamily="34" charset="0"/>
              </a:rPr>
              <a:t>concat(ab, X, </a:t>
            </a:r>
            <a:r>
              <a:rPr lang="en-US" dirty="0">
                <a:solidFill>
                  <a:schemeClr val="bg1"/>
                </a:solidFill>
                <a:latin typeface="Arial" panose="020B0604020202020204" pitchFamily="34" charset="0"/>
                <a:cs typeface="Arial" panose="020B0604020202020204" pitchFamily="34" charset="0"/>
              </a:rPr>
              <a:t>abcd).  X </a:t>
            </a:r>
            <a:r>
              <a:rPr lang="en-US" dirty="0" smtClean="0">
                <a:solidFill>
                  <a:schemeClr val="bg1"/>
                </a:solidFill>
                <a:latin typeface="Arial" panose="020B0604020202020204" pitchFamily="34" charset="0"/>
                <a:cs typeface="Arial" panose="020B0604020202020204" pitchFamily="34" charset="0"/>
              </a:rPr>
              <a:t>=cd.</a:t>
            </a:r>
            <a:endParaRPr lang="en-US"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a:p>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23</a:t>
            </a:fld>
            <a:endParaRPr lang="ru-RU" dirty="0"/>
          </a:p>
        </p:txBody>
      </p:sp>
    </p:spTree>
    <p:extLst>
      <p:ext uri="{BB962C8B-B14F-4D97-AF65-F5344CB8AC3E}">
        <p14:creationId xmlns:p14="http://schemas.microsoft.com/office/powerpoint/2010/main" val="17496582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Злиття рядків </a:t>
            </a:r>
            <a:endParaRPr lang="uk-UA" dirty="0"/>
          </a:p>
        </p:txBody>
      </p:sp>
      <p:sp>
        <p:nvSpPr>
          <p:cNvPr id="3" name="Объект 2"/>
          <p:cNvSpPr>
            <a:spLocks noGrp="1"/>
          </p:cNvSpPr>
          <p:nvPr>
            <p:ph idx="1"/>
          </p:nvPr>
        </p:nvSpPr>
        <p:spPr/>
        <p:txBody>
          <a:bodyPr>
            <a:normAutofit/>
          </a:bodyPr>
          <a:lstStyle/>
          <a:p>
            <a:r>
              <a:rPr lang="ru-RU" i="1" dirty="0" smtClean="0">
                <a:solidFill>
                  <a:schemeClr val="bg1"/>
                </a:solidFill>
                <a:latin typeface="Arial" panose="020B0604020202020204" pitchFamily="34" charset="0"/>
                <a:cs typeface="Arial" panose="020B0604020202020204" pitchFamily="34" charset="0"/>
              </a:rPr>
              <a:t>concat(</a:t>
            </a:r>
            <a:r>
              <a:rPr lang="en-US" i="1" dirty="0" smtClean="0">
                <a:solidFill>
                  <a:schemeClr val="bg1"/>
                </a:solidFill>
                <a:latin typeface="Arial" panose="020B0604020202020204" pitchFamily="34" charset="0"/>
                <a:cs typeface="Arial" panose="020B0604020202020204" pitchFamily="34" charset="0"/>
              </a:rPr>
              <a:t>X,</a:t>
            </a:r>
            <a:r>
              <a:rPr lang="ru-RU" i="1" dirty="0" smtClean="0">
                <a:solidFill>
                  <a:schemeClr val="bg1"/>
                </a:solidFill>
                <a:latin typeface="Arial" panose="020B0604020202020204" pitchFamily="34" charset="0"/>
                <a:cs typeface="Arial" panose="020B0604020202020204" pitchFamily="34" charset="0"/>
              </a:rPr>
              <a:t> </a:t>
            </a:r>
            <a:r>
              <a:rPr lang="en-US" i="1" dirty="0" smtClean="0">
                <a:solidFill>
                  <a:schemeClr val="bg1"/>
                </a:solidFill>
                <a:latin typeface="Arial" panose="020B0604020202020204" pitchFamily="34" charset="0"/>
                <a:cs typeface="Arial" panose="020B0604020202020204" pitchFamily="34" charset="0"/>
              </a:rPr>
              <a:t>Y</a:t>
            </a:r>
            <a:r>
              <a:rPr lang="ru-RU" i="1" dirty="0" smtClean="0">
                <a:solidFill>
                  <a:schemeClr val="bg1"/>
                </a:solidFill>
                <a:latin typeface="Arial" panose="020B0604020202020204" pitchFamily="34" charset="0"/>
                <a:cs typeface="Arial" panose="020B0604020202020204" pitchFamily="34" charset="0"/>
              </a:rPr>
              <a:t>, </a:t>
            </a:r>
            <a:r>
              <a:rPr lang="en-US" i="1" dirty="0" smtClean="0">
                <a:solidFill>
                  <a:schemeClr val="bg1"/>
                </a:solidFill>
                <a:latin typeface="Arial" panose="020B0604020202020204" pitchFamily="34" charset="0"/>
                <a:cs typeface="Arial" panose="020B0604020202020204" pitchFamily="34" charset="0"/>
              </a:rPr>
              <a:t>abcd</a:t>
            </a:r>
            <a:r>
              <a:rPr lang="ru-RU" i="1" dirty="0" smtClean="0">
                <a:solidFill>
                  <a:schemeClr val="bg1"/>
                </a:solidFill>
                <a:latin typeface="Arial" panose="020B0604020202020204" pitchFamily="34" charset="0"/>
                <a:cs typeface="Arial" panose="020B0604020202020204" pitchFamily="34" charset="0"/>
              </a:rPr>
              <a:t>)</a:t>
            </a:r>
            <a:r>
              <a:rPr lang="en-US" i="1" dirty="0" smtClean="0">
                <a:solidFill>
                  <a:schemeClr val="bg1"/>
                </a:solidFill>
                <a:latin typeface="Arial" panose="020B0604020202020204" pitchFamily="34" charset="0"/>
                <a:cs typeface="Arial" panose="020B0604020202020204" pitchFamily="34" charset="0"/>
              </a:rPr>
              <a:t>.</a:t>
            </a:r>
            <a:r>
              <a:rPr lang="ru-RU" i="1" dirty="0" smtClean="0">
                <a:solidFill>
                  <a:schemeClr val="bg1"/>
                </a:solidFill>
                <a:latin typeface="Arial" panose="020B0604020202020204" pitchFamily="34" charset="0"/>
                <a:cs typeface="Arial" panose="020B0604020202020204" pitchFamily="34" charset="0"/>
              </a:rPr>
              <a:t> </a:t>
            </a:r>
            <a:endParaRPr lang="en-US" i="1" dirty="0">
              <a:solidFill>
                <a:schemeClr val="bg1"/>
              </a:solidFill>
              <a:latin typeface="Arial" panose="020B0604020202020204" pitchFamily="34" charset="0"/>
              <a:cs typeface="Arial" panose="020B0604020202020204" pitchFamily="34" charset="0"/>
            </a:endParaRPr>
          </a:p>
          <a:p>
            <a:r>
              <a:rPr lang="en-US" i="1" dirty="0" smtClean="0">
                <a:solidFill>
                  <a:schemeClr val="bg1"/>
                </a:solidFill>
                <a:latin typeface="Arial" panose="020B0604020202020204" pitchFamily="34" charset="0"/>
                <a:cs typeface="Arial" panose="020B0604020202020204" pitchFamily="34" charset="0"/>
              </a:rPr>
              <a:t>X </a:t>
            </a:r>
            <a:r>
              <a:rPr lang="en-US" i="1" dirty="0">
                <a:solidFill>
                  <a:schemeClr val="bg1"/>
                </a:solidFill>
                <a:latin typeface="Arial" panose="020B0604020202020204" pitchFamily="34" charset="0"/>
                <a:cs typeface="Arial" panose="020B0604020202020204" pitchFamily="34" charset="0"/>
              </a:rPr>
              <a:t>= </a:t>
            </a:r>
            <a:r>
              <a:rPr lang="en-US" i="1" dirty="0" smtClean="0">
                <a:solidFill>
                  <a:schemeClr val="bg1"/>
                </a:solidFill>
                <a:latin typeface="Arial" panose="020B0604020202020204" pitchFamily="34" charset="0"/>
                <a:cs typeface="Arial" panose="020B0604020202020204" pitchFamily="34" charset="0"/>
              </a:rPr>
              <a:t>'',        Y </a:t>
            </a:r>
            <a:r>
              <a:rPr lang="en-US" i="1" dirty="0">
                <a:solidFill>
                  <a:schemeClr val="bg1"/>
                </a:solidFill>
                <a:latin typeface="Arial" panose="020B0604020202020204" pitchFamily="34" charset="0"/>
                <a:cs typeface="Arial" panose="020B0604020202020204" pitchFamily="34" charset="0"/>
              </a:rPr>
              <a:t>= abcd </a:t>
            </a:r>
          </a:p>
          <a:p>
            <a:r>
              <a:rPr lang="en-US" i="1" dirty="0" smtClean="0">
                <a:solidFill>
                  <a:schemeClr val="bg1"/>
                </a:solidFill>
                <a:latin typeface="Arial" panose="020B0604020202020204" pitchFamily="34" charset="0"/>
                <a:cs typeface="Arial" panose="020B0604020202020204" pitchFamily="34" charset="0"/>
              </a:rPr>
              <a:t>X </a:t>
            </a:r>
            <a:r>
              <a:rPr lang="en-US" i="1" dirty="0">
                <a:solidFill>
                  <a:schemeClr val="bg1"/>
                </a:solidFill>
                <a:latin typeface="Arial" panose="020B0604020202020204" pitchFamily="34" charset="0"/>
                <a:cs typeface="Arial" panose="020B0604020202020204" pitchFamily="34" charset="0"/>
              </a:rPr>
              <a:t>= </a:t>
            </a:r>
            <a:r>
              <a:rPr lang="en-US" i="1" dirty="0" smtClean="0">
                <a:solidFill>
                  <a:schemeClr val="bg1"/>
                </a:solidFill>
                <a:latin typeface="Arial" panose="020B0604020202020204" pitchFamily="34" charset="0"/>
                <a:cs typeface="Arial" panose="020B0604020202020204" pitchFamily="34" charset="0"/>
              </a:rPr>
              <a:t>a,        Y </a:t>
            </a:r>
            <a:r>
              <a:rPr lang="en-US" i="1" dirty="0">
                <a:solidFill>
                  <a:schemeClr val="bg1"/>
                </a:solidFill>
                <a:latin typeface="Arial" panose="020B0604020202020204" pitchFamily="34" charset="0"/>
                <a:cs typeface="Arial" panose="020B0604020202020204" pitchFamily="34" charset="0"/>
              </a:rPr>
              <a:t>= bcd </a:t>
            </a:r>
          </a:p>
          <a:p>
            <a:r>
              <a:rPr lang="en-US" i="1" dirty="0">
                <a:solidFill>
                  <a:schemeClr val="bg1"/>
                </a:solidFill>
                <a:latin typeface="Arial" panose="020B0604020202020204" pitchFamily="34" charset="0"/>
                <a:cs typeface="Arial" panose="020B0604020202020204" pitchFamily="34" charset="0"/>
              </a:rPr>
              <a:t>X = </a:t>
            </a:r>
            <a:r>
              <a:rPr lang="en-US" i="1" dirty="0" smtClean="0">
                <a:solidFill>
                  <a:schemeClr val="bg1"/>
                </a:solidFill>
                <a:latin typeface="Arial" panose="020B0604020202020204" pitchFamily="34" charset="0"/>
                <a:cs typeface="Arial" panose="020B0604020202020204" pitchFamily="34" charset="0"/>
              </a:rPr>
              <a:t>ab,      Y </a:t>
            </a:r>
            <a:r>
              <a:rPr lang="en-US" i="1" dirty="0">
                <a:solidFill>
                  <a:schemeClr val="bg1"/>
                </a:solidFill>
                <a:latin typeface="Arial" panose="020B0604020202020204" pitchFamily="34" charset="0"/>
                <a:cs typeface="Arial" panose="020B0604020202020204" pitchFamily="34" charset="0"/>
              </a:rPr>
              <a:t>= cd ;</a:t>
            </a:r>
          </a:p>
          <a:p>
            <a:r>
              <a:rPr lang="en-US" i="1" dirty="0">
                <a:solidFill>
                  <a:schemeClr val="bg1"/>
                </a:solidFill>
                <a:latin typeface="Arial" panose="020B0604020202020204" pitchFamily="34" charset="0"/>
                <a:cs typeface="Arial" panose="020B0604020202020204" pitchFamily="34" charset="0"/>
              </a:rPr>
              <a:t>X = </a:t>
            </a:r>
            <a:r>
              <a:rPr lang="en-US" i="1" dirty="0" smtClean="0">
                <a:solidFill>
                  <a:schemeClr val="bg1"/>
                </a:solidFill>
                <a:latin typeface="Arial" panose="020B0604020202020204" pitchFamily="34" charset="0"/>
                <a:cs typeface="Arial" panose="020B0604020202020204" pitchFamily="34" charset="0"/>
              </a:rPr>
              <a:t>abc,    Y </a:t>
            </a:r>
            <a:r>
              <a:rPr lang="en-US" i="1" dirty="0">
                <a:solidFill>
                  <a:schemeClr val="bg1"/>
                </a:solidFill>
                <a:latin typeface="Arial" panose="020B0604020202020204" pitchFamily="34" charset="0"/>
                <a:cs typeface="Arial" panose="020B0604020202020204" pitchFamily="34" charset="0"/>
              </a:rPr>
              <a:t>= d ;</a:t>
            </a:r>
          </a:p>
          <a:p>
            <a:r>
              <a:rPr lang="en-US" i="1" dirty="0">
                <a:solidFill>
                  <a:schemeClr val="bg1"/>
                </a:solidFill>
                <a:latin typeface="Arial" panose="020B0604020202020204" pitchFamily="34" charset="0"/>
                <a:cs typeface="Arial" panose="020B0604020202020204" pitchFamily="34" charset="0"/>
              </a:rPr>
              <a:t>X = </a:t>
            </a:r>
            <a:r>
              <a:rPr lang="en-US" i="1" dirty="0" smtClean="0">
                <a:solidFill>
                  <a:schemeClr val="bg1"/>
                </a:solidFill>
                <a:latin typeface="Arial" panose="020B0604020202020204" pitchFamily="34" charset="0"/>
                <a:cs typeface="Arial" panose="020B0604020202020204" pitchFamily="34" charset="0"/>
              </a:rPr>
              <a:t>abcd,  Y </a:t>
            </a:r>
            <a:r>
              <a:rPr lang="en-US" i="1" dirty="0">
                <a:solidFill>
                  <a:schemeClr val="bg1"/>
                </a:solidFill>
                <a:latin typeface="Arial" panose="020B0604020202020204" pitchFamily="34" charset="0"/>
                <a:cs typeface="Arial" panose="020B0604020202020204" pitchFamily="34" charset="0"/>
              </a:rPr>
              <a:t>= ''.</a:t>
            </a:r>
          </a:p>
          <a:p>
            <a:endParaRPr lang="uk-UA" i="1" dirty="0">
              <a:solidFill>
                <a:schemeClr val="bg1"/>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24</a:t>
            </a:fld>
            <a:endParaRPr lang="ru-RU" dirty="0"/>
          </a:p>
        </p:txBody>
      </p:sp>
    </p:spTree>
    <p:extLst>
      <p:ext uri="{BB962C8B-B14F-4D97-AF65-F5344CB8AC3E}">
        <p14:creationId xmlns:p14="http://schemas.microsoft.com/office/powerpoint/2010/main" val="39581752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0" dirty="0">
                <a:solidFill>
                  <a:schemeClr val="bg1"/>
                </a:solidFill>
                <a:latin typeface="Arial" panose="020B0604020202020204" pitchFamily="34" charset="0"/>
                <a:cs typeface="Arial" panose="020B0604020202020204" pitchFamily="34" charset="0"/>
              </a:rPr>
              <a:t>Стандартні предикати обробки рядків.</a:t>
            </a:r>
            <a:endParaRPr lang="uk-UA" dirty="0"/>
          </a:p>
        </p:txBody>
      </p:sp>
      <p:sp>
        <p:nvSpPr>
          <p:cNvPr id="3" name="Объект 2"/>
          <p:cNvSpPr>
            <a:spLocks noGrp="1"/>
          </p:cNvSpPr>
          <p:nvPr>
            <p:ph idx="1"/>
          </p:nvPr>
        </p:nvSpPr>
        <p:spPr/>
        <p:txBody>
          <a:bodyPr/>
          <a:lstStyle/>
          <a:p>
            <a:r>
              <a:rPr lang="ru-RU" dirty="0">
                <a:solidFill>
                  <a:schemeClr val="bg1"/>
                </a:solidFill>
                <a:latin typeface="Arial" panose="020B0604020202020204" pitchFamily="34" charset="0"/>
                <a:cs typeface="Arial" panose="020B0604020202020204" pitchFamily="34" charset="0"/>
              </a:rPr>
              <a:t>Предикат </a:t>
            </a:r>
            <a:endParaRPr lang="en-US" dirty="0">
              <a:solidFill>
                <a:schemeClr val="bg1"/>
              </a:solidFill>
              <a:latin typeface="Arial" panose="020B0604020202020204" pitchFamily="34" charset="0"/>
              <a:cs typeface="Arial" panose="020B0604020202020204" pitchFamily="34" charset="0"/>
            </a:endParaRPr>
          </a:p>
          <a:p>
            <a:r>
              <a:rPr lang="ru-RU" dirty="0">
                <a:solidFill>
                  <a:schemeClr val="bg1"/>
                </a:solidFill>
                <a:latin typeface="Arial" panose="020B0604020202020204" pitchFamily="34" charset="0"/>
                <a:cs typeface="Arial" panose="020B0604020202020204" pitchFamily="34" charset="0"/>
              </a:rPr>
              <a:t>sub_string(String, Start, Length, After, Sub) </a:t>
            </a:r>
            <a:endParaRPr lang="en-US" dirty="0">
              <a:solidFill>
                <a:schemeClr val="bg1"/>
              </a:solidFill>
              <a:latin typeface="Arial" panose="020B0604020202020204" pitchFamily="34" charset="0"/>
              <a:cs typeface="Arial" panose="020B0604020202020204" pitchFamily="34" charset="0"/>
            </a:endParaRPr>
          </a:p>
          <a:p>
            <a:r>
              <a:rPr lang="ru-RU" dirty="0">
                <a:solidFill>
                  <a:schemeClr val="bg1"/>
                </a:solidFill>
                <a:latin typeface="Arial" panose="020B0604020202020204" pitchFamily="34" charset="0"/>
                <a:cs typeface="Arial" panose="020B0604020202020204" pitchFamily="34" charset="0"/>
              </a:rPr>
              <a:t>для заданого рядка string повертає його підрядок sub, починаючи з символа на позиції start и довжиною </a:t>
            </a:r>
            <a:r>
              <a:rPr lang="ru-RU" dirty="0" smtClean="0">
                <a:solidFill>
                  <a:schemeClr val="bg1"/>
                </a:solidFill>
                <a:latin typeface="Arial" panose="020B0604020202020204" pitchFamily="34" charset="0"/>
                <a:cs typeface="Arial" panose="020B0604020202020204" pitchFamily="34" charset="0"/>
              </a:rPr>
              <a:t>length. Параметр </a:t>
            </a:r>
            <a:r>
              <a:rPr lang="ru-RU" dirty="0">
                <a:solidFill>
                  <a:schemeClr val="bg1"/>
                </a:solidFill>
                <a:latin typeface="Arial" panose="020B0604020202020204" pitchFamily="34" charset="0"/>
                <a:cs typeface="Arial" panose="020B0604020202020204" pitchFamily="34" charset="0"/>
              </a:rPr>
              <a:t>after - число символів, розташованих за підрядком sub в </a:t>
            </a:r>
            <a:r>
              <a:rPr lang="ru-RU" dirty="0" err="1" smtClean="0">
                <a:solidFill>
                  <a:schemeClr val="bg1"/>
                </a:solidFill>
                <a:latin typeface="Arial" panose="020B0604020202020204" pitchFamily="34" charset="0"/>
                <a:cs typeface="Arial" panose="020B0604020202020204" pitchFamily="34" charset="0"/>
              </a:rPr>
              <a:t>string</a:t>
            </a:r>
            <a:r>
              <a:rPr lang="uk-UA" dirty="0" smtClean="0">
                <a:solidFill>
                  <a:schemeClr val="bg1"/>
                </a:solidFill>
                <a:latin typeface="Arial" panose="020B0604020202020204" pitchFamily="34" charset="0"/>
                <a:cs typeface="Arial" panose="020B0604020202020204" pitchFamily="34" charset="0"/>
              </a:rPr>
              <a:t>(довжина </a:t>
            </a:r>
            <a:r>
              <a:rPr lang="uk-UA" dirty="0">
                <a:solidFill>
                  <a:schemeClr val="bg1"/>
                </a:solidFill>
                <a:latin typeface="Arial" panose="020B0604020202020204" pitchFamily="34" charset="0"/>
                <a:cs typeface="Arial" panose="020B0604020202020204" pitchFamily="34" charset="0"/>
              </a:rPr>
              <a:t>рядку-залишку)</a:t>
            </a:r>
            <a:endParaRPr lang="en-US"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a:p>
            <a:r>
              <a:rPr lang="ru-RU" dirty="0">
                <a:solidFill>
                  <a:schemeClr val="bg1"/>
                </a:solidFill>
                <a:latin typeface="Arial" panose="020B0604020202020204" pitchFamily="34" charset="0"/>
                <a:cs typeface="Arial" panose="020B0604020202020204" pitchFamily="34" charset="0"/>
              </a:rPr>
              <a:t>sub_string(</a:t>
            </a:r>
            <a:r>
              <a:rPr lang="en-US" dirty="0">
                <a:solidFill>
                  <a:schemeClr val="bg1"/>
                </a:solidFill>
                <a:latin typeface="Arial" panose="020B0604020202020204" pitchFamily="34" charset="0"/>
                <a:cs typeface="Arial" panose="020B0604020202020204" pitchFamily="34" charset="0"/>
              </a:rPr>
              <a:t>“abcdef”,1,3,X</a:t>
            </a:r>
            <a:r>
              <a:rPr lang="ru-RU" dirty="0">
                <a:solidFill>
                  <a:schemeClr val="bg1"/>
                </a:solidFill>
                <a:latin typeface="Arial" panose="020B0604020202020204" pitchFamily="34" charset="0"/>
                <a:cs typeface="Arial" panose="020B0604020202020204" pitchFamily="34" charset="0"/>
              </a:rPr>
              <a:t>,</a:t>
            </a:r>
            <a:r>
              <a:rPr lang="en-US" dirty="0">
                <a:solidFill>
                  <a:schemeClr val="bg1"/>
                </a:solidFill>
                <a:latin typeface="Arial" panose="020B0604020202020204" pitchFamily="34" charset="0"/>
                <a:cs typeface="Arial" panose="020B0604020202020204" pitchFamily="34" charset="0"/>
              </a:rPr>
              <a:t>Y</a:t>
            </a:r>
            <a:r>
              <a:rPr lang="ru-RU" dirty="0">
                <a:solidFill>
                  <a:schemeClr val="bg1"/>
                </a:solidFill>
                <a:latin typeface="Arial" panose="020B0604020202020204" pitchFamily="34" charset="0"/>
                <a:cs typeface="Arial" panose="020B0604020202020204" pitchFamily="34" charset="0"/>
              </a:rPr>
              <a:t>)</a:t>
            </a:r>
            <a:r>
              <a:rPr lang="en-US" dirty="0">
                <a:solidFill>
                  <a:schemeClr val="bg1"/>
                </a:solidFill>
                <a:latin typeface="Arial" panose="020B0604020202020204" pitchFamily="34" charset="0"/>
                <a:cs typeface="Arial" panose="020B0604020202020204" pitchFamily="34" charset="0"/>
              </a:rPr>
              <a:t>.</a:t>
            </a:r>
          </a:p>
          <a:p>
            <a:r>
              <a:rPr lang="en-US" dirty="0">
                <a:solidFill>
                  <a:schemeClr val="bg1"/>
                </a:solidFill>
                <a:latin typeface="Arial" panose="020B0604020202020204" pitchFamily="34" charset="0"/>
                <a:cs typeface="Arial" panose="020B0604020202020204" pitchFamily="34" charset="0"/>
              </a:rPr>
              <a:t>X=2      Y=“bcd”</a:t>
            </a:r>
            <a:endParaRPr lang="ru-RU" dirty="0">
              <a:solidFill>
                <a:schemeClr val="bg1"/>
              </a:solidFill>
              <a:latin typeface="Arial" panose="020B0604020202020204" pitchFamily="34" charset="0"/>
              <a:cs typeface="Arial" panose="020B0604020202020204" pitchFamily="34" charset="0"/>
            </a:endParaRPr>
          </a:p>
          <a:p>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25</a:t>
            </a:fld>
            <a:endParaRPr lang="ru-RU" dirty="0"/>
          </a:p>
        </p:txBody>
      </p:sp>
    </p:spTree>
    <p:extLst>
      <p:ext uri="{BB962C8B-B14F-4D97-AF65-F5344CB8AC3E}">
        <p14:creationId xmlns:p14="http://schemas.microsoft.com/office/powerpoint/2010/main" val="31052153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sp>
        <p:nvSpPr>
          <p:cNvPr id="3" name="Объект 2"/>
          <p:cNvSpPr>
            <a:spLocks noGrp="1"/>
          </p:cNvSpPr>
          <p:nvPr>
            <p:ph idx="1"/>
          </p:nvPr>
        </p:nvSpPr>
        <p:spPr/>
        <p:txBody>
          <a:bodyPr/>
          <a:lstStyle/>
          <a:p>
            <a:r>
              <a:rPr lang="ru-RU" dirty="0">
                <a:solidFill>
                  <a:schemeClr val="bg1"/>
                </a:solidFill>
                <a:latin typeface="Arial" panose="020B0604020202020204" pitchFamily="34" charset="0"/>
                <a:cs typeface="Arial" panose="020B0604020202020204" pitchFamily="34" charset="0"/>
              </a:rPr>
              <a:t>Розробимо предикат frontchar, який служить для розділення вхідного рядка на перший символ і "хвіст", який складається з символів, що залишилися у  рядку  після видалення першого символа. </a:t>
            </a:r>
            <a:endParaRPr lang="en-US" dirty="0">
              <a:solidFill>
                <a:schemeClr val="bg1"/>
              </a:solidFill>
              <a:latin typeface="Arial" panose="020B0604020202020204" pitchFamily="34" charset="0"/>
              <a:cs typeface="Arial" panose="020B0604020202020204" pitchFamily="34" charset="0"/>
            </a:endParaRPr>
          </a:p>
          <a:p>
            <a:endParaRPr lang="en-US" sz="2800" dirty="0">
              <a:solidFill>
                <a:srgbClr val="FF0000"/>
              </a:solidFill>
              <a:latin typeface="Arial" panose="020B0604020202020204" pitchFamily="34" charset="0"/>
              <a:cs typeface="Arial" panose="020B0604020202020204" pitchFamily="34" charset="0"/>
            </a:endParaRPr>
          </a:p>
          <a:p>
            <a:r>
              <a:rPr lang="en-US" sz="2800" dirty="0" err="1">
                <a:solidFill>
                  <a:srgbClr val="FF0000"/>
                </a:solidFill>
                <a:latin typeface="Arial" panose="020B0604020202020204" pitchFamily="34" charset="0"/>
                <a:cs typeface="Arial" panose="020B0604020202020204" pitchFamily="34" charset="0"/>
              </a:rPr>
              <a:t>frontchar</a:t>
            </a:r>
            <a:r>
              <a:rPr lang="en-US" sz="2800" dirty="0" smtClean="0">
                <a:solidFill>
                  <a:srgbClr val="FF0000"/>
                </a:solidFill>
                <a:latin typeface="Arial" panose="020B0604020202020204" pitchFamily="34" charset="0"/>
                <a:cs typeface="Arial" panose="020B0604020202020204" pitchFamily="34" charset="0"/>
              </a:rPr>
              <a:t>('','',_).</a:t>
            </a:r>
            <a:endParaRPr lang="en-US" sz="2800" dirty="0">
              <a:solidFill>
                <a:srgbClr val="FF0000"/>
              </a:solidFill>
              <a:latin typeface="Arial" panose="020B0604020202020204" pitchFamily="34" charset="0"/>
              <a:cs typeface="Arial" panose="020B0604020202020204" pitchFamily="34" charset="0"/>
            </a:endParaRPr>
          </a:p>
          <a:p>
            <a:r>
              <a:rPr lang="en-US" sz="2800" dirty="0">
                <a:solidFill>
                  <a:schemeClr val="bg1"/>
                </a:solidFill>
                <a:latin typeface="Arial" panose="020B0604020202020204" pitchFamily="34" charset="0"/>
                <a:cs typeface="Arial" panose="020B0604020202020204" pitchFamily="34" charset="0"/>
              </a:rPr>
              <a:t>frontchar(S, H, T):-sub_string(S, 0, 1, L, H),</a:t>
            </a:r>
          </a:p>
          <a:p>
            <a:r>
              <a:rPr lang="en-US" sz="2800" dirty="0">
                <a:solidFill>
                  <a:schemeClr val="bg1"/>
                </a:solidFill>
                <a:latin typeface="Arial" panose="020B0604020202020204" pitchFamily="34" charset="0"/>
                <a:cs typeface="Arial" panose="020B0604020202020204" pitchFamily="34" charset="0"/>
              </a:rPr>
              <a:t>	                   </a:t>
            </a:r>
            <a:r>
              <a:rPr lang="uk-UA" sz="2800" dirty="0" smtClean="0">
                <a:solidFill>
                  <a:schemeClr val="bg1"/>
                </a:solidFill>
                <a:latin typeface="Arial" panose="020B0604020202020204" pitchFamily="34" charset="0"/>
                <a:cs typeface="Arial" panose="020B0604020202020204" pitchFamily="34" charset="0"/>
              </a:rPr>
              <a:t>   </a:t>
            </a:r>
            <a:r>
              <a:rPr lang="en-US" sz="2800" dirty="0" smtClean="0">
                <a:solidFill>
                  <a:schemeClr val="bg1"/>
                </a:solidFill>
                <a:latin typeface="Arial" panose="020B0604020202020204" pitchFamily="34" charset="0"/>
                <a:cs typeface="Arial" panose="020B0604020202020204" pitchFamily="34" charset="0"/>
              </a:rPr>
              <a:t> </a:t>
            </a:r>
            <a:r>
              <a:rPr lang="en-US" sz="2800" dirty="0">
                <a:solidFill>
                  <a:schemeClr val="bg1"/>
                </a:solidFill>
                <a:latin typeface="Arial" panose="020B0604020202020204" pitchFamily="34" charset="0"/>
                <a:cs typeface="Arial" panose="020B0604020202020204" pitchFamily="34" charset="0"/>
              </a:rPr>
              <a:t>sub_string(S, 1, L, _, T).</a:t>
            </a:r>
          </a:p>
          <a:p>
            <a:endParaRPr lang="ru-RU" sz="1800" dirty="0">
              <a:solidFill>
                <a:srgbClr val="FF0000"/>
              </a:solidFill>
              <a:latin typeface="Arial" panose="020B0604020202020204" pitchFamily="34" charset="0"/>
              <a:cs typeface="Arial" panose="020B0604020202020204" pitchFamily="34" charset="0"/>
            </a:endParaRPr>
          </a:p>
          <a:p>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26</a:t>
            </a:fld>
            <a:endParaRPr lang="ru-RU" dirty="0"/>
          </a:p>
        </p:txBody>
      </p:sp>
    </p:spTree>
    <p:extLst>
      <p:ext uri="{BB962C8B-B14F-4D97-AF65-F5344CB8AC3E}">
        <p14:creationId xmlns:p14="http://schemas.microsoft.com/office/powerpoint/2010/main" val="14805759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sp>
        <p:nvSpPr>
          <p:cNvPr id="3" name="Объект 2"/>
          <p:cNvSpPr>
            <a:spLocks noGrp="1"/>
          </p:cNvSpPr>
          <p:nvPr>
            <p:ph idx="1"/>
          </p:nvPr>
        </p:nvSpPr>
        <p:spPr/>
        <p:txBody>
          <a:bodyPr>
            <a:normAutofit/>
          </a:bodyPr>
          <a:lstStyle/>
          <a:p>
            <a:r>
              <a:rPr lang="ru-RU" dirty="0">
                <a:solidFill>
                  <a:schemeClr val="bg1"/>
                </a:solidFill>
                <a:latin typeface="Arial" panose="020B0604020202020204" pitchFamily="34" charset="0"/>
                <a:cs typeface="Arial" panose="020B0604020202020204" pitchFamily="34" charset="0"/>
              </a:rPr>
              <a:t>Разробимо предикат </a:t>
            </a:r>
            <a:r>
              <a:rPr lang="pt-BR" dirty="0" smtClean="0">
                <a:solidFill>
                  <a:schemeClr val="bg1"/>
                </a:solidFill>
                <a:latin typeface="Arial" panose="020B0604020202020204" pitchFamily="34" charset="0"/>
                <a:cs typeface="Arial" panose="020B0604020202020204" pitchFamily="34" charset="0"/>
              </a:rPr>
              <a:t>front_n</a:t>
            </a:r>
            <a:r>
              <a:rPr lang="ru-RU" dirty="0" smtClean="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яки розділяє вхідний рядок S на два підрядки (S1 і S2), де розділяючим буде символ, розташований на </a:t>
            </a:r>
            <a:r>
              <a:rPr lang="en-US" dirty="0">
                <a:solidFill>
                  <a:schemeClr val="bg1"/>
                </a:solidFill>
                <a:latin typeface="Arial" panose="020B0604020202020204" pitchFamily="34" charset="0"/>
                <a:cs typeface="Arial" panose="020B0604020202020204" pitchFamily="34" charset="0"/>
              </a:rPr>
              <a:t>N</a:t>
            </a:r>
            <a:r>
              <a:rPr lang="ru-RU" dirty="0">
                <a:solidFill>
                  <a:schemeClr val="bg1"/>
                </a:solidFill>
                <a:latin typeface="Arial" panose="020B0604020202020204" pitchFamily="34" charset="0"/>
                <a:cs typeface="Arial" panose="020B0604020202020204" pitchFamily="34" charset="0"/>
              </a:rPr>
              <a:t>-ій позиції у</a:t>
            </a:r>
            <a:r>
              <a:rPr lang="en-US" dirty="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вхідному рядку </a:t>
            </a:r>
            <a:r>
              <a:rPr lang="en-US" dirty="0">
                <a:solidFill>
                  <a:schemeClr val="bg1"/>
                </a:solidFill>
                <a:latin typeface="Arial" panose="020B0604020202020204" pitchFamily="34" charset="0"/>
                <a:cs typeface="Arial" panose="020B0604020202020204" pitchFamily="34" charset="0"/>
              </a:rPr>
              <a:t>S</a:t>
            </a:r>
            <a:r>
              <a:rPr lang="ru-RU" dirty="0">
                <a:solidFill>
                  <a:schemeClr val="bg1"/>
                </a:solidFill>
                <a:latin typeface="Arial" panose="020B0604020202020204" pitchFamily="34" charset="0"/>
                <a:cs typeface="Arial" panose="020B0604020202020204" pitchFamily="34" charset="0"/>
              </a:rPr>
              <a:t>.</a:t>
            </a:r>
            <a:endParaRPr lang="en-US" dirty="0">
              <a:solidFill>
                <a:schemeClr val="bg1"/>
              </a:solidFill>
              <a:latin typeface="Arial" panose="020B0604020202020204" pitchFamily="34" charset="0"/>
              <a:cs typeface="Arial" panose="020B0604020202020204" pitchFamily="34" charset="0"/>
            </a:endParaRPr>
          </a:p>
          <a:p>
            <a:endParaRPr lang="uk-UA" dirty="0" smtClean="0">
              <a:solidFill>
                <a:schemeClr val="bg1"/>
              </a:solidFill>
              <a:latin typeface="Arial" panose="020B0604020202020204" pitchFamily="34" charset="0"/>
              <a:cs typeface="Arial" panose="020B0604020202020204" pitchFamily="34" charset="0"/>
            </a:endParaRPr>
          </a:p>
          <a:p>
            <a:r>
              <a:rPr lang="pt-BR" sz="2800" dirty="0" smtClean="0">
                <a:solidFill>
                  <a:srgbClr val="FF0000"/>
                </a:solidFill>
                <a:latin typeface="Arial" panose="020B0604020202020204" pitchFamily="34" charset="0"/>
                <a:cs typeface="Arial" panose="020B0604020202020204" pitchFamily="34" charset="0"/>
              </a:rPr>
              <a:t>front_n</a:t>
            </a:r>
            <a:r>
              <a:rPr lang="pt-BR" sz="2800" dirty="0">
                <a:solidFill>
                  <a:srgbClr val="FF0000"/>
                </a:solidFill>
                <a:latin typeface="Arial" panose="020B0604020202020204" pitchFamily="34" charset="0"/>
                <a:cs typeface="Arial" panose="020B0604020202020204" pitchFamily="34" charset="0"/>
              </a:rPr>
              <a:t>(_, '', '', ''):-!.</a:t>
            </a:r>
          </a:p>
          <a:p>
            <a:r>
              <a:rPr lang="pt-BR" sz="2800" dirty="0">
                <a:solidFill>
                  <a:srgbClr val="FF0000"/>
                </a:solidFill>
                <a:latin typeface="Arial" panose="020B0604020202020204" pitchFamily="34" charset="0"/>
                <a:cs typeface="Arial" panose="020B0604020202020204" pitchFamily="34" charset="0"/>
              </a:rPr>
              <a:t>front_n(0, S, '', S):-!.</a:t>
            </a:r>
          </a:p>
          <a:p>
            <a:r>
              <a:rPr lang="pt-BR" sz="2800" dirty="0">
                <a:solidFill>
                  <a:schemeClr val="bg1"/>
                </a:solidFill>
                <a:latin typeface="Arial" panose="020B0604020202020204" pitchFamily="34" charset="0"/>
                <a:cs typeface="Arial" panose="020B0604020202020204" pitchFamily="34" charset="0"/>
              </a:rPr>
              <a:t>front_n(N, S, S1, S2):-</a:t>
            </a:r>
            <a:r>
              <a:rPr lang="pt-BR" sz="2800" dirty="0" smtClean="0">
                <a:solidFill>
                  <a:schemeClr val="bg1"/>
                </a:solidFill>
                <a:latin typeface="Arial" panose="020B0604020202020204" pitchFamily="34" charset="0"/>
                <a:cs typeface="Arial" panose="020B0604020202020204" pitchFamily="34" charset="0"/>
              </a:rPr>
              <a:t>sub_string(S,0,N,L,S1</a:t>
            </a:r>
            <a:r>
              <a:rPr lang="pt-BR" sz="2800" dirty="0">
                <a:solidFill>
                  <a:schemeClr val="bg1"/>
                </a:solidFill>
                <a:latin typeface="Arial" panose="020B0604020202020204" pitchFamily="34" charset="0"/>
                <a:cs typeface="Arial" panose="020B0604020202020204" pitchFamily="34" charset="0"/>
              </a:rPr>
              <a:t>),</a:t>
            </a:r>
          </a:p>
          <a:p>
            <a:r>
              <a:rPr lang="pt-BR" sz="2800" dirty="0">
                <a:solidFill>
                  <a:schemeClr val="bg1"/>
                </a:solidFill>
                <a:latin typeface="Arial" panose="020B0604020202020204" pitchFamily="34" charset="0"/>
                <a:cs typeface="Arial" panose="020B0604020202020204" pitchFamily="34" charset="0"/>
              </a:rPr>
              <a:t>                       </a:t>
            </a:r>
            <a:r>
              <a:rPr lang="uk-UA" sz="2800" dirty="0" smtClean="0">
                <a:solidFill>
                  <a:schemeClr val="bg1"/>
                </a:solidFill>
                <a:latin typeface="Arial" panose="020B0604020202020204" pitchFamily="34" charset="0"/>
                <a:cs typeface="Arial" panose="020B0604020202020204" pitchFamily="34" charset="0"/>
              </a:rPr>
              <a:t>             </a:t>
            </a:r>
            <a:r>
              <a:rPr lang="pt-BR" sz="2800" dirty="0" smtClean="0">
                <a:solidFill>
                  <a:schemeClr val="bg1"/>
                </a:solidFill>
                <a:latin typeface="Arial" panose="020B0604020202020204" pitchFamily="34" charset="0"/>
                <a:cs typeface="Arial" panose="020B0604020202020204" pitchFamily="34" charset="0"/>
              </a:rPr>
              <a:t>sub_string(S</a:t>
            </a:r>
            <a:r>
              <a:rPr lang="pt-BR" sz="2800" dirty="0">
                <a:solidFill>
                  <a:schemeClr val="bg1"/>
                </a:solidFill>
                <a:latin typeface="Arial" panose="020B0604020202020204" pitchFamily="34" charset="0"/>
                <a:cs typeface="Arial" panose="020B0604020202020204" pitchFamily="34" charset="0"/>
              </a:rPr>
              <a:t>, N, L, _, S2).</a:t>
            </a:r>
          </a:p>
          <a:p>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27</a:t>
            </a:fld>
            <a:endParaRPr lang="ru-RU" dirty="0"/>
          </a:p>
        </p:txBody>
      </p:sp>
    </p:spTree>
    <p:extLst>
      <p:ext uri="{BB962C8B-B14F-4D97-AF65-F5344CB8AC3E}">
        <p14:creationId xmlns:p14="http://schemas.microsoft.com/office/powerpoint/2010/main" val="29746995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Перетворення рядку в список</a:t>
            </a:r>
            <a:endParaRPr lang="uk-UA"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rmAutofit/>
          </a:bodyPr>
          <a:lstStyle/>
          <a:p>
            <a:r>
              <a:rPr lang="en-US" dirty="0">
                <a:solidFill>
                  <a:schemeClr val="bg1"/>
                </a:solidFill>
                <a:latin typeface="Arial" panose="020B0604020202020204" pitchFamily="34" charset="0"/>
                <a:cs typeface="Arial" panose="020B0604020202020204" pitchFamily="34" charset="0"/>
              </a:rPr>
              <a:t>string_list([X|[]],[X]):-!.</a:t>
            </a:r>
          </a:p>
          <a:p>
            <a:r>
              <a:rPr lang="en-US" dirty="0">
                <a:solidFill>
                  <a:schemeClr val="bg1"/>
                </a:solidFill>
                <a:latin typeface="Arial" panose="020B0604020202020204" pitchFamily="34" charset="0"/>
                <a:cs typeface="Arial" panose="020B0604020202020204" pitchFamily="34" charset="0"/>
              </a:rPr>
              <a:t>string_list(S,[H|T]):-sub_string(S,0,1,N,H),</a:t>
            </a:r>
          </a:p>
          <a:p>
            <a:r>
              <a:rPr lang="en-US"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en-US" dirty="0" err="1" smtClean="0">
                <a:solidFill>
                  <a:schemeClr val="bg1"/>
                </a:solidFill>
                <a:latin typeface="Arial" panose="020B0604020202020204" pitchFamily="34" charset="0"/>
                <a:cs typeface="Arial" panose="020B0604020202020204" pitchFamily="34" charset="0"/>
              </a:rPr>
              <a:t>sub_string</a:t>
            </a:r>
            <a:r>
              <a:rPr lang="en-US" dirty="0" smtClean="0">
                <a:solidFill>
                  <a:schemeClr val="bg1"/>
                </a:solidFill>
                <a:latin typeface="Arial" panose="020B0604020202020204" pitchFamily="34" charset="0"/>
                <a:cs typeface="Arial" panose="020B0604020202020204" pitchFamily="34" charset="0"/>
              </a:rPr>
              <a:t>(S,1,N</a:t>
            </a:r>
            <a:r>
              <a:rPr lang="en-US" dirty="0">
                <a:solidFill>
                  <a:schemeClr val="bg1"/>
                </a:solidFill>
                <a:latin typeface="Arial" panose="020B0604020202020204" pitchFamily="34" charset="0"/>
                <a:cs typeface="Arial" panose="020B0604020202020204" pitchFamily="34" charset="0"/>
              </a:rPr>
              <a:t>,_,St),</a:t>
            </a:r>
          </a:p>
          <a:p>
            <a:r>
              <a:rPr lang="en-US"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en-US" dirty="0" err="1" smtClean="0">
                <a:solidFill>
                  <a:schemeClr val="bg1"/>
                </a:solidFill>
                <a:latin typeface="Arial" panose="020B0604020202020204" pitchFamily="34" charset="0"/>
                <a:cs typeface="Arial" panose="020B0604020202020204" pitchFamily="34" charset="0"/>
              </a:rPr>
              <a:t>string_list</a:t>
            </a:r>
            <a:r>
              <a:rPr lang="en-US" dirty="0" smtClean="0">
                <a:solidFill>
                  <a:schemeClr val="bg1"/>
                </a:solidFill>
                <a:latin typeface="Arial" panose="020B0604020202020204" pitchFamily="34" charset="0"/>
                <a:cs typeface="Arial" panose="020B0604020202020204" pitchFamily="34" charset="0"/>
              </a:rPr>
              <a:t>(</a:t>
            </a:r>
            <a:r>
              <a:rPr lang="en-US" dirty="0" err="1" smtClean="0">
                <a:solidFill>
                  <a:schemeClr val="bg1"/>
                </a:solidFill>
                <a:latin typeface="Arial" panose="020B0604020202020204" pitchFamily="34" charset="0"/>
                <a:cs typeface="Arial" panose="020B0604020202020204" pitchFamily="34" charset="0"/>
              </a:rPr>
              <a:t>St,T</a:t>
            </a:r>
            <a:r>
              <a:rPr lang="en-US" dirty="0">
                <a:solidFill>
                  <a:schemeClr val="bg1"/>
                </a:solidFill>
                <a:latin typeface="Arial" panose="020B0604020202020204" pitchFamily="34" charset="0"/>
                <a:cs typeface="Arial" panose="020B0604020202020204" pitchFamily="34" charset="0"/>
              </a:rPr>
              <a:t>).</a:t>
            </a:r>
          </a:p>
          <a:p>
            <a:r>
              <a:rPr lang="en-US" dirty="0">
                <a:solidFill>
                  <a:schemeClr val="bg1"/>
                </a:solidFill>
                <a:latin typeface="Arial" panose="020B0604020202020204" pitchFamily="34" charset="0"/>
                <a:cs typeface="Arial" panose="020B0604020202020204" pitchFamily="34" charset="0"/>
              </a:rPr>
              <a:t>%string_list([X|[]],[X]):-!.</a:t>
            </a:r>
          </a:p>
          <a:p>
            <a:endParaRPr lang="en-US" dirty="0">
              <a:solidFill>
                <a:schemeClr val="bg1"/>
              </a:solidFill>
              <a:latin typeface="Arial" panose="020B0604020202020204" pitchFamily="34" charset="0"/>
              <a:cs typeface="Arial" panose="020B0604020202020204" pitchFamily="34" charset="0"/>
            </a:endParaRPr>
          </a:p>
          <a:p>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28</a:t>
            </a:fld>
            <a:endParaRPr lang="ru-RU" dirty="0"/>
          </a:p>
        </p:txBody>
      </p:sp>
    </p:spTree>
    <p:extLst>
      <p:ext uri="{BB962C8B-B14F-4D97-AF65-F5344CB8AC3E}">
        <p14:creationId xmlns:p14="http://schemas.microsoft.com/office/powerpoint/2010/main" val="1082110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Перетворення рядку в список</a:t>
            </a:r>
            <a:endParaRPr lang="uk-UA" dirty="0"/>
          </a:p>
        </p:txBody>
      </p:sp>
      <p:sp>
        <p:nvSpPr>
          <p:cNvPr id="3" name="Объект 2"/>
          <p:cNvSpPr>
            <a:spLocks noGrp="1"/>
          </p:cNvSpPr>
          <p:nvPr>
            <p:ph idx="1"/>
          </p:nvPr>
        </p:nvSpPr>
        <p:spPr/>
        <p:txBody>
          <a:bodyPr/>
          <a:lstStyle/>
          <a:p>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string_list(S,_,[H|T]):-sub_string(S,0,1,N,H),</a:t>
            </a:r>
          </a:p>
          <a:p>
            <a:r>
              <a:rPr lang="en-US"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sub_string(S,1,N,K,St</a:t>
            </a:r>
            <a:r>
              <a:rPr lang="en-US" dirty="0">
                <a:solidFill>
                  <a:schemeClr val="bg1"/>
                </a:solidFill>
                <a:latin typeface="Arial" panose="020B0604020202020204" pitchFamily="34" charset="0"/>
                <a:cs typeface="Arial" panose="020B0604020202020204" pitchFamily="34" charset="0"/>
              </a:rPr>
              <a:t>),</a:t>
            </a:r>
          </a:p>
          <a:p>
            <a:r>
              <a:rPr lang="en-US"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string_list(St,K,T</a:t>
            </a:r>
            <a:r>
              <a:rPr lang="en-US" dirty="0">
                <a:solidFill>
                  <a:schemeClr val="bg1"/>
                </a:solidFill>
                <a:latin typeface="Arial" panose="020B0604020202020204" pitchFamily="34" charset="0"/>
                <a:cs typeface="Arial" panose="020B0604020202020204" pitchFamily="34" charset="0"/>
              </a:rPr>
              <a:t>).</a:t>
            </a:r>
          </a:p>
          <a:p>
            <a:r>
              <a:rPr lang="en-US" dirty="0">
                <a:solidFill>
                  <a:schemeClr val="bg1"/>
                </a:solidFill>
                <a:latin typeface="Arial" panose="020B0604020202020204" pitchFamily="34" charset="0"/>
                <a:cs typeface="Arial" panose="020B0604020202020204" pitchFamily="34" charset="0"/>
              </a:rPr>
              <a:t>string_list(_,0,[]):-!.</a:t>
            </a:r>
          </a:p>
          <a:p>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29</a:t>
            </a:fld>
            <a:endParaRPr lang="ru-RU" dirty="0"/>
          </a:p>
        </p:txBody>
      </p:sp>
    </p:spTree>
    <p:extLst>
      <p:ext uri="{BB962C8B-B14F-4D97-AF65-F5344CB8AC3E}">
        <p14:creationId xmlns:p14="http://schemas.microsoft.com/office/powerpoint/2010/main" val="1594069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Предикати другого порядку</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rmAutofit/>
          </a:bodyPr>
          <a:lstStyle/>
          <a:p>
            <a:r>
              <a:rPr lang="uk-UA" dirty="0">
                <a:solidFill>
                  <a:schemeClr val="bg1"/>
                </a:solidFill>
                <a:latin typeface="Arial" panose="020B0604020202020204" pitchFamily="34" charset="0"/>
                <a:cs typeface="Arial" panose="020B0604020202020204" pitchFamily="34" charset="0"/>
              </a:rPr>
              <a:t>Предикатами другого порядку називаються предикати, у яких один із аргументів є предикат-ціль, яка має бути доведена. </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Вбудовані в Пролог предикати другого порядку </a:t>
            </a:r>
            <a:r>
              <a:rPr lang="uk-UA" b="1" i="1" dirty="0">
                <a:solidFill>
                  <a:schemeClr val="bg1"/>
                </a:solidFill>
                <a:latin typeface="Arial" panose="020B0604020202020204" pitchFamily="34" charset="0"/>
                <a:cs typeface="Arial" panose="020B0604020202020204" pitchFamily="34" charset="0"/>
              </a:rPr>
              <a:t>bagof, setof і </a:t>
            </a:r>
            <a:r>
              <a:rPr lang="uk-UA" b="1" i="1" dirty="0" smtClean="0">
                <a:solidFill>
                  <a:schemeClr val="bg1"/>
                </a:solidFill>
                <a:latin typeface="Arial" panose="020B0604020202020204" pitchFamily="34" charset="0"/>
                <a:cs typeface="Arial" panose="020B0604020202020204" pitchFamily="34" charset="0"/>
              </a:rPr>
              <a:t>findall</a:t>
            </a:r>
            <a:r>
              <a:rPr lang="uk-UA" dirty="0" smtClean="0">
                <a:solidFill>
                  <a:schemeClr val="bg1"/>
                </a:solidFill>
                <a:latin typeface="Arial" panose="020B0604020202020204" pitchFamily="34" charset="0"/>
                <a:cs typeface="Arial" panose="020B0604020202020204" pitchFamily="34" charset="0"/>
              </a:rPr>
              <a:t> служать </a:t>
            </a:r>
            <a:r>
              <a:rPr lang="uk-UA" dirty="0">
                <a:solidFill>
                  <a:schemeClr val="bg1"/>
                </a:solidFill>
                <a:latin typeface="Arial" panose="020B0604020202020204" pitchFamily="34" charset="0"/>
                <a:cs typeface="Arial" panose="020B0604020202020204" pitchFamily="34" charset="0"/>
              </a:rPr>
              <a:t>для формування списку всіх рішень внутрішньої </a:t>
            </a:r>
            <a:r>
              <a:rPr lang="uk-UA" dirty="0" smtClean="0">
                <a:solidFill>
                  <a:schemeClr val="bg1"/>
                </a:solidFill>
                <a:latin typeface="Arial" panose="020B0604020202020204" pitchFamily="34" charset="0"/>
                <a:cs typeface="Arial" panose="020B0604020202020204" pitchFamily="34" charset="0"/>
              </a:rPr>
              <a:t>ціль-аргументу </a:t>
            </a:r>
            <a:r>
              <a:rPr lang="uk-UA" dirty="0">
                <a:solidFill>
                  <a:schemeClr val="bg1"/>
                </a:solidFill>
                <a:latin typeface="Arial" panose="020B0604020202020204" pitchFamily="34" charset="0"/>
                <a:cs typeface="Arial" panose="020B0604020202020204" pitchFamily="34" charset="0"/>
              </a:rPr>
              <a:t>Goal.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Крім </a:t>
            </a:r>
            <a:r>
              <a:rPr lang="uk-UA" dirty="0">
                <a:solidFill>
                  <a:schemeClr val="bg1"/>
                </a:solidFill>
                <a:latin typeface="Arial" panose="020B0604020202020204" pitchFamily="34" charset="0"/>
                <a:cs typeface="Arial" panose="020B0604020202020204" pitchFamily="34" charset="0"/>
              </a:rPr>
              <a:t>Goal як аргумент має бути задана змінна Var, що фігурує в </a:t>
            </a:r>
            <a:r>
              <a:rPr lang="uk-UA" dirty="0" smtClean="0">
                <a:solidFill>
                  <a:schemeClr val="bg1"/>
                </a:solidFill>
                <a:latin typeface="Arial" panose="020B0604020202020204" pitchFamily="34" charset="0"/>
                <a:cs typeface="Arial" panose="020B0604020202020204" pitchFamily="34" charset="0"/>
              </a:rPr>
              <a:t>цілі </a:t>
            </a:r>
            <a:r>
              <a:rPr lang="uk-UA" dirty="0">
                <a:solidFill>
                  <a:schemeClr val="bg1"/>
                </a:solidFill>
                <a:latin typeface="Arial" panose="020B0604020202020204" pitchFamily="34" charset="0"/>
                <a:cs typeface="Arial" panose="020B0604020202020204" pitchFamily="34" charset="0"/>
              </a:rPr>
              <a:t>Goal, знайдені значення цієї змінної і є ті рішення, які збираються у вихідному аргументі-списку Vlist. </a:t>
            </a:r>
            <a:br>
              <a:rPr lang="uk-UA" dirty="0">
                <a:solidFill>
                  <a:schemeClr val="bg1"/>
                </a:solidFill>
                <a:latin typeface="Arial" panose="020B0604020202020204" pitchFamily="34" charset="0"/>
                <a:cs typeface="Arial" panose="020B0604020202020204" pitchFamily="34" charset="0"/>
              </a:rPr>
            </a:b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a:t>
            </a:fld>
            <a:endParaRPr lang="ru-RU" dirty="0"/>
          </a:p>
        </p:txBody>
      </p:sp>
    </p:spTree>
    <p:extLst>
      <p:ext uri="{BB962C8B-B14F-4D97-AF65-F5344CB8AC3E}">
        <p14:creationId xmlns:p14="http://schemas.microsoft.com/office/powerpoint/2010/main" val="20936415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0" dirty="0">
                <a:solidFill>
                  <a:schemeClr val="bg1"/>
                </a:solidFill>
                <a:latin typeface="Arial" panose="020B0604020202020204" pitchFamily="34" charset="0"/>
                <a:cs typeface="Arial" panose="020B0604020202020204" pitchFamily="34" charset="0"/>
              </a:rPr>
              <a:t>Стандартні предикати обробки рядків.</a:t>
            </a:r>
            <a:endParaRPr lang="uk-UA" dirty="0"/>
          </a:p>
        </p:txBody>
      </p:sp>
      <p:sp>
        <p:nvSpPr>
          <p:cNvPr id="3" name="Объект 2"/>
          <p:cNvSpPr>
            <a:spLocks noGrp="1"/>
          </p:cNvSpPr>
          <p:nvPr>
            <p:ph idx="1"/>
          </p:nvPr>
        </p:nvSpPr>
        <p:spPr/>
        <p:txBody>
          <a:bodyPr>
            <a:normAutofit/>
          </a:bodyPr>
          <a:lstStyle/>
          <a:p>
            <a:r>
              <a:rPr lang="uk-UA" dirty="0" smtClean="0">
                <a:solidFill>
                  <a:schemeClr val="bg1"/>
                </a:solidFill>
                <a:latin typeface="Arial" panose="020B0604020202020204" pitchFamily="34" charset="0"/>
                <a:cs typeface="Arial" panose="020B0604020202020204" pitchFamily="34" charset="0"/>
              </a:rPr>
              <a:t>Взаємне перетворення рядку в список атомів </a:t>
            </a:r>
            <a:r>
              <a:rPr lang="en-US" dirty="0" smtClean="0">
                <a:solidFill>
                  <a:schemeClr val="bg1"/>
                </a:solidFill>
                <a:latin typeface="Arial" panose="020B0604020202020204" pitchFamily="34" charset="0"/>
                <a:cs typeface="Arial" panose="020B0604020202020204" pitchFamily="34" charset="0"/>
              </a:rPr>
              <a:t> </a:t>
            </a:r>
          </a:p>
          <a:p>
            <a:r>
              <a:rPr lang="en-US" dirty="0" smtClean="0">
                <a:solidFill>
                  <a:schemeClr val="bg1"/>
                </a:solidFill>
                <a:latin typeface="Arial" panose="020B0604020202020204" pitchFamily="34" charset="0"/>
                <a:cs typeface="Arial" panose="020B0604020202020204" pitchFamily="34" charset="0"/>
              </a:rPr>
              <a:t>string_chars</a:t>
            </a:r>
            <a:r>
              <a:rPr lang="en-US" dirty="0">
                <a:solidFill>
                  <a:schemeClr val="bg1"/>
                </a:solidFill>
                <a:latin typeface="Arial" panose="020B0604020202020204" pitchFamily="34" charset="0"/>
                <a:cs typeface="Arial" panose="020B0604020202020204" pitchFamily="34" charset="0"/>
              </a:rPr>
              <a:t>("abc",X</a:t>
            </a:r>
            <a:r>
              <a:rPr lang="en-US" dirty="0" smtClean="0">
                <a:solidFill>
                  <a:schemeClr val="bg1"/>
                </a:solidFill>
                <a:latin typeface="Arial" panose="020B0604020202020204" pitchFamily="34" charset="0"/>
                <a:cs typeface="Arial" panose="020B0604020202020204" pitchFamily="34" charset="0"/>
              </a:rPr>
              <a:t>).</a:t>
            </a:r>
            <a:r>
              <a:rPr lang="uk-UA" dirty="0" smtClean="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X </a:t>
            </a:r>
            <a:r>
              <a:rPr lang="en-US" dirty="0">
                <a:solidFill>
                  <a:schemeClr val="bg1"/>
                </a:solidFill>
                <a:latin typeface="Arial" panose="020B0604020202020204" pitchFamily="34" charset="0"/>
                <a:cs typeface="Arial" panose="020B0604020202020204" pitchFamily="34" charset="0"/>
              </a:rPr>
              <a:t>= [a, b, c].</a:t>
            </a:r>
          </a:p>
          <a:p>
            <a:r>
              <a:rPr lang="en-US" dirty="0">
                <a:solidFill>
                  <a:schemeClr val="bg1"/>
                </a:solidFill>
                <a:latin typeface="Arial" panose="020B0604020202020204" pitchFamily="34" charset="0"/>
                <a:cs typeface="Arial" panose="020B0604020202020204" pitchFamily="34" charset="0"/>
              </a:rPr>
              <a:t>string_chars(X,[a,b,c</a:t>
            </a:r>
            <a:r>
              <a:rPr lang="en-US" dirty="0" smtClean="0">
                <a:solidFill>
                  <a:schemeClr val="bg1"/>
                </a:solidFill>
                <a:latin typeface="Arial" panose="020B0604020202020204" pitchFamily="34" charset="0"/>
                <a:cs typeface="Arial" panose="020B0604020202020204" pitchFamily="34" charset="0"/>
              </a:rPr>
              <a:t>]).</a:t>
            </a:r>
            <a:r>
              <a:rPr lang="uk-UA" dirty="0" smtClean="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X </a:t>
            </a:r>
            <a:r>
              <a:rPr lang="en-US" dirty="0">
                <a:solidFill>
                  <a:schemeClr val="bg1"/>
                </a:solidFill>
                <a:latin typeface="Arial" panose="020B0604020202020204" pitchFamily="34" charset="0"/>
                <a:cs typeface="Arial" panose="020B0604020202020204" pitchFamily="34" charset="0"/>
              </a:rPr>
              <a:t>= "abc</a:t>
            </a:r>
            <a:r>
              <a:rPr lang="en-US" dirty="0" smtClean="0">
                <a:solidFill>
                  <a:schemeClr val="bg1"/>
                </a:solidFill>
                <a:latin typeface="Arial" panose="020B0604020202020204" pitchFamily="34" charset="0"/>
                <a:cs typeface="Arial" panose="020B0604020202020204" pitchFamily="34" charset="0"/>
              </a:rPr>
              <a:t>".</a:t>
            </a:r>
          </a:p>
          <a:p>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Взаємне </a:t>
            </a:r>
            <a:r>
              <a:rPr lang="uk-UA" dirty="0">
                <a:solidFill>
                  <a:schemeClr val="bg1"/>
                </a:solidFill>
                <a:latin typeface="Arial" panose="020B0604020202020204" pitchFamily="34" charset="0"/>
                <a:cs typeface="Arial" panose="020B0604020202020204" pitchFamily="34" charset="0"/>
              </a:rPr>
              <a:t>п</a:t>
            </a:r>
            <a:r>
              <a:rPr lang="ru-RU" dirty="0">
                <a:solidFill>
                  <a:schemeClr val="bg1"/>
                </a:solidFill>
                <a:latin typeface="Arial" panose="020B0604020202020204" pitchFamily="34" charset="0"/>
                <a:cs typeface="Arial" panose="020B0604020202020204" pitchFamily="34" charset="0"/>
              </a:rPr>
              <a:t>еретворення атому в </a:t>
            </a:r>
            <a:r>
              <a:rPr lang="ru-RU" dirty="0" smtClean="0">
                <a:solidFill>
                  <a:schemeClr val="bg1"/>
                </a:solidFill>
                <a:latin typeface="Arial" panose="020B0604020202020204" pitchFamily="34" charset="0"/>
                <a:cs typeface="Arial" panose="020B0604020202020204" pitchFamily="34" charset="0"/>
              </a:rPr>
              <a:t>список</a:t>
            </a:r>
            <a:r>
              <a:rPr lang="en-US" dirty="0" smtClean="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a:p>
            <a:r>
              <a:rPr lang="ru-RU" dirty="0">
                <a:solidFill>
                  <a:schemeClr val="bg1"/>
                </a:solidFill>
                <a:latin typeface="Arial" panose="020B0604020202020204" pitchFamily="34" charset="0"/>
                <a:cs typeface="Arial" panose="020B0604020202020204" pitchFamily="34" charset="0"/>
              </a:rPr>
              <a:t>atom_chars(</a:t>
            </a:r>
            <a:r>
              <a:rPr lang="en-US" dirty="0">
                <a:solidFill>
                  <a:schemeClr val="bg1"/>
                </a:solidFill>
                <a:latin typeface="Arial" panose="020B0604020202020204" pitchFamily="34" charset="0"/>
                <a:cs typeface="Arial" panose="020B0604020202020204" pitchFamily="34" charset="0"/>
              </a:rPr>
              <a:t>abc,</a:t>
            </a:r>
            <a:r>
              <a:rPr lang="ru-RU" dirty="0">
                <a:solidFill>
                  <a:schemeClr val="bg1"/>
                </a:solidFill>
                <a:latin typeface="Arial" panose="020B0604020202020204" pitchFamily="34" charset="0"/>
                <a:cs typeface="Arial" panose="020B0604020202020204" pitchFamily="34" charset="0"/>
              </a:rPr>
              <a:t> </a:t>
            </a:r>
            <a:r>
              <a:rPr lang="en-US" dirty="0">
                <a:solidFill>
                  <a:schemeClr val="bg1"/>
                </a:solidFill>
                <a:latin typeface="Arial" panose="020B0604020202020204" pitchFamily="34" charset="0"/>
                <a:cs typeface="Arial" panose="020B0604020202020204" pitchFamily="34" charset="0"/>
              </a:rPr>
              <a:t>X</a:t>
            </a:r>
            <a:r>
              <a:rPr lang="ru-RU" dirty="0">
                <a:solidFill>
                  <a:schemeClr val="bg1"/>
                </a:solidFill>
                <a:latin typeface="Arial" panose="020B0604020202020204" pitchFamily="34" charset="0"/>
                <a:cs typeface="Arial" panose="020B0604020202020204" pitchFamily="34" charset="0"/>
              </a:rPr>
              <a:t>)</a:t>
            </a:r>
            <a:r>
              <a:rPr lang="en-US" dirty="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    X </a:t>
            </a:r>
            <a:r>
              <a:rPr lang="en-US" dirty="0">
                <a:solidFill>
                  <a:schemeClr val="bg1"/>
                </a:solidFill>
                <a:latin typeface="Arial" panose="020B0604020202020204" pitchFamily="34" charset="0"/>
                <a:cs typeface="Arial" panose="020B0604020202020204" pitchFamily="34" charset="0"/>
              </a:rPr>
              <a:t>= [a, b, c</a:t>
            </a:r>
            <a:r>
              <a:rPr lang="en-US" dirty="0" smtClean="0">
                <a:solidFill>
                  <a:schemeClr val="bg1"/>
                </a:solidFill>
                <a:latin typeface="Arial" panose="020B0604020202020204" pitchFamily="34" charset="0"/>
                <a:cs typeface="Arial" panose="020B0604020202020204" pitchFamily="34" charset="0"/>
              </a:rPr>
              <a:t>].</a:t>
            </a:r>
            <a:endParaRPr lang="ru-RU"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atom_chars(X,[a,b,c</a:t>
            </a:r>
            <a:r>
              <a:rPr lang="en-US" dirty="0" smtClean="0">
                <a:solidFill>
                  <a:schemeClr val="bg1"/>
                </a:solidFill>
                <a:latin typeface="Arial" panose="020B0604020202020204" pitchFamily="34" charset="0"/>
                <a:cs typeface="Arial" panose="020B0604020202020204" pitchFamily="34" charset="0"/>
              </a:rPr>
              <a:t>]).  X </a:t>
            </a:r>
            <a:r>
              <a:rPr lang="en-US" dirty="0">
                <a:solidFill>
                  <a:schemeClr val="bg1"/>
                </a:solidFill>
                <a:latin typeface="Arial" panose="020B0604020202020204" pitchFamily="34" charset="0"/>
                <a:cs typeface="Arial" panose="020B0604020202020204" pitchFamily="34" charset="0"/>
              </a:rPr>
              <a:t>= abc</a:t>
            </a:r>
            <a:r>
              <a:rPr lang="en-US" dirty="0" smtClean="0">
                <a:solidFill>
                  <a:schemeClr val="bg1"/>
                </a:solidFill>
                <a:latin typeface="Arial" panose="020B0604020202020204" pitchFamily="34" charset="0"/>
                <a:cs typeface="Arial" panose="020B0604020202020204" pitchFamily="34" charset="0"/>
              </a:rPr>
              <a:t>.</a:t>
            </a:r>
          </a:p>
          <a:p>
            <a:endParaRPr lang="en-US" dirty="0">
              <a:solidFill>
                <a:schemeClr val="bg1"/>
              </a:solidFill>
              <a:latin typeface="Arial" panose="020B0604020202020204" pitchFamily="34" charset="0"/>
              <a:cs typeface="Arial" panose="020B0604020202020204" pitchFamily="34" charset="0"/>
            </a:endParaRPr>
          </a:p>
          <a:p>
            <a:endParaRPr lang="en-US" dirty="0" smtClean="0">
              <a:solidFill>
                <a:schemeClr val="bg1"/>
              </a:solidFill>
              <a:latin typeface="Arial" panose="020B0604020202020204" pitchFamily="34" charset="0"/>
              <a:cs typeface="Arial" panose="020B0604020202020204" pitchFamily="34" charset="0"/>
            </a:endParaRPr>
          </a:p>
          <a:p>
            <a:r>
              <a:rPr lang="en-US" dirty="0" smtClean="0">
                <a:solidFill>
                  <a:schemeClr val="bg1"/>
                </a:solidFill>
                <a:latin typeface="Arial" panose="020B0604020202020204" pitchFamily="34" charset="0"/>
                <a:cs typeface="Arial" panose="020B0604020202020204" pitchFamily="34" charset="0"/>
              </a:rPr>
              <a:t> </a:t>
            </a:r>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30</a:t>
            </a:fld>
            <a:endParaRPr lang="ru-RU" dirty="0"/>
          </a:p>
        </p:txBody>
      </p:sp>
    </p:spTree>
    <p:extLst>
      <p:ext uri="{BB962C8B-B14F-4D97-AF65-F5344CB8AC3E}">
        <p14:creationId xmlns:p14="http://schemas.microsoft.com/office/powerpoint/2010/main" val="27632088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П</a:t>
            </a:r>
            <a:r>
              <a:rPr lang="ru-RU" b="0" dirty="0" smtClean="0">
                <a:solidFill>
                  <a:schemeClr val="bg1"/>
                </a:solidFill>
                <a:latin typeface="Arial" panose="020B0604020202020204" pitchFamily="34" charset="0"/>
                <a:cs typeface="Arial" panose="020B0604020202020204" pitchFamily="34" charset="0"/>
              </a:rPr>
              <a:t>еретворення типів</a:t>
            </a:r>
            <a:endParaRPr lang="uk-UA" b="0"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Взаємне п</a:t>
            </a:r>
            <a:r>
              <a:rPr lang="ru-RU" dirty="0">
                <a:solidFill>
                  <a:schemeClr val="bg1"/>
                </a:solidFill>
                <a:latin typeface="Arial" panose="020B0604020202020204" pitchFamily="34" charset="0"/>
                <a:cs typeface="Arial" panose="020B0604020202020204" pitchFamily="34" charset="0"/>
              </a:rPr>
              <a:t>еретворення числа в рядок </a:t>
            </a:r>
          </a:p>
          <a:p>
            <a:endParaRPr lang="uk-UA"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number_string(123,X). </a:t>
            </a:r>
            <a:r>
              <a:rPr lang="uk-UA" dirty="0" smtClean="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X </a:t>
            </a:r>
            <a:r>
              <a:rPr lang="en-US" dirty="0">
                <a:solidFill>
                  <a:schemeClr val="bg1"/>
                </a:solidFill>
                <a:latin typeface="Arial" panose="020B0604020202020204" pitchFamily="34" charset="0"/>
                <a:cs typeface="Arial" panose="020B0604020202020204" pitchFamily="34" charset="0"/>
              </a:rPr>
              <a:t>= "123".</a:t>
            </a:r>
          </a:p>
          <a:p>
            <a:endParaRPr lang="uk-UA" dirty="0" smtClean="0"/>
          </a:p>
          <a:p>
            <a:r>
              <a:rPr lang="en-US" dirty="0">
                <a:solidFill>
                  <a:schemeClr val="bg1"/>
                </a:solidFill>
                <a:latin typeface="Arial" panose="020B0604020202020204" pitchFamily="34" charset="0"/>
                <a:cs typeface="Arial" panose="020B0604020202020204" pitchFamily="34" charset="0"/>
              </a:rPr>
              <a:t> number_string(X,"123</a:t>
            </a:r>
            <a:r>
              <a:rPr lang="en-US" dirty="0" smtClean="0">
                <a:solidFill>
                  <a:schemeClr val="bg1"/>
                </a:solidFill>
                <a:latin typeface="Arial" panose="020B0604020202020204" pitchFamily="34" charset="0"/>
                <a:cs typeface="Arial" panose="020B0604020202020204" pitchFamily="34" charset="0"/>
              </a:rPr>
              <a:t>").</a:t>
            </a:r>
            <a:r>
              <a:rPr lang="uk-UA" dirty="0" smtClean="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X </a:t>
            </a:r>
            <a:r>
              <a:rPr lang="en-US" dirty="0">
                <a:solidFill>
                  <a:schemeClr val="bg1"/>
                </a:solidFill>
                <a:latin typeface="Arial" panose="020B0604020202020204" pitchFamily="34" charset="0"/>
                <a:cs typeface="Arial" panose="020B0604020202020204" pitchFamily="34" charset="0"/>
              </a:rPr>
              <a:t>= 123.</a:t>
            </a:r>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31</a:t>
            </a:fld>
            <a:endParaRPr lang="ru-RU" dirty="0"/>
          </a:p>
        </p:txBody>
      </p:sp>
    </p:spTree>
    <p:extLst>
      <p:ext uri="{BB962C8B-B14F-4D97-AF65-F5344CB8AC3E}">
        <p14:creationId xmlns:p14="http://schemas.microsoft.com/office/powerpoint/2010/main" val="1758914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Предикати другого порядку</a:t>
            </a:r>
            <a:endParaRPr lang="ru-RU" dirty="0"/>
          </a:p>
        </p:txBody>
      </p:sp>
      <p:sp>
        <p:nvSpPr>
          <p:cNvPr id="3" name="Объект 2"/>
          <p:cNvSpPr>
            <a:spLocks noGrp="1"/>
          </p:cNvSpPr>
          <p:nvPr>
            <p:ph idx="1"/>
          </p:nvPr>
        </p:nvSpPr>
        <p:spPr/>
        <p:txBody>
          <a:bodyPr>
            <a:normAutofit/>
          </a:bodyPr>
          <a:lstStyle/>
          <a:p>
            <a:r>
              <a:rPr lang="uk-UA" dirty="0" smtClean="0">
                <a:solidFill>
                  <a:schemeClr val="bg1"/>
                </a:solidFill>
                <a:latin typeface="Arial" panose="020B0604020202020204" pitchFamily="34" charset="0"/>
                <a:cs typeface="Arial" panose="020B0604020202020204" pitchFamily="34" charset="0"/>
              </a:rPr>
              <a:t>Розглянемо роботу цих предикатів на прикладі бази даних:</a:t>
            </a:r>
            <a:endParaRPr lang="ru-RU" dirty="0">
              <a:solidFill>
                <a:schemeClr val="bg1"/>
              </a:solidFill>
              <a:latin typeface="Arial" panose="020B0604020202020204" pitchFamily="34" charset="0"/>
              <a:cs typeface="Arial" panose="020B0604020202020204" pitchFamily="34" charset="0"/>
            </a:endParaRPr>
          </a:p>
          <a:p>
            <a:r>
              <a:rPr lang="en-US" dirty="0" smtClean="0">
                <a:solidFill>
                  <a:schemeClr val="bg1"/>
                </a:solidFill>
                <a:latin typeface="Arial" panose="020B0604020202020204" pitchFamily="34" charset="0"/>
                <a:cs typeface="Arial" panose="020B0604020202020204" pitchFamily="34" charset="0"/>
              </a:rPr>
              <a:t>parent(mary</a:t>
            </a:r>
            <a:r>
              <a:rPr lang="en-US" dirty="0">
                <a:solidFill>
                  <a:schemeClr val="bg1"/>
                </a:solidFill>
                <a:latin typeface="Arial" panose="020B0604020202020204" pitchFamily="34" charset="0"/>
                <a:cs typeface="Arial" panose="020B0604020202020204" pitchFamily="34" charset="0"/>
              </a:rPr>
              <a:t>, mike</a:t>
            </a:r>
            <a:r>
              <a:rPr lang="en-US" dirty="0" smtClean="0">
                <a:solidFill>
                  <a:schemeClr val="bg1"/>
                </a:solidFill>
                <a:latin typeface="Arial" panose="020B0604020202020204" pitchFamily="34" charset="0"/>
                <a:cs typeface="Arial" panose="020B0604020202020204" pitchFamily="34" charset="0"/>
              </a:rPr>
              <a:t>).</a:t>
            </a:r>
            <a:endParaRPr lang="uk-UA" dirty="0" smtClean="0">
              <a:solidFill>
                <a:schemeClr val="bg1"/>
              </a:solidFill>
              <a:latin typeface="Arial" panose="020B0604020202020204" pitchFamily="34" charset="0"/>
              <a:cs typeface="Arial" panose="020B0604020202020204" pitchFamily="34" charset="0"/>
            </a:endParaRPr>
          </a:p>
          <a:p>
            <a:r>
              <a:rPr lang="en-US" dirty="0" smtClean="0">
                <a:solidFill>
                  <a:schemeClr val="bg1"/>
                </a:solidFill>
                <a:latin typeface="Arial" panose="020B0604020202020204" pitchFamily="34" charset="0"/>
                <a:cs typeface="Arial" panose="020B0604020202020204" pitchFamily="34" charset="0"/>
              </a:rPr>
              <a:t>parent(mike</a:t>
            </a:r>
            <a:r>
              <a:rPr lang="en-US" dirty="0">
                <a:solidFill>
                  <a:schemeClr val="bg1"/>
                </a:solidFill>
                <a:latin typeface="Arial" panose="020B0604020202020204" pitchFamily="34" charset="0"/>
                <a:cs typeface="Arial" panose="020B0604020202020204" pitchFamily="34" charset="0"/>
              </a:rPr>
              <a:t>, sue</a:t>
            </a:r>
            <a:r>
              <a:rPr lang="en-US" dirty="0" smtClean="0">
                <a:solidFill>
                  <a:schemeClr val="bg1"/>
                </a:solidFill>
                <a:latin typeface="Arial" panose="020B0604020202020204" pitchFamily="34" charset="0"/>
                <a:cs typeface="Arial" panose="020B0604020202020204" pitchFamily="34" charset="0"/>
              </a:rPr>
              <a:t>).</a:t>
            </a:r>
            <a:endParaRPr lang="uk-UA" dirty="0" smtClean="0">
              <a:solidFill>
                <a:schemeClr val="bg1"/>
              </a:solidFill>
              <a:latin typeface="Arial" panose="020B0604020202020204" pitchFamily="34" charset="0"/>
              <a:cs typeface="Arial" panose="020B0604020202020204" pitchFamily="34" charset="0"/>
            </a:endParaRPr>
          </a:p>
          <a:p>
            <a:r>
              <a:rPr lang="en-US" dirty="0" smtClean="0">
                <a:solidFill>
                  <a:schemeClr val="bg1"/>
                </a:solidFill>
                <a:latin typeface="Arial" panose="020B0604020202020204" pitchFamily="34" charset="0"/>
                <a:cs typeface="Arial" panose="020B0604020202020204" pitchFamily="34" charset="0"/>
              </a:rPr>
              <a:t> </a:t>
            </a:r>
            <a:r>
              <a:rPr lang="en-US" dirty="0">
                <a:solidFill>
                  <a:schemeClr val="bg1"/>
                </a:solidFill>
                <a:latin typeface="Arial" panose="020B0604020202020204" pitchFamily="34" charset="0"/>
                <a:cs typeface="Arial" panose="020B0604020202020204" pitchFamily="34" charset="0"/>
              </a:rPr>
              <a:t>parent(mike, john). </a:t>
            </a:r>
            <a:endParaRPr lang="uk-UA" dirty="0" smtClean="0">
              <a:solidFill>
                <a:schemeClr val="bg1"/>
              </a:solidFill>
              <a:latin typeface="Arial" panose="020B0604020202020204" pitchFamily="34" charset="0"/>
              <a:cs typeface="Arial" panose="020B0604020202020204" pitchFamily="34" charset="0"/>
            </a:endParaRPr>
          </a:p>
          <a:p>
            <a:r>
              <a:rPr lang="en-US" dirty="0" smtClean="0">
                <a:solidFill>
                  <a:schemeClr val="bg1"/>
                </a:solidFill>
                <a:latin typeface="Arial" panose="020B0604020202020204" pitchFamily="34" charset="0"/>
                <a:cs typeface="Arial" panose="020B0604020202020204" pitchFamily="34" charset="0"/>
              </a:rPr>
              <a:t>parent(mike</a:t>
            </a:r>
            <a:r>
              <a:rPr lang="en-US" dirty="0">
                <a:solidFill>
                  <a:schemeClr val="bg1"/>
                </a:solidFill>
                <a:latin typeface="Arial" panose="020B0604020202020204" pitchFamily="34" charset="0"/>
                <a:cs typeface="Arial" panose="020B0604020202020204" pitchFamily="34" charset="0"/>
              </a:rPr>
              <a:t>, nick). </a:t>
            </a:r>
            <a:endParaRPr lang="uk-UA" dirty="0" smtClean="0">
              <a:solidFill>
                <a:schemeClr val="bg1"/>
              </a:solidFill>
              <a:latin typeface="Arial" panose="020B0604020202020204" pitchFamily="34" charset="0"/>
              <a:cs typeface="Arial" panose="020B0604020202020204" pitchFamily="34" charset="0"/>
            </a:endParaRPr>
          </a:p>
          <a:p>
            <a:r>
              <a:rPr lang="en-US" dirty="0" smtClean="0">
                <a:solidFill>
                  <a:schemeClr val="bg1"/>
                </a:solidFill>
                <a:latin typeface="Arial" panose="020B0604020202020204" pitchFamily="34" charset="0"/>
                <a:cs typeface="Arial" panose="020B0604020202020204" pitchFamily="34" charset="0"/>
              </a:rPr>
              <a:t>parent(john</a:t>
            </a:r>
            <a:r>
              <a:rPr lang="en-US" dirty="0">
                <a:solidFill>
                  <a:schemeClr val="bg1"/>
                </a:solidFill>
                <a:latin typeface="Arial" panose="020B0604020202020204" pitchFamily="34" charset="0"/>
                <a:cs typeface="Arial" panose="020B0604020202020204" pitchFamily="34" charset="0"/>
              </a:rPr>
              <a:t>, jane). </a:t>
            </a:r>
            <a:endParaRPr lang="uk-UA" dirty="0" smtClean="0">
              <a:solidFill>
                <a:schemeClr val="bg1"/>
              </a:solidFill>
              <a:latin typeface="Arial" panose="020B0604020202020204" pitchFamily="34" charset="0"/>
              <a:cs typeface="Arial" panose="020B0604020202020204" pitchFamily="34" charset="0"/>
            </a:endParaRPr>
          </a:p>
          <a:p>
            <a:r>
              <a:rPr lang="en-US" dirty="0" smtClean="0">
                <a:solidFill>
                  <a:schemeClr val="bg1"/>
                </a:solidFill>
                <a:latin typeface="Arial" panose="020B0604020202020204" pitchFamily="34" charset="0"/>
                <a:cs typeface="Arial" panose="020B0604020202020204" pitchFamily="34" charset="0"/>
              </a:rPr>
              <a:t>parent(john</a:t>
            </a:r>
            <a:r>
              <a:rPr lang="en-US" dirty="0">
                <a:solidFill>
                  <a:schemeClr val="bg1"/>
                </a:solidFill>
                <a:latin typeface="Arial" panose="020B0604020202020204" pitchFamily="34" charset="0"/>
                <a:cs typeface="Arial" panose="020B0604020202020204" pitchFamily="34" charset="0"/>
              </a:rPr>
              <a:t>, jim).</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4</a:t>
            </a:fld>
            <a:endParaRPr lang="ru-RU" dirty="0"/>
          </a:p>
        </p:txBody>
      </p:sp>
    </p:spTree>
    <p:extLst>
      <p:ext uri="{BB962C8B-B14F-4D97-AF65-F5344CB8AC3E}">
        <p14:creationId xmlns:p14="http://schemas.microsoft.com/office/powerpoint/2010/main" val="2726407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0" dirty="0">
                <a:solidFill>
                  <a:schemeClr val="bg1"/>
                </a:solidFill>
                <a:latin typeface="Arial" panose="020B0604020202020204" pitchFamily="34" charset="0"/>
                <a:cs typeface="Arial" panose="020B0604020202020204" pitchFamily="34" charset="0"/>
              </a:rPr>
              <a:t>Предикати другого порядку</a:t>
            </a:r>
            <a:endParaRPr lang="ru-RU" dirty="0"/>
          </a:p>
        </p:txBody>
      </p:sp>
      <p:sp>
        <p:nvSpPr>
          <p:cNvPr id="3" name="Объект 2"/>
          <p:cNvSpPr>
            <a:spLocks noGrp="1"/>
          </p:cNvSpPr>
          <p:nvPr>
            <p:ph idx="1"/>
          </p:nvPr>
        </p:nvSpPr>
        <p:spPr/>
        <p:txBody>
          <a:bodyPr/>
          <a:lstStyle/>
          <a:p>
            <a:r>
              <a:rPr lang="uk-UA" b="1" dirty="0">
                <a:solidFill>
                  <a:schemeClr val="bg1"/>
                </a:solidFill>
                <a:latin typeface="Arial" panose="020B0604020202020204" pitchFamily="34" charset="0"/>
                <a:cs typeface="Arial" panose="020B0604020202020204" pitchFamily="34" charset="0"/>
              </a:rPr>
              <a:t>bagof (Var, Goal, Vlist)</a:t>
            </a:r>
            <a:r>
              <a:rPr lang="uk-UA" dirty="0">
                <a:solidFill>
                  <a:schemeClr val="bg1"/>
                </a:solidFill>
                <a:latin typeface="Arial" panose="020B0604020202020204" pitchFamily="34" charset="0"/>
                <a:cs typeface="Arial" panose="020B0604020202020204" pitchFamily="34" charset="0"/>
              </a:rPr>
              <a:t> породжує при доказі список Vlist тих значень змінної Var, для яких доведена ціль Goal, причому Var вказана в якості одного з аргументів предикату Goal</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5</a:t>
            </a:fld>
            <a:endParaRPr lang="ru-RU" dirty="0"/>
          </a:p>
        </p:txBody>
      </p:sp>
    </p:spTree>
    <p:extLst>
      <p:ext uri="{BB962C8B-B14F-4D97-AF65-F5344CB8AC3E}">
        <p14:creationId xmlns:p14="http://schemas.microsoft.com/office/powerpoint/2010/main" val="461212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0" dirty="0">
                <a:solidFill>
                  <a:schemeClr val="bg1"/>
                </a:solidFill>
                <a:latin typeface="Arial" panose="020B0604020202020204" pitchFamily="34" charset="0"/>
                <a:cs typeface="Arial" panose="020B0604020202020204" pitchFamily="34" charset="0"/>
              </a:rPr>
              <a:t>Предикати другого порядку</a:t>
            </a:r>
            <a:endParaRPr lang="ru-RU" dirty="0"/>
          </a:p>
        </p:txBody>
      </p:sp>
      <p:sp>
        <p:nvSpPr>
          <p:cNvPr id="3" name="Объект 2"/>
          <p:cNvSpPr>
            <a:spLocks noGrp="1"/>
          </p:cNvSpPr>
          <p:nvPr>
            <p:ph idx="1"/>
          </p:nvPr>
        </p:nvSpPr>
        <p:spPr/>
        <p:txBody>
          <a:bodyPr/>
          <a:lstStyle/>
          <a:p>
            <a:r>
              <a:rPr lang="uk-UA" b="1" dirty="0">
                <a:solidFill>
                  <a:schemeClr val="bg1"/>
                </a:solidFill>
                <a:latin typeface="Arial" panose="020B0604020202020204" pitchFamily="34" charset="0"/>
                <a:cs typeface="Arial" panose="020B0604020202020204" pitchFamily="34" charset="0"/>
              </a:rPr>
              <a:t>bagof (Var, Goal, Vlist)</a:t>
            </a:r>
            <a:r>
              <a:rPr lang="uk-UA" dirty="0">
                <a:solidFill>
                  <a:schemeClr val="bg1"/>
                </a:solidFill>
                <a:latin typeface="Arial" panose="020B0604020202020204" pitchFamily="34" charset="0"/>
                <a:cs typeface="Arial" panose="020B0604020202020204" pitchFamily="34" charset="0"/>
              </a:rPr>
              <a:t> породжує при доказі список Vlist тих значень змінної Var, для яких доведена ціль Goal, причому Var вказана в якості одного з аргументів предикату </a:t>
            </a:r>
            <a:r>
              <a:rPr lang="uk-UA" dirty="0" smtClean="0">
                <a:solidFill>
                  <a:schemeClr val="bg1"/>
                </a:solidFill>
                <a:latin typeface="Arial" panose="020B0604020202020204" pitchFamily="34" charset="0"/>
                <a:cs typeface="Arial" panose="020B0604020202020204" pitchFamily="34" charset="0"/>
              </a:rPr>
              <a:t>Goal</a:t>
            </a:r>
          </a:p>
          <a:p>
            <a:endParaRPr lang="uk-UA" dirty="0" smtClean="0">
              <a:solidFill>
                <a:schemeClr val="bg1"/>
              </a:solidFill>
              <a:latin typeface="Arial" panose="020B0604020202020204" pitchFamily="34" charset="0"/>
              <a:cs typeface="Arial" panose="020B0604020202020204" pitchFamily="34" charset="0"/>
            </a:endParaRPr>
          </a:p>
          <a:p>
            <a:r>
              <a:rPr lang="en-US" dirty="0" smtClean="0">
                <a:solidFill>
                  <a:schemeClr val="bg1"/>
                </a:solidFill>
                <a:latin typeface="Arial" panose="020B0604020202020204" pitchFamily="34" charset="0"/>
                <a:cs typeface="Arial" panose="020B0604020202020204" pitchFamily="34" charset="0"/>
              </a:rPr>
              <a:t>g1(C</a:t>
            </a:r>
            <a:r>
              <a:rPr lang="en-US" dirty="0">
                <a:solidFill>
                  <a:schemeClr val="bg1"/>
                </a:solidFill>
                <a:latin typeface="Arial" panose="020B0604020202020204" pitchFamily="34" charset="0"/>
                <a:cs typeface="Arial" panose="020B0604020202020204" pitchFamily="34" charset="0"/>
              </a:rPr>
              <a:t>):-bagof(Y,parent(mike,Y),C</a:t>
            </a:r>
            <a:r>
              <a:rPr lang="en-US" dirty="0" smtClean="0">
                <a:solidFill>
                  <a:schemeClr val="bg1"/>
                </a:solidFill>
                <a:latin typeface="Arial" panose="020B0604020202020204" pitchFamily="34" charset="0"/>
                <a:cs typeface="Arial" panose="020B0604020202020204" pitchFamily="34" charset="0"/>
              </a:rPr>
              <a:t>).</a:t>
            </a:r>
            <a:endParaRPr lang="uk-UA" dirty="0" smtClean="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L = [sue, john, nick].</a:t>
            </a:r>
            <a:endParaRPr lang="ru-RU" dirty="0">
              <a:solidFill>
                <a:schemeClr val="bg1"/>
              </a:solidFill>
              <a:latin typeface="Arial" panose="020B0604020202020204" pitchFamily="34" charset="0"/>
              <a:cs typeface="Arial" panose="020B0604020202020204"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6</a:t>
            </a:fld>
            <a:endParaRPr lang="ru-RU" dirty="0"/>
          </a:p>
        </p:txBody>
      </p:sp>
    </p:spTree>
    <p:extLst>
      <p:ext uri="{BB962C8B-B14F-4D97-AF65-F5344CB8AC3E}">
        <p14:creationId xmlns:p14="http://schemas.microsoft.com/office/powerpoint/2010/main" val="3105618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0" dirty="0">
                <a:solidFill>
                  <a:schemeClr val="bg1"/>
                </a:solidFill>
                <a:latin typeface="Arial" panose="020B0604020202020204" pitchFamily="34" charset="0"/>
                <a:cs typeface="Arial" panose="020B0604020202020204" pitchFamily="34" charset="0"/>
              </a:rPr>
              <a:t>Предикати другого порядку</a:t>
            </a: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Дія предикату </a:t>
            </a:r>
            <a:r>
              <a:rPr lang="uk-UA" b="1" i="1" dirty="0">
                <a:solidFill>
                  <a:schemeClr val="bg1"/>
                </a:solidFill>
                <a:latin typeface="Arial" panose="020B0604020202020204" pitchFamily="34" charset="0"/>
                <a:cs typeface="Arial" panose="020B0604020202020204" pitchFamily="34" charset="0"/>
              </a:rPr>
              <a:t>setof (Var, Goal, Vlist)</a:t>
            </a:r>
            <a:r>
              <a:rPr lang="uk-UA"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аналогічна </a:t>
            </a:r>
            <a:r>
              <a:rPr lang="uk-UA" dirty="0">
                <a:solidFill>
                  <a:schemeClr val="bg1"/>
                </a:solidFill>
                <a:latin typeface="Arial" panose="020B0604020202020204" pitchFamily="34" charset="0"/>
                <a:cs typeface="Arial" panose="020B0604020202020204" pitchFamily="34" charset="0"/>
              </a:rPr>
              <a:t>bagof, але результуючий список Vlist упорядковується лексикографічно (алфавітно або на основі відношення &lt; для чисел), а дублікати елементів видаляються (тобто будується </a:t>
            </a:r>
            <a:r>
              <a:rPr lang="uk-UA" dirty="0" smtClean="0">
                <a:solidFill>
                  <a:schemeClr val="bg1"/>
                </a:solidFill>
                <a:latin typeface="Arial" panose="020B0604020202020204" pitchFamily="34" charset="0"/>
                <a:cs typeface="Arial" panose="020B0604020202020204" pitchFamily="34" charset="0"/>
              </a:rPr>
              <a:t>множина):</a:t>
            </a:r>
          </a:p>
          <a:p>
            <a:r>
              <a:rPr lang="en-US" dirty="0">
                <a:solidFill>
                  <a:schemeClr val="bg1"/>
                </a:solidFill>
                <a:latin typeface="Arial" panose="020B0604020202020204" pitchFamily="34" charset="0"/>
                <a:cs typeface="Arial" panose="020B0604020202020204" pitchFamily="34" charset="0"/>
              </a:rPr>
              <a:t>g3(C):-setof(Y,parent(mike,Y),C</a:t>
            </a:r>
            <a:r>
              <a:rPr lang="en-US" dirty="0" smtClean="0">
                <a:solidFill>
                  <a:schemeClr val="bg1"/>
                </a:solidFill>
                <a:latin typeface="Arial" panose="020B0604020202020204" pitchFamily="34" charset="0"/>
                <a:cs typeface="Arial" panose="020B0604020202020204" pitchFamily="34" charset="0"/>
              </a:rPr>
              <a:t>).</a:t>
            </a:r>
            <a:endParaRPr lang="uk-UA" dirty="0" smtClean="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L = [john, nick, sue].</a:t>
            </a:r>
            <a:endParaRPr lang="ru-RU"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
            </a:r>
            <a:br>
              <a:rPr lang="en-US" dirty="0">
                <a:solidFill>
                  <a:schemeClr val="bg1"/>
                </a:solidFill>
                <a:latin typeface="Arial" panose="020B0604020202020204" pitchFamily="34" charset="0"/>
                <a:cs typeface="Arial" panose="020B0604020202020204" pitchFamily="34" charset="0"/>
              </a:rPr>
            </a:b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7</a:t>
            </a:fld>
            <a:endParaRPr lang="ru-RU" dirty="0"/>
          </a:p>
        </p:txBody>
      </p:sp>
    </p:spTree>
    <p:extLst>
      <p:ext uri="{BB962C8B-B14F-4D97-AF65-F5344CB8AC3E}">
        <p14:creationId xmlns:p14="http://schemas.microsoft.com/office/powerpoint/2010/main" val="1776649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0" dirty="0">
                <a:solidFill>
                  <a:schemeClr val="bg1"/>
                </a:solidFill>
                <a:latin typeface="Arial" panose="020B0604020202020204" pitchFamily="34" charset="0"/>
                <a:cs typeface="Arial" panose="020B0604020202020204" pitchFamily="34" charset="0"/>
              </a:rPr>
              <a:t>Предикати другого порядку</a:t>
            </a:r>
            <a:endParaRPr lang="ru-RU" dirty="0"/>
          </a:p>
        </p:txBody>
      </p:sp>
      <p:sp>
        <p:nvSpPr>
          <p:cNvPr id="3" name="Объект 2"/>
          <p:cNvSpPr>
            <a:spLocks noGrp="1"/>
          </p:cNvSpPr>
          <p:nvPr>
            <p:ph idx="1"/>
          </p:nvPr>
        </p:nvSpPr>
        <p:spPr/>
        <p:txBody>
          <a:bodyPr>
            <a:normAutofit/>
          </a:bodyPr>
          <a:lstStyle/>
          <a:p>
            <a:r>
              <a:rPr lang="uk-UA" dirty="0">
                <a:solidFill>
                  <a:schemeClr val="bg1"/>
                </a:solidFill>
                <a:latin typeface="Arial" panose="020B0604020202020204" pitchFamily="34" charset="0"/>
                <a:cs typeface="Arial" panose="020B0604020202020204" pitchFamily="34" charset="0"/>
              </a:rPr>
              <a:t>Розглянуті предикати працюють у більш загальних випадках: в якості їх першого аргументу може бути заданий довільний терм, що має спільні змінні з метою Goal. Наприклад, можна отримати список термів-пар виду батько/дитина або дитина/батько (як роздільник пари використовується знак поділу):</a:t>
            </a:r>
            <a:r>
              <a:rPr lang="ru-RU" dirty="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g(L):-bagof(X/Y,parent(X,Y),L).</a:t>
            </a:r>
            <a:endParaRPr lang="uk-UA" dirty="0" smtClean="0">
              <a:solidFill>
                <a:schemeClr val="bg1"/>
              </a:solidFill>
              <a:latin typeface="Arial" panose="020B0604020202020204" pitchFamily="34" charset="0"/>
              <a:cs typeface="Arial" panose="020B0604020202020204" pitchFamily="34" charset="0"/>
            </a:endParaRPr>
          </a:p>
          <a:p>
            <a:r>
              <a:rPr lang="en-US" dirty="0" smtClean="0">
                <a:solidFill>
                  <a:schemeClr val="bg1"/>
                </a:solidFill>
                <a:latin typeface="Arial" panose="020B0604020202020204" pitchFamily="34" charset="0"/>
                <a:cs typeface="Arial" panose="020B0604020202020204" pitchFamily="34" charset="0"/>
              </a:rPr>
              <a:t>L </a:t>
            </a:r>
            <a:r>
              <a:rPr lang="en-US" dirty="0">
                <a:solidFill>
                  <a:schemeClr val="bg1"/>
                </a:solidFill>
                <a:latin typeface="Arial" panose="020B0604020202020204" pitchFamily="34" charset="0"/>
                <a:cs typeface="Arial" panose="020B0604020202020204" pitchFamily="34" charset="0"/>
              </a:rPr>
              <a:t>= [mary/mike, mike/sue, mike/john, mike/nick, john/jane, </a:t>
            </a:r>
            <a:r>
              <a:rPr lang="en-US" dirty="0" smtClean="0">
                <a:solidFill>
                  <a:schemeClr val="bg1"/>
                </a:solidFill>
                <a:latin typeface="Arial" panose="020B0604020202020204" pitchFamily="34" charset="0"/>
                <a:cs typeface="Arial" panose="020B0604020202020204" pitchFamily="34" charset="0"/>
              </a:rPr>
              <a:t>john/</a:t>
            </a:r>
            <a:r>
              <a:rPr lang="en-US" dirty="0" err="1" smtClean="0">
                <a:solidFill>
                  <a:schemeClr val="bg1"/>
                </a:solidFill>
                <a:latin typeface="Arial" panose="020B0604020202020204" pitchFamily="34" charset="0"/>
                <a:cs typeface="Arial" panose="020B0604020202020204" pitchFamily="34" charset="0"/>
              </a:rPr>
              <a:t>jim</a:t>
            </a:r>
            <a:r>
              <a:rPr lang="en-US" dirty="0" smtClean="0">
                <a:solidFill>
                  <a:schemeClr val="bg1"/>
                </a:solidFill>
                <a:latin typeface="Arial" panose="020B0604020202020204" pitchFamily="34" charset="0"/>
                <a:cs typeface="Arial" panose="020B0604020202020204" pitchFamily="34" charset="0"/>
              </a:rPr>
              <a:t>]</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8</a:t>
            </a:fld>
            <a:endParaRPr lang="ru-RU" dirty="0"/>
          </a:p>
        </p:txBody>
      </p:sp>
    </p:spTree>
    <p:extLst>
      <p:ext uri="{BB962C8B-B14F-4D97-AF65-F5344CB8AC3E}">
        <p14:creationId xmlns:p14="http://schemas.microsoft.com/office/powerpoint/2010/main" val="1548085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0" dirty="0">
                <a:solidFill>
                  <a:schemeClr val="bg1"/>
                </a:solidFill>
                <a:latin typeface="Arial" panose="020B0604020202020204" pitchFamily="34" charset="0"/>
                <a:cs typeface="Arial" panose="020B0604020202020204" pitchFamily="34" charset="0"/>
              </a:rPr>
              <a:t>Предикати другого порядку</a:t>
            </a: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Предикат </a:t>
            </a:r>
            <a:r>
              <a:rPr lang="uk-UA" b="1" dirty="0">
                <a:solidFill>
                  <a:schemeClr val="bg1"/>
                </a:solidFill>
                <a:latin typeface="Arial" panose="020B0604020202020204" pitchFamily="34" charset="0"/>
                <a:cs typeface="Arial" panose="020B0604020202020204" pitchFamily="34" charset="0"/>
              </a:rPr>
              <a:t>findall (Var, Goal, Vlist)</a:t>
            </a:r>
            <a:r>
              <a:rPr lang="uk-UA" dirty="0">
                <a:solidFill>
                  <a:schemeClr val="bg1"/>
                </a:solidFill>
                <a:latin typeface="Arial" panose="020B0604020202020204" pitchFamily="34" charset="0"/>
                <a:cs typeface="Arial" panose="020B0604020202020204" pitchFamily="34" charset="0"/>
              </a:rPr>
              <a:t> аналогічний bagof, але він детермінований: у список Vlist збираються всі значення Var, для яких доведена мета Goal при різних конкретизаціях змінних, що входять до неї, відмінних від Var. При цьому список не впорядковується та повторні елементи не усуваються. </a:t>
            </a:r>
            <a:endParaRPr lang="uk-UA" dirty="0" smtClean="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g2(C):-findall(Y,parent(mike,Y),C</a:t>
            </a:r>
            <a:r>
              <a:rPr lang="en-US" dirty="0" smtClean="0">
                <a:solidFill>
                  <a:schemeClr val="bg1"/>
                </a:solidFill>
                <a:latin typeface="Arial" panose="020B0604020202020204" pitchFamily="34" charset="0"/>
                <a:cs typeface="Arial" panose="020B0604020202020204" pitchFamily="34" charset="0"/>
              </a:rPr>
              <a:t>).</a:t>
            </a:r>
            <a:endParaRPr lang="uk-UA" dirty="0" smtClean="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L = [sue, john, nick</a:t>
            </a:r>
            <a:r>
              <a:rPr lang="en-US" dirty="0" smtClean="0">
                <a:solidFill>
                  <a:schemeClr val="bg1"/>
                </a:solidFill>
                <a:latin typeface="Arial" panose="020B0604020202020204" pitchFamily="34" charset="0"/>
                <a:cs typeface="Arial" panose="020B0604020202020204" pitchFamily="34" charset="0"/>
              </a:rPr>
              <a:t>].</a:t>
            </a:r>
            <a:endParaRPr lang="uk-UA" dirty="0" smtClean="0">
              <a:solidFill>
                <a:schemeClr val="bg1"/>
              </a:solidFill>
              <a:latin typeface="Arial" panose="020B0604020202020204" pitchFamily="34" charset="0"/>
              <a:cs typeface="Arial" panose="020B0604020202020204" pitchFamily="34" charset="0"/>
            </a:endParaRPr>
          </a:p>
          <a:p>
            <a:endParaRPr lang="uk-UA" dirty="0" smtClean="0">
              <a:solidFill>
                <a:schemeClr val="bg1"/>
              </a:solidFill>
              <a:latin typeface="Arial" panose="020B0604020202020204" pitchFamily="34" charset="0"/>
              <a:cs typeface="Arial" panose="020B0604020202020204" pitchFamily="34" charset="0"/>
            </a:endParaRPr>
          </a:p>
          <a:p>
            <a:endParaRPr lang="uk-UA" dirty="0" smtClean="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9</a:t>
            </a:fld>
            <a:endParaRPr lang="ru-RU" dirty="0"/>
          </a:p>
        </p:txBody>
      </p:sp>
    </p:spTree>
    <p:extLst>
      <p:ext uri="{BB962C8B-B14F-4D97-AF65-F5344CB8AC3E}">
        <p14:creationId xmlns:p14="http://schemas.microsoft.com/office/powerpoint/2010/main" val="3502387933"/>
      </p:ext>
    </p:extLst>
  </p:cSld>
  <p:clrMapOvr>
    <a:masterClrMapping/>
  </p:clrMapOvr>
</p:sld>
</file>

<file path=ppt/theme/theme1.xml><?xml version="1.0" encoding="utf-8"?>
<a:theme xmlns:a="http://schemas.openxmlformats.org/drawingml/2006/main" name="Паркет">
  <a:themeElements>
    <a:clrScheme name="Другая 1">
      <a:dk1>
        <a:sysClr val="windowText" lastClr="000000"/>
      </a:dk1>
      <a:lt1>
        <a:sysClr val="window" lastClr="FFFFFF"/>
      </a:lt1>
      <a:dk2>
        <a:srgbClr val="00B0F0"/>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Обычная">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Паркет">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4451</TotalTime>
  <Words>1468</Words>
  <Application>Microsoft Office PowerPoint</Application>
  <PresentationFormat>Экран (4:3)</PresentationFormat>
  <Paragraphs>207</Paragraphs>
  <Slides>31</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31</vt:i4>
      </vt:variant>
    </vt:vector>
  </HeadingPairs>
  <TitlesOfParts>
    <vt:vector size="33" baseType="lpstr">
      <vt:lpstr>Паркет</vt:lpstr>
      <vt:lpstr>Формула</vt:lpstr>
      <vt:lpstr>     функціональне та логічне програмування  </vt:lpstr>
      <vt:lpstr>ЛЕКЦІЯ 5</vt:lpstr>
      <vt:lpstr>Предикати другого порядку</vt:lpstr>
      <vt:lpstr>Предикати другого порядку</vt:lpstr>
      <vt:lpstr>Предикати другого порядку</vt:lpstr>
      <vt:lpstr>Предикати другого порядку</vt:lpstr>
      <vt:lpstr>Предикати другого порядку</vt:lpstr>
      <vt:lpstr>Предикати другого порядку</vt:lpstr>
      <vt:lpstr>Предикати другого порядку</vt:lpstr>
      <vt:lpstr>Предикати другого порядку</vt:lpstr>
      <vt:lpstr>Множини</vt:lpstr>
      <vt:lpstr>Дії над множинами</vt:lpstr>
      <vt:lpstr>Об'єднання множин</vt:lpstr>
      <vt:lpstr>Об'єднання множин</vt:lpstr>
      <vt:lpstr>Перетин множин </vt:lpstr>
      <vt:lpstr>Перетин множин </vt:lpstr>
      <vt:lpstr>Різниця множин </vt:lpstr>
      <vt:lpstr>Різниця множин </vt:lpstr>
      <vt:lpstr>Підмножина</vt:lpstr>
      <vt:lpstr>Підмножина </vt:lpstr>
      <vt:lpstr>Рівність двох множин </vt:lpstr>
      <vt:lpstr>Стандартні предикати обробки рядків</vt:lpstr>
      <vt:lpstr>Злиття рядків </vt:lpstr>
      <vt:lpstr>Злиття рядків </vt:lpstr>
      <vt:lpstr>Стандартні предикати обробки рядків.</vt:lpstr>
      <vt:lpstr>Презентация PowerPoint</vt:lpstr>
      <vt:lpstr>Презентация PowerPoint</vt:lpstr>
      <vt:lpstr>Перетворення рядку в список</vt:lpstr>
      <vt:lpstr>Перетворення рядку в список</vt:lpstr>
      <vt:lpstr>Стандартні предикати обробки рядків.</vt:lpstr>
      <vt:lpstr>Перетворення типів</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Теория конфликтов</dc:title>
  <dc:creator>Валерий И. Заяц</dc:creator>
  <cp:lastModifiedBy>Владелец</cp:lastModifiedBy>
  <cp:revision>276</cp:revision>
  <dcterms:created xsi:type="dcterms:W3CDTF">2018-09-10T07:12:08Z</dcterms:created>
  <dcterms:modified xsi:type="dcterms:W3CDTF">2022-04-12T09:46:53Z</dcterms:modified>
</cp:coreProperties>
</file>