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N9zFKf9X8o&amp;t=5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tkrytyka.org/2020/11/06/miskyj-aktyvizm-u-shidnij-yevropi-ta-yevraziyi-dolaty-vidstani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zo1MLYNjBM" TargetMode="External"/><Relationship Id="rId2" Type="http://schemas.openxmlformats.org/officeDocument/2006/relationships/hyperlink" Target="https://cedos.org.ua/events/postczyfrovyj-aktyvizm-i-onlajn-spilnot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itydog.io/post/test-oeec/" TargetMode="External"/><Relationship Id="rId4" Type="http://schemas.openxmlformats.org/officeDocument/2006/relationships/hyperlink" Target="https://www.prostir.ua/?news=roman-ratushnyj-aktyvizm-tse-zdorovyj-stan-lyudyny-yaka-ne-chekaje-scho-htos-kolys-schos-zroby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23406-BEBA-CBB1-C897-EA1C34490E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 у глобальному </a:t>
            </a:r>
            <a:r>
              <a:rPr lang="ru-RU" dirty="0" err="1"/>
              <a:t>світі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A2D31A-7546-03A0-A206-6A05BD9659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949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6B86B-5FF3-1629-9B08-ABF8E4F15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Соціальна активність та </a:t>
            </a:r>
            <a:r>
              <a:rPr lang="uk-UA" dirty="0" err="1"/>
              <a:t>активізм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5CD20E-4EBE-A577-2B8A-6BA5DE5FBD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err="1"/>
              <a:t>Соціальні</a:t>
            </a:r>
            <a:r>
              <a:rPr lang="ru-RU" b="1" dirty="0"/>
              <a:t> </a:t>
            </a:r>
            <a:r>
              <a:rPr lang="ru-RU" b="1" dirty="0" err="1"/>
              <a:t>активність</a:t>
            </a:r>
            <a:endParaRPr lang="ru-RU" b="1" dirty="0"/>
          </a:p>
          <a:p>
            <a:r>
              <a:rPr lang="ru-RU" dirty="0"/>
              <a:t>✔️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зацікавленість</a:t>
            </a:r>
            <a:r>
              <a:rPr lang="ru-RU" dirty="0"/>
              <a:t> та </a:t>
            </a:r>
            <a:r>
              <a:rPr lang="ru-RU" dirty="0" err="1"/>
              <a:t>дія</a:t>
            </a:r>
            <a:endParaRPr lang="ru-RU" dirty="0"/>
          </a:p>
          <a:p>
            <a:r>
              <a:rPr lang="ru-RU" dirty="0"/>
              <a:t>✔️ </a:t>
            </a:r>
            <a:r>
              <a:rPr lang="ru-RU" dirty="0" err="1"/>
              <a:t>обізнаність</a:t>
            </a:r>
            <a:r>
              <a:rPr lang="ru-RU" dirty="0"/>
              <a:t> в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подіях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</a:p>
          <a:p>
            <a:r>
              <a:rPr lang="ru-RU" dirty="0"/>
              <a:t>✔️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endParaRPr lang="ru-RU" dirty="0"/>
          </a:p>
          <a:p>
            <a:r>
              <a:rPr lang="ru-RU" dirty="0"/>
              <a:t>✔️ членство в </a:t>
            </a:r>
            <a:r>
              <a:rPr lang="ru-RU" dirty="0" err="1"/>
              <a:t>угрупованнях</a:t>
            </a:r>
            <a:endParaRPr lang="ru-RU" dirty="0"/>
          </a:p>
          <a:p>
            <a:r>
              <a:rPr lang="ru-RU" dirty="0"/>
              <a:t>✔️ </a:t>
            </a:r>
            <a:r>
              <a:rPr lang="ru-RU" dirty="0" err="1"/>
              <a:t>діяльність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</a:t>
            </a:r>
          </a:p>
          <a:p>
            <a:endParaRPr lang="ru-UA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ED6258-5585-D345-1AC7-6A03D2994E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err="1"/>
              <a:t>Активізм</a:t>
            </a:r>
            <a:endParaRPr lang="ru-RU" b="1" dirty="0"/>
          </a:p>
          <a:p>
            <a:r>
              <a:rPr lang="ru-RU" dirty="0"/>
              <a:t>✔️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громадський</a:t>
            </a:r>
            <a:endParaRPr lang="ru-RU" dirty="0"/>
          </a:p>
          <a:p>
            <a:r>
              <a:rPr lang="ru-RU" dirty="0"/>
              <a:t>✔️</a:t>
            </a:r>
            <a:r>
              <a:rPr lang="ru-RU" dirty="0" err="1"/>
              <a:t>громадське</a:t>
            </a:r>
            <a:r>
              <a:rPr lang="ru-RU" dirty="0"/>
              <a:t> </a:t>
            </a:r>
            <a:r>
              <a:rPr lang="ru-RU" dirty="0" err="1"/>
              <a:t>лідерство</a:t>
            </a:r>
            <a:endParaRPr lang="ru-RU" dirty="0"/>
          </a:p>
          <a:p>
            <a:r>
              <a:rPr lang="ru-RU" dirty="0"/>
              <a:t>✔️</a:t>
            </a:r>
            <a:r>
              <a:rPr lang="ru-RU" dirty="0" err="1"/>
              <a:t>лобізм</a:t>
            </a:r>
            <a:r>
              <a:rPr lang="ru-RU" dirty="0"/>
              <a:t> (</a:t>
            </a:r>
            <a:r>
              <a:rPr lang="ru-RU" dirty="0" err="1"/>
              <a:t>вплив</a:t>
            </a:r>
            <a:r>
              <a:rPr lang="ru-RU" dirty="0"/>
              <a:t> на державу та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) </a:t>
            </a:r>
          </a:p>
          <a:p>
            <a:r>
              <a:rPr lang="ru-RU" dirty="0"/>
              <a:t>✔️</a:t>
            </a:r>
            <a:r>
              <a:rPr lang="ru-RU" dirty="0" err="1"/>
              <a:t>громадське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(</a:t>
            </a:r>
            <a:r>
              <a:rPr lang="ru-RU" dirty="0" err="1"/>
              <a:t>захист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)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07263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4C773-3090-9F6E-5BE0-8B4B1699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Терміни активності та </a:t>
            </a:r>
            <a:r>
              <a:rPr lang="uk-UA" dirty="0" err="1"/>
              <a:t>активізму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89623B-922E-4482-E8B0-BE21401DB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/>
              <a:t>Волонтерство — </a:t>
            </a:r>
            <a:r>
              <a:rPr lang="ru-RU" dirty="0" err="1"/>
              <a:t>безкорислива</a:t>
            </a:r>
            <a:r>
              <a:rPr lang="ru-RU" dirty="0"/>
              <a:t>, </a:t>
            </a:r>
            <a:r>
              <a:rPr lang="ru-RU" dirty="0" err="1"/>
              <a:t>добровільна</a:t>
            </a:r>
            <a:r>
              <a:rPr lang="ru-RU" dirty="0"/>
              <a:t> та </a:t>
            </a:r>
            <a:r>
              <a:rPr lang="ru-RU" dirty="0" err="1"/>
              <a:t>суспільно-корисна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  <a:r>
              <a:rPr lang="ru-RU" i="1" dirty="0" err="1"/>
              <a:t>Матеріал</a:t>
            </a:r>
            <a:r>
              <a:rPr lang="ru-RU" i="1" dirty="0"/>
              <a:t> </a:t>
            </a:r>
            <a:r>
              <a:rPr lang="ru-RU" i="1" dirty="0" err="1"/>
              <a:t>журналістки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en-US" dirty="0"/>
              <a:t>https://zmina.info/columns/ya-znajshla-svoye-miscze-v-czij-istoriyi-rozpovid-volonterky-z-tokmaka-yaka-organizuvala-gumanitarnyj-shtab-v-okupovanomu-mist/?fbclid=IwAR1C_Dt09EKViP6MUPzaB4NcbD26rr7UfPt9qEfkOIe0r9QU2u1wjo_1-9Q</a:t>
            </a:r>
            <a:endParaRPr lang="uk-UA" dirty="0"/>
          </a:p>
          <a:p>
            <a:r>
              <a:rPr lang="uk-UA" b="1" i="1" dirty="0"/>
              <a:t>Корпоративний </a:t>
            </a:r>
            <a:r>
              <a:rPr lang="uk-UA" b="1" i="1" dirty="0" err="1"/>
              <a:t>активізм</a:t>
            </a:r>
            <a:r>
              <a:rPr lang="uk-UA" b="1" i="1" dirty="0"/>
              <a:t> </a:t>
            </a:r>
            <a:r>
              <a:rPr lang="uk-UA" dirty="0"/>
              <a:t>- 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, коли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 свою </a:t>
            </a:r>
            <a:r>
              <a:rPr lang="ru-RU" dirty="0" err="1"/>
              <a:t>позицію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уряду,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морально-</a:t>
            </a:r>
            <a:r>
              <a:rPr lang="ru-RU" dirty="0" err="1"/>
              <a:t>етичних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(</a:t>
            </a:r>
            <a:r>
              <a:rPr lang="ru-RU" dirty="0" err="1"/>
              <a:t>Порівняти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b="1" i="1" dirty="0"/>
              <a:t>корпоративною </a:t>
            </a:r>
            <a:r>
              <a:rPr lang="ru-RU" b="1" i="1" dirty="0" err="1"/>
              <a:t>соціальною</a:t>
            </a:r>
            <a:r>
              <a:rPr lang="ru-RU" b="1" i="1" dirty="0"/>
              <a:t> </a:t>
            </a:r>
            <a:r>
              <a:rPr lang="ru-RU" b="1" i="1" dirty="0" err="1"/>
              <a:t>відповідальністю</a:t>
            </a:r>
            <a:r>
              <a:rPr lang="ru-RU" b="1" i="1" dirty="0"/>
              <a:t>). </a:t>
            </a:r>
          </a:p>
          <a:p>
            <a:r>
              <a:rPr lang="ru-RU" b="1" i="1" dirty="0" err="1"/>
              <a:t>Молодіжний</a:t>
            </a:r>
            <a:r>
              <a:rPr lang="ru-RU" b="1" i="1" dirty="0"/>
              <a:t> </a:t>
            </a:r>
            <a:r>
              <a:rPr lang="ru-RU" b="1" i="1" dirty="0" err="1"/>
              <a:t>активізм</a:t>
            </a:r>
            <a:r>
              <a:rPr lang="ru-RU" b="1" i="1" dirty="0"/>
              <a:t> - </a:t>
            </a:r>
            <a:r>
              <a:rPr lang="en-US" dirty="0">
                <a:hlinkClick r:id="rId2"/>
              </a:rPr>
              <a:t>https://www.youtube.com/watch?v=8N9zFKf9X8o&amp;t=5s</a:t>
            </a:r>
            <a:r>
              <a:rPr lang="uk-UA" dirty="0"/>
              <a:t>  </a:t>
            </a:r>
          </a:p>
          <a:p>
            <a:endParaRPr lang="uk-UA" dirty="0"/>
          </a:p>
          <a:p>
            <a:r>
              <a:rPr lang="ru-RU" b="1" dirty="0" err="1"/>
              <a:t>Соціальну</a:t>
            </a:r>
            <a:r>
              <a:rPr lang="ru-RU" b="1" dirty="0"/>
              <a:t> </a:t>
            </a:r>
            <a:r>
              <a:rPr lang="ru-RU" b="1" dirty="0" err="1"/>
              <a:t>активність</a:t>
            </a:r>
            <a:r>
              <a:rPr lang="ru-RU" b="1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порівняти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зацікавленістю</a:t>
            </a:r>
            <a:r>
              <a:rPr lang="ru-RU" dirty="0"/>
              <a:t>, </a:t>
            </a:r>
            <a:r>
              <a:rPr lang="ru-RU" b="1" dirty="0" err="1"/>
              <a:t>активізм</a:t>
            </a:r>
            <a:r>
              <a:rPr lang="ru-RU" dirty="0"/>
              <a:t> — з </a:t>
            </a:r>
            <a:r>
              <a:rPr lang="ru-RU" dirty="0" err="1"/>
              <a:t>інтересом</a:t>
            </a:r>
            <a:r>
              <a:rPr lang="ru-RU" dirty="0"/>
              <a:t>, </a:t>
            </a:r>
            <a:r>
              <a:rPr lang="ru-RU" dirty="0" err="1"/>
              <a:t>заохоченням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та </a:t>
            </a:r>
            <a:r>
              <a:rPr lang="ru-RU" dirty="0" err="1"/>
              <a:t>закликами</a:t>
            </a:r>
            <a:r>
              <a:rPr lang="ru-RU" dirty="0"/>
              <a:t> до </a:t>
            </a:r>
            <a:r>
              <a:rPr lang="ru-RU" dirty="0" err="1"/>
              <a:t>змін</a:t>
            </a:r>
            <a:r>
              <a:rPr lang="ru-RU" dirty="0"/>
              <a:t>, а </a:t>
            </a:r>
            <a:r>
              <a:rPr lang="ru-RU" b="1" dirty="0"/>
              <a:t>волонтерство</a:t>
            </a:r>
            <a:r>
              <a:rPr lang="ru-RU" dirty="0"/>
              <a:t> — з активною </a:t>
            </a:r>
            <a:r>
              <a:rPr lang="ru-RU" dirty="0" err="1"/>
              <a:t>дією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5967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CA21B-7C13-739C-40B5-FDACE9FB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Міський </a:t>
            </a:r>
            <a:r>
              <a:rPr lang="uk-UA" dirty="0" err="1"/>
              <a:t>активізм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112C0E-CD34-23BE-C39E-8235FF8F1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Сквотування</a:t>
            </a:r>
            <a:r>
              <a:rPr lang="ru-RU" dirty="0"/>
              <a:t> — </a:t>
            </a:r>
            <a:r>
              <a:rPr lang="ru-RU" dirty="0" err="1"/>
              <a:t>поширена</a:t>
            </a:r>
            <a:r>
              <a:rPr lang="ru-RU" dirty="0"/>
              <a:t> тактика </a:t>
            </a:r>
            <a:r>
              <a:rPr lang="ru-RU" dirty="0" err="1"/>
              <a:t>міського</a:t>
            </a:r>
            <a:r>
              <a:rPr lang="ru-RU" dirty="0"/>
              <a:t> </a:t>
            </a:r>
            <a:r>
              <a:rPr lang="ru-RU" dirty="0" err="1"/>
              <a:t>активізму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та </a:t>
            </a:r>
            <a:r>
              <a:rPr lang="ru-RU" dirty="0" err="1"/>
              <a:t>обох</a:t>
            </a:r>
            <a:r>
              <a:rPr lang="ru-RU" dirty="0"/>
              <a:t> Америк. </a:t>
            </a:r>
          </a:p>
          <a:p>
            <a:r>
              <a:rPr lang="ru-RU" dirty="0" err="1"/>
              <a:t>Міський</a:t>
            </a:r>
            <a:r>
              <a:rPr lang="ru-RU" dirty="0"/>
              <a:t> </a:t>
            </a:r>
            <a:r>
              <a:rPr lang="ru-RU" dirty="0" err="1"/>
              <a:t>активізм</a:t>
            </a:r>
            <a:r>
              <a:rPr lang="ru-RU" dirty="0"/>
              <a:t> у </a:t>
            </a:r>
            <a:r>
              <a:rPr lang="ru-RU" dirty="0" err="1"/>
              <a:t>Східній</a:t>
            </a:r>
            <a:r>
              <a:rPr lang="ru-RU" dirty="0"/>
              <a:t> </a:t>
            </a:r>
            <a:r>
              <a:rPr lang="ru-RU" dirty="0" err="1"/>
              <a:t>Європі</a:t>
            </a:r>
            <a:r>
              <a:rPr lang="ru-RU" dirty="0"/>
              <a:t> та </a:t>
            </a:r>
            <a:r>
              <a:rPr lang="ru-RU" dirty="0" err="1"/>
              <a:t>Євразії</a:t>
            </a:r>
            <a:r>
              <a:rPr lang="ru-RU" dirty="0"/>
              <a:t>: </a:t>
            </a:r>
            <a:r>
              <a:rPr lang="en-US" dirty="0">
                <a:hlinkClick r:id="rId2"/>
              </a:rPr>
              <a:t>https://politkrytyka.org/2020/11/06/miskyj-aktyvizm-u-shidnij-yevropi-ta-yevraziyi-dolaty-vidstani/</a:t>
            </a:r>
            <a:endParaRPr lang="uk-UA" dirty="0"/>
          </a:p>
          <a:p>
            <a:r>
              <a:rPr lang="ru-RU" dirty="0"/>
              <a:t>У 2014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відбувся</a:t>
            </a:r>
            <a:r>
              <a:rPr lang="ru-RU" dirty="0"/>
              <a:t> </a:t>
            </a:r>
            <a:r>
              <a:rPr lang="ru-RU" dirty="0" err="1"/>
              <a:t>сплеск</a:t>
            </a:r>
            <a:r>
              <a:rPr lang="ru-RU" dirty="0"/>
              <a:t> </a:t>
            </a:r>
            <a:r>
              <a:rPr lang="ru-RU" dirty="0" err="1"/>
              <a:t>міського</a:t>
            </a:r>
            <a:r>
              <a:rPr lang="ru-RU" dirty="0"/>
              <a:t> </a:t>
            </a:r>
            <a:r>
              <a:rPr lang="ru-RU" dirty="0" err="1"/>
              <a:t>активізму</a:t>
            </a:r>
            <a:r>
              <a:rPr lang="ru-RU" dirty="0"/>
              <a:t>. </a:t>
            </a:r>
            <a:r>
              <a:rPr lang="ru-RU" dirty="0" err="1"/>
              <a:t>З’явилося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міських</a:t>
            </a:r>
            <a:r>
              <a:rPr lang="ru-RU" dirty="0"/>
              <a:t> і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низових</a:t>
            </a:r>
            <a:r>
              <a:rPr lang="ru-RU" dirty="0"/>
              <a:t> </a:t>
            </a:r>
            <a:r>
              <a:rPr lang="ru-RU" dirty="0" err="1"/>
              <a:t>ініціатив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опікуються</a:t>
            </a:r>
            <a:r>
              <a:rPr lang="ru-RU" dirty="0"/>
              <a:t> </a:t>
            </a:r>
            <a:r>
              <a:rPr lang="ru-RU" dirty="0" err="1"/>
              <a:t>урбаністичними</a:t>
            </a:r>
            <a:r>
              <a:rPr lang="ru-RU" dirty="0"/>
              <a:t> </a:t>
            </a:r>
            <a:r>
              <a:rPr lang="ru-RU" dirty="0" err="1"/>
              <a:t>питаннями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до них належать «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ді@лог</a:t>
            </a:r>
            <a:r>
              <a:rPr lang="ru-RU" dirty="0"/>
              <a:t>» у </a:t>
            </a:r>
            <a:r>
              <a:rPr lang="ru-RU" dirty="0" err="1"/>
              <a:t>Кременчуці</a:t>
            </a:r>
            <a:r>
              <a:rPr lang="ru-RU" dirty="0"/>
              <a:t>, «</a:t>
            </a:r>
            <a:r>
              <a:rPr lang="en-US" dirty="0"/>
              <a:t>CityLab» </a:t>
            </a:r>
            <a:r>
              <a:rPr lang="ru-RU" dirty="0"/>
              <a:t>у </a:t>
            </a:r>
            <a:r>
              <a:rPr lang="ru-RU" dirty="0" err="1"/>
              <a:t>Полтаві</a:t>
            </a:r>
            <a:r>
              <a:rPr lang="ru-RU" dirty="0"/>
              <a:t>, «</a:t>
            </a:r>
            <a:r>
              <a:rPr lang="ru-RU" dirty="0" err="1"/>
              <a:t>Міські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», «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» та «</a:t>
            </a:r>
            <a:r>
              <a:rPr lang="en-US" dirty="0"/>
              <a:t>Urban Forms Center» </a:t>
            </a:r>
            <a:r>
              <a:rPr lang="ru-RU" dirty="0"/>
              <a:t>у </a:t>
            </a:r>
            <a:r>
              <a:rPr lang="ru-RU" dirty="0" err="1"/>
              <a:t>Харкові</a:t>
            </a:r>
            <a:r>
              <a:rPr lang="ru-RU" dirty="0"/>
              <a:t>, «</a:t>
            </a:r>
            <a:r>
              <a:rPr lang="ru-RU" dirty="0" err="1"/>
              <a:t>Група</a:t>
            </a:r>
            <a:r>
              <a:rPr lang="ru-RU" dirty="0"/>
              <a:t> 109» і «</a:t>
            </a:r>
            <a:r>
              <a:rPr lang="en-US" dirty="0"/>
              <a:t>Urban Ideas» </a:t>
            </a:r>
            <a:r>
              <a:rPr lang="ru-RU" dirty="0"/>
              <a:t>у </a:t>
            </a:r>
            <a:r>
              <a:rPr lang="ru-RU" dirty="0" err="1"/>
              <a:t>Львові</a:t>
            </a:r>
            <a:r>
              <a:rPr lang="ru-RU" dirty="0"/>
              <a:t>, «</a:t>
            </a:r>
            <a:r>
              <a:rPr lang="en-US" dirty="0"/>
              <a:t>Urban Inst.» </a:t>
            </a:r>
            <a:r>
              <a:rPr lang="ru-RU" dirty="0"/>
              <a:t>в </a:t>
            </a:r>
            <a:r>
              <a:rPr lang="ru-RU" dirty="0" err="1"/>
              <a:t>Одесі</a:t>
            </a:r>
            <a:r>
              <a:rPr lang="ru-RU" dirty="0"/>
              <a:t>, «</a:t>
            </a:r>
            <a:r>
              <a:rPr lang="ru-RU" dirty="0" err="1"/>
              <a:t>Агенти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», «</a:t>
            </a:r>
            <a:r>
              <a:rPr lang="en-US" dirty="0"/>
              <a:t>Urban </a:t>
            </a:r>
            <a:r>
              <a:rPr lang="ru-RU" dirty="0" err="1"/>
              <a:t>куратори</a:t>
            </a:r>
            <a:r>
              <a:rPr lang="ru-RU" dirty="0"/>
              <a:t>» і «</a:t>
            </a:r>
            <a:r>
              <a:rPr lang="ru-RU" dirty="0" err="1"/>
              <a:t>Місто</a:t>
            </a:r>
            <a:r>
              <a:rPr lang="ru-RU" dirty="0"/>
              <a:t>-сад» у </a:t>
            </a:r>
            <a:r>
              <a:rPr lang="ru-RU" dirty="0" err="1"/>
              <a:t>Києві</a:t>
            </a:r>
            <a:r>
              <a:rPr lang="ru-RU" dirty="0"/>
              <a:t>, «Тепле </a:t>
            </a:r>
            <a:r>
              <a:rPr lang="ru-RU" dirty="0" err="1"/>
              <a:t>Місто</a:t>
            </a:r>
            <a:r>
              <a:rPr lang="ru-RU" dirty="0"/>
              <a:t>» в </a:t>
            </a:r>
            <a:r>
              <a:rPr lang="ru-RU" dirty="0" err="1"/>
              <a:t>Івано-Франківську</a:t>
            </a:r>
            <a:r>
              <a:rPr lang="ru-RU" dirty="0"/>
              <a:t>, «Культура </a:t>
            </a:r>
            <a:r>
              <a:rPr lang="ru-RU" dirty="0" err="1"/>
              <a:t>медіальна</a:t>
            </a:r>
            <a:r>
              <a:rPr lang="ru-RU" dirty="0"/>
              <a:t>» у </a:t>
            </a:r>
            <a:r>
              <a:rPr lang="ru-RU" dirty="0" err="1"/>
              <a:t>Дніпрі</a:t>
            </a:r>
            <a:r>
              <a:rPr lang="ru-RU" dirty="0"/>
              <a:t>, «</a:t>
            </a:r>
            <a:r>
              <a:rPr lang="en-US" dirty="0" err="1"/>
              <a:t>URBAN.te</a:t>
            </a:r>
            <a:r>
              <a:rPr lang="en-US" dirty="0"/>
              <a:t>» </a:t>
            </a:r>
            <a:r>
              <a:rPr lang="ru-RU" dirty="0"/>
              <a:t>в </a:t>
            </a:r>
            <a:r>
              <a:rPr lang="ru-RU" dirty="0" err="1"/>
              <a:t>Тернополі</a:t>
            </a:r>
            <a:r>
              <a:rPr lang="ru-RU" dirty="0"/>
              <a:t>, «</a:t>
            </a:r>
            <a:r>
              <a:rPr lang="en-US" dirty="0" err="1"/>
              <a:t>Proprostir</a:t>
            </a:r>
            <a:r>
              <a:rPr lang="en-US" dirty="0"/>
              <a:t>» </a:t>
            </a:r>
            <a:r>
              <a:rPr lang="ru-RU" dirty="0"/>
              <a:t>у </a:t>
            </a:r>
            <a:r>
              <a:rPr lang="ru-RU" dirty="0" err="1"/>
              <a:t>Хмельницькому</a:t>
            </a:r>
            <a:r>
              <a:rPr lang="ru-RU" dirty="0"/>
              <a:t>, «</a:t>
            </a:r>
            <a:r>
              <a:rPr lang="ru-RU" dirty="0" err="1"/>
              <a:t>Промолодь</a:t>
            </a:r>
            <a:r>
              <a:rPr lang="ru-RU" dirty="0"/>
              <a:t>» у Черкасах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r>
              <a:rPr lang="ru-RU" dirty="0" err="1"/>
              <a:t>Лекція</a:t>
            </a:r>
            <a:r>
              <a:rPr lang="ru-RU" dirty="0"/>
              <a:t> «</a:t>
            </a:r>
            <a:r>
              <a:rPr lang="ru-RU" dirty="0" err="1"/>
              <a:t>Міський</a:t>
            </a:r>
            <a:r>
              <a:rPr lang="ru-RU" dirty="0"/>
              <a:t> </a:t>
            </a:r>
            <a:r>
              <a:rPr lang="ru-RU" dirty="0" err="1"/>
              <a:t>активізм</a:t>
            </a:r>
            <a:r>
              <a:rPr lang="ru-RU" dirty="0"/>
              <a:t>» </a:t>
            </a:r>
            <a:r>
              <a:rPr lang="en-US" dirty="0"/>
              <a:t>https://www.youtube.com/watch?v=tiF3MBYGxFs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6565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95A5F-2A76-6B59-CC08-F1582F6D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Кейси </a:t>
            </a:r>
            <a:r>
              <a:rPr lang="uk-UA" dirty="0" err="1"/>
              <a:t>активізму</a:t>
            </a:r>
            <a:r>
              <a:rPr lang="uk-UA" dirty="0"/>
              <a:t> та кампаній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A841D8-CC1E-4153-0E28-084EB9314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Кейси </a:t>
            </a:r>
            <a:r>
              <a:rPr lang="uk-UA" dirty="0" err="1"/>
              <a:t>активізму</a:t>
            </a:r>
            <a:r>
              <a:rPr lang="uk-UA" dirty="0"/>
              <a:t> 2021 р.  </a:t>
            </a:r>
            <a:r>
              <a:rPr lang="en-US" dirty="0">
                <a:hlinkClick r:id="rId2"/>
              </a:rPr>
              <a:t>https://cedos.org.ua/events/postczyfrovyj-aktyvizm-i-onlajn-spilnoty/</a:t>
            </a:r>
            <a:r>
              <a:rPr lang="uk-UA" dirty="0"/>
              <a:t>  </a:t>
            </a:r>
          </a:p>
          <a:p>
            <a:r>
              <a:rPr lang="uk-UA" dirty="0"/>
              <a:t>Кейс </a:t>
            </a:r>
            <a:r>
              <a:rPr lang="en-US" dirty="0"/>
              <a:t>PR</a:t>
            </a:r>
            <a:r>
              <a:rPr lang="uk-UA" dirty="0"/>
              <a:t>-кампанії </a:t>
            </a:r>
            <a:r>
              <a:rPr lang="uk-UA" dirty="0" err="1"/>
              <a:t>Е.Бернейза</a:t>
            </a:r>
            <a:r>
              <a:rPr lang="ru-RU" dirty="0"/>
              <a:t>1920 </a:t>
            </a:r>
            <a:r>
              <a:rPr lang="ru-RU" dirty="0" err="1"/>
              <a:t>Конференція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Асоціації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«</a:t>
            </a:r>
            <a:r>
              <a:rPr lang="ru-RU" dirty="0" err="1"/>
              <a:t>кольорових</a:t>
            </a:r>
            <a:r>
              <a:rPr lang="ru-RU" dirty="0"/>
              <a:t>» людей (NAACP). </a:t>
            </a:r>
            <a:r>
              <a:rPr lang="ru-RU" dirty="0" err="1"/>
              <a:t>Просування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через </a:t>
            </a:r>
            <a:r>
              <a:rPr lang="ru-RU" dirty="0" err="1"/>
              <a:t>масмедіа</a:t>
            </a:r>
            <a:r>
              <a:rPr lang="ru-RU" dirty="0"/>
              <a:t>. Та </a:t>
            </a:r>
            <a:r>
              <a:rPr lang="ru-RU" dirty="0" err="1"/>
              <a:t>кампанія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паління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 - </a:t>
            </a:r>
            <a:r>
              <a:rPr lang="en-US" dirty="0">
                <a:hlinkClick r:id="rId3"/>
              </a:rPr>
              <a:t>https://www.youtube.com/watch?v=Wzo1MLYNjBM</a:t>
            </a:r>
            <a:r>
              <a:rPr lang="uk-UA" dirty="0"/>
              <a:t> </a:t>
            </a:r>
          </a:p>
          <a:p>
            <a:r>
              <a:rPr lang="uk-UA" dirty="0"/>
              <a:t>Кейс «Протасів Яр» 2020 (Роман Ратушний) - </a:t>
            </a:r>
            <a:r>
              <a:rPr lang="en-US" dirty="0">
                <a:hlinkClick r:id="rId4"/>
              </a:rPr>
              <a:t>https://www.prostir.ua/?news=roman-ratushnyj-aktyvizm-tse-zdorovyj-stan-lyudyny-yaka-ne-chekaje-scho-htos-kolys-schos-zrobyt</a:t>
            </a:r>
            <a:r>
              <a:rPr lang="uk-UA" dirty="0"/>
              <a:t> </a:t>
            </a:r>
          </a:p>
          <a:p>
            <a:r>
              <a:rPr lang="uk-UA" dirty="0"/>
              <a:t>Який ти активіст? Тест </a:t>
            </a:r>
            <a:r>
              <a:rPr lang="en-US" dirty="0">
                <a:hlinkClick r:id="rId5"/>
              </a:rPr>
              <a:t>https://citydog.io/post/test-oeec/</a:t>
            </a:r>
            <a:r>
              <a:rPr lang="uk-UA" dirty="0"/>
              <a:t> </a:t>
            </a:r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240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39397-E270-111B-B2AC-EE3826C7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Форми </a:t>
            </a:r>
            <a:r>
              <a:rPr lang="uk-UA" dirty="0" err="1"/>
              <a:t>активізму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C43F6A-3134-153F-621B-64E22457B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Форми онлайн-активності: </a:t>
            </a:r>
          </a:p>
          <a:p>
            <a:r>
              <a:rPr lang="ru-RU" dirty="0"/>
              <a:t> участь у флешмобах; </a:t>
            </a:r>
          </a:p>
          <a:p>
            <a:r>
              <a:rPr lang="ru-RU" dirty="0"/>
              <a:t>фандрайзинг; </a:t>
            </a:r>
          </a:p>
          <a:p>
            <a:r>
              <a:rPr lang="ru-RU" dirty="0" err="1"/>
              <a:t>твітерні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; </a:t>
            </a:r>
          </a:p>
          <a:p>
            <a:r>
              <a:rPr lang="ru-RU" dirty="0" err="1"/>
              <a:t>слактивізм</a:t>
            </a:r>
            <a:r>
              <a:rPr lang="ru-RU" dirty="0"/>
              <a:t>; </a:t>
            </a:r>
          </a:p>
          <a:p>
            <a:r>
              <a:rPr lang="ru-RU" dirty="0" err="1"/>
              <a:t>кліктивізм</a:t>
            </a:r>
            <a:r>
              <a:rPr lang="ru-RU" dirty="0"/>
              <a:t> .</a:t>
            </a:r>
          </a:p>
          <a:p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волотерського</a:t>
            </a:r>
            <a:r>
              <a:rPr lang="ru-RU" dirty="0"/>
              <a:t> руху 2014 року в </a:t>
            </a:r>
            <a:r>
              <a:rPr lang="ru-RU" dirty="0" err="1"/>
              <a:t>Україні</a:t>
            </a:r>
            <a:r>
              <a:rPr lang="ru-RU" dirty="0"/>
              <a:t> - </a:t>
            </a:r>
            <a:r>
              <a:rPr lang="en-US" dirty="0"/>
              <a:t>http://nbuviap.gov.ua/index.php?option=com_content&amp;view=article&amp;id=1085:sotsialni-merezhi-yak-instrument-realizatsiji-gromadskikh-initsiativ&amp;catid=127&amp;Itemid=460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25513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65B75-3EAE-6105-3CA2-2308CA3BF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20 глобальних тем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83394-63B1-B71A-876E-5F87221F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1</a:t>
            </a:r>
            <a:r>
              <a:rPr lang="ru-RU" sz="2000" dirty="0"/>
              <a:t>. </a:t>
            </a:r>
            <a:r>
              <a:rPr lang="ru-RU" sz="2000" dirty="0" err="1"/>
              <a:t>Діти</a:t>
            </a:r>
            <a:r>
              <a:rPr lang="ru-RU" sz="2000" dirty="0"/>
              <a:t>.   2. </a:t>
            </a:r>
            <a:r>
              <a:rPr lang="ru-RU" sz="2000" dirty="0" err="1"/>
              <a:t>Громадянство</a:t>
            </a:r>
            <a:r>
              <a:rPr lang="ru-RU" sz="2000" dirty="0"/>
              <a:t> та участь. 3. Культура та спорт. 4. </a:t>
            </a:r>
            <a:r>
              <a:rPr lang="ru-RU" sz="2000" dirty="0" err="1"/>
              <a:t>Демократія</a:t>
            </a:r>
            <a:r>
              <a:rPr lang="ru-RU" sz="2000" dirty="0"/>
              <a:t>. 5. </a:t>
            </a:r>
            <a:r>
              <a:rPr lang="ru-RU" sz="2000" dirty="0" err="1"/>
              <a:t>Інвалідність</a:t>
            </a:r>
            <a:r>
              <a:rPr lang="ru-RU" sz="2000" dirty="0"/>
              <a:t> і </a:t>
            </a:r>
            <a:r>
              <a:rPr lang="ru-RU" sz="2000" dirty="0" err="1"/>
              <a:t>стигматизація</a:t>
            </a:r>
            <a:r>
              <a:rPr lang="ru-RU" sz="2000" dirty="0"/>
              <a:t> у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інвалідністю</a:t>
            </a:r>
            <a:r>
              <a:rPr lang="ru-RU" sz="2000" dirty="0"/>
              <a:t>.</a:t>
            </a:r>
          </a:p>
          <a:p>
            <a:r>
              <a:rPr lang="ru-RU" sz="2000" dirty="0"/>
              <a:t>6. </a:t>
            </a:r>
            <a:r>
              <a:rPr lang="ru-RU" sz="2000" dirty="0" err="1"/>
              <a:t>Дискримінація</a:t>
            </a:r>
            <a:r>
              <a:rPr lang="ru-RU" sz="2000" dirty="0"/>
              <a:t> та </a:t>
            </a:r>
            <a:r>
              <a:rPr lang="ru-RU" sz="2000" dirty="0" err="1"/>
              <a:t>нетолерантність</a:t>
            </a:r>
            <a:r>
              <a:rPr lang="ru-RU" sz="2000" dirty="0"/>
              <a:t>. 7. </a:t>
            </a:r>
            <a:r>
              <a:rPr lang="ru-RU" sz="2000" dirty="0" err="1"/>
              <a:t>Освіта</a:t>
            </a:r>
            <a:r>
              <a:rPr lang="ru-RU" sz="2000" dirty="0"/>
              <a:t>. 8. </a:t>
            </a:r>
            <a:r>
              <a:rPr lang="ru-RU" sz="2000" dirty="0" err="1"/>
              <a:t>Навколишнє</a:t>
            </a:r>
            <a:r>
              <a:rPr lang="ru-RU" sz="2000" dirty="0"/>
              <a:t> </a:t>
            </a:r>
            <a:r>
              <a:rPr lang="ru-RU" sz="2000" dirty="0" err="1"/>
              <a:t>середовище</a:t>
            </a:r>
            <a:r>
              <a:rPr lang="ru-RU" sz="2000" dirty="0"/>
              <a:t>. 9. Гендер. 10. </a:t>
            </a:r>
            <a:r>
              <a:rPr lang="ru-RU" sz="2000" dirty="0" err="1"/>
              <a:t>Фундаментальні</a:t>
            </a:r>
            <a:r>
              <a:rPr lang="ru-RU" sz="2000" dirty="0"/>
              <a:t> права </a:t>
            </a:r>
            <a:r>
              <a:rPr lang="ru-RU" sz="2000" dirty="0" err="1"/>
              <a:t>людини</a:t>
            </a:r>
            <a:r>
              <a:rPr lang="ru-RU" sz="2000" dirty="0"/>
              <a:t>.</a:t>
            </a:r>
          </a:p>
          <a:p>
            <a:r>
              <a:rPr lang="ru-RU" sz="2000" dirty="0"/>
              <a:t>11. </a:t>
            </a:r>
            <a:r>
              <a:rPr lang="ru-RU" sz="2000" dirty="0" err="1"/>
              <a:t>Глобалізація</a:t>
            </a:r>
            <a:r>
              <a:rPr lang="ru-RU" sz="2000" dirty="0"/>
              <a:t>. 12. </a:t>
            </a:r>
            <a:r>
              <a:rPr lang="ru-RU" sz="2000" dirty="0" err="1"/>
              <a:t>Здоров’я</a:t>
            </a:r>
            <a:r>
              <a:rPr lang="ru-RU" sz="2000" dirty="0"/>
              <a:t>. 13.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масової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. 14. </a:t>
            </a:r>
            <a:r>
              <a:rPr lang="ru-RU" sz="2000" dirty="0" err="1"/>
              <a:t>Міграція</a:t>
            </a:r>
            <a:r>
              <a:rPr lang="ru-RU" sz="2000" dirty="0"/>
              <a:t>. 15. Мир та </a:t>
            </a:r>
            <a:r>
              <a:rPr lang="ru-RU" sz="2000" dirty="0" err="1"/>
              <a:t>насильство</a:t>
            </a:r>
            <a:r>
              <a:rPr lang="ru-RU" sz="2000" dirty="0"/>
              <a:t>. 16. </a:t>
            </a:r>
            <a:r>
              <a:rPr lang="ru-RU" sz="2000" dirty="0" err="1"/>
              <a:t>Бідність</a:t>
            </a:r>
            <a:r>
              <a:rPr lang="ru-RU" sz="2000"/>
              <a:t>. </a:t>
            </a:r>
          </a:p>
          <a:p>
            <a:r>
              <a:rPr lang="ru-RU" sz="2000"/>
              <a:t>17</a:t>
            </a:r>
            <a:r>
              <a:rPr lang="ru-RU" sz="2000" dirty="0"/>
              <a:t>. </a:t>
            </a:r>
            <a:r>
              <a:rPr lang="ru-RU" sz="2000" dirty="0" err="1"/>
              <a:t>Релігія</a:t>
            </a:r>
            <a:r>
              <a:rPr lang="ru-RU" sz="2000" dirty="0"/>
              <a:t> та </a:t>
            </a:r>
            <a:r>
              <a:rPr lang="ru-RU" sz="2000" dirty="0" err="1"/>
              <a:t>віра</a:t>
            </a:r>
            <a:r>
              <a:rPr lang="ru-RU" sz="2000" dirty="0"/>
              <a:t>. 18. </a:t>
            </a:r>
            <a:r>
              <a:rPr lang="ru-RU" sz="2000" dirty="0" err="1"/>
              <a:t>Пам’ять</a:t>
            </a:r>
            <a:r>
              <a:rPr lang="ru-RU" sz="2000" dirty="0"/>
              <a:t>. 19. </a:t>
            </a:r>
            <a:r>
              <a:rPr lang="ru-RU" sz="2000" dirty="0" err="1"/>
              <a:t>Війна</a:t>
            </a:r>
            <a:r>
              <a:rPr lang="ru-RU" sz="2000" dirty="0"/>
              <a:t> і </a:t>
            </a:r>
            <a:r>
              <a:rPr lang="ru-RU" sz="2000" dirty="0" err="1"/>
              <a:t>тероризм</a:t>
            </a:r>
            <a:r>
              <a:rPr lang="ru-RU" sz="2000" dirty="0"/>
              <a:t>. 20. </a:t>
            </a:r>
            <a:r>
              <a:rPr lang="ru-RU" sz="2000" dirty="0" err="1"/>
              <a:t>Праця</a:t>
            </a:r>
            <a:endParaRPr lang="ru-RU" sz="20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1129265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</TotalTime>
  <Words>628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Соціальна активність у глобальному світі</vt:lpstr>
      <vt:lpstr>Соціальна активність та активізм</vt:lpstr>
      <vt:lpstr>Терміни активності та активізму</vt:lpstr>
      <vt:lpstr>Міський активізм</vt:lpstr>
      <vt:lpstr>Кейси активізму та кампаній</vt:lpstr>
      <vt:lpstr>Форми активізму</vt:lpstr>
      <vt:lpstr>20 глобальних тем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Соціальна активність у глобальному світі</dc:title>
  <dc:creator>Людмила Чернявская</dc:creator>
  <cp:lastModifiedBy>Людмила Чернявская</cp:lastModifiedBy>
  <cp:revision>3</cp:revision>
  <dcterms:created xsi:type="dcterms:W3CDTF">2022-09-01T16:06:41Z</dcterms:created>
  <dcterms:modified xsi:type="dcterms:W3CDTF">2022-09-01T19:00:50Z</dcterms:modified>
</cp:coreProperties>
</file>