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6" r:id="rId9"/>
    <p:sldId id="261" r:id="rId10"/>
    <p:sldId id="262" r:id="rId11"/>
    <p:sldId id="263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4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48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680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909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14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752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571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026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296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453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488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B235BC7-6C74-4274-AC04-2E8874FFBC4E}" type="datetimeFigureOut">
              <a:rPr lang="uk-UA" smtClean="0"/>
              <a:t>18.10.2023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064A35-C845-428F-9209-D592A7494FA6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69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6E2C4B-CD15-4F3F-85EF-D51FB4CD2A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Таргетована</a:t>
            </a:r>
            <a:r>
              <a:rPr lang="ru-RU" dirty="0"/>
              <a:t> </a:t>
            </a:r>
            <a:r>
              <a:rPr lang="ru-RU" dirty="0" err="1"/>
              <a:t>аудиторія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B99C6A0-B863-4972-9A28-9A3BB09AB5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правила </a:t>
            </a:r>
            <a:r>
              <a:rPr lang="ru-RU" dirty="0" err="1"/>
              <a:t>складання</a:t>
            </a:r>
            <a:r>
              <a:rPr lang="ru-RU" dirty="0"/>
              <a:t> портрету для </a:t>
            </a:r>
            <a:r>
              <a:rPr lang="ru-RU" dirty="0" err="1"/>
              <a:t>реклами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131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7DF09-DD6C-4F01-A7D2-84D92CE7D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7208" y="365125"/>
            <a:ext cx="4066592" cy="1325563"/>
          </a:xfrm>
        </p:spPr>
        <p:txBody>
          <a:bodyPr>
            <a:normAutofit fontScale="90000"/>
          </a:bodyPr>
          <a:lstStyle/>
          <a:p>
            <a:r>
              <a:rPr lang="uk-UA" dirty="0"/>
              <a:t>У стрічці «карусель»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A591AF14-9CF9-47BB-9397-861134D28D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7" y="598390"/>
            <a:ext cx="3732246" cy="5827594"/>
          </a:xfrm>
        </p:spPr>
      </p:pic>
    </p:spTree>
    <p:extLst>
      <p:ext uri="{BB962C8B-B14F-4D97-AF65-F5344CB8AC3E}">
        <p14:creationId xmlns:p14="http://schemas.microsoft.com/office/powerpoint/2010/main" val="3457698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8CD86-006E-4BD6-A4C9-C0B4C68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1619" y="878309"/>
            <a:ext cx="4109747" cy="1325563"/>
          </a:xfrm>
        </p:spPr>
        <p:txBody>
          <a:bodyPr/>
          <a:lstStyle/>
          <a:p>
            <a:r>
              <a:rPr lang="uk-UA" dirty="0"/>
              <a:t>У стрічці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04618F5E-18FF-4BE7-8862-9EC7CB9090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732" y="662474"/>
            <a:ext cx="3946848" cy="5645020"/>
          </a:xfrm>
        </p:spPr>
      </p:pic>
    </p:spTree>
    <p:extLst>
      <p:ext uri="{BB962C8B-B14F-4D97-AF65-F5344CB8AC3E}">
        <p14:creationId xmlns:p14="http://schemas.microsoft.com/office/powerpoint/2010/main" val="1977714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FBB5E6-6F55-4060-9C80-7517B231C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Як визначити свою ЦА?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A98E641-41AD-48C9-B7CF-7104CED21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Складіть портрет свого клієнта, знайшовши відповіді на такі питання: якої він статі та віку? Звідки він? Яке у нього хобі? Доповнюйте цей портрет, </a:t>
            </a:r>
            <a:r>
              <a:rPr lang="uk-UA" b="1" i="0" dirty="0">
                <a:solidFill>
                  <a:srgbClr val="333333"/>
                </a:solidFill>
                <a:effectLst/>
                <a:latin typeface="Gilroy"/>
              </a:rPr>
              <a:t>ПОСТІЙНО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 вивчайте результати своїх рекламних кампаній та запити користувачів.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9492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B1E4164-2561-4EC3-AA1C-19C26FD5B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Настроюючи аудиторію під час запуску рекламного поста, ви зіткнетеся з вибором: автоматично сформувати аудиторію для реклами, довірившись внутрішнім алгоритмам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Інстаграма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, або створити її вручну, самостійно вибравши налаштування.</a:t>
            </a: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Звичайно, доцільніше самостійно визначити аудиторію для показів. Тоді ваші шанси на цільові дії від користувачів будуть вищими.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5476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7DEB9-B800-4145-A588-608DA6652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900" b="1" i="0" dirty="0">
                <a:solidFill>
                  <a:srgbClr val="333333"/>
                </a:solidFill>
                <a:effectLst/>
                <a:latin typeface="Gilroy"/>
              </a:rPr>
              <a:t>Збір статистики та базової аналітики</a:t>
            </a:r>
            <a:br>
              <a:rPr lang="uk-UA" b="1" i="0" dirty="0">
                <a:solidFill>
                  <a:srgbClr val="333333"/>
                </a:solidFill>
                <a:effectLst/>
                <a:latin typeface="Gilroy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249EECE-77DA-4C51-96EC-89BD6AC42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37766"/>
            <a:ext cx="10396883" cy="35368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Метрики результативності реклами в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Instagram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будуть доступні після початку показу оголошень. У своєму бізнес-профілі знайдіть кнопку «Подивитися статистику» та відстежуйте такі основні метрики: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333333"/>
                </a:solidFill>
                <a:effectLst/>
                <a:latin typeface="Gilroy"/>
              </a:rPr>
              <a:t>Охоплення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. Дані про кількість унікальних користувачів, які переглянули вашу публікацію, допоможуть вам зрозуміти, в яку суму обійшовся один унікальний показ вашої реклами. Зіставивши цей показник з іншими метриками, ви зробите висновок, чи вигідним виявилося співробітництво.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333333"/>
                </a:solidFill>
                <a:effectLst/>
                <a:latin typeface="Gilroy"/>
              </a:rPr>
              <a:t>Покази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. Показник допоможе розрахувати коефіцієнт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клікабельності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 вашого оголошення. Від нього залежить, наприклад, скільки ви заплатите за рекламу по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CPM.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333333"/>
                </a:solidFill>
                <a:effectLst/>
                <a:latin typeface="Gilroy"/>
              </a:rPr>
              <a:t>Кліки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. Показують, чи цікаво користувачам ваше рекламне оголошення, скільки людей перейшло за кнопками чи посиланнями на ньому.</a:t>
            </a:r>
          </a:p>
          <a:p>
            <a:pPr algn="just">
              <a:buFont typeface="+mj-lt"/>
              <a:buAutoNum type="arabicPeriod"/>
            </a:pPr>
            <a:r>
              <a:rPr lang="uk-UA" b="1" i="0" dirty="0">
                <a:solidFill>
                  <a:srgbClr val="333333"/>
                </a:solidFill>
                <a:effectLst/>
                <a:latin typeface="Gilroy"/>
              </a:rPr>
              <a:t>Цільові дії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. Параметр покаже, скільки користувачів потрібним вам чином взаємодіяло з вашою рекламною публікацією.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825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7FA000-B4C9-462E-8FE5-0959B5FEF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Завжди рахуйте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ROI.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Це коефіцієнт рентабельності ваших вкладень. Розрахувавши його, побачите, чи окупилася реклама в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Інстаграмі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. Вкладені інвестиції будуть вважатися покритими, а співробітництво можна назвати вигідним, якщо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ROI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становитиме понад 100%.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897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62B9B-E8A1-46F6-8DA7-AB4078DC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Реклама працює на основі поведінкових факторів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B81CDB-FA05-4F82-8D84-21E64292D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Самостійний вибір часу, тривалості, глибини </a:t>
            </a:r>
            <a:r>
              <a:rPr lang="uk-UA" dirty="0" err="1"/>
              <a:t>інтеракції</a:t>
            </a:r>
            <a:endParaRPr lang="uk-UA" dirty="0"/>
          </a:p>
          <a:p>
            <a:r>
              <a:rPr lang="uk-UA"/>
              <a:t>Підвищена мобільність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2699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8E933D-A15E-46AF-B426-D7E5ADC0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80932"/>
            <a:ext cx="10396883" cy="3993654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   Кількісні результати проведеного у 2021 р. дослідження порталу </a:t>
            </a:r>
            <a:r>
              <a:rPr lang="en-US" dirty="0"/>
              <a:t>Android Headlines (Mobile Review)</a:t>
            </a:r>
            <a:r>
              <a:rPr lang="uk-UA" dirty="0"/>
              <a:t>:</a:t>
            </a:r>
          </a:p>
          <a:p>
            <a:r>
              <a:rPr lang="uk-UA" dirty="0"/>
              <a:t>80% осіб використовують смартфони одразу після пробудження.</a:t>
            </a:r>
          </a:p>
          <a:p>
            <a:r>
              <a:rPr lang="uk-UA" dirty="0"/>
              <a:t>48% респондентів визнали себе «</a:t>
            </a:r>
            <a:r>
              <a:rPr lang="uk-UA" dirty="0" err="1"/>
              <a:t>смартфонозалежними</a:t>
            </a:r>
            <a:r>
              <a:rPr lang="uk-UA" dirty="0"/>
              <a:t>». </a:t>
            </a:r>
          </a:p>
          <a:p>
            <a:r>
              <a:rPr lang="uk-UA" dirty="0"/>
              <a:t>Решта 52% заявили, що ніколи не розлучаються з девайсом більш ніж на добу. </a:t>
            </a:r>
          </a:p>
          <a:p>
            <a:r>
              <a:rPr lang="uk-UA" dirty="0"/>
              <a:t>Майже стільки ж опитуваних, а саме 54% відчувають почуття паніки при кожному падінні заряду батареї нижче 20%.</a:t>
            </a:r>
          </a:p>
        </p:txBody>
      </p:sp>
    </p:spTree>
    <p:extLst>
      <p:ext uri="{BB962C8B-B14F-4D97-AF65-F5344CB8AC3E}">
        <p14:creationId xmlns:p14="http://schemas.microsoft.com/office/powerpoint/2010/main" val="1363099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440840DD-0CAC-4A1E-A590-D8F904460F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765098"/>
            <a:ext cx="10927702" cy="24723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2539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</a:b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 </a:t>
            </a:r>
            <a:endParaRPr kumimoji="0" lang="uk-UA" altLang="uk-UA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ProximaNov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ProximaNov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Хто така ця ЦА та як її визначити?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По суті, цільова аудиторія — це користувачі, чиї потреби закриває ваш продукт.</a:t>
            </a:r>
            <a:endParaRPr kumimoji="0" lang="uk-UA" altLang="uk-UA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ProximaNov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Для визначення ЦА можна скористатися таким переліком ключових моментів:</a:t>
            </a:r>
            <a:endParaRPr kumimoji="0" lang="uk-UA" altLang="uk-UA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ProximaNov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Основні дані (стать, вік, географія).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Хобі та захоплення, які можна легко з'ясувати, пошукавши користувача в </a:t>
            </a:r>
            <a:r>
              <a:rPr kumimoji="0" lang="uk-UA" altLang="uk-UA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соц</a:t>
            </a: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. мережах і цільових спільнотах.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Рівень доходу. Якщо компанія продає розробку додатків і сайтів, то, як правило, в ЦА не буде студентів, молодих мам тощо.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Болі та потреби. З'ясувати це зовсім не складно — поцікавтеся, які проблеми допоможе вирішити ваш продукт. Це швидко прояснить ситуацію.</a:t>
            </a:r>
            <a:endParaRPr kumimoji="0" lang="uk-UA" altLang="uk-UA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ProximaNov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roximaNova"/>
              </a:rPr>
              <a:t>Майте на увазі: чим більший список, тим вужчою виходить ЦА.</a:t>
            </a: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851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5DB450-030A-44D1-B04A-DEE2F2062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Ключовою перевагою соціальних мереж є наявність можливостей для </a:t>
            </a:r>
            <a:r>
              <a:rPr lang="uk-UA" dirty="0" err="1"/>
              <a:t>таргетингу</a:t>
            </a:r>
            <a:r>
              <a:rPr lang="uk-UA" dirty="0"/>
              <a:t>, тобто фокусуванні рекламної кампанії на конкретному сегменті цільової аудиторії. Фактично користувач самостійно може фокусувати кампанію настільки глибоко, наскільки вважатиме за потрібне.</a:t>
            </a:r>
          </a:p>
        </p:txBody>
      </p:sp>
    </p:spTree>
    <p:extLst>
      <p:ext uri="{BB962C8B-B14F-4D97-AF65-F5344CB8AC3E}">
        <p14:creationId xmlns:p14="http://schemas.microsoft.com/office/powerpoint/2010/main" val="2304541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93E2A-5AE8-4929-97B3-78045513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Реклама в </a:t>
            </a:r>
            <a:r>
              <a:rPr lang="en-US" dirty="0"/>
              <a:t>Instagram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58D9B28-2710-43E2-9CB8-531AE81BA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Користувачі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Instagram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бачать рекламу у своїх стрічках та історіях, тобто там же, де вони дивляться контент, опублікований акаунтами, на які підписані, і пов'язаний з хештегами, що їх цікавлять.</a:t>
            </a:r>
          </a:p>
          <a:p>
            <a:pPr algn="just"/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Рекламні публікації схожі на звичайні, але завжди містять позначку «реклама», а також мають більше функцій: посилання, кнопки тощо.</a:t>
            </a:r>
          </a:p>
          <a:p>
            <a:pPr algn="just"/>
            <a:r>
              <a:rPr lang="uk-UA" dirty="0">
                <a:solidFill>
                  <a:srgbClr val="333333"/>
                </a:solidFill>
                <a:latin typeface="Gilroy"/>
              </a:rPr>
              <a:t>Реклама можу бути куплена у лідера думок.</a:t>
            </a:r>
            <a:endParaRPr lang="uk-UA" b="0" i="0" dirty="0">
              <a:solidFill>
                <a:srgbClr val="333333"/>
              </a:solidFill>
              <a:effectLst/>
              <a:latin typeface="Gilroy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0170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85264D-0C0C-4237-82DF-29CA33E47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Налаштування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таргетингу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 в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Instagram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доступні з бізнес-акаунта — перейдіть на нього в налаштуваннях своєї сторінки.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Є два варіанти запуску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таргетованої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 реклами в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Instagram: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з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Інстаграм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-профілю;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з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Facebook ADS Manager.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5773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C002BF6-BC51-46C8-AA22-8558BFACC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Коли приєднали свій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Gilroy"/>
              </a:rPr>
              <a:t>Інстаграм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-акаунт до облікового запису у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Facebook,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наступний крок — вибір рекламного кабінету. Тут два варіанти: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Business Manager </a:t>
            </a:r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або </a:t>
            </a:r>
            <a:r>
              <a:rPr lang="en-US" b="0" i="0" dirty="0">
                <a:solidFill>
                  <a:srgbClr val="333333"/>
                </a:solidFill>
                <a:effectLst/>
                <a:latin typeface="Gilroy"/>
              </a:rPr>
              <a:t>Ads Manager. </a:t>
            </a:r>
            <a:endParaRPr lang="ru-RU" b="0" i="0" dirty="0">
              <a:solidFill>
                <a:srgbClr val="333333"/>
              </a:solidFill>
              <a:effectLst/>
              <a:latin typeface="Gilroy"/>
            </a:endParaRPr>
          </a:p>
          <a:p>
            <a:r>
              <a:rPr lang="uk-UA" b="0" i="0" dirty="0">
                <a:solidFill>
                  <a:srgbClr val="333333"/>
                </a:solidFill>
                <a:effectLst/>
                <a:latin typeface="Gilroy"/>
              </a:rPr>
              <a:t>Бізнес-менеджер є більш функціональним. Там є можливість працювати з кількома аккаунтами, пікселями, аудиторіями, вимагати та надавати доступ до цього всього іншим компаніям.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0572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DB77D-3960-4135-A07D-CEDAEEE63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7248" y="365125"/>
            <a:ext cx="4206551" cy="1325563"/>
          </a:xfrm>
        </p:spPr>
        <p:txBody>
          <a:bodyPr/>
          <a:lstStyle/>
          <a:p>
            <a:r>
              <a:rPr lang="uk-UA" dirty="0"/>
              <a:t>В </a:t>
            </a:r>
            <a:r>
              <a:rPr lang="uk-UA" dirty="0" err="1"/>
              <a:t>сторіз</a:t>
            </a: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D4D28CDC-2599-405E-B5E5-DB2662A8CB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59" y="169923"/>
            <a:ext cx="3355600" cy="6518154"/>
          </a:xfrm>
        </p:spPr>
      </p:pic>
    </p:spTree>
    <p:extLst>
      <p:ext uri="{BB962C8B-B14F-4D97-AF65-F5344CB8AC3E}">
        <p14:creationId xmlns:p14="http://schemas.microsoft.com/office/powerpoint/2010/main" val="79927148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Ретроспектива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спектив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694</Words>
  <Application>Microsoft Office PowerPoint</Application>
  <PresentationFormat>Широкий екран</PresentationFormat>
  <Paragraphs>45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Gilroy</vt:lpstr>
      <vt:lpstr>ProximaNova</vt:lpstr>
      <vt:lpstr>Ретроспектива</vt:lpstr>
      <vt:lpstr>Таргетована аудиторія</vt:lpstr>
      <vt:lpstr>Реклама працює на основі поведінкових факторів</vt:lpstr>
      <vt:lpstr>Презентація PowerPoint</vt:lpstr>
      <vt:lpstr>Презентація PowerPoint</vt:lpstr>
      <vt:lpstr>Презентація PowerPoint</vt:lpstr>
      <vt:lpstr>Реклама в Instagram</vt:lpstr>
      <vt:lpstr>Презентація PowerPoint</vt:lpstr>
      <vt:lpstr>Презентація PowerPoint</vt:lpstr>
      <vt:lpstr>В сторіз</vt:lpstr>
      <vt:lpstr>У стрічці «карусель»</vt:lpstr>
      <vt:lpstr>У стрічці</vt:lpstr>
      <vt:lpstr>Як визначити свою ЦА?</vt:lpstr>
      <vt:lpstr>Презентація PowerPoint</vt:lpstr>
      <vt:lpstr>Збір статистики та базової аналітики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Слава</cp:lastModifiedBy>
  <cp:revision>9</cp:revision>
  <dcterms:created xsi:type="dcterms:W3CDTF">2023-09-11T09:48:31Z</dcterms:created>
  <dcterms:modified xsi:type="dcterms:W3CDTF">2023-10-18T13:15:43Z</dcterms:modified>
</cp:coreProperties>
</file>