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54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567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72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09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95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53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80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31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1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16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1272F-BF11-4788-8DC7-B028EAD64517}" type="datetimeFigureOut">
              <a:rPr lang="ru-RU" smtClean="0"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3CB38-7DD2-494D-B94A-E5E8E8D6D7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94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3334" y="2564904"/>
            <a:ext cx="802709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err="1">
                <a:solidFill>
                  <a:srgbClr val="C00000"/>
                </a:solidFill>
              </a:rPr>
              <a:t>Економічне</a:t>
            </a:r>
            <a:r>
              <a:rPr lang="ru-RU" sz="4400" b="1" dirty="0">
                <a:solidFill>
                  <a:srgbClr val="C00000"/>
                </a:solidFill>
              </a:rPr>
              <a:t> </a:t>
            </a:r>
            <a:r>
              <a:rPr lang="ru-RU" sz="4400" b="1" dirty="0" err="1">
                <a:solidFill>
                  <a:srgbClr val="C00000"/>
                </a:solidFill>
              </a:rPr>
              <a:t>обґрунтування</a:t>
            </a:r>
            <a:r>
              <a:rPr lang="ru-RU" sz="4400" b="1" dirty="0">
                <a:solidFill>
                  <a:srgbClr val="C00000"/>
                </a:solidFill>
              </a:rPr>
              <a:t> </a:t>
            </a:r>
            <a:r>
              <a:rPr lang="ru-RU" sz="4400" b="1" dirty="0" err="1">
                <a:solidFill>
                  <a:srgbClr val="C00000"/>
                </a:solidFill>
              </a:rPr>
              <a:t>проектів</a:t>
            </a:r>
            <a:r>
              <a:rPr lang="ru-RU" sz="4400" b="1" dirty="0">
                <a:solidFill>
                  <a:srgbClr val="C00000"/>
                </a:solidFill>
              </a:rPr>
              <a:t> та </a:t>
            </a:r>
            <a:r>
              <a:rPr lang="ru-RU" sz="4400" b="1" dirty="0" err="1">
                <a:solidFill>
                  <a:srgbClr val="C00000"/>
                </a:solidFill>
              </a:rPr>
              <a:t>управлінських</a:t>
            </a:r>
            <a:r>
              <a:rPr lang="ru-RU" sz="4400" b="1" dirty="0">
                <a:solidFill>
                  <a:srgbClr val="C00000"/>
                </a:solidFill>
              </a:rPr>
              <a:t> </a:t>
            </a:r>
            <a:r>
              <a:rPr lang="ru-RU" sz="4400" b="1" dirty="0" err="1">
                <a:solidFill>
                  <a:srgbClr val="C00000"/>
                </a:solidFill>
              </a:rPr>
              <a:t>рішень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8478" y="153049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dirty="0" err="1">
                <a:solidFill>
                  <a:srgbClr val="002060"/>
                </a:solidFill>
              </a:rPr>
              <a:t>Презентація</a:t>
            </a:r>
            <a:r>
              <a:rPr lang="ru-RU" sz="4000" b="1" dirty="0">
                <a:solidFill>
                  <a:srgbClr val="002060"/>
                </a:solidFill>
              </a:rPr>
              <a:t> курсу: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3334" y="132544"/>
            <a:ext cx="8710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36692" y="5229200"/>
            <a:ext cx="59651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Викладач: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Ажажа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Марина Андріївна, доктор наук державного управління, професор кафедри управління та адміністрування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004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16632"/>
            <a:ext cx="8136904" cy="230832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uk-UA" b="1" i="1" u="sng" dirty="0" smtClean="0">
                <a:latin typeface="Times New Roman" pitchFamily="18" charset="0"/>
                <a:cs typeface="Times New Roman" pitchFamily="18" charset="0"/>
              </a:rPr>
              <a:t>Метою вивчення дисципліни «Економічне обґрунтування проектів та управлінських рішень»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є формування у майбутніх магістрів сучасного економічного мислення та системи спеціальних знань та належних практичних вмінь і навичок в застосуванні універсального інструментарію що до розробки та реалізації заходів пов’язаних з обґрунтуванням проектних та управлінських рішень з метою забезпечення ефективного існування та подальшого розвитку як організації (підприємства, установи, закладу) в цілому, так і окремих її ланок, зокрема.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3552" y="2568972"/>
            <a:ext cx="8136904" cy="42473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b="1" i="1" u="sng" dirty="0" smtClean="0">
                <a:latin typeface="Times New Roman" pitchFamily="18" charset="0"/>
                <a:cs typeface="Times New Roman" pitchFamily="18" charset="0"/>
              </a:rPr>
              <a:t>Основними завданнями вивчення дисципліни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є забезпечення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науковометодичного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підґрунтя для опанування студентами комплексом спеціальних знань у галузі проектного менеджменту в цілому та обґрунтування проектних і управлінських рішень, що розробляються та/або впроваджуються в організації (підприємстві, установі, закладі). </a:t>
            </a:r>
          </a:p>
          <a:p>
            <a:pPr algn="just"/>
            <a:r>
              <a:rPr lang="uk-UA" b="1" i="1" u="sng" dirty="0" smtClean="0">
                <a:latin typeface="Times New Roman" pitchFamily="18" charset="0"/>
                <a:cs typeface="Times New Roman" pitchFamily="18" charset="0"/>
              </a:rPr>
              <a:t>Зокрема, особлива увага приділяється теоретичній та практичній підготовці майбутніх магістрів з питань: 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 організації процесів розробки, обґрунтування та реалізації проектних та управлінських рішень;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 формулювання методологічних та методичних підходів щодо їх аналітичного обґрунтування;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 визначення наявного економічного підґрунтя обґрунтування як бізнес проектів в цілому, так і окремих управлінських рішень, зокрема; 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 проведення розрахунків як інтегральних, так і спеціальних показників, які обґрунтовують економічні результати та наслідки прийняття та реалізації проектних та управлінських рішень.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732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96944" cy="258532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539750"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Проектні рішення,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спрямовані на покращання якості,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входу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системи дозволяють одержати ефект у сфері виробництва (надання послуг, виконання робіт) за рахунок, наприклад, зменшення браку, відходів виробництва, наднормативних залишків матеріалів тощо, що сприяє підвищенню якості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«процесу»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та якості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«виходу»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оскільки для виготовлення конкурентоспроможної продукції необхідно, щоб сировина, матеріали, комплектуючі вироби були високої якості, а витрати на їх технологічну обробку – мінімальними. Крім того, такі рішення опосередковано сприятимуть одержанню ефекту споживачем у сфері експлуатації виробів (послуг, робіт) за рахунок підвищення якості та надійності готового продукту.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573016"/>
            <a:ext cx="8496944" cy="2862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Проектні рішення,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спрямовані на покращання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"виходу"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системи, насамперед містять заходи, пов'язані із поліпшенням технічних характеристик, продуктивності, надійності, сервісу, гарантійного обслуговування, екологічності, безпеки готового продукту; соціальних показників; якості інформації; оптимізацією товарного асортименту; зміцненням ринкової позиції фірми; збільшенням частки ринку; посиленням конкурентоспроможності підприємства, його ділового іміджу тощо. Особливе місце посідають заходи із покращання фінансово-майнового стану підприємства, його ліквідності та платоспроможності за рахунок трансформації майнових відносин, реструктуризації, створення нової організаційно-підприємницької структури тощо.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115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260647"/>
            <a:ext cx="5960606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Види ефекту та оцінок проектних рішень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078072"/>
              </p:ext>
            </p:extLst>
          </p:nvPr>
        </p:nvGraphicFramePr>
        <p:xfrm>
          <a:off x="395536" y="980728"/>
          <a:ext cx="8496945" cy="52565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{B301B821-A1FF-4177-AEE7-76D212191A09}</a:tableStyleId>
              </a:tblPr>
              <a:tblGrid>
                <a:gridCol w="754367"/>
                <a:gridCol w="1111742"/>
                <a:gridCol w="949974"/>
                <a:gridCol w="754367"/>
                <a:gridCol w="1016002"/>
                <a:gridCol w="765922"/>
                <a:gridCol w="1006098"/>
                <a:gridCol w="1114218"/>
                <a:gridCol w="1024255"/>
              </a:tblGrid>
              <a:tr h="262829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ефекту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 оцінки ефекту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Достовір-ність результатів оцінки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Методи оцінки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Показники оцінки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80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сферою виникнення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часом і місцем виникнення в циклі «розробка – (створення, використання) виготовлення – експлуатація»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кількістю сфер виникнення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282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414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Ринковий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Економічний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Фінансово-економіч-ний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Науковий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Науково-технічний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Соціаль-ний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Екологіч-ний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Фактич-ний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Очікував-ний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Потенцій-ний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Ефект у вироб-ника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Ефект 1-го порядку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Ефект 2-го порядку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Ефект 3-го порядку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Кіль-кісно-вартіс-на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Якіс-на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Точні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Ймовірніс-ні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Розрахункові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Прогнозу-вання Моделю-вання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Експертні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Аналогій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Описові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Кінцеві («виходу»)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Функціону-вання системи («процесу»)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Забезпе-чення діяльності («входу»)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9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Ефект у </a:t>
                      </a:r>
                      <a:r>
                        <a:rPr lang="uk-UA" sz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спожи-вача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250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88640"/>
            <a:ext cx="6696744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Класифікація показників оцінки ефекту від проектних рішень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805041"/>
              </p:ext>
            </p:extLst>
          </p:nvPr>
        </p:nvGraphicFramePr>
        <p:xfrm>
          <a:off x="395536" y="1196752"/>
          <a:ext cx="8496944" cy="51845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{B301B821-A1FF-4177-AEE7-76D212191A09}</a:tableStyleId>
              </a:tblPr>
              <a:tblGrid>
                <a:gridCol w="2989665"/>
                <a:gridCol w="1730859"/>
                <a:gridCol w="1888210"/>
                <a:gridCol w="1888210"/>
              </a:tblGrid>
              <a:tr h="47132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 показників ефекту за ознаками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13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Ознака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Групи показників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13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За ступенем відображення впливу різноякісних факторів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Інтегральні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Комплексні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Одиничні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325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За ступенем порівнюваності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Абсолютні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1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Відносні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26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За відповідністю групам цілей управління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Стратегічні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Тактичні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Оперативні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26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За місцем у системі "вхід - процес - вихід"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Вхідні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Процесні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Вихідні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908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208912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Принципова схема оцінки ефективності проектних рішень у сфері управління організацією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568981" y="1466850"/>
            <a:ext cx="8531736" cy="4698454"/>
            <a:chOff x="2369" y="1134"/>
            <a:chExt cx="10132" cy="5580"/>
          </a:xfrm>
        </p:grpSpPr>
        <p:sp>
          <p:nvSpPr>
            <p:cNvPr id="5" name="AutoShape 55"/>
            <p:cNvSpPr>
              <a:spLocks noChangeAspect="1" noChangeArrowheads="1" noTextEdit="1"/>
            </p:cNvSpPr>
            <p:nvPr/>
          </p:nvSpPr>
          <p:spPr bwMode="auto">
            <a:xfrm>
              <a:off x="2369" y="1134"/>
              <a:ext cx="10132" cy="55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4"/>
            <p:cNvSpPr>
              <a:spLocks noChangeArrowheads="1"/>
            </p:cNvSpPr>
            <p:nvPr/>
          </p:nvSpPr>
          <p:spPr bwMode="auto">
            <a:xfrm>
              <a:off x="4401" y="1134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Зовнішнє середовище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53"/>
            <p:cNvSpPr>
              <a:spLocks noChangeArrowheads="1"/>
            </p:cNvSpPr>
            <p:nvPr/>
          </p:nvSpPr>
          <p:spPr bwMode="auto">
            <a:xfrm>
              <a:off x="9981" y="1134"/>
              <a:ext cx="12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Ринок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52"/>
            <p:cNvSpPr>
              <a:spLocks noChangeArrowheads="1"/>
            </p:cNvSpPr>
            <p:nvPr/>
          </p:nvSpPr>
          <p:spPr bwMode="auto">
            <a:xfrm>
              <a:off x="4761" y="2214"/>
              <a:ext cx="738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Комерційна організація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51"/>
            <p:cNvSpPr>
              <a:spLocks noChangeArrowheads="1"/>
            </p:cNvSpPr>
            <p:nvPr/>
          </p:nvSpPr>
          <p:spPr bwMode="auto">
            <a:xfrm>
              <a:off x="4941" y="2754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Ресурси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B(t)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50"/>
            <p:cNvSpPr>
              <a:spLocks noChangeArrowheads="1"/>
            </p:cNvSpPr>
            <p:nvPr/>
          </p:nvSpPr>
          <p:spPr bwMode="auto">
            <a:xfrm>
              <a:off x="7461" y="2754"/>
              <a:ext cx="12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Цілі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49"/>
            <p:cNvSpPr>
              <a:spLocks noChangeArrowheads="1"/>
            </p:cNvSpPr>
            <p:nvPr/>
          </p:nvSpPr>
          <p:spPr bwMode="auto">
            <a:xfrm>
              <a:off x="5841" y="3474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Система управління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48"/>
            <p:cNvSpPr>
              <a:spLocks noChangeArrowheads="1"/>
            </p:cNvSpPr>
            <p:nvPr/>
          </p:nvSpPr>
          <p:spPr bwMode="auto">
            <a:xfrm>
              <a:off x="7461" y="3474"/>
              <a:ext cx="12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Процес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47"/>
            <p:cNvSpPr>
              <a:spLocks noChangeArrowheads="1"/>
            </p:cNvSpPr>
            <p:nvPr/>
          </p:nvSpPr>
          <p:spPr bwMode="auto">
            <a:xfrm>
              <a:off x="9261" y="3474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Результати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P(t) 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46"/>
            <p:cNvSpPr>
              <a:spLocks noChangeArrowheads="1"/>
            </p:cNvSpPr>
            <p:nvPr/>
          </p:nvSpPr>
          <p:spPr bwMode="auto">
            <a:xfrm>
              <a:off x="4941" y="4734"/>
              <a:ext cx="144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Мо</a:t>
              </a: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дель процесу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ctangle 45"/>
            <p:cNvSpPr>
              <a:spLocks noChangeArrowheads="1"/>
            </p:cNvSpPr>
            <p:nvPr/>
          </p:nvSpPr>
          <p:spPr bwMode="auto">
            <a:xfrm>
              <a:off x="6741" y="4734"/>
              <a:ext cx="144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Мо</a:t>
              </a: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дель ефективності організації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Rectangle 44"/>
            <p:cNvSpPr>
              <a:spLocks noChangeArrowheads="1"/>
            </p:cNvSpPr>
            <p:nvPr/>
          </p:nvSpPr>
          <p:spPr bwMode="auto">
            <a:xfrm>
              <a:off x="8721" y="4734"/>
              <a:ext cx="144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Споживча вартість (товар, послуга)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ectangle 43"/>
            <p:cNvSpPr>
              <a:spLocks noChangeArrowheads="1"/>
            </p:cNvSpPr>
            <p:nvPr/>
          </p:nvSpPr>
          <p:spPr bwMode="auto">
            <a:xfrm>
              <a:off x="10521" y="4734"/>
              <a:ext cx="144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Ефективність організації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Line 42"/>
            <p:cNvSpPr>
              <a:spLocks noChangeShapeType="1"/>
            </p:cNvSpPr>
            <p:nvPr/>
          </p:nvSpPr>
          <p:spPr bwMode="auto">
            <a:xfrm flipH="1">
              <a:off x="9261" y="1314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Line 41"/>
            <p:cNvSpPr>
              <a:spLocks noChangeShapeType="1"/>
            </p:cNvSpPr>
            <p:nvPr/>
          </p:nvSpPr>
          <p:spPr bwMode="auto">
            <a:xfrm>
              <a:off x="9261" y="1314"/>
              <a:ext cx="1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Line 40"/>
            <p:cNvSpPr>
              <a:spLocks noChangeShapeType="1"/>
            </p:cNvSpPr>
            <p:nvPr/>
          </p:nvSpPr>
          <p:spPr bwMode="auto">
            <a:xfrm>
              <a:off x="4581" y="167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Line 39"/>
            <p:cNvSpPr>
              <a:spLocks noChangeShapeType="1"/>
            </p:cNvSpPr>
            <p:nvPr/>
          </p:nvSpPr>
          <p:spPr bwMode="auto">
            <a:xfrm>
              <a:off x="4581" y="2394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auto">
            <a:xfrm>
              <a:off x="4761" y="2574"/>
              <a:ext cx="0" cy="3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Line 37"/>
            <p:cNvSpPr>
              <a:spLocks noChangeShapeType="1"/>
            </p:cNvSpPr>
            <p:nvPr/>
          </p:nvSpPr>
          <p:spPr bwMode="auto">
            <a:xfrm>
              <a:off x="12141" y="2574"/>
              <a:ext cx="0" cy="3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Line 36"/>
            <p:cNvSpPr>
              <a:spLocks noChangeShapeType="1"/>
            </p:cNvSpPr>
            <p:nvPr/>
          </p:nvSpPr>
          <p:spPr bwMode="auto">
            <a:xfrm>
              <a:off x="4761" y="6354"/>
              <a:ext cx="73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Line 35"/>
            <p:cNvSpPr>
              <a:spLocks noChangeShapeType="1"/>
            </p:cNvSpPr>
            <p:nvPr/>
          </p:nvSpPr>
          <p:spPr bwMode="auto">
            <a:xfrm flipH="1">
              <a:off x="6741" y="293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Line 34"/>
            <p:cNvSpPr>
              <a:spLocks noChangeShapeType="1"/>
            </p:cNvSpPr>
            <p:nvPr/>
          </p:nvSpPr>
          <p:spPr bwMode="auto">
            <a:xfrm>
              <a:off x="6741" y="293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7101" y="365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Rectangle 32"/>
            <p:cNvSpPr>
              <a:spLocks noChangeArrowheads="1"/>
            </p:cNvSpPr>
            <p:nvPr/>
          </p:nvSpPr>
          <p:spPr bwMode="auto">
            <a:xfrm>
              <a:off x="7127" y="3346"/>
              <a:ext cx="249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V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Line 31"/>
            <p:cNvSpPr>
              <a:spLocks noChangeShapeType="1"/>
            </p:cNvSpPr>
            <p:nvPr/>
          </p:nvSpPr>
          <p:spPr bwMode="auto">
            <a:xfrm>
              <a:off x="8721" y="3654"/>
              <a:ext cx="5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8793" y="3333"/>
              <a:ext cx="363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S(t)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5301" y="3294"/>
              <a:ext cx="1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Line 28"/>
            <p:cNvSpPr>
              <a:spLocks noChangeShapeType="1"/>
            </p:cNvSpPr>
            <p:nvPr/>
          </p:nvSpPr>
          <p:spPr bwMode="auto">
            <a:xfrm>
              <a:off x="5301" y="365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Line 27"/>
            <p:cNvSpPr>
              <a:spLocks noChangeShapeType="1"/>
            </p:cNvSpPr>
            <p:nvPr/>
          </p:nvSpPr>
          <p:spPr bwMode="auto">
            <a:xfrm>
              <a:off x="6381" y="4014"/>
              <a:ext cx="1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Rectangle 26"/>
            <p:cNvSpPr>
              <a:spLocks noChangeArrowheads="1"/>
            </p:cNvSpPr>
            <p:nvPr/>
          </p:nvSpPr>
          <p:spPr bwMode="auto">
            <a:xfrm>
              <a:off x="6442" y="4045"/>
              <a:ext cx="249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k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Line 25"/>
            <p:cNvSpPr>
              <a:spLocks noChangeShapeType="1"/>
            </p:cNvSpPr>
            <p:nvPr/>
          </p:nvSpPr>
          <p:spPr bwMode="auto">
            <a:xfrm>
              <a:off x="5661" y="4374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Line 24"/>
            <p:cNvSpPr>
              <a:spLocks noChangeShapeType="1"/>
            </p:cNvSpPr>
            <p:nvPr/>
          </p:nvSpPr>
          <p:spPr bwMode="auto">
            <a:xfrm>
              <a:off x="5661" y="437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Line 23"/>
            <p:cNvSpPr>
              <a:spLocks noChangeShapeType="1"/>
            </p:cNvSpPr>
            <p:nvPr/>
          </p:nvSpPr>
          <p:spPr bwMode="auto">
            <a:xfrm>
              <a:off x="7461" y="437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>
              <a:off x="5661" y="581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Line 21"/>
            <p:cNvSpPr>
              <a:spLocks noChangeShapeType="1"/>
            </p:cNvSpPr>
            <p:nvPr/>
          </p:nvSpPr>
          <p:spPr bwMode="auto">
            <a:xfrm>
              <a:off x="7461" y="581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Line 20"/>
            <p:cNvSpPr>
              <a:spLocks noChangeShapeType="1"/>
            </p:cNvSpPr>
            <p:nvPr/>
          </p:nvSpPr>
          <p:spPr bwMode="auto">
            <a:xfrm>
              <a:off x="5661" y="5994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>
              <a:off x="6561" y="599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>
              <a:off x="6561" y="6174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 flipV="1">
              <a:off x="8361" y="4194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Line 16"/>
            <p:cNvSpPr>
              <a:spLocks noChangeShapeType="1"/>
            </p:cNvSpPr>
            <p:nvPr/>
          </p:nvSpPr>
          <p:spPr bwMode="auto">
            <a:xfrm flipH="1">
              <a:off x="6921" y="419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Line 15"/>
            <p:cNvSpPr>
              <a:spLocks noChangeShapeType="1"/>
            </p:cNvSpPr>
            <p:nvPr/>
          </p:nvSpPr>
          <p:spPr bwMode="auto">
            <a:xfrm flipV="1">
              <a:off x="6921" y="401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Rectangle 14"/>
            <p:cNvSpPr>
              <a:spLocks noChangeArrowheads="1"/>
            </p:cNvSpPr>
            <p:nvPr/>
          </p:nvSpPr>
          <p:spPr bwMode="auto">
            <a:xfrm>
              <a:off x="8381" y="5036"/>
              <a:ext cx="249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S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Line 13"/>
            <p:cNvSpPr>
              <a:spLocks noChangeShapeType="1"/>
            </p:cNvSpPr>
            <p:nvPr/>
          </p:nvSpPr>
          <p:spPr bwMode="auto">
            <a:xfrm>
              <a:off x="9981" y="401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Line 12"/>
            <p:cNvSpPr>
              <a:spLocks noChangeShapeType="1"/>
            </p:cNvSpPr>
            <p:nvPr/>
          </p:nvSpPr>
          <p:spPr bwMode="auto">
            <a:xfrm>
              <a:off x="9261" y="4374"/>
              <a:ext cx="2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Line 11"/>
            <p:cNvSpPr>
              <a:spLocks noChangeShapeType="1"/>
            </p:cNvSpPr>
            <p:nvPr/>
          </p:nvSpPr>
          <p:spPr bwMode="auto">
            <a:xfrm>
              <a:off x="9261" y="437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Line 10"/>
            <p:cNvSpPr>
              <a:spLocks noChangeShapeType="1"/>
            </p:cNvSpPr>
            <p:nvPr/>
          </p:nvSpPr>
          <p:spPr bwMode="auto">
            <a:xfrm>
              <a:off x="11421" y="4374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Line 9"/>
            <p:cNvSpPr>
              <a:spLocks noChangeShapeType="1"/>
            </p:cNvSpPr>
            <p:nvPr/>
          </p:nvSpPr>
          <p:spPr bwMode="auto">
            <a:xfrm>
              <a:off x="9261" y="581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Line 8"/>
            <p:cNvSpPr>
              <a:spLocks noChangeShapeType="1"/>
            </p:cNvSpPr>
            <p:nvPr/>
          </p:nvSpPr>
          <p:spPr bwMode="auto">
            <a:xfrm>
              <a:off x="11421" y="581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Line 7"/>
            <p:cNvSpPr>
              <a:spLocks noChangeShapeType="1"/>
            </p:cNvSpPr>
            <p:nvPr/>
          </p:nvSpPr>
          <p:spPr bwMode="auto">
            <a:xfrm>
              <a:off x="9261" y="5994"/>
              <a:ext cx="2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Line 6"/>
            <p:cNvSpPr>
              <a:spLocks noChangeShapeType="1"/>
            </p:cNvSpPr>
            <p:nvPr/>
          </p:nvSpPr>
          <p:spPr bwMode="auto">
            <a:xfrm>
              <a:off x="10341" y="599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Line 5"/>
            <p:cNvSpPr>
              <a:spLocks noChangeShapeType="1"/>
            </p:cNvSpPr>
            <p:nvPr/>
          </p:nvSpPr>
          <p:spPr bwMode="auto">
            <a:xfrm>
              <a:off x="10341" y="6174"/>
              <a:ext cx="19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Line 4"/>
            <p:cNvSpPr>
              <a:spLocks noChangeShapeType="1"/>
            </p:cNvSpPr>
            <p:nvPr/>
          </p:nvSpPr>
          <p:spPr bwMode="auto">
            <a:xfrm flipV="1">
              <a:off x="12321" y="1314"/>
              <a:ext cx="0" cy="48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Line 3"/>
            <p:cNvSpPr>
              <a:spLocks noChangeShapeType="1"/>
            </p:cNvSpPr>
            <p:nvPr/>
          </p:nvSpPr>
          <p:spPr bwMode="auto">
            <a:xfrm flipH="1">
              <a:off x="11241" y="1314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Rectangle 2"/>
            <p:cNvSpPr>
              <a:spLocks noChangeArrowheads="1"/>
            </p:cNvSpPr>
            <p:nvPr/>
          </p:nvSpPr>
          <p:spPr bwMode="auto">
            <a:xfrm>
              <a:off x="2369" y="2574"/>
              <a:ext cx="2285" cy="39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Умовні позначення: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k</a:t>
              </a: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– критерії;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V</a:t>
              </a: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– управлінські рішення;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S</a:t>
              </a: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– прогнозні з ураху-</a:t>
              </a:r>
              <a:b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ванням критеріїв (планові) стани організації (цілі);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S(t)</a:t>
              </a: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– досягнуті в часі стани організації, які відповідають плановим.</a:t>
              </a: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290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8136904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Методи оцінки інвестиційних проектних рішень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5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405966" y="797768"/>
            <a:ext cx="8393121" cy="5943600"/>
            <a:chOff x="1343" y="1017"/>
            <a:chExt cx="9540" cy="9360"/>
          </a:xfrm>
        </p:grpSpPr>
        <p:sp>
          <p:nvSpPr>
            <p:cNvPr id="5" name="AutoShape 53"/>
            <p:cNvSpPr>
              <a:spLocks noChangeAspect="1" noChangeArrowheads="1" noTextEdit="1"/>
            </p:cNvSpPr>
            <p:nvPr/>
          </p:nvSpPr>
          <p:spPr bwMode="auto">
            <a:xfrm>
              <a:off x="1343" y="1017"/>
              <a:ext cx="9540" cy="93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2"/>
            <p:cNvSpPr>
              <a:spLocks noChangeArrowheads="1"/>
            </p:cNvSpPr>
            <p:nvPr/>
          </p:nvSpPr>
          <p:spPr bwMode="auto">
            <a:xfrm>
              <a:off x="4043" y="1017"/>
              <a:ext cx="4140" cy="719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Комерційна оцінка інвестиційного проектного рішення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51"/>
            <p:cNvSpPr>
              <a:spLocks noChangeArrowheads="1"/>
            </p:cNvSpPr>
            <p:nvPr/>
          </p:nvSpPr>
          <p:spPr bwMode="auto">
            <a:xfrm>
              <a:off x="2063" y="2280"/>
              <a:ext cx="2880" cy="718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Фінансова привабливість (фінансова оцінка)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50"/>
            <p:cNvSpPr>
              <a:spLocks noChangeArrowheads="1"/>
            </p:cNvSpPr>
            <p:nvPr/>
          </p:nvSpPr>
          <p:spPr bwMode="auto">
            <a:xfrm>
              <a:off x="7103" y="2277"/>
              <a:ext cx="2880" cy="718"/>
            </a:xfrm>
            <a:prstGeom prst="rect">
              <a:avLst/>
            </a:prstGeom>
            <a:solidFill>
              <a:srgbClr val="FFFFFF"/>
            </a:solidFill>
            <a:ln w="76200" cmpd="tri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Економічна привабливість (ефективність інвестицій)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49"/>
            <p:cNvSpPr>
              <a:spLocks noChangeArrowheads="1"/>
            </p:cNvSpPr>
            <p:nvPr/>
          </p:nvSpPr>
          <p:spPr bwMode="auto">
            <a:xfrm>
              <a:off x="2963" y="3537"/>
              <a:ext cx="1478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Звіт про рух грошових коштів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48"/>
            <p:cNvSpPr>
              <a:spLocks noChangeArrowheads="1"/>
            </p:cNvSpPr>
            <p:nvPr/>
          </p:nvSpPr>
          <p:spPr bwMode="auto">
            <a:xfrm>
              <a:off x="4583" y="3537"/>
              <a:ext cx="90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Баланс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47"/>
            <p:cNvSpPr>
              <a:spLocks noChangeArrowheads="1"/>
            </p:cNvSpPr>
            <p:nvPr/>
          </p:nvSpPr>
          <p:spPr bwMode="auto">
            <a:xfrm>
              <a:off x="6743" y="3537"/>
              <a:ext cx="126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Статичні методи </a:t>
              </a:r>
              <a:r>
                <a:rPr kumimoji="0" lang="uk-UA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(прості)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46"/>
            <p:cNvSpPr>
              <a:spLocks noChangeArrowheads="1"/>
            </p:cNvSpPr>
            <p:nvPr/>
          </p:nvSpPr>
          <p:spPr bwMode="auto">
            <a:xfrm>
              <a:off x="8543" y="3537"/>
              <a:ext cx="198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Динамічні методи (дисконтування)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45"/>
            <p:cNvSpPr>
              <a:spLocks noChangeArrowheads="1"/>
            </p:cNvSpPr>
            <p:nvPr/>
          </p:nvSpPr>
          <p:spPr bwMode="auto">
            <a:xfrm>
              <a:off x="2243" y="4977"/>
              <a:ext cx="252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Коефіцієнти </a:t>
              </a:r>
              <a:b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фінансової оцінки (групи фінансових показників)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44"/>
            <p:cNvSpPr>
              <a:spLocks noChangeArrowheads="1"/>
            </p:cNvSpPr>
            <p:nvPr/>
          </p:nvSpPr>
          <p:spPr bwMode="auto">
            <a:xfrm>
              <a:off x="1703" y="6417"/>
              <a:ext cx="16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ліквідності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ctangle 43"/>
            <p:cNvSpPr>
              <a:spLocks noChangeArrowheads="1"/>
            </p:cNvSpPr>
            <p:nvPr/>
          </p:nvSpPr>
          <p:spPr bwMode="auto">
            <a:xfrm>
              <a:off x="1471" y="6957"/>
              <a:ext cx="1852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фінансової </a:t>
              </a:r>
              <a:r>
                <a:rPr kumimoji="0" lang="uk-UA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стйкості</a:t>
              </a: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та незалежності 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Rectangle 42"/>
            <p:cNvSpPr>
              <a:spLocks noChangeArrowheads="1"/>
            </p:cNvSpPr>
            <p:nvPr/>
          </p:nvSpPr>
          <p:spPr bwMode="auto">
            <a:xfrm>
              <a:off x="1703" y="8037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ділової активності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ectangle 41"/>
            <p:cNvSpPr>
              <a:spLocks noChangeArrowheads="1"/>
            </p:cNvSpPr>
            <p:nvPr/>
          </p:nvSpPr>
          <p:spPr bwMode="auto">
            <a:xfrm>
              <a:off x="1703" y="8757"/>
              <a:ext cx="16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прибутковості 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Rectangle 40"/>
            <p:cNvSpPr>
              <a:spLocks noChangeArrowheads="1"/>
            </p:cNvSpPr>
            <p:nvPr/>
          </p:nvSpPr>
          <p:spPr bwMode="auto">
            <a:xfrm>
              <a:off x="1703" y="9297"/>
              <a:ext cx="1620" cy="8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акціонерного капіталу 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Rectangle 39"/>
            <p:cNvSpPr>
              <a:spLocks noChangeArrowheads="1"/>
            </p:cNvSpPr>
            <p:nvPr/>
          </p:nvSpPr>
          <p:spPr bwMode="auto">
            <a:xfrm>
              <a:off x="5751" y="4797"/>
              <a:ext cx="1532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3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Простий термін окупності (Т</a:t>
              </a:r>
              <a:r>
                <a:rPr kumimoji="0" lang="uk-UA" sz="135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</a:t>
              </a:r>
              <a:r>
                <a:rPr kumimoji="0" lang="en-US" sz="135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</a:t>
              </a:r>
              <a:r>
                <a:rPr kumimoji="0" lang="en-US" sz="135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)</a:t>
              </a:r>
              <a:endParaRPr kumimoji="0" lang="en-U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Rectangle 38"/>
            <p:cNvSpPr>
              <a:spLocks noChangeArrowheads="1"/>
            </p:cNvSpPr>
            <p:nvPr/>
          </p:nvSpPr>
          <p:spPr bwMode="auto">
            <a:xfrm>
              <a:off x="5751" y="6057"/>
              <a:ext cx="1532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Проста норма прибутку (Н</a:t>
              </a:r>
              <a:r>
                <a:rPr kumimoji="0" lang="en-US" sz="14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</a:t>
              </a: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)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Rectangle 37"/>
            <p:cNvSpPr>
              <a:spLocks noChangeArrowheads="1"/>
            </p:cNvSpPr>
            <p:nvPr/>
          </p:nvSpPr>
          <p:spPr bwMode="auto">
            <a:xfrm>
              <a:off x="8903" y="5037"/>
              <a:ext cx="162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Чиста теперешня вартість проекту (ЧТВ)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36"/>
            <p:cNvSpPr>
              <a:spLocks noChangeArrowheads="1"/>
            </p:cNvSpPr>
            <p:nvPr/>
          </p:nvSpPr>
          <p:spPr bwMode="auto">
            <a:xfrm>
              <a:off x="8903" y="6237"/>
              <a:ext cx="162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Внутрішня норма доходності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(ВНД)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Rectangle 35"/>
            <p:cNvSpPr>
              <a:spLocks noChangeArrowheads="1"/>
            </p:cNvSpPr>
            <p:nvPr/>
          </p:nvSpPr>
          <p:spPr bwMode="auto">
            <a:xfrm>
              <a:off x="8903" y="7497"/>
              <a:ext cx="162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Індекс прибутковості інвестицій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(I</a:t>
              </a:r>
              <a:r>
                <a:rPr kumimoji="0" lang="en-US" sz="14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</a:t>
              </a: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)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Rectangle 34"/>
            <p:cNvSpPr>
              <a:spLocks noChangeArrowheads="1"/>
            </p:cNvSpPr>
            <p:nvPr/>
          </p:nvSpPr>
          <p:spPr bwMode="auto">
            <a:xfrm>
              <a:off x="8903" y="8757"/>
              <a:ext cx="162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Складний </a:t>
              </a: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термін окупності (Т</a:t>
              </a:r>
              <a:r>
                <a:rPr kumimoji="0" lang="uk-UA" sz="14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</a:t>
              </a: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)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Line 33"/>
            <p:cNvSpPr>
              <a:spLocks noChangeShapeType="1"/>
            </p:cNvSpPr>
            <p:nvPr/>
          </p:nvSpPr>
          <p:spPr bwMode="auto">
            <a:xfrm>
              <a:off x="6023" y="1737"/>
              <a:ext cx="1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>
              <a:off x="3503" y="1917"/>
              <a:ext cx="50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Line 31"/>
            <p:cNvSpPr>
              <a:spLocks noChangeShapeType="1"/>
            </p:cNvSpPr>
            <p:nvPr/>
          </p:nvSpPr>
          <p:spPr bwMode="auto">
            <a:xfrm>
              <a:off x="3503" y="191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Line 30"/>
            <p:cNvSpPr>
              <a:spLocks noChangeShapeType="1"/>
            </p:cNvSpPr>
            <p:nvPr/>
          </p:nvSpPr>
          <p:spPr bwMode="auto">
            <a:xfrm>
              <a:off x="8543" y="191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3503" y="2997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1883" y="3177"/>
              <a:ext cx="32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Line 27"/>
            <p:cNvSpPr>
              <a:spLocks noChangeShapeType="1"/>
            </p:cNvSpPr>
            <p:nvPr/>
          </p:nvSpPr>
          <p:spPr bwMode="auto">
            <a:xfrm>
              <a:off x="1883" y="317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Line 26"/>
            <p:cNvSpPr>
              <a:spLocks noChangeShapeType="1"/>
            </p:cNvSpPr>
            <p:nvPr/>
          </p:nvSpPr>
          <p:spPr bwMode="auto">
            <a:xfrm>
              <a:off x="5123" y="317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Line 25"/>
            <p:cNvSpPr>
              <a:spLocks noChangeShapeType="1"/>
            </p:cNvSpPr>
            <p:nvPr/>
          </p:nvSpPr>
          <p:spPr bwMode="auto">
            <a:xfrm>
              <a:off x="1883" y="4437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Line 24"/>
            <p:cNvSpPr>
              <a:spLocks noChangeShapeType="1"/>
            </p:cNvSpPr>
            <p:nvPr/>
          </p:nvSpPr>
          <p:spPr bwMode="auto">
            <a:xfrm>
              <a:off x="3503" y="4437"/>
              <a:ext cx="1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Line 23"/>
            <p:cNvSpPr>
              <a:spLocks noChangeShapeType="1"/>
            </p:cNvSpPr>
            <p:nvPr/>
          </p:nvSpPr>
          <p:spPr bwMode="auto">
            <a:xfrm>
              <a:off x="5123" y="4437"/>
              <a:ext cx="1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Line 22"/>
            <p:cNvSpPr>
              <a:spLocks noChangeShapeType="1"/>
            </p:cNvSpPr>
            <p:nvPr/>
          </p:nvSpPr>
          <p:spPr bwMode="auto">
            <a:xfrm>
              <a:off x="1883" y="4617"/>
              <a:ext cx="3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4043" y="6057"/>
              <a:ext cx="0" cy="3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Line 20"/>
            <p:cNvSpPr>
              <a:spLocks noChangeShapeType="1"/>
            </p:cNvSpPr>
            <p:nvPr/>
          </p:nvSpPr>
          <p:spPr bwMode="auto">
            <a:xfrm flipH="1">
              <a:off x="3323" y="965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Line 19"/>
            <p:cNvSpPr>
              <a:spLocks noChangeShapeType="1"/>
            </p:cNvSpPr>
            <p:nvPr/>
          </p:nvSpPr>
          <p:spPr bwMode="auto">
            <a:xfrm flipH="1">
              <a:off x="3323" y="893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 flipH="1">
              <a:off x="3323" y="8217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 flipH="1">
              <a:off x="3323" y="731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Line 16"/>
            <p:cNvSpPr>
              <a:spLocks noChangeShapeType="1"/>
            </p:cNvSpPr>
            <p:nvPr/>
          </p:nvSpPr>
          <p:spPr bwMode="auto">
            <a:xfrm flipH="1">
              <a:off x="3323" y="659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Line 15"/>
            <p:cNvSpPr>
              <a:spLocks noChangeShapeType="1"/>
            </p:cNvSpPr>
            <p:nvPr/>
          </p:nvSpPr>
          <p:spPr bwMode="auto">
            <a:xfrm>
              <a:off x="7643" y="4437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Line 14"/>
            <p:cNvSpPr>
              <a:spLocks noChangeShapeType="1"/>
            </p:cNvSpPr>
            <p:nvPr/>
          </p:nvSpPr>
          <p:spPr bwMode="auto">
            <a:xfrm flipH="1">
              <a:off x="7283" y="659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Line 13"/>
            <p:cNvSpPr>
              <a:spLocks noChangeShapeType="1"/>
            </p:cNvSpPr>
            <p:nvPr/>
          </p:nvSpPr>
          <p:spPr bwMode="auto">
            <a:xfrm flipH="1">
              <a:off x="7283" y="533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Line 12"/>
            <p:cNvSpPr>
              <a:spLocks noChangeShapeType="1"/>
            </p:cNvSpPr>
            <p:nvPr/>
          </p:nvSpPr>
          <p:spPr bwMode="auto">
            <a:xfrm>
              <a:off x="8543" y="2997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Line 11"/>
            <p:cNvSpPr>
              <a:spLocks noChangeShapeType="1"/>
            </p:cNvSpPr>
            <p:nvPr/>
          </p:nvSpPr>
          <p:spPr bwMode="auto">
            <a:xfrm>
              <a:off x="7463" y="3177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Line 10"/>
            <p:cNvSpPr>
              <a:spLocks noChangeShapeType="1"/>
            </p:cNvSpPr>
            <p:nvPr/>
          </p:nvSpPr>
          <p:spPr bwMode="auto">
            <a:xfrm>
              <a:off x="7463" y="317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Line 9"/>
            <p:cNvSpPr>
              <a:spLocks noChangeShapeType="1"/>
            </p:cNvSpPr>
            <p:nvPr/>
          </p:nvSpPr>
          <p:spPr bwMode="auto">
            <a:xfrm>
              <a:off x="9803" y="317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Line 8"/>
            <p:cNvSpPr>
              <a:spLocks noChangeShapeType="1"/>
            </p:cNvSpPr>
            <p:nvPr/>
          </p:nvSpPr>
          <p:spPr bwMode="auto">
            <a:xfrm>
              <a:off x="9443" y="443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Line 7"/>
            <p:cNvSpPr>
              <a:spLocks noChangeShapeType="1"/>
            </p:cNvSpPr>
            <p:nvPr/>
          </p:nvSpPr>
          <p:spPr bwMode="auto">
            <a:xfrm flipH="1">
              <a:off x="8363" y="4797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Line 6"/>
            <p:cNvSpPr>
              <a:spLocks noChangeShapeType="1"/>
            </p:cNvSpPr>
            <p:nvPr/>
          </p:nvSpPr>
          <p:spPr bwMode="auto">
            <a:xfrm>
              <a:off x="8363" y="4797"/>
              <a:ext cx="0" cy="4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Line 5"/>
            <p:cNvSpPr>
              <a:spLocks noChangeShapeType="1"/>
            </p:cNvSpPr>
            <p:nvPr/>
          </p:nvSpPr>
          <p:spPr bwMode="auto">
            <a:xfrm>
              <a:off x="8363" y="929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Line 4"/>
            <p:cNvSpPr>
              <a:spLocks noChangeShapeType="1"/>
            </p:cNvSpPr>
            <p:nvPr/>
          </p:nvSpPr>
          <p:spPr bwMode="auto">
            <a:xfrm>
              <a:off x="8363" y="8037"/>
              <a:ext cx="5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Line 3"/>
            <p:cNvSpPr>
              <a:spLocks noChangeShapeType="1"/>
            </p:cNvSpPr>
            <p:nvPr/>
          </p:nvSpPr>
          <p:spPr bwMode="auto">
            <a:xfrm>
              <a:off x="8363" y="677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Line 2"/>
            <p:cNvSpPr>
              <a:spLocks noChangeShapeType="1"/>
            </p:cNvSpPr>
            <p:nvPr/>
          </p:nvSpPr>
          <p:spPr bwMode="auto">
            <a:xfrm>
              <a:off x="8363" y="551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7" name="Rectangle 74"/>
          <p:cNvSpPr>
            <a:spLocks noChangeArrowheads="1"/>
          </p:cNvSpPr>
          <p:nvPr/>
        </p:nvSpPr>
        <p:spPr bwMode="auto">
          <a:xfrm>
            <a:off x="152400" y="2408586"/>
            <a:ext cx="153928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uk-UA" sz="1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Звіт про фінансові результати</a:t>
            </a:r>
            <a:endParaRPr lang="ru-RU" sz="1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931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60648"/>
            <a:ext cx="8460432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Принципи й основні показники оцінки реальних інвестицій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899348" y="1091645"/>
            <a:ext cx="7633091" cy="5372100"/>
            <a:chOff x="887" y="1134"/>
            <a:chExt cx="10302" cy="8460"/>
          </a:xfrm>
        </p:grpSpPr>
        <p:sp>
          <p:nvSpPr>
            <p:cNvPr id="5" name="AutoShape 11"/>
            <p:cNvSpPr>
              <a:spLocks noChangeAspect="1" noChangeArrowheads="1" noTextEdit="1"/>
            </p:cNvSpPr>
            <p:nvPr/>
          </p:nvSpPr>
          <p:spPr bwMode="auto">
            <a:xfrm>
              <a:off x="1341" y="1134"/>
              <a:ext cx="9848" cy="84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AutoShape 10"/>
            <p:cNvSpPr>
              <a:spLocks noChangeArrowheads="1"/>
            </p:cNvSpPr>
            <p:nvPr/>
          </p:nvSpPr>
          <p:spPr bwMode="auto">
            <a:xfrm>
              <a:off x="1534" y="1494"/>
              <a:ext cx="4847" cy="1620"/>
            </a:xfrm>
            <a:prstGeom prst="hexagon">
              <a:avLst>
                <a:gd name="adj" fmla="val 52778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2. Обов’язкове при-</a:t>
              </a:r>
              <a:b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ведення до теперіш-</a:t>
              </a:r>
              <a:b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ньої вартості капіталу і грошового потоку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AutoShape 9"/>
            <p:cNvSpPr>
              <a:spLocks noChangeArrowheads="1"/>
            </p:cNvSpPr>
            <p:nvPr/>
          </p:nvSpPr>
          <p:spPr bwMode="auto">
            <a:xfrm>
              <a:off x="6381" y="1494"/>
              <a:ext cx="3240" cy="1620"/>
            </a:xfrm>
            <a:prstGeom prst="hexagon">
              <a:avLst>
                <a:gd name="adj" fmla="val 500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3. Вибір диференційованої ставки відсотка (дисконтної ставки)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AutoShape 8"/>
            <p:cNvSpPr>
              <a:spLocks noChangeArrowheads="1"/>
            </p:cNvSpPr>
            <p:nvPr/>
          </p:nvSpPr>
          <p:spPr bwMode="auto">
            <a:xfrm>
              <a:off x="4824" y="3114"/>
              <a:ext cx="3060" cy="4500"/>
            </a:xfrm>
            <a:prstGeom prst="octagon">
              <a:avLst>
                <a:gd name="adj" fmla="val 24806"/>
              </a:avLst>
            </a:prstGeom>
            <a:solidFill>
              <a:srgbClr val="FFFFFF"/>
            </a:solidFill>
            <a:ln w="76200" cmpd="tri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Методичні принципи оцінки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ЕФЕКТИВНІСТЬ РЕАЛЬНИХ ІНВЕСТИЦІЙ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sz="1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Показники 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оцінки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1041" y="3567"/>
              <a:ext cx="3799" cy="1620"/>
            </a:xfrm>
            <a:prstGeom prst="hexagon">
              <a:avLst>
                <a:gd name="adj" fmla="val 500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1. Оцінка </a:t>
              </a:r>
              <a:r>
                <a:rPr kumimoji="0" lang="uk-UA" sz="1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повернен-</a:t>
              </a: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/>
              </a:r>
              <a:b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uk-UA" sz="1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ня</a:t>
              </a: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інвестованого капіталу на основі грошового потоку 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7936" y="3205"/>
              <a:ext cx="3240" cy="1620"/>
            </a:xfrm>
            <a:prstGeom prst="hexagon">
              <a:avLst>
                <a:gd name="adj" fmla="val 500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4. Варіація форми ставки відстка залежно від мети оцінки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AutoShape 5"/>
            <p:cNvSpPr>
              <a:spLocks noChangeArrowheads="1"/>
            </p:cNvSpPr>
            <p:nvPr/>
          </p:nvSpPr>
          <p:spPr bwMode="auto">
            <a:xfrm>
              <a:off x="887" y="5955"/>
              <a:ext cx="3887" cy="1620"/>
            </a:xfrm>
            <a:prstGeom prst="hexagon">
              <a:avLst>
                <a:gd name="adj" fmla="val 500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1. Чиста теперішня вартість грошового потоку 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AutoShape 4"/>
            <p:cNvSpPr>
              <a:spLocks noChangeArrowheads="1"/>
            </p:cNvSpPr>
            <p:nvPr/>
          </p:nvSpPr>
          <p:spPr bwMode="auto">
            <a:xfrm>
              <a:off x="7949" y="5929"/>
              <a:ext cx="3240" cy="1620"/>
            </a:xfrm>
            <a:prstGeom prst="hexagon">
              <a:avLst>
                <a:gd name="adj" fmla="val 500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4. Внутрішня норма доходності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utoShape 3"/>
            <p:cNvSpPr>
              <a:spLocks noChangeArrowheads="1"/>
            </p:cNvSpPr>
            <p:nvPr/>
          </p:nvSpPr>
          <p:spPr bwMode="auto">
            <a:xfrm>
              <a:off x="3141" y="7679"/>
              <a:ext cx="3240" cy="1620"/>
            </a:xfrm>
            <a:prstGeom prst="hexagon">
              <a:avLst>
                <a:gd name="adj" fmla="val 500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2. Індекс прибутковості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AutoShape 2"/>
            <p:cNvSpPr>
              <a:spLocks noChangeArrowheads="1"/>
            </p:cNvSpPr>
            <p:nvPr/>
          </p:nvSpPr>
          <p:spPr bwMode="auto">
            <a:xfrm>
              <a:off x="6368" y="7661"/>
              <a:ext cx="3240" cy="1620"/>
            </a:xfrm>
            <a:prstGeom prst="hexagon">
              <a:avLst>
                <a:gd name="adj" fmla="val 50000"/>
                <a:gd name="vf" fmla="val 115470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3. Період (термін) окупності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40041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796</Words>
  <Application>Microsoft Office PowerPoint</Application>
  <PresentationFormat>Экран (4:3)</PresentationFormat>
  <Paragraphs>148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Владелец</cp:lastModifiedBy>
  <cp:revision>6</cp:revision>
  <dcterms:created xsi:type="dcterms:W3CDTF">2023-11-22T11:50:34Z</dcterms:created>
  <dcterms:modified xsi:type="dcterms:W3CDTF">2023-11-22T12:38:17Z</dcterms:modified>
</cp:coreProperties>
</file>