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310" r:id="rId3"/>
    <p:sldId id="311" r:id="rId4"/>
    <p:sldId id="312" r:id="rId5"/>
    <p:sldId id="313" r:id="rId6"/>
    <p:sldId id="319" r:id="rId7"/>
    <p:sldId id="315" r:id="rId8"/>
    <p:sldId id="316" r:id="rId9"/>
    <p:sldId id="320" r:id="rId10"/>
    <p:sldId id="321" r:id="rId11"/>
    <p:sldId id="322" r:id="rId12"/>
    <p:sldId id="323" r:id="rId13"/>
    <p:sldId id="325" r:id="rId14"/>
    <p:sldId id="326" r:id="rId15"/>
    <p:sldId id="327" r:id="rId16"/>
    <p:sldId id="329" r:id="rId17"/>
    <p:sldId id="330" r:id="rId18"/>
    <p:sldId id="317" r:id="rId19"/>
    <p:sldId id="318" r:id="rId20"/>
    <p:sldId id="333" r:id="rId21"/>
    <p:sldId id="334" r:id="rId22"/>
    <p:sldId id="263" r:id="rId23"/>
    <p:sldId id="264" r:id="rId24"/>
    <p:sldId id="267" r:id="rId25"/>
    <p:sldId id="268" r:id="rId26"/>
    <p:sldId id="338" r:id="rId27"/>
    <p:sldId id="339" r:id="rId28"/>
    <p:sldId id="340" r:id="rId29"/>
    <p:sldId id="337" r:id="rId30"/>
    <p:sldId id="343" r:id="rId31"/>
    <p:sldId id="342" r:id="rId32"/>
    <p:sldId id="346" r:id="rId33"/>
    <p:sldId id="345" r:id="rId34"/>
    <p:sldId id="344" r:id="rId35"/>
    <p:sldId id="347" r:id="rId36"/>
    <p:sldId id="270" r:id="rId3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883301C-FA12-4D33-A95C-907EA2CBB676}">
          <p14:sldIdLst>
            <p14:sldId id="256"/>
            <p14:sldId id="310"/>
            <p14:sldId id="311"/>
            <p14:sldId id="312"/>
            <p14:sldId id="313"/>
            <p14:sldId id="319"/>
            <p14:sldId id="315"/>
            <p14:sldId id="316"/>
            <p14:sldId id="320"/>
            <p14:sldId id="321"/>
            <p14:sldId id="322"/>
            <p14:sldId id="323"/>
            <p14:sldId id="325"/>
            <p14:sldId id="326"/>
            <p14:sldId id="327"/>
            <p14:sldId id="329"/>
            <p14:sldId id="330"/>
            <p14:sldId id="317"/>
            <p14:sldId id="318"/>
            <p14:sldId id="333"/>
            <p14:sldId id="334"/>
            <p14:sldId id="263"/>
            <p14:sldId id="264"/>
            <p14:sldId id="267"/>
            <p14:sldId id="268"/>
            <p14:sldId id="338"/>
            <p14:sldId id="339"/>
            <p14:sldId id="340"/>
            <p14:sldId id="337"/>
            <p14:sldId id="343"/>
            <p14:sldId id="342"/>
            <p14:sldId id="346"/>
            <p14:sldId id="345"/>
            <p14:sldId id="344"/>
            <p14:sldId id="347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654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94CF5-6C94-4B29-913F-EA26D32F7F48}" type="doc">
      <dgm:prSet loTypeId="urn:microsoft.com/office/officeart/2005/8/layout/default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2E977F7B-8C9A-4EF8-9887-96943C945A7C}">
      <dgm:prSet phldrT="[Текст]" custT="1"/>
      <dgm:spPr/>
      <dgm:t>
        <a:bodyPr/>
        <a:lstStyle/>
        <a:p>
          <a:r>
            <a:rPr lang="uk-UA" sz="1200">
              <a:latin typeface="Times New Roman" pitchFamily="18" charset="0"/>
              <a:cs typeface="Times New Roman" pitchFamily="18" charset="0"/>
            </a:rPr>
            <a:t>сприянні економічного розвитку</a:t>
          </a:r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E0E5496D-1AF7-4AFD-B795-08888BCE9069}" type="parTrans" cxnId="{9A77C265-012A-4D39-9D33-2CDE5F57A31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F37AE5B-834B-4DB3-B1EA-3CD6048FCC32}" type="sibTrans" cxnId="{9A77C265-012A-4D39-9D33-2CDE5F57A31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D82754E0-E3C9-4F20-A11F-B7491CD4B201}">
      <dgm:prSet phldrT="[Текст]" custT="1"/>
      <dgm:spPr/>
      <dgm:t>
        <a:bodyPr/>
        <a:lstStyle/>
        <a:p>
          <a:r>
            <a:rPr lang="uk-UA" sz="1200">
              <a:latin typeface="Times New Roman" pitchFamily="18" charset="0"/>
              <a:cs typeface="Times New Roman" pitchFamily="18" charset="0"/>
            </a:rPr>
            <a:t>забезпеченні повної зайнятості</a:t>
          </a:r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788177B-6364-4E5E-B50E-EC028C69579E}" type="parTrans" cxnId="{3AC5D8F4-9D10-4460-81B3-766BE9593742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273253F8-EF01-4103-BC76-8742083E7127}" type="sibTrans" cxnId="{3AC5D8F4-9D10-4460-81B3-766BE9593742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36429E3-BAC8-466D-92EF-2F126C3CABA2}">
      <dgm:prSet phldrT="[Текст]" custT="1"/>
      <dgm:spPr/>
      <dgm:t>
        <a:bodyPr/>
        <a:lstStyle/>
        <a:p>
          <a:r>
            <a:rPr lang="uk-UA" sz="1200" dirty="0">
              <a:latin typeface="Times New Roman" pitchFamily="18" charset="0"/>
              <a:cs typeface="Times New Roman" pitchFamily="18" charset="0"/>
            </a:rPr>
            <a:t>підвищенні продуктивності праці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68FFE9DE-03E7-4AFD-81EA-D7ED48AAE4D6}" type="parTrans" cxnId="{2686DD6E-CEE8-49B1-8948-C3E4A1052306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2D54264A-7B43-469C-9805-1D8492C33851}" type="sibTrans" cxnId="{2686DD6E-CEE8-49B1-8948-C3E4A1052306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27F525C-E8B3-4AD1-8471-9D0A90420C6C}">
      <dgm:prSet phldrT="[Текст]" custT="1"/>
      <dgm:spPr/>
      <dgm:t>
        <a:bodyPr/>
        <a:lstStyle/>
        <a:p>
          <a:r>
            <a:rPr lang="uk-UA" sz="1200">
              <a:latin typeface="Times New Roman" pitchFamily="18" charset="0"/>
              <a:cs typeface="Times New Roman" pitchFamily="18" charset="0"/>
            </a:rPr>
            <a:t>раціональному використанні ресурсів</a:t>
          </a:r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F094FECA-AAED-4E46-A290-AD637A87422B}" type="parTrans" cxnId="{90509CB9-CA50-43DA-9792-266CDAB58DE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7916AD1B-3ECC-441A-93B2-7B2FD7C86555}" type="sibTrans" cxnId="{90509CB9-CA50-43DA-9792-266CDAB58DE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D93FFED-095D-4FC0-A981-AEA4F908F6EA}">
      <dgm:prSet phldrT="[Текст]" custT="1"/>
      <dgm:spPr/>
      <dgm:t>
        <a:bodyPr/>
        <a:lstStyle/>
        <a:p>
          <a:r>
            <a:rPr lang="uk-UA" sz="1200">
              <a:latin typeface="Times New Roman" pitchFamily="18" charset="0"/>
              <a:cs typeface="Times New Roman" pitchFamily="18" charset="0"/>
            </a:rPr>
            <a:t>фінансовій стабільності, зростанні рівня життя на території країн-членів</a:t>
          </a:r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C527A21E-68A7-4CDE-BC1D-5BEE46DC20B9}" type="parTrans" cxnId="{7BBC3424-AE83-429B-A50D-FEACDB7C74D1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0DF9DF2-4DD0-486D-AB63-6376A6013A15}" type="sibTrans" cxnId="{7BBC3424-AE83-429B-A50D-FEACDB7C74D1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15393C55-F979-45CA-A327-20D1F75EF531}">
      <dgm:prSet custT="1"/>
      <dgm:spPr/>
      <dgm:t>
        <a:bodyPr/>
        <a:lstStyle/>
        <a:p>
          <a:r>
            <a:rPr lang="uk-UA" sz="1200">
              <a:latin typeface="Times New Roman" pitchFamily="18" charset="0"/>
              <a:cs typeface="Times New Roman" pitchFamily="18" charset="0"/>
            </a:rPr>
            <a:t>забезпеченні цивілізованих умов конкуренції у торгівлі між країнами-членами</a:t>
          </a:r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63DFDDEE-C430-44CB-8363-C2E74D2FE5E1}" type="parTrans" cxnId="{B25434C2-57EE-4713-B615-DDDB7D405BA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E93EE812-05FF-47CB-9851-A4C8BCD2E26C}" type="sibTrans" cxnId="{B25434C2-57EE-4713-B615-DDDB7D405BAA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C6BC91D5-F7D2-4F77-A47E-905CC417416B}">
      <dgm:prSet custT="1"/>
      <dgm:spPr/>
      <dgm:t>
        <a:bodyPr/>
        <a:lstStyle/>
        <a:p>
          <a:r>
            <a:rPr lang="uk-UA" sz="1200">
              <a:latin typeface="Times New Roman" pitchFamily="18" charset="0"/>
              <a:cs typeface="Times New Roman" pitchFamily="18" charset="0"/>
            </a:rPr>
            <a:t>ліквідації нерівності у постачанні сировини, що виробляється на території ЗВТ</a:t>
          </a:r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9656E6E0-CE11-4715-9C83-CD7420AECE76}" type="parTrans" cxnId="{8F18A087-F920-4133-8716-25603B911C20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1D2ADDFA-A115-4F86-9DE8-3A7F66BED1C9}" type="sibTrans" cxnId="{8F18A087-F920-4133-8716-25603B911C20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7D6AF24E-B37C-4DC9-AEBD-16C9B61EE500}">
      <dgm:prSet custT="1"/>
      <dgm:spPr/>
      <dgm:t>
        <a:bodyPr/>
        <a:lstStyle/>
        <a:p>
          <a:r>
            <a:rPr lang="uk-UA" sz="1200" dirty="0">
              <a:latin typeface="Times New Roman" pitchFamily="18" charset="0"/>
              <a:cs typeface="Times New Roman" pitchFamily="18" charset="0"/>
            </a:rPr>
            <a:t>сприянні гармонічному розвитку і зростанню світової торгівлі за допомогою ліквідації торгівельних бар'єрів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3D8CCCE5-6F35-4E4D-B8AA-A70153BAED75}" type="parTrans" cxnId="{DAE31172-C431-46C4-927A-9E52AD922391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8FA5C62-F9B2-4CB0-8008-CF0B08F8FD95}" type="sibTrans" cxnId="{DAE31172-C431-46C4-927A-9E52AD922391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E52940E-8D94-48A0-BDBC-C02BA53A0271}" type="pres">
      <dgm:prSet presAssocID="{C4894CF5-6C94-4B29-913F-EA26D32F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854C97-B2E2-45A2-9E01-CCAE82D48691}" type="pres">
      <dgm:prSet presAssocID="{2E977F7B-8C9A-4EF8-9887-96943C945A7C}" presName="node" presStyleLbl="node1" presStyleIdx="0" presStyleCnt="8" custScaleX="736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E17DD-5C22-4775-A566-0C12C47D933E}" type="pres">
      <dgm:prSet presAssocID="{6F37AE5B-834B-4DB3-B1EA-3CD6048FCC32}" presName="sibTrans" presStyleCnt="0"/>
      <dgm:spPr/>
      <dgm:t>
        <a:bodyPr/>
        <a:lstStyle/>
        <a:p>
          <a:endParaRPr lang="ru-RU"/>
        </a:p>
      </dgm:t>
    </dgm:pt>
    <dgm:pt modelId="{AFEBF747-BEBC-4589-B226-3E123D8B1DA0}" type="pres">
      <dgm:prSet presAssocID="{D82754E0-E3C9-4F20-A11F-B7491CD4B201}" presName="node" presStyleLbl="node1" presStyleIdx="1" presStyleCnt="8" custScaleX="77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CCE23E-B846-4071-9838-1BAD287E2D10}" type="pres">
      <dgm:prSet presAssocID="{273253F8-EF01-4103-BC76-8742083E7127}" presName="sibTrans" presStyleCnt="0"/>
      <dgm:spPr/>
      <dgm:t>
        <a:bodyPr/>
        <a:lstStyle/>
        <a:p>
          <a:endParaRPr lang="ru-RU"/>
        </a:p>
      </dgm:t>
    </dgm:pt>
    <dgm:pt modelId="{5E0008E4-539A-43A4-A17D-B0BF6A078356}" type="pres">
      <dgm:prSet presAssocID="{636429E3-BAC8-466D-92EF-2F126C3CABA2}" presName="node" presStyleLbl="node1" presStyleIdx="2" presStyleCnt="8" custScaleX="68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68685-EAFA-493C-8409-3D2569F982F4}" type="pres">
      <dgm:prSet presAssocID="{2D54264A-7B43-469C-9805-1D8492C33851}" presName="sibTrans" presStyleCnt="0"/>
      <dgm:spPr/>
      <dgm:t>
        <a:bodyPr/>
        <a:lstStyle/>
        <a:p>
          <a:endParaRPr lang="ru-RU"/>
        </a:p>
      </dgm:t>
    </dgm:pt>
    <dgm:pt modelId="{EC1C950C-839F-4A34-969C-3603AF1884FD}" type="pres">
      <dgm:prSet presAssocID="{627F525C-E8B3-4AD1-8471-9D0A90420C6C}" presName="node" presStyleLbl="node1" presStyleIdx="3" presStyleCnt="8" custScaleX="68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BF647A-1E1E-4B83-AE60-8E8A2E47A35A}" type="pres">
      <dgm:prSet presAssocID="{7916AD1B-3ECC-441A-93B2-7B2FD7C86555}" presName="sibTrans" presStyleCnt="0"/>
      <dgm:spPr/>
      <dgm:t>
        <a:bodyPr/>
        <a:lstStyle/>
        <a:p>
          <a:endParaRPr lang="ru-RU"/>
        </a:p>
      </dgm:t>
    </dgm:pt>
    <dgm:pt modelId="{4E5B8CDB-44D8-4916-93E6-9EF6AEED942D}" type="pres">
      <dgm:prSet presAssocID="{8D93FFED-095D-4FC0-A981-AEA4F908F6EA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6B33F4-7C02-4EB3-86D6-CE0350DD628A}" type="pres">
      <dgm:prSet presAssocID="{80DF9DF2-4DD0-486D-AB63-6376A6013A15}" presName="sibTrans" presStyleCnt="0"/>
      <dgm:spPr/>
      <dgm:t>
        <a:bodyPr/>
        <a:lstStyle/>
        <a:p>
          <a:endParaRPr lang="ru-RU"/>
        </a:p>
      </dgm:t>
    </dgm:pt>
    <dgm:pt modelId="{212894AA-531B-4876-9CE5-75CA31BDAAAB}" type="pres">
      <dgm:prSet presAssocID="{15393C55-F979-45CA-A327-20D1F75EF531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1632D-126A-474C-A25B-F653B10B3E7D}" type="pres">
      <dgm:prSet presAssocID="{E93EE812-05FF-47CB-9851-A4C8BCD2E26C}" presName="sibTrans" presStyleCnt="0"/>
      <dgm:spPr/>
      <dgm:t>
        <a:bodyPr/>
        <a:lstStyle/>
        <a:p>
          <a:endParaRPr lang="ru-RU"/>
        </a:p>
      </dgm:t>
    </dgm:pt>
    <dgm:pt modelId="{FA323080-9D10-47AE-9031-755C42BFBE41}" type="pres">
      <dgm:prSet presAssocID="{C6BC91D5-F7D2-4F77-A47E-905CC417416B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DEA23-3C64-4500-AB5E-6752B66264F9}" type="pres">
      <dgm:prSet presAssocID="{1D2ADDFA-A115-4F86-9DE8-3A7F66BED1C9}" presName="sibTrans" presStyleCnt="0"/>
      <dgm:spPr/>
      <dgm:t>
        <a:bodyPr/>
        <a:lstStyle/>
        <a:p>
          <a:endParaRPr lang="ru-RU"/>
        </a:p>
      </dgm:t>
    </dgm:pt>
    <dgm:pt modelId="{99170641-2AE4-4469-AF26-912D97D8A113}" type="pres">
      <dgm:prSet presAssocID="{7D6AF24E-B37C-4DC9-AEBD-16C9B61EE500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25BC3E-84DE-4D36-A1E3-F0441EF062DE}" type="presOf" srcId="{7D6AF24E-B37C-4DC9-AEBD-16C9B61EE500}" destId="{99170641-2AE4-4469-AF26-912D97D8A113}" srcOrd="0" destOrd="0" presId="urn:microsoft.com/office/officeart/2005/8/layout/default"/>
    <dgm:cxn modelId="{7BBC3424-AE83-429B-A50D-FEACDB7C74D1}" srcId="{C4894CF5-6C94-4B29-913F-EA26D32F7F48}" destId="{8D93FFED-095D-4FC0-A981-AEA4F908F6EA}" srcOrd="4" destOrd="0" parTransId="{C527A21E-68A7-4CDE-BC1D-5BEE46DC20B9}" sibTransId="{80DF9DF2-4DD0-486D-AB63-6376A6013A15}"/>
    <dgm:cxn modelId="{53A78E6D-3568-43C1-89C5-A1106E686BFC}" type="presOf" srcId="{C4894CF5-6C94-4B29-913F-EA26D32F7F48}" destId="{8E52940E-8D94-48A0-BDBC-C02BA53A0271}" srcOrd="0" destOrd="0" presId="urn:microsoft.com/office/officeart/2005/8/layout/default"/>
    <dgm:cxn modelId="{3AC5D8F4-9D10-4460-81B3-766BE9593742}" srcId="{C4894CF5-6C94-4B29-913F-EA26D32F7F48}" destId="{D82754E0-E3C9-4F20-A11F-B7491CD4B201}" srcOrd="1" destOrd="0" parTransId="{6788177B-6364-4E5E-B50E-EC028C69579E}" sibTransId="{273253F8-EF01-4103-BC76-8742083E7127}"/>
    <dgm:cxn modelId="{113A86DF-9887-4ADE-BE8B-2BCF32FE47CC}" type="presOf" srcId="{2E977F7B-8C9A-4EF8-9887-96943C945A7C}" destId="{F2854C97-B2E2-45A2-9E01-CCAE82D48691}" srcOrd="0" destOrd="0" presId="urn:microsoft.com/office/officeart/2005/8/layout/default"/>
    <dgm:cxn modelId="{8F18A087-F920-4133-8716-25603B911C20}" srcId="{C4894CF5-6C94-4B29-913F-EA26D32F7F48}" destId="{C6BC91D5-F7D2-4F77-A47E-905CC417416B}" srcOrd="6" destOrd="0" parTransId="{9656E6E0-CE11-4715-9C83-CD7420AECE76}" sibTransId="{1D2ADDFA-A115-4F86-9DE8-3A7F66BED1C9}"/>
    <dgm:cxn modelId="{DAE31172-C431-46C4-927A-9E52AD922391}" srcId="{C4894CF5-6C94-4B29-913F-EA26D32F7F48}" destId="{7D6AF24E-B37C-4DC9-AEBD-16C9B61EE500}" srcOrd="7" destOrd="0" parTransId="{3D8CCCE5-6F35-4E4D-B8AA-A70153BAED75}" sibTransId="{58FA5C62-F9B2-4CB0-8008-CF0B08F8FD95}"/>
    <dgm:cxn modelId="{AC271E0F-69A4-46B5-97ED-34315F7B92BC}" type="presOf" srcId="{15393C55-F979-45CA-A327-20D1F75EF531}" destId="{212894AA-531B-4876-9CE5-75CA31BDAAAB}" srcOrd="0" destOrd="0" presId="urn:microsoft.com/office/officeart/2005/8/layout/default"/>
    <dgm:cxn modelId="{15FDC70A-DD0F-4565-A682-C0AEA669F30F}" type="presOf" srcId="{636429E3-BAC8-466D-92EF-2F126C3CABA2}" destId="{5E0008E4-539A-43A4-A17D-B0BF6A078356}" srcOrd="0" destOrd="0" presId="urn:microsoft.com/office/officeart/2005/8/layout/default"/>
    <dgm:cxn modelId="{DF9663F8-339E-4829-9897-E6ACF0DF9C3B}" type="presOf" srcId="{D82754E0-E3C9-4F20-A11F-B7491CD4B201}" destId="{AFEBF747-BEBC-4589-B226-3E123D8B1DA0}" srcOrd="0" destOrd="0" presId="urn:microsoft.com/office/officeart/2005/8/layout/default"/>
    <dgm:cxn modelId="{2686DD6E-CEE8-49B1-8948-C3E4A1052306}" srcId="{C4894CF5-6C94-4B29-913F-EA26D32F7F48}" destId="{636429E3-BAC8-466D-92EF-2F126C3CABA2}" srcOrd="2" destOrd="0" parTransId="{68FFE9DE-03E7-4AFD-81EA-D7ED48AAE4D6}" sibTransId="{2D54264A-7B43-469C-9805-1D8492C33851}"/>
    <dgm:cxn modelId="{90509CB9-CA50-43DA-9792-266CDAB58DE7}" srcId="{C4894CF5-6C94-4B29-913F-EA26D32F7F48}" destId="{627F525C-E8B3-4AD1-8471-9D0A90420C6C}" srcOrd="3" destOrd="0" parTransId="{F094FECA-AAED-4E46-A290-AD637A87422B}" sibTransId="{7916AD1B-3ECC-441A-93B2-7B2FD7C86555}"/>
    <dgm:cxn modelId="{9A77C265-012A-4D39-9D33-2CDE5F57A317}" srcId="{C4894CF5-6C94-4B29-913F-EA26D32F7F48}" destId="{2E977F7B-8C9A-4EF8-9887-96943C945A7C}" srcOrd="0" destOrd="0" parTransId="{E0E5496D-1AF7-4AFD-B795-08888BCE9069}" sibTransId="{6F37AE5B-834B-4DB3-B1EA-3CD6048FCC32}"/>
    <dgm:cxn modelId="{B25434C2-57EE-4713-B615-DDDB7D405BAA}" srcId="{C4894CF5-6C94-4B29-913F-EA26D32F7F48}" destId="{15393C55-F979-45CA-A327-20D1F75EF531}" srcOrd="5" destOrd="0" parTransId="{63DFDDEE-C430-44CB-8363-C2E74D2FE5E1}" sibTransId="{E93EE812-05FF-47CB-9851-A4C8BCD2E26C}"/>
    <dgm:cxn modelId="{03E00F0D-7D13-49D8-9A28-65EED8F91DCB}" type="presOf" srcId="{627F525C-E8B3-4AD1-8471-9D0A90420C6C}" destId="{EC1C950C-839F-4A34-969C-3603AF1884FD}" srcOrd="0" destOrd="0" presId="urn:microsoft.com/office/officeart/2005/8/layout/default"/>
    <dgm:cxn modelId="{268224C3-4BB4-498A-9ADA-647A9D9817F6}" type="presOf" srcId="{8D93FFED-095D-4FC0-A981-AEA4F908F6EA}" destId="{4E5B8CDB-44D8-4916-93E6-9EF6AEED942D}" srcOrd="0" destOrd="0" presId="urn:microsoft.com/office/officeart/2005/8/layout/default"/>
    <dgm:cxn modelId="{E814CD78-0511-4777-AEBC-3E8A4D1EA822}" type="presOf" srcId="{C6BC91D5-F7D2-4F77-A47E-905CC417416B}" destId="{FA323080-9D10-47AE-9031-755C42BFBE41}" srcOrd="0" destOrd="0" presId="urn:microsoft.com/office/officeart/2005/8/layout/default"/>
    <dgm:cxn modelId="{2C5ABA62-4E04-44BE-9A7B-D53098F0FC9D}" type="presParOf" srcId="{8E52940E-8D94-48A0-BDBC-C02BA53A0271}" destId="{F2854C97-B2E2-45A2-9E01-CCAE82D48691}" srcOrd="0" destOrd="0" presId="urn:microsoft.com/office/officeart/2005/8/layout/default"/>
    <dgm:cxn modelId="{6B518EFA-8649-4C38-8F88-5B9F567E5034}" type="presParOf" srcId="{8E52940E-8D94-48A0-BDBC-C02BA53A0271}" destId="{CE7E17DD-5C22-4775-A566-0C12C47D933E}" srcOrd="1" destOrd="0" presId="urn:microsoft.com/office/officeart/2005/8/layout/default"/>
    <dgm:cxn modelId="{BD285A5E-5C42-4912-B1F8-C162341CA863}" type="presParOf" srcId="{8E52940E-8D94-48A0-BDBC-C02BA53A0271}" destId="{AFEBF747-BEBC-4589-B226-3E123D8B1DA0}" srcOrd="2" destOrd="0" presId="urn:microsoft.com/office/officeart/2005/8/layout/default"/>
    <dgm:cxn modelId="{064B1C4B-BE1A-4439-BDC1-AC454B7D8527}" type="presParOf" srcId="{8E52940E-8D94-48A0-BDBC-C02BA53A0271}" destId="{05CCE23E-B846-4071-9838-1BAD287E2D10}" srcOrd="3" destOrd="0" presId="urn:microsoft.com/office/officeart/2005/8/layout/default"/>
    <dgm:cxn modelId="{52163F6D-E0C8-41FF-BF39-0698F6CD15A7}" type="presParOf" srcId="{8E52940E-8D94-48A0-BDBC-C02BA53A0271}" destId="{5E0008E4-539A-43A4-A17D-B0BF6A078356}" srcOrd="4" destOrd="0" presId="urn:microsoft.com/office/officeart/2005/8/layout/default"/>
    <dgm:cxn modelId="{07239AC8-3528-403E-B43C-D73DA98B14DB}" type="presParOf" srcId="{8E52940E-8D94-48A0-BDBC-C02BA53A0271}" destId="{6FC68685-EAFA-493C-8409-3D2569F982F4}" srcOrd="5" destOrd="0" presId="urn:microsoft.com/office/officeart/2005/8/layout/default"/>
    <dgm:cxn modelId="{4C620803-06A5-4EF1-890F-107821B5CAF5}" type="presParOf" srcId="{8E52940E-8D94-48A0-BDBC-C02BA53A0271}" destId="{EC1C950C-839F-4A34-969C-3603AF1884FD}" srcOrd="6" destOrd="0" presId="urn:microsoft.com/office/officeart/2005/8/layout/default"/>
    <dgm:cxn modelId="{7C4A3728-A7F9-45D8-843E-97807DBB3980}" type="presParOf" srcId="{8E52940E-8D94-48A0-BDBC-C02BA53A0271}" destId="{4FBF647A-1E1E-4B83-AE60-8E8A2E47A35A}" srcOrd="7" destOrd="0" presId="urn:microsoft.com/office/officeart/2005/8/layout/default"/>
    <dgm:cxn modelId="{17BD7807-6888-413D-B4F9-D150659071B7}" type="presParOf" srcId="{8E52940E-8D94-48A0-BDBC-C02BA53A0271}" destId="{4E5B8CDB-44D8-4916-93E6-9EF6AEED942D}" srcOrd="8" destOrd="0" presId="urn:microsoft.com/office/officeart/2005/8/layout/default"/>
    <dgm:cxn modelId="{4079BFB6-504B-46A1-A16B-46E7507E4C1F}" type="presParOf" srcId="{8E52940E-8D94-48A0-BDBC-C02BA53A0271}" destId="{C46B33F4-7C02-4EB3-86D6-CE0350DD628A}" srcOrd="9" destOrd="0" presId="urn:microsoft.com/office/officeart/2005/8/layout/default"/>
    <dgm:cxn modelId="{2980C6A7-2A43-487D-9B4E-9523F380B95B}" type="presParOf" srcId="{8E52940E-8D94-48A0-BDBC-C02BA53A0271}" destId="{212894AA-531B-4876-9CE5-75CA31BDAAAB}" srcOrd="10" destOrd="0" presId="urn:microsoft.com/office/officeart/2005/8/layout/default"/>
    <dgm:cxn modelId="{1FFE9892-4D9E-42EC-B910-E9F3537D8BE7}" type="presParOf" srcId="{8E52940E-8D94-48A0-BDBC-C02BA53A0271}" destId="{7151632D-126A-474C-A25B-F653B10B3E7D}" srcOrd="11" destOrd="0" presId="urn:microsoft.com/office/officeart/2005/8/layout/default"/>
    <dgm:cxn modelId="{132D8B90-68ED-4794-9B28-4EB13FF7D4B6}" type="presParOf" srcId="{8E52940E-8D94-48A0-BDBC-C02BA53A0271}" destId="{FA323080-9D10-47AE-9031-755C42BFBE41}" srcOrd="12" destOrd="0" presId="urn:microsoft.com/office/officeart/2005/8/layout/default"/>
    <dgm:cxn modelId="{798F41B7-2FE0-4558-861F-5A999CCCE1BF}" type="presParOf" srcId="{8E52940E-8D94-48A0-BDBC-C02BA53A0271}" destId="{507DEA23-3C64-4500-AB5E-6752B66264F9}" srcOrd="13" destOrd="0" presId="urn:microsoft.com/office/officeart/2005/8/layout/default"/>
    <dgm:cxn modelId="{99E69311-3B6D-47D5-A762-60196737773F}" type="presParOf" srcId="{8E52940E-8D94-48A0-BDBC-C02BA53A0271}" destId="{99170641-2AE4-4469-AF26-912D97D8A11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9AB743-30EB-4447-BEEE-C6892FD8D0A8}" type="doc">
      <dgm:prSet loTypeId="urn:microsoft.com/office/officeart/2005/8/layout/vList2" loCatId="list" qsTypeId="urn:microsoft.com/office/officeart/2005/8/quickstyle/3d1" qsCatId="3D" csTypeId="urn:microsoft.com/office/officeart/2005/8/colors/accent2_5" csCatId="accent2"/>
      <dgm:spPr/>
      <dgm:t>
        <a:bodyPr/>
        <a:lstStyle/>
        <a:p>
          <a:endParaRPr lang="ru-RU"/>
        </a:p>
      </dgm:t>
    </dgm:pt>
    <dgm:pt modelId="{5092A559-45D7-4516-B871-E1FAF97A25AA}">
      <dgm:prSet/>
      <dgm:spPr/>
      <dgm:t>
        <a:bodyPr/>
        <a:lstStyle/>
        <a:p>
          <a:pPr rtl="0"/>
          <a:r>
            <a:rPr lang="uk-UA" smtClean="0"/>
            <a:t>Згідно до положення Конвенції, не повинно бути ніяких обмежень на право постачання послуг на території держав-членів щодо фізичних осіб, товариств або фірм держав-членів.</a:t>
          </a:r>
          <a:endParaRPr lang="ru-RU"/>
        </a:p>
      </dgm:t>
    </dgm:pt>
    <dgm:pt modelId="{BB37C635-8A46-461E-A4BA-8C8F38B743C0}" type="parTrans" cxnId="{0A0EA55C-5BE8-4507-8AFF-94387D9D56CA}">
      <dgm:prSet/>
      <dgm:spPr/>
      <dgm:t>
        <a:bodyPr/>
        <a:lstStyle/>
        <a:p>
          <a:endParaRPr lang="ru-RU"/>
        </a:p>
      </dgm:t>
    </dgm:pt>
    <dgm:pt modelId="{FEE3B530-72F5-4E36-99DE-5D0648F3D66B}" type="sibTrans" cxnId="{0A0EA55C-5BE8-4507-8AFF-94387D9D56CA}">
      <dgm:prSet/>
      <dgm:spPr/>
      <dgm:t>
        <a:bodyPr/>
        <a:lstStyle/>
        <a:p>
          <a:endParaRPr lang="ru-RU"/>
        </a:p>
      </dgm:t>
    </dgm:pt>
    <dgm:pt modelId="{099F92E0-232B-40A5-A3D6-BD3E2BB06D7A}">
      <dgm:prSet/>
      <dgm:spPr/>
      <dgm:t>
        <a:bodyPr/>
        <a:lstStyle/>
        <a:p>
          <a:pPr rtl="0"/>
          <a:r>
            <a:rPr lang="uk-UA" smtClean="0"/>
            <a:t>Вільне пересування послуг - є одним з головних проривів і важливим фактором в ЄЕП</a:t>
          </a:r>
          <a:endParaRPr lang="ru-RU"/>
        </a:p>
      </dgm:t>
    </dgm:pt>
    <dgm:pt modelId="{64988665-6C8B-4BFA-B9E3-60B2B90B3D9F}" type="parTrans" cxnId="{3E18B5EE-80AB-4F26-B355-C1AB2D441736}">
      <dgm:prSet/>
      <dgm:spPr/>
      <dgm:t>
        <a:bodyPr/>
        <a:lstStyle/>
        <a:p>
          <a:endParaRPr lang="ru-RU"/>
        </a:p>
      </dgm:t>
    </dgm:pt>
    <dgm:pt modelId="{7595057F-F1B7-4D36-850E-70DC147F1F83}" type="sibTrans" cxnId="{3E18B5EE-80AB-4F26-B355-C1AB2D441736}">
      <dgm:prSet/>
      <dgm:spPr/>
      <dgm:t>
        <a:bodyPr/>
        <a:lstStyle/>
        <a:p>
          <a:endParaRPr lang="ru-RU"/>
        </a:p>
      </dgm:t>
    </dgm:pt>
    <dgm:pt modelId="{068E1355-81E3-4B69-98CD-BF586AFFD276}" type="pres">
      <dgm:prSet presAssocID="{D89AB743-30EB-4447-BEEE-C6892FD8D0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00B57E-0AA8-403C-93C5-DCF86CDFFEB1}" type="pres">
      <dgm:prSet presAssocID="{5092A559-45D7-4516-B871-E1FAF97A25A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714D3C-553F-4117-910C-D26F3857B539}" type="pres">
      <dgm:prSet presAssocID="{FEE3B530-72F5-4E36-99DE-5D0648F3D66B}" presName="spacer" presStyleCnt="0"/>
      <dgm:spPr/>
    </dgm:pt>
    <dgm:pt modelId="{A8686F15-499A-4B02-A79E-F00C27180D94}" type="pres">
      <dgm:prSet presAssocID="{099F92E0-232B-40A5-A3D6-BD3E2BB06D7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D7DB1D-D62A-49EB-B567-0A09EB43CCA7}" type="presOf" srcId="{D89AB743-30EB-4447-BEEE-C6892FD8D0A8}" destId="{068E1355-81E3-4B69-98CD-BF586AFFD276}" srcOrd="0" destOrd="0" presId="urn:microsoft.com/office/officeart/2005/8/layout/vList2"/>
    <dgm:cxn modelId="{3E18B5EE-80AB-4F26-B355-C1AB2D441736}" srcId="{D89AB743-30EB-4447-BEEE-C6892FD8D0A8}" destId="{099F92E0-232B-40A5-A3D6-BD3E2BB06D7A}" srcOrd="1" destOrd="0" parTransId="{64988665-6C8B-4BFA-B9E3-60B2B90B3D9F}" sibTransId="{7595057F-F1B7-4D36-850E-70DC147F1F83}"/>
    <dgm:cxn modelId="{8DC8C414-7548-40BB-94D7-8A7E25F79929}" type="presOf" srcId="{099F92E0-232B-40A5-A3D6-BD3E2BB06D7A}" destId="{A8686F15-499A-4B02-A79E-F00C27180D94}" srcOrd="0" destOrd="0" presId="urn:microsoft.com/office/officeart/2005/8/layout/vList2"/>
    <dgm:cxn modelId="{83EEB780-95AA-4E63-8B93-B66B2DDD37E4}" type="presOf" srcId="{5092A559-45D7-4516-B871-E1FAF97A25AA}" destId="{FB00B57E-0AA8-403C-93C5-DCF86CDFFEB1}" srcOrd="0" destOrd="0" presId="urn:microsoft.com/office/officeart/2005/8/layout/vList2"/>
    <dgm:cxn modelId="{0A0EA55C-5BE8-4507-8AFF-94387D9D56CA}" srcId="{D89AB743-30EB-4447-BEEE-C6892FD8D0A8}" destId="{5092A559-45D7-4516-B871-E1FAF97A25AA}" srcOrd="0" destOrd="0" parTransId="{BB37C635-8A46-461E-A4BA-8C8F38B743C0}" sibTransId="{FEE3B530-72F5-4E36-99DE-5D0648F3D66B}"/>
    <dgm:cxn modelId="{0CA084D1-99DF-4F61-878B-563E0FD00F51}" type="presParOf" srcId="{068E1355-81E3-4B69-98CD-BF586AFFD276}" destId="{FB00B57E-0AA8-403C-93C5-DCF86CDFFEB1}" srcOrd="0" destOrd="0" presId="urn:microsoft.com/office/officeart/2005/8/layout/vList2"/>
    <dgm:cxn modelId="{BA0454E7-521E-464C-9EE3-68BF0782B860}" type="presParOf" srcId="{068E1355-81E3-4B69-98CD-BF586AFFD276}" destId="{30714D3C-553F-4117-910C-D26F3857B539}" srcOrd="1" destOrd="0" presId="urn:microsoft.com/office/officeart/2005/8/layout/vList2"/>
    <dgm:cxn modelId="{5C7616DC-C48C-4BF2-9A87-2AF97ED44B77}" type="presParOf" srcId="{068E1355-81E3-4B69-98CD-BF586AFFD276}" destId="{A8686F15-499A-4B02-A79E-F00C27180D9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7014E6-9E92-46E4-9BB5-195F6FC249FB}" type="doc">
      <dgm:prSet loTypeId="urn:microsoft.com/office/officeart/2005/8/layout/vList2" loCatId="list" qsTypeId="urn:microsoft.com/office/officeart/2005/8/quickstyle/3d1" qsCatId="3D" csTypeId="urn:microsoft.com/office/officeart/2005/8/colors/accent1_4" csCatId="accent1"/>
      <dgm:spPr/>
      <dgm:t>
        <a:bodyPr/>
        <a:lstStyle/>
        <a:p>
          <a:endParaRPr lang="ru-RU"/>
        </a:p>
      </dgm:t>
    </dgm:pt>
    <dgm:pt modelId="{E5AFCFC6-32EB-4066-9BBE-E0292A86FEF7}">
      <dgm:prSet/>
      <dgm:spPr/>
      <dgm:t>
        <a:bodyPr/>
        <a:lstStyle/>
        <a:p>
          <a:pPr rtl="0"/>
          <a:r>
            <a:rPr lang="uk-UA" smtClean="0"/>
            <a:t>Основні напрямки послуг, які охоплює угода про ЄЕП це:</a:t>
          </a:r>
          <a:endParaRPr lang="ru-RU"/>
        </a:p>
      </dgm:t>
    </dgm:pt>
    <dgm:pt modelId="{6447C68D-F4B6-4583-851E-672905E1BFC2}" type="parTrans" cxnId="{E7E6C61D-EE36-4960-8C1A-28F1A8C2A5C9}">
      <dgm:prSet/>
      <dgm:spPr/>
      <dgm:t>
        <a:bodyPr/>
        <a:lstStyle/>
        <a:p>
          <a:endParaRPr lang="ru-RU"/>
        </a:p>
      </dgm:t>
    </dgm:pt>
    <dgm:pt modelId="{BE935C0A-F94B-4A45-B791-BF917C0F7840}" type="sibTrans" cxnId="{E7E6C61D-EE36-4960-8C1A-28F1A8C2A5C9}">
      <dgm:prSet/>
      <dgm:spPr/>
      <dgm:t>
        <a:bodyPr/>
        <a:lstStyle/>
        <a:p>
          <a:endParaRPr lang="ru-RU"/>
        </a:p>
      </dgm:t>
    </dgm:pt>
    <dgm:pt modelId="{80834036-AA10-492D-9070-560ED994C29A}">
      <dgm:prSet/>
      <dgm:spPr/>
      <dgm:t>
        <a:bodyPr/>
        <a:lstStyle/>
        <a:p>
          <a:pPr rtl="0"/>
          <a:r>
            <a:rPr lang="uk-UA" smtClean="0"/>
            <a:t>електронні комунікації, інформаційні послуги, аудіовізуальні послуги;</a:t>
          </a:r>
          <a:endParaRPr lang="ru-RU"/>
        </a:p>
      </dgm:t>
    </dgm:pt>
    <dgm:pt modelId="{F6D565E0-F8DE-47DC-8627-DCE1B00D2397}" type="parTrans" cxnId="{961AA992-D29F-4A8E-9A8B-377A5A1D23A9}">
      <dgm:prSet/>
      <dgm:spPr/>
      <dgm:t>
        <a:bodyPr/>
        <a:lstStyle/>
        <a:p>
          <a:endParaRPr lang="ru-RU"/>
        </a:p>
      </dgm:t>
    </dgm:pt>
    <dgm:pt modelId="{57692D4F-6DE1-4A9A-B3F4-131D8B7CA63D}" type="sibTrans" cxnId="{961AA992-D29F-4A8E-9A8B-377A5A1D23A9}">
      <dgm:prSet/>
      <dgm:spPr/>
      <dgm:t>
        <a:bodyPr/>
        <a:lstStyle/>
        <a:p>
          <a:endParaRPr lang="ru-RU"/>
        </a:p>
      </dgm:t>
    </dgm:pt>
    <dgm:pt modelId="{FF009FA8-5933-46D4-83C3-A0EDC6C6DB6A}">
      <dgm:prSet/>
      <dgm:spPr/>
      <dgm:t>
        <a:bodyPr/>
        <a:lstStyle/>
        <a:p>
          <a:pPr rtl="0"/>
          <a:r>
            <a:rPr lang="uk-UA" smtClean="0"/>
            <a:t>фінансові послуги;</a:t>
          </a:r>
          <a:endParaRPr lang="ru-RU"/>
        </a:p>
      </dgm:t>
    </dgm:pt>
    <dgm:pt modelId="{043FC3F3-AFAD-4F17-9527-712F1A8A8B03}" type="parTrans" cxnId="{8C9183D1-290D-4E5A-AB1E-E8677765781C}">
      <dgm:prSet/>
      <dgm:spPr/>
      <dgm:t>
        <a:bodyPr/>
        <a:lstStyle/>
        <a:p>
          <a:endParaRPr lang="ru-RU"/>
        </a:p>
      </dgm:t>
    </dgm:pt>
    <dgm:pt modelId="{2613C20A-23E7-4DFC-8DEC-F7749323D14A}" type="sibTrans" cxnId="{8C9183D1-290D-4E5A-AB1E-E8677765781C}">
      <dgm:prSet/>
      <dgm:spPr/>
      <dgm:t>
        <a:bodyPr/>
        <a:lstStyle/>
        <a:p>
          <a:endParaRPr lang="ru-RU"/>
        </a:p>
      </dgm:t>
    </dgm:pt>
    <dgm:pt modelId="{CDCCAB75-A581-47A3-A26E-5B81CB7AC496}">
      <dgm:prSet/>
      <dgm:spPr/>
      <dgm:t>
        <a:bodyPr/>
        <a:lstStyle/>
        <a:p>
          <a:pPr rtl="0"/>
          <a:r>
            <a:rPr lang="uk-UA" smtClean="0"/>
            <a:t>почтові послуги;</a:t>
          </a:r>
          <a:endParaRPr lang="ru-RU"/>
        </a:p>
      </dgm:t>
    </dgm:pt>
    <dgm:pt modelId="{9ABB0036-E097-453B-85F4-D8530C6DF489}" type="parTrans" cxnId="{A10B3F40-26C2-432B-A873-2F33C481221A}">
      <dgm:prSet/>
      <dgm:spPr/>
      <dgm:t>
        <a:bodyPr/>
        <a:lstStyle/>
        <a:p>
          <a:endParaRPr lang="ru-RU"/>
        </a:p>
      </dgm:t>
    </dgm:pt>
    <dgm:pt modelId="{D3D350B6-84A4-45AF-9A16-F061EEA075BC}" type="sibTrans" cxnId="{A10B3F40-26C2-432B-A873-2F33C481221A}">
      <dgm:prSet/>
      <dgm:spPr/>
      <dgm:t>
        <a:bodyPr/>
        <a:lstStyle/>
        <a:p>
          <a:endParaRPr lang="ru-RU"/>
        </a:p>
      </dgm:t>
    </dgm:pt>
    <dgm:pt modelId="{83FC0AF9-4258-4782-A0F9-EDF7F613D886}">
      <dgm:prSet/>
      <dgm:spPr/>
      <dgm:t>
        <a:bodyPr/>
        <a:lstStyle/>
        <a:p>
          <a:pPr rtl="0"/>
          <a:r>
            <a:rPr lang="uk-UA" smtClean="0"/>
            <a:t>транспорт.</a:t>
          </a:r>
          <a:endParaRPr lang="ru-RU"/>
        </a:p>
      </dgm:t>
    </dgm:pt>
    <dgm:pt modelId="{86E9E9DD-A885-42BD-BE93-ABC73E6000A2}" type="parTrans" cxnId="{05A3B3B2-EE62-4EF8-83B8-DD155BFB3FF1}">
      <dgm:prSet/>
      <dgm:spPr/>
      <dgm:t>
        <a:bodyPr/>
        <a:lstStyle/>
        <a:p>
          <a:endParaRPr lang="ru-RU"/>
        </a:p>
      </dgm:t>
    </dgm:pt>
    <dgm:pt modelId="{3AD068C6-7003-4E13-9319-E8322980668C}" type="sibTrans" cxnId="{05A3B3B2-EE62-4EF8-83B8-DD155BFB3FF1}">
      <dgm:prSet/>
      <dgm:spPr/>
      <dgm:t>
        <a:bodyPr/>
        <a:lstStyle/>
        <a:p>
          <a:endParaRPr lang="ru-RU"/>
        </a:p>
      </dgm:t>
    </dgm:pt>
    <dgm:pt modelId="{E22AB1B4-9BF3-4F58-9512-47ADE72F3250}" type="pres">
      <dgm:prSet presAssocID="{737014E6-9E92-46E4-9BB5-195F6FC249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E501A7-CBE1-40E3-89B2-1B1153C7E13A}" type="pres">
      <dgm:prSet presAssocID="{E5AFCFC6-32EB-4066-9BBE-E0292A86FEF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7FCBA-3E63-4AAC-8FC2-D9284C48DDBE}" type="pres">
      <dgm:prSet presAssocID="{E5AFCFC6-32EB-4066-9BBE-E0292A86FEF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9183D1-290D-4E5A-AB1E-E8677765781C}" srcId="{E5AFCFC6-32EB-4066-9BBE-E0292A86FEF7}" destId="{FF009FA8-5933-46D4-83C3-A0EDC6C6DB6A}" srcOrd="1" destOrd="0" parTransId="{043FC3F3-AFAD-4F17-9527-712F1A8A8B03}" sibTransId="{2613C20A-23E7-4DFC-8DEC-F7749323D14A}"/>
    <dgm:cxn modelId="{05A3B3B2-EE62-4EF8-83B8-DD155BFB3FF1}" srcId="{E5AFCFC6-32EB-4066-9BBE-E0292A86FEF7}" destId="{83FC0AF9-4258-4782-A0F9-EDF7F613D886}" srcOrd="3" destOrd="0" parTransId="{86E9E9DD-A885-42BD-BE93-ABC73E6000A2}" sibTransId="{3AD068C6-7003-4E13-9319-E8322980668C}"/>
    <dgm:cxn modelId="{CD01760F-419E-46FF-A3A1-72996BB0F8BD}" type="presOf" srcId="{E5AFCFC6-32EB-4066-9BBE-E0292A86FEF7}" destId="{44E501A7-CBE1-40E3-89B2-1B1153C7E13A}" srcOrd="0" destOrd="0" presId="urn:microsoft.com/office/officeart/2005/8/layout/vList2"/>
    <dgm:cxn modelId="{E7E6C61D-EE36-4960-8C1A-28F1A8C2A5C9}" srcId="{737014E6-9E92-46E4-9BB5-195F6FC249FB}" destId="{E5AFCFC6-32EB-4066-9BBE-E0292A86FEF7}" srcOrd="0" destOrd="0" parTransId="{6447C68D-F4B6-4583-851E-672905E1BFC2}" sibTransId="{BE935C0A-F94B-4A45-B791-BF917C0F7840}"/>
    <dgm:cxn modelId="{C78803DA-A679-46F1-BA84-100A4A129535}" type="presOf" srcId="{80834036-AA10-492D-9070-560ED994C29A}" destId="{CE57FCBA-3E63-4AAC-8FC2-D9284C48DDBE}" srcOrd="0" destOrd="0" presId="urn:microsoft.com/office/officeart/2005/8/layout/vList2"/>
    <dgm:cxn modelId="{46C5EE47-934B-4C7D-99BA-E56478031F65}" type="presOf" srcId="{FF009FA8-5933-46D4-83C3-A0EDC6C6DB6A}" destId="{CE57FCBA-3E63-4AAC-8FC2-D9284C48DDBE}" srcOrd="0" destOrd="1" presId="urn:microsoft.com/office/officeart/2005/8/layout/vList2"/>
    <dgm:cxn modelId="{CAD57551-BA16-474C-BCD5-213B050D257B}" type="presOf" srcId="{737014E6-9E92-46E4-9BB5-195F6FC249FB}" destId="{E22AB1B4-9BF3-4F58-9512-47ADE72F3250}" srcOrd="0" destOrd="0" presId="urn:microsoft.com/office/officeart/2005/8/layout/vList2"/>
    <dgm:cxn modelId="{A5992DFA-9CF4-484A-B2FA-E8F043EE1812}" type="presOf" srcId="{CDCCAB75-A581-47A3-A26E-5B81CB7AC496}" destId="{CE57FCBA-3E63-4AAC-8FC2-D9284C48DDBE}" srcOrd="0" destOrd="2" presId="urn:microsoft.com/office/officeart/2005/8/layout/vList2"/>
    <dgm:cxn modelId="{961AA992-D29F-4A8E-9A8B-377A5A1D23A9}" srcId="{E5AFCFC6-32EB-4066-9BBE-E0292A86FEF7}" destId="{80834036-AA10-492D-9070-560ED994C29A}" srcOrd="0" destOrd="0" parTransId="{F6D565E0-F8DE-47DC-8627-DCE1B00D2397}" sibTransId="{57692D4F-6DE1-4A9A-B3F4-131D8B7CA63D}"/>
    <dgm:cxn modelId="{A10B3F40-26C2-432B-A873-2F33C481221A}" srcId="{E5AFCFC6-32EB-4066-9BBE-E0292A86FEF7}" destId="{CDCCAB75-A581-47A3-A26E-5B81CB7AC496}" srcOrd="2" destOrd="0" parTransId="{9ABB0036-E097-453B-85F4-D8530C6DF489}" sibTransId="{D3D350B6-84A4-45AF-9A16-F061EEA075BC}"/>
    <dgm:cxn modelId="{D2817605-F01F-4ED4-AEFC-8667F90BD2F3}" type="presOf" srcId="{83FC0AF9-4258-4782-A0F9-EDF7F613D886}" destId="{CE57FCBA-3E63-4AAC-8FC2-D9284C48DDBE}" srcOrd="0" destOrd="3" presId="urn:microsoft.com/office/officeart/2005/8/layout/vList2"/>
    <dgm:cxn modelId="{8AD712AD-0F81-4C99-8F0A-73A3149D3A33}" type="presParOf" srcId="{E22AB1B4-9BF3-4F58-9512-47ADE72F3250}" destId="{44E501A7-CBE1-40E3-89B2-1B1153C7E13A}" srcOrd="0" destOrd="0" presId="urn:microsoft.com/office/officeart/2005/8/layout/vList2"/>
    <dgm:cxn modelId="{3AF6C101-E713-45F9-847B-60BB00020673}" type="presParOf" srcId="{E22AB1B4-9BF3-4F58-9512-47ADE72F3250}" destId="{CE57FCBA-3E63-4AAC-8FC2-D9284C48DDB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54C97-B2E2-45A2-9E01-CCAE82D48691}">
      <dsp:nvSpPr>
        <dsp:cNvPr id="0" name=""/>
        <dsp:cNvSpPr/>
      </dsp:nvSpPr>
      <dsp:spPr>
        <a:xfrm>
          <a:off x="9965" y="452628"/>
          <a:ext cx="1125514" cy="91655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>
              <a:latin typeface="Times New Roman" pitchFamily="18" charset="0"/>
              <a:cs typeface="Times New Roman" pitchFamily="18" charset="0"/>
            </a:rPr>
            <a:t>сприянні економічного розвитку</a:t>
          </a:r>
          <a:endParaRPr lang="ru-RU" sz="1200" kern="1200">
            <a:latin typeface="Times New Roman" pitchFamily="18" charset="0"/>
            <a:cs typeface="Times New Roman" pitchFamily="18" charset="0"/>
          </a:endParaRPr>
        </a:p>
      </dsp:txBody>
      <dsp:txXfrm>
        <a:off x="9965" y="452628"/>
        <a:ext cx="1125514" cy="916555"/>
      </dsp:txXfrm>
    </dsp:sp>
    <dsp:sp modelId="{AFEBF747-BEBC-4589-B226-3E123D8B1DA0}">
      <dsp:nvSpPr>
        <dsp:cNvPr id="0" name=""/>
        <dsp:cNvSpPr/>
      </dsp:nvSpPr>
      <dsp:spPr>
        <a:xfrm>
          <a:off x="1288239" y="452628"/>
          <a:ext cx="1188756" cy="91655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5714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5714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5714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>
              <a:latin typeface="Times New Roman" pitchFamily="18" charset="0"/>
              <a:cs typeface="Times New Roman" pitchFamily="18" charset="0"/>
            </a:rPr>
            <a:t>забезпеченні повної зайнятості</a:t>
          </a:r>
          <a:endParaRPr lang="ru-RU" sz="1200" kern="1200">
            <a:latin typeface="Times New Roman" pitchFamily="18" charset="0"/>
            <a:cs typeface="Times New Roman" pitchFamily="18" charset="0"/>
          </a:endParaRPr>
        </a:p>
      </dsp:txBody>
      <dsp:txXfrm>
        <a:off x="1288239" y="452628"/>
        <a:ext cx="1188756" cy="916555"/>
      </dsp:txXfrm>
    </dsp:sp>
    <dsp:sp modelId="{5E0008E4-539A-43A4-A17D-B0BF6A078356}">
      <dsp:nvSpPr>
        <dsp:cNvPr id="0" name=""/>
        <dsp:cNvSpPr/>
      </dsp:nvSpPr>
      <dsp:spPr>
        <a:xfrm>
          <a:off x="2629755" y="452628"/>
          <a:ext cx="1049562" cy="91655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1429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11429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1429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>
              <a:latin typeface="Times New Roman" pitchFamily="18" charset="0"/>
              <a:cs typeface="Times New Roman" pitchFamily="18" charset="0"/>
            </a:rPr>
            <a:t>підвищенні продуктивності праці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29755" y="452628"/>
        <a:ext cx="1049562" cy="916555"/>
      </dsp:txXfrm>
    </dsp:sp>
    <dsp:sp modelId="{EC1C950C-839F-4A34-969C-3603AF1884FD}">
      <dsp:nvSpPr>
        <dsp:cNvPr id="0" name=""/>
        <dsp:cNvSpPr/>
      </dsp:nvSpPr>
      <dsp:spPr>
        <a:xfrm>
          <a:off x="3832077" y="452628"/>
          <a:ext cx="1053900" cy="91655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7143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17143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714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>
              <a:latin typeface="Times New Roman" pitchFamily="18" charset="0"/>
              <a:cs typeface="Times New Roman" pitchFamily="18" charset="0"/>
            </a:rPr>
            <a:t>раціональному використанні ресурсів</a:t>
          </a:r>
          <a:endParaRPr lang="ru-RU" sz="1200" kern="1200">
            <a:latin typeface="Times New Roman" pitchFamily="18" charset="0"/>
            <a:cs typeface="Times New Roman" pitchFamily="18" charset="0"/>
          </a:endParaRPr>
        </a:p>
      </dsp:txBody>
      <dsp:txXfrm>
        <a:off x="3832077" y="452628"/>
        <a:ext cx="1053900" cy="916555"/>
      </dsp:txXfrm>
    </dsp:sp>
    <dsp:sp modelId="{4E5B8CDB-44D8-4916-93E6-9EF6AEED942D}">
      <dsp:nvSpPr>
        <dsp:cNvPr id="0" name=""/>
        <dsp:cNvSpPr/>
      </dsp:nvSpPr>
      <dsp:spPr>
        <a:xfrm>
          <a:off x="3824" y="1521942"/>
          <a:ext cx="1527591" cy="91655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2857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2857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285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>
              <a:latin typeface="Times New Roman" pitchFamily="18" charset="0"/>
              <a:cs typeface="Times New Roman" pitchFamily="18" charset="0"/>
            </a:rPr>
            <a:t>фінансовій стабільності, зростанні рівня життя на території країн-членів</a:t>
          </a:r>
          <a:endParaRPr lang="ru-RU" sz="1200" kern="1200">
            <a:latin typeface="Times New Roman" pitchFamily="18" charset="0"/>
            <a:cs typeface="Times New Roman" pitchFamily="18" charset="0"/>
          </a:endParaRPr>
        </a:p>
      </dsp:txBody>
      <dsp:txXfrm>
        <a:off x="3824" y="1521942"/>
        <a:ext cx="1527591" cy="916555"/>
      </dsp:txXfrm>
    </dsp:sp>
    <dsp:sp modelId="{212894AA-531B-4876-9CE5-75CA31BDAAAB}">
      <dsp:nvSpPr>
        <dsp:cNvPr id="0" name=""/>
        <dsp:cNvSpPr/>
      </dsp:nvSpPr>
      <dsp:spPr>
        <a:xfrm>
          <a:off x="1684176" y="1521942"/>
          <a:ext cx="1527591" cy="91655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8571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8571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8571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>
              <a:latin typeface="Times New Roman" pitchFamily="18" charset="0"/>
              <a:cs typeface="Times New Roman" pitchFamily="18" charset="0"/>
            </a:rPr>
            <a:t>забезпеченні цивілізованих умов конкуренції у торгівлі між країнами-членами</a:t>
          </a:r>
          <a:endParaRPr lang="ru-RU" sz="1200" kern="1200">
            <a:latin typeface="Times New Roman" pitchFamily="18" charset="0"/>
            <a:cs typeface="Times New Roman" pitchFamily="18" charset="0"/>
          </a:endParaRPr>
        </a:p>
      </dsp:txBody>
      <dsp:txXfrm>
        <a:off x="1684176" y="1521942"/>
        <a:ext cx="1527591" cy="916555"/>
      </dsp:txXfrm>
    </dsp:sp>
    <dsp:sp modelId="{FA323080-9D10-47AE-9031-755C42BFBE41}">
      <dsp:nvSpPr>
        <dsp:cNvPr id="0" name=""/>
        <dsp:cNvSpPr/>
      </dsp:nvSpPr>
      <dsp:spPr>
        <a:xfrm>
          <a:off x="3364527" y="1521942"/>
          <a:ext cx="1527591" cy="91655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4286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34286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4286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>
              <a:latin typeface="Times New Roman" pitchFamily="18" charset="0"/>
              <a:cs typeface="Times New Roman" pitchFamily="18" charset="0"/>
            </a:rPr>
            <a:t>ліквідації нерівності у постачанні сировини, що виробляється на території ЗВТ</a:t>
          </a:r>
          <a:endParaRPr lang="ru-RU" sz="1200" kern="1200">
            <a:latin typeface="Times New Roman" pitchFamily="18" charset="0"/>
            <a:cs typeface="Times New Roman" pitchFamily="18" charset="0"/>
          </a:endParaRPr>
        </a:p>
      </dsp:txBody>
      <dsp:txXfrm>
        <a:off x="3364527" y="1521942"/>
        <a:ext cx="1527591" cy="916555"/>
      </dsp:txXfrm>
    </dsp:sp>
    <dsp:sp modelId="{99170641-2AE4-4469-AF26-912D97D8A113}">
      <dsp:nvSpPr>
        <dsp:cNvPr id="0" name=""/>
        <dsp:cNvSpPr/>
      </dsp:nvSpPr>
      <dsp:spPr>
        <a:xfrm>
          <a:off x="1684176" y="2591256"/>
          <a:ext cx="1527591" cy="916555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>
              <a:latin typeface="Times New Roman" pitchFamily="18" charset="0"/>
              <a:cs typeface="Times New Roman" pitchFamily="18" charset="0"/>
            </a:rPr>
            <a:t>сприянні гармонічному розвитку і зростанню світової торгівлі за допомогою ліквідації торгівельних бар'єрів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84176" y="2591256"/>
        <a:ext cx="1527591" cy="9165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0B57E-0AA8-403C-93C5-DCF86CDFFEB1}">
      <dsp:nvSpPr>
        <dsp:cNvPr id="0" name=""/>
        <dsp:cNvSpPr/>
      </dsp:nvSpPr>
      <dsp:spPr>
        <a:xfrm>
          <a:off x="0" y="176635"/>
          <a:ext cx="4392488" cy="19188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/>
            <a:t>Згідно до положення Конвенції, не повинно бути ніяких обмежень на право постачання послуг на території держав-членів щодо фізичних осіб, товариств або фірм держав-членів.</a:t>
          </a:r>
          <a:endParaRPr lang="ru-RU" sz="2000" kern="1200"/>
        </a:p>
      </dsp:txBody>
      <dsp:txXfrm>
        <a:off x="93668" y="270303"/>
        <a:ext cx="4205152" cy="1731464"/>
      </dsp:txXfrm>
    </dsp:sp>
    <dsp:sp modelId="{A8686F15-499A-4B02-A79E-F00C27180D94}">
      <dsp:nvSpPr>
        <dsp:cNvPr id="0" name=""/>
        <dsp:cNvSpPr/>
      </dsp:nvSpPr>
      <dsp:spPr>
        <a:xfrm>
          <a:off x="0" y="2153036"/>
          <a:ext cx="4392488" cy="19188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/>
            <a:t>Вільне пересування послуг - є одним з головних проривів і важливим фактором в ЄЕП</a:t>
          </a:r>
          <a:endParaRPr lang="ru-RU" sz="2000" kern="1200"/>
        </a:p>
      </dsp:txBody>
      <dsp:txXfrm>
        <a:off x="93668" y="2246704"/>
        <a:ext cx="4205152" cy="17314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501A7-CBE1-40E3-89B2-1B1153C7E13A}">
      <dsp:nvSpPr>
        <dsp:cNvPr id="0" name=""/>
        <dsp:cNvSpPr/>
      </dsp:nvSpPr>
      <dsp:spPr>
        <a:xfrm>
          <a:off x="0" y="1247"/>
          <a:ext cx="4244280" cy="163215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smtClean="0"/>
            <a:t>Основні напрямки послуг, які охоплює угода про ЄЕП це:</a:t>
          </a:r>
          <a:endParaRPr lang="ru-RU" sz="3100" kern="1200"/>
        </a:p>
      </dsp:txBody>
      <dsp:txXfrm>
        <a:off x="79675" y="80922"/>
        <a:ext cx="4084930" cy="1472800"/>
      </dsp:txXfrm>
    </dsp:sp>
    <dsp:sp modelId="{CE57FCBA-3E63-4AAC-8FC2-D9284C48DDBE}">
      <dsp:nvSpPr>
        <dsp:cNvPr id="0" name=""/>
        <dsp:cNvSpPr/>
      </dsp:nvSpPr>
      <dsp:spPr>
        <a:xfrm>
          <a:off x="0" y="1633397"/>
          <a:ext cx="4244280" cy="2181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756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400" kern="1200" smtClean="0"/>
            <a:t>електронні комунікації, інформаційні послуги, аудіовізуальні послуги;</a:t>
          </a:r>
          <a:endParaRPr lang="ru-R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400" kern="1200" smtClean="0"/>
            <a:t>фінансові послуги;</a:t>
          </a:r>
          <a:endParaRPr lang="ru-R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400" kern="1200" smtClean="0"/>
            <a:t>почтові послуги;</a:t>
          </a:r>
          <a:endParaRPr lang="ru-R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400" kern="1200" smtClean="0"/>
            <a:t>транспорт.</a:t>
          </a:r>
          <a:endParaRPr lang="ru-RU" sz="2400" kern="1200"/>
        </a:p>
      </dsp:txBody>
      <dsp:txXfrm>
        <a:off x="0" y="1633397"/>
        <a:ext cx="4244280" cy="2181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470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66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4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623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04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81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0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98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80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92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0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3479"/>
            <a:ext cx="7772400" cy="2576860"/>
          </a:xfrm>
        </p:spPr>
        <p:txBody>
          <a:bodyPr/>
          <a:lstStyle/>
          <a:p>
            <a:r>
              <a:rPr lang="uk-UA" sz="1800" dirty="0" smtClean="0">
                <a:solidFill>
                  <a:schemeClr val="tx2"/>
                </a:solidFill>
              </a:rPr>
              <a:t>Запорізький національний університет</a:t>
            </a:r>
            <a:r>
              <a:rPr lang="en-US" sz="1800" dirty="0" smtClean="0">
                <a:solidFill>
                  <a:schemeClr val="tx2"/>
                </a:solidFill>
              </a:rPr>
              <a:t/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ru-RU" sz="1800" dirty="0" smtClean="0">
                <a:solidFill>
                  <a:schemeClr val="tx2"/>
                </a:solidFill>
              </a:rPr>
              <a:t>Кафедра </a:t>
            </a:r>
            <a:r>
              <a:rPr lang="ru-RU" sz="1800" dirty="0" err="1">
                <a:solidFill>
                  <a:schemeClr val="tx2"/>
                </a:solidFill>
              </a:rPr>
              <a:t>міжнародної</a:t>
            </a:r>
            <a:r>
              <a:rPr lang="ru-RU" sz="1800" dirty="0">
                <a:solidFill>
                  <a:schemeClr val="tx2"/>
                </a:solidFill>
              </a:rPr>
              <a:t> </a:t>
            </a:r>
            <a:r>
              <a:rPr lang="ru-RU" sz="1800" dirty="0" err="1" smtClean="0">
                <a:solidFill>
                  <a:schemeClr val="tx2"/>
                </a:solidFill>
              </a:rPr>
              <a:t>економіки</a:t>
            </a:r>
            <a:r>
              <a:rPr lang="ru-RU" sz="1800" dirty="0" smtClean="0">
                <a:solidFill>
                  <a:schemeClr val="tx2"/>
                </a:solidFill>
              </a:rPr>
              <a:t>, </a:t>
            </a:r>
            <a:r>
              <a:rPr lang="ru-RU" sz="1800" dirty="0" err="1" smtClean="0">
                <a:solidFill>
                  <a:schemeClr val="tx2"/>
                </a:solidFill>
              </a:rPr>
              <a:t>природних</a:t>
            </a:r>
            <a:r>
              <a:rPr lang="ru-RU" sz="1800" dirty="0" smtClean="0">
                <a:solidFill>
                  <a:schemeClr val="tx2"/>
                </a:solidFill>
              </a:rPr>
              <a:t> </a:t>
            </a:r>
            <a:r>
              <a:rPr lang="ru-RU" sz="1800" dirty="0" err="1" smtClean="0">
                <a:solidFill>
                  <a:schemeClr val="tx2"/>
                </a:solidFill>
              </a:rPr>
              <a:t>ресурсів</a:t>
            </a:r>
            <a:r>
              <a:rPr lang="ru-RU" sz="1800" dirty="0" smtClean="0">
                <a:solidFill>
                  <a:schemeClr val="tx2"/>
                </a:solidFill>
              </a:rPr>
              <a:t> та </a:t>
            </a:r>
            <a:r>
              <a:rPr lang="ru-RU" sz="1800" dirty="0" err="1" smtClean="0">
                <a:solidFill>
                  <a:schemeClr val="tx2"/>
                </a:solidFill>
              </a:rPr>
              <a:t>економіки</a:t>
            </a:r>
            <a:r>
              <a:rPr lang="ru-RU" sz="1800" dirty="0" smtClean="0">
                <a:solidFill>
                  <a:schemeClr val="tx2"/>
                </a:solidFill>
              </a:rPr>
              <a:t> </a:t>
            </a:r>
            <a:r>
              <a:rPr lang="ru-RU" sz="1800" dirty="0" err="1" smtClean="0">
                <a:solidFill>
                  <a:schemeClr val="tx2"/>
                </a:solidFill>
              </a:rPr>
              <a:t>міжнародного</a:t>
            </a:r>
            <a:r>
              <a:rPr lang="ru-RU" sz="1800" dirty="0" smtClean="0">
                <a:solidFill>
                  <a:schemeClr val="tx2"/>
                </a:solidFill>
              </a:rPr>
              <a:t> туризму</a:t>
            </a:r>
            <a:r>
              <a:rPr lang="ru-RU" sz="1800" dirty="0" smtClean="0">
                <a:solidFill>
                  <a:schemeClr val="tx2"/>
                </a:solidFill>
              </a:rPr>
              <a:t/>
            </a:r>
            <a:br>
              <a:rPr lang="ru-RU" sz="1800" dirty="0" smtClean="0">
                <a:solidFill>
                  <a:schemeClr val="tx2"/>
                </a:solidFill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uk-UA" sz="1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Лекція</a:t>
            </a:r>
            <a:br>
              <a:rPr lang="uk-UA" sz="1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uk-UA" sz="1800" b="1" dirty="0" smtClean="0"/>
              <a:t>«Міжнародні організації ОЕСР, ЕАВТ, ОБСЄ»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1269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0625" t="27936" r="29610" b="26168"/>
          <a:stretch/>
        </p:blipFill>
        <p:spPr bwMode="auto">
          <a:xfrm>
            <a:off x="0" y="51470"/>
            <a:ext cx="9144000" cy="50920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85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0305" t="28506" r="28488" b="27309"/>
          <a:stretch/>
        </p:blipFill>
        <p:spPr bwMode="auto">
          <a:xfrm>
            <a:off x="0" y="0"/>
            <a:ext cx="9143999" cy="5236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022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0465" t="29647" r="29610" b="27024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92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1107" t="28505" r="28648" b="3044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6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СТРУКТУРА ОЕСР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0625" t="29647" r="29289" b="27879"/>
          <a:stretch/>
        </p:blipFill>
        <p:spPr bwMode="auto">
          <a:xfrm>
            <a:off x="683568" y="987574"/>
            <a:ext cx="8460432" cy="4155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79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0785" t="30216" r="29449" b="21323"/>
          <a:stretch/>
        </p:blipFill>
        <p:spPr bwMode="auto">
          <a:xfrm>
            <a:off x="251520" y="0"/>
            <a:ext cx="889248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668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9984" t="29076" r="29129" b="21893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97961" y="4571697"/>
            <a:ext cx="2840022" cy="555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OECD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53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1107" t="29362" r="29289" b="38141"/>
          <a:stretch/>
        </p:blipFill>
        <p:spPr bwMode="auto">
          <a:xfrm>
            <a:off x="0" y="51470"/>
            <a:ext cx="9144000" cy="5092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17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795886"/>
            <a:ext cx="8229600" cy="1433314"/>
          </a:xfrm>
        </p:spPr>
        <p:txBody>
          <a:bodyPr/>
          <a:lstStyle/>
          <a:p>
            <a:r>
              <a:rPr lang="ru-RU" sz="2800" dirty="0" smtClean="0"/>
              <a:t>Головна </a:t>
            </a:r>
            <a:r>
              <a:rPr lang="ru-RU" sz="2800" dirty="0" err="1" smtClean="0"/>
              <a:t>вимога</a:t>
            </a:r>
            <a:r>
              <a:rPr lang="ru-RU" sz="2800" dirty="0" smtClean="0"/>
              <a:t> для членства-</a:t>
            </a:r>
            <a:r>
              <a:rPr lang="ru-RU" sz="2800" dirty="0" err="1" smtClean="0"/>
              <a:t>дотримання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принципів</a:t>
            </a:r>
            <a:r>
              <a:rPr lang="ru-RU" sz="2800" dirty="0" smtClean="0"/>
              <a:t> </a:t>
            </a:r>
            <a:r>
              <a:rPr lang="ru-RU" sz="2800" dirty="0" err="1" smtClean="0"/>
              <a:t>ринкової</a:t>
            </a:r>
            <a:r>
              <a:rPr lang="ru-RU" sz="2800" dirty="0" smtClean="0"/>
              <a:t> </a:t>
            </a:r>
            <a:r>
              <a:rPr lang="ru-RU" sz="2800" dirty="0" err="1" smtClean="0"/>
              <a:t>економіки</a:t>
            </a:r>
            <a:r>
              <a:rPr lang="ru-RU" sz="2800" dirty="0" smtClean="0"/>
              <a:t> та демократичного </a:t>
            </a:r>
            <a:r>
              <a:rPr lang="ru-RU" sz="2800" dirty="0" err="1" smtClean="0"/>
              <a:t>плюралізму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4313" t="24800" r="29129" b="29019"/>
          <a:stretch/>
        </p:blipFill>
        <p:spPr bwMode="auto">
          <a:xfrm>
            <a:off x="1835696" y="0"/>
            <a:ext cx="5976664" cy="3795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112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1107" t="29077" r="29449" b="258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523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4154" t="23375" r="28968" b="31015"/>
          <a:stretch/>
        </p:blipFill>
        <p:spPr bwMode="auto">
          <a:xfrm>
            <a:off x="395536" y="123478"/>
            <a:ext cx="8640960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379588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ОРГАНІЗАЦІЯ ЕКОНОМІЧНОГО СПІВРОБІТНИЦТВА ТА РОЗВИТКУ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92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30625" t="30787" r="29289" b="26739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476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949947"/>
          </a:xfrm>
        </p:spPr>
        <p:txBody>
          <a:bodyPr/>
          <a:lstStyle/>
          <a:p>
            <a:r>
              <a:rPr lang="uk-UA" dirty="0" smtClean="0"/>
              <a:t>ЄВРОПЕЙСЬКА АСОЦІАЦІЯ ВІЛЬНОЇ ТОРГІВЛІ (ЄАВТ)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31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33"/>
            <a:ext cx="6923112" cy="421555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uk-UA" sz="2000" smtClean="0">
                <a:solidFill>
                  <a:schemeClr val="bg1"/>
                </a:solidFill>
              </a:rPr>
              <a:t>Історія створення Європейської асоціації вільної торгівлі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83518"/>
            <a:ext cx="3960440" cy="465998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Wingdings" pitchFamily="2" charset="2"/>
              <a:buChar char="v"/>
            </a:pPr>
            <a:r>
              <a:rPr lang="uk-UA" sz="16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Європейська асоціація вільної торгівлі (ЄАВТ) є однією з найбільших після Європейського союзу торгово-економічним об’єднанням країн Західної Європи. </a:t>
            </a:r>
          </a:p>
          <a:p>
            <a:pPr algn="just">
              <a:buFont typeface="Wingdings" pitchFamily="2" charset="2"/>
              <a:buChar char="v"/>
            </a:pPr>
            <a:r>
              <a:rPr lang="uk-UA" sz="16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Конвенція про створення ЄАВТ, включає такі країни як Австрія, Великобританія, Данія, Норвегія, Португалія, Швеція та Швейцарія, була підписана 20 листопада 1959 р. </a:t>
            </a:r>
          </a:p>
          <a:p>
            <a:pPr algn="just">
              <a:buFont typeface="Wingdings" pitchFamily="2" charset="2"/>
              <a:buChar char="v"/>
            </a:pPr>
            <a:r>
              <a:rPr lang="uk-UA" sz="16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Пізніше членами ЄАВТ стали: у 1961р. – Фінляндія, у 1970 р. – Ісландія, в 1991 р. – Ліхтенштейн. </a:t>
            </a:r>
          </a:p>
          <a:p>
            <a:pPr algn="just">
              <a:buFont typeface="Wingdings" pitchFamily="2" charset="2"/>
              <a:buChar char="v"/>
            </a:pPr>
            <a:r>
              <a:rPr lang="uk-UA" sz="16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даний момент учасниками ЄАВТ є чотири країни – Ісландія, Ліхтенштейн, Норвегія та Швейцарія.</a:t>
            </a:r>
            <a:endParaRPr lang="ru-RU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69974500"/>
              </p:ext>
            </p:extLst>
          </p:nvPr>
        </p:nvGraphicFramePr>
        <p:xfrm>
          <a:off x="4139952" y="483518"/>
          <a:ext cx="489594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427984" y="4227934"/>
            <a:ext cx="4248472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Цілі створення ЄАВТ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7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83518"/>
            <a:ext cx="8964488" cy="432048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uk-UA" sz="2400" dirty="0" smtClean="0">
                <a:solidFill>
                  <a:schemeClr val="tx1"/>
                </a:solidFill>
              </a:rPr>
              <a:t>Держави ЄАВТ – це високорозвинений багатогалузевий промисловий сектор. Спираючись на Конвенцією ЄАВТ, держави-члени забезпечують повну ліквідацію митних зборів для всіх видів промислових товарів. Найважливіше значення для Ісландії та Норвегії, як для країн засновниць, відіграє сектор рибного господарства. Вільна т</a:t>
            </a:r>
            <a:r>
              <a:rPr lang="ru-RU" sz="2400" dirty="0" smtClean="0">
                <a:solidFill>
                  <a:schemeClr val="tx1"/>
                </a:solidFill>
              </a:rPr>
              <a:t>о</a:t>
            </a:r>
            <a:r>
              <a:rPr lang="uk-UA" sz="2400" dirty="0" err="1" smtClean="0">
                <a:solidFill>
                  <a:schemeClr val="tx1"/>
                </a:solidFill>
              </a:rPr>
              <a:t>ргівля</a:t>
            </a:r>
            <a:r>
              <a:rPr lang="uk-UA" sz="2400" dirty="0" smtClean="0">
                <a:solidFill>
                  <a:schemeClr val="tx1"/>
                </a:solidFill>
              </a:rPr>
              <a:t> в цих </a:t>
            </a:r>
            <a:r>
              <a:rPr lang="uk-UA" sz="2400" dirty="0" err="1" smtClean="0">
                <a:solidFill>
                  <a:schemeClr val="tx1"/>
                </a:solidFill>
              </a:rPr>
              <a:t>пр</a:t>
            </a:r>
            <a:r>
              <a:rPr lang="ru-RU" sz="2400" dirty="0" smtClean="0">
                <a:solidFill>
                  <a:schemeClr val="tx1"/>
                </a:solidFill>
              </a:rPr>
              <a:t>о</a:t>
            </a:r>
            <a:r>
              <a:rPr lang="uk-UA" sz="2400" dirty="0" err="1" smtClean="0">
                <a:solidFill>
                  <a:schemeClr val="tx1"/>
                </a:solidFill>
              </a:rPr>
              <a:t>дуктах</a:t>
            </a:r>
            <a:r>
              <a:rPr lang="uk-UA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с</a:t>
            </a:r>
            <a:r>
              <a:rPr lang="uk-UA" sz="2400" dirty="0" err="1" smtClean="0">
                <a:solidFill>
                  <a:schemeClr val="tx1"/>
                </a:solidFill>
              </a:rPr>
              <a:t>тан</a:t>
            </a:r>
            <a:r>
              <a:rPr lang="ru-RU" sz="2400" dirty="0" smtClean="0">
                <a:solidFill>
                  <a:schemeClr val="tx1"/>
                </a:solidFill>
              </a:rPr>
              <a:t>о</a:t>
            </a:r>
            <a:r>
              <a:rPr lang="uk-UA" sz="2400" dirty="0" err="1" smtClean="0">
                <a:solidFill>
                  <a:schemeClr val="tx1"/>
                </a:solidFill>
              </a:rPr>
              <a:t>вить</a:t>
            </a:r>
            <a:r>
              <a:rPr lang="uk-UA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с</a:t>
            </a:r>
            <a:r>
              <a:rPr lang="uk-UA" sz="2400" dirty="0" err="1" smtClean="0">
                <a:solidFill>
                  <a:schemeClr val="tx1"/>
                </a:solidFill>
              </a:rPr>
              <a:t>уттєвий</a:t>
            </a:r>
            <a:r>
              <a:rPr lang="uk-UA" sz="2400" dirty="0" smtClean="0">
                <a:solidFill>
                  <a:schemeClr val="tx1"/>
                </a:solidFill>
              </a:rPr>
              <a:t> елемент К</a:t>
            </a:r>
            <a:r>
              <a:rPr lang="ru-RU" sz="2400" dirty="0" smtClean="0">
                <a:solidFill>
                  <a:schemeClr val="tx1"/>
                </a:solidFill>
              </a:rPr>
              <a:t>о</a:t>
            </a:r>
            <a:r>
              <a:rPr lang="uk-UA" sz="2400" dirty="0" err="1" smtClean="0">
                <a:solidFill>
                  <a:schemeClr val="tx1"/>
                </a:solidFill>
              </a:rPr>
              <a:t>нвенції</a:t>
            </a:r>
            <a:r>
              <a:rPr lang="uk-UA" sz="2400" dirty="0" smtClean="0">
                <a:solidFill>
                  <a:schemeClr val="tx1"/>
                </a:solidFill>
              </a:rPr>
              <a:t>, </a:t>
            </a:r>
            <a:r>
              <a:rPr lang="uk-UA" sz="2400" dirty="0" err="1" smtClean="0">
                <a:solidFill>
                  <a:schemeClr val="tx1"/>
                </a:solidFill>
              </a:rPr>
              <a:t>якщ</a:t>
            </a:r>
            <a:r>
              <a:rPr lang="ru-RU" sz="2400" dirty="0" smtClean="0">
                <a:solidFill>
                  <a:schemeClr val="tx1"/>
                </a:solidFill>
              </a:rPr>
              <a:t>о</a:t>
            </a:r>
            <a:r>
              <a:rPr lang="uk-UA" sz="2400" dirty="0" smtClean="0">
                <a:solidFill>
                  <a:schemeClr val="tx1"/>
                </a:solidFill>
              </a:rPr>
              <a:t> п</a:t>
            </a:r>
            <a:r>
              <a:rPr lang="ru-RU" sz="2400" dirty="0" smtClean="0">
                <a:solidFill>
                  <a:schemeClr val="tx1"/>
                </a:solidFill>
              </a:rPr>
              <a:t>о</a:t>
            </a:r>
            <a:r>
              <a:rPr lang="uk-UA" sz="2400" dirty="0" err="1" smtClean="0">
                <a:solidFill>
                  <a:schemeClr val="tx1"/>
                </a:solidFill>
              </a:rPr>
              <a:t>рівнювати</a:t>
            </a:r>
            <a:r>
              <a:rPr lang="uk-UA" sz="2400" dirty="0" smtClean="0">
                <a:solidFill>
                  <a:schemeClr val="tx1"/>
                </a:solidFill>
              </a:rPr>
              <a:t> це з </a:t>
            </a:r>
            <a:r>
              <a:rPr lang="ru-RU" sz="2400" dirty="0" smtClean="0">
                <a:solidFill>
                  <a:schemeClr val="tx1"/>
                </a:solidFill>
              </a:rPr>
              <a:t>СО</a:t>
            </a:r>
            <a:r>
              <a:rPr lang="uk-UA" sz="2400" dirty="0" smtClean="0">
                <a:solidFill>
                  <a:schemeClr val="tx1"/>
                </a:solidFill>
              </a:rPr>
              <a:t>Т, то ці </a:t>
            </a:r>
            <a:r>
              <a:rPr lang="uk-UA" sz="2400" dirty="0" err="1" smtClean="0">
                <a:solidFill>
                  <a:schemeClr val="tx1"/>
                </a:solidFill>
              </a:rPr>
              <a:t>пр</a:t>
            </a:r>
            <a:r>
              <a:rPr lang="ru-RU" sz="2400" dirty="0" smtClean="0">
                <a:solidFill>
                  <a:schemeClr val="tx1"/>
                </a:solidFill>
              </a:rPr>
              <a:t>о</a:t>
            </a:r>
            <a:r>
              <a:rPr lang="uk-UA" sz="2400" dirty="0" err="1" smtClean="0">
                <a:solidFill>
                  <a:schemeClr val="tx1"/>
                </a:solidFill>
              </a:rPr>
              <a:t>дукти</a:t>
            </a:r>
            <a:r>
              <a:rPr lang="uk-UA" sz="2400" dirty="0" smtClean="0">
                <a:solidFill>
                  <a:schemeClr val="tx1"/>
                </a:solidFill>
              </a:rPr>
              <a:t> вважають</a:t>
            </a:r>
            <a:r>
              <a:rPr lang="ru-RU" sz="2400" dirty="0" smtClean="0">
                <a:solidFill>
                  <a:schemeClr val="tx1"/>
                </a:solidFill>
              </a:rPr>
              <a:t>с</a:t>
            </a:r>
            <a:r>
              <a:rPr lang="uk-UA" sz="2400" dirty="0" smtClean="0">
                <a:solidFill>
                  <a:schemeClr val="tx1"/>
                </a:solidFill>
              </a:rPr>
              <a:t>я </a:t>
            </a:r>
            <a:r>
              <a:rPr lang="uk-UA" sz="2400" dirty="0" err="1" smtClean="0">
                <a:solidFill>
                  <a:schemeClr val="tx1"/>
                </a:solidFill>
              </a:rPr>
              <a:t>пр</a:t>
            </a:r>
            <a:r>
              <a:rPr lang="ru-RU" sz="2400" dirty="0" smtClean="0">
                <a:solidFill>
                  <a:schemeClr val="tx1"/>
                </a:solidFill>
              </a:rPr>
              <a:t>о</a:t>
            </a:r>
            <a:r>
              <a:rPr lang="uk-UA" sz="2400" dirty="0" smtClean="0">
                <a:solidFill>
                  <a:schemeClr val="tx1"/>
                </a:solidFill>
              </a:rPr>
              <a:t>ми</a:t>
            </a:r>
            <a:r>
              <a:rPr lang="ru-RU" sz="2400" dirty="0" smtClean="0">
                <a:solidFill>
                  <a:schemeClr val="tx1"/>
                </a:solidFill>
              </a:rPr>
              <a:t>с</a:t>
            </a:r>
            <a:r>
              <a:rPr lang="uk-UA" sz="2400" dirty="0" smtClean="0">
                <a:solidFill>
                  <a:schemeClr val="tx1"/>
                </a:solidFill>
              </a:rPr>
              <a:t>л</a:t>
            </a:r>
            <a:r>
              <a:rPr lang="ru-RU" sz="2400" dirty="0" smtClean="0">
                <a:solidFill>
                  <a:schemeClr val="tx1"/>
                </a:solidFill>
              </a:rPr>
              <a:t>о</a:t>
            </a:r>
            <a:r>
              <a:rPr lang="uk-UA" sz="2400" dirty="0" err="1" smtClean="0">
                <a:solidFill>
                  <a:schemeClr val="tx1"/>
                </a:solidFill>
              </a:rPr>
              <a:t>вими</a:t>
            </a:r>
            <a:r>
              <a:rPr lang="uk-UA" sz="2400" dirty="0" smtClean="0">
                <a:solidFill>
                  <a:schemeClr val="tx1"/>
                </a:solidFill>
              </a:rPr>
              <a:t> т</a:t>
            </a:r>
            <a:r>
              <a:rPr lang="ru-RU" sz="2400" dirty="0" smtClean="0">
                <a:solidFill>
                  <a:schemeClr val="tx1"/>
                </a:solidFill>
              </a:rPr>
              <a:t>о</a:t>
            </a:r>
            <a:r>
              <a:rPr lang="uk-UA" sz="2400" dirty="0" err="1" smtClean="0">
                <a:solidFill>
                  <a:schemeClr val="tx1"/>
                </a:solidFill>
              </a:rPr>
              <a:t>варами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933"/>
            <a:ext cx="7380312" cy="421555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uk-UA" sz="200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Переваги та недоліки товарної торгівлі між країнами ЄАВТ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4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297" y="20388"/>
            <a:ext cx="7201999" cy="46313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uk-UA" sz="2400" smtClean="0">
                <a:solidFill>
                  <a:schemeClr val="bg1"/>
                </a:solidFill>
              </a:rPr>
              <a:t>Особливості торгівлі послугами в рамках ЄАВТ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38445376"/>
              </p:ext>
            </p:extLst>
          </p:nvPr>
        </p:nvGraphicFramePr>
        <p:xfrm>
          <a:off x="107504" y="699542"/>
          <a:ext cx="439248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52207898"/>
              </p:ext>
            </p:extLst>
          </p:nvPr>
        </p:nvGraphicFramePr>
        <p:xfrm>
          <a:off x="4648200" y="915566"/>
          <a:ext cx="4244280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810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84368" cy="579711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uk-UA" sz="2800" smtClean="0">
                <a:solidFill>
                  <a:schemeClr val="bg1"/>
                </a:solidFill>
              </a:rPr>
              <a:t>Особливості співробітництва України та ЄАВТ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771550"/>
            <a:ext cx="4038600" cy="339447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sz="1800" smtClean="0">
                <a:solidFill>
                  <a:schemeClr val="tx1"/>
                </a:solidFill>
              </a:rPr>
              <a:t>Історія співпраці ЄАВТ та Україна розпочалась із підписання Спільної декларації про співпрацю у 2000 році. Подальше партнерство було продовжено переговорами щодо угоди про вільну торгівлю між чотирма державами ЄАВТ (Ісландія, Ліхтенштейн, Норвегія і Швейцарія) і Україною були розпочаті у Києві 21 квітня 2009 року.</a:t>
            </a:r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uk-UA" sz="2000" smtClean="0">
                <a:solidFill>
                  <a:schemeClr val="tx1"/>
                </a:solidFill>
              </a:rPr>
              <a:t>Документ між Україною та ЄАВТ охоплював різні сфери торгівлі. Найголовніша мета документу – це зменшення й подальша ліквідація митних зборів. У кінці 2011 року угоду ратифікувала Верховна Рада. Чинності декларація набула лише з 1 червня 2012 року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885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30144" t="25656" r="28167" b="27024"/>
          <a:stretch/>
        </p:blipFill>
        <p:spPr bwMode="auto">
          <a:xfrm>
            <a:off x="0" y="123478"/>
            <a:ext cx="9144000" cy="5020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24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30946" t="27366" r="28167" b="26454"/>
          <a:stretch/>
        </p:blipFill>
        <p:spPr bwMode="auto">
          <a:xfrm>
            <a:off x="0" y="0"/>
            <a:ext cx="9144000" cy="5236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25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29824" t="24516" r="29289" b="2645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44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30144" t="24516" r="28968" b="2502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156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4472" t="26227" r="28488" b="2730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781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29824" t="23945" r="28167" b="2588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59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29503" t="25371" r="28808" b="26454"/>
          <a:stretch/>
        </p:blipFill>
        <p:spPr bwMode="auto">
          <a:xfrm>
            <a:off x="0" y="0"/>
            <a:ext cx="9144000" cy="5164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968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31107" t="25940" r="30091" b="31585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138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32067" t="27366" r="30893" b="2588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78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30305" t="25371" r="28647" b="27309"/>
          <a:stretch/>
        </p:blipFill>
        <p:spPr bwMode="auto">
          <a:xfrm>
            <a:off x="-17241" y="14689"/>
            <a:ext cx="9144000" cy="5128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065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ВІДНОСИНИ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sz="6000" dirty="0" smtClean="0"/>
          </a:p>
          <a:p>
            <a:r>
              <a:rPr lang="uk-UA" sz="6000" dirty="0" smtClean="0"/>
              <a:t>УКРАЇНА</a:t>
            </a:r>
            <a:endParaRPr lang="ru-RU" sz="6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sz="6600" dirty="0" smtClean="0"/>
          </a:p>
          <a:p>
            <a:r>
              <a:rPr lang="uk-UA" sz="6000" dirty="0" smtClean="0"/>
              <a:t>ОБСЄ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69855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ДЯКУЮ ЗА УВАГУ!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770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4313" t="24801" r="29129" b="22178"/>
          <a:stretch/>
        </p:blipFill>
        <p:spPr bwMode="auto">
          <a:xfrm>
            <a:off x="-36512" y="0"/>
            <a:ext cx="9180512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32240" y="4739580"/>
            <a:ext cx="2411760" cy="4115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OECD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3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4954" t="25940" r="29129" b="20467"/>
          <a:stretch/>
        </p:blipFill>
        <p:spPr bwMode="auto">
          <a:xfrm>
            <a:off x="107504" y="0"/>
            <a:ext cx="9036496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0192" y="4587974"/>
            <a:ext cx="2840022" cy="555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OECD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4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9503" t="28221" r="30412" b="31870"/>
          <a:stretch/>
        </p:blipFill>
        <p:spPr bwMode="auto">
          <a:xfrm>
            <a:off x="323528" y="51470"/>
            <a:ext cx="8712968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665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9664" t="24801" r="28488" b="19612"/>
          <a:stretch/>
        </p:blipFill>
        <p:spPr bwMode="auto">
          <a:xfrm>
            <a:off x="0" y="-20538"/>
            <a:ext cx="9143999" cy="5164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3978" y="4587974"/>
            <a:ext cx="2840022" cy="555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OECD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97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4794" t="25940" r="28487" b="20183"/>
          <a:stretch/>
        </p:blipFill>
        <p:spPr bwMode="auto">
          <a:xfrm>
            <a:off x="35496" y="0"/>
            <a:ext cx="9108503" cy="5020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3977" y="4486216"/>
            <a:ext cx="2840022" cy="555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OECD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66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0786" t="29647" r="29609" b="31015"/>
          <a:stretch/>
        </p:blipFill>
        <p:spPr bwMode="auto">
          <a:xfrm>
            <a:off x="-36512" y="0"/>
            <a:ext cx="9180512" cy="5236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69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Golubye-luchi</Template>
  <TotalTime>93</TotalTime>
  <Words>460</Words>
  <Application>Microsoft Office PowerPoint</Application>
  <PresentationFormat>Экран (16:9)</PresentationFormat>
  <Paragraphs>43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Times New Roman</vt:lpstr>
      <vt:lpstr>Wingdings</vt:lpstr>
      <vt:lpstr>Diseño predeterminado</vt:lpstr>
      <vt:lpstr>Запорізький національний університет Кафедра міжнародної економіки, природних ресурсів та економіки міжнародного туризму  Лекція «Міжнародні організації ОЕСР, ЕАВТ, ОБСЄ»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ОЕСР</vt:lpstr>
      <vt:lpstr>Презентация PowerPoint</vt:lpstr>
      <vt:lpstr>Презентация PowerPoint</vt:lpstr>
      <vt:lpstr>Презентация PowerPoint</vt:lpstr>
      <vt:lpstr>Головна вимога для членства-дотримання принципів ринкової економіки та демократичного плюралізму </vt:lpstr>
      <vt:lpstr>Презентация PowerPoint</vt:lpstr>
      <vt:lpstr>Презентация PowerPoint</vt:lpstr>
      <vt:lpstr>ЄВРОПЕЙСЬКА АСОЦІАЦІЯ ВІЛЬНОЇ ТОРГІВЛІ (ЄАВТ)</vt:lpstr>
      <vt:lpstr>Історія створення Європейської асоціації вільної торгівлі</vt:lpstr>
      <vt:lpstr>Переваги та недоліки товарної торгівлі між країнами ЄАВТ</vt:lpstr>
      <vt:lpstr>Особливості торгівлі послугами в рамках ЄАВТ</vt:lpstr>
      <vt:lpstr>Особливості співробітництва України та ЄАВТ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ВІДНОСИНИ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ДЕРЖАВНИЙ ВИЩИЙ НАВЧАЛЬНИЙ ЗАКЛАД «УКРАЇНСЬКА АКАДЕМІЯ БАНКІВСЬКОЇ СПРАВИ НАЦІОНАЛЬНОГО БАНКУ УКРАЇНИ» Кафедра міжнародної економіки  КУРСОВА РОБОТА з дисципліни «Міжнародна економіка» на тему: «Європейська асоціація вільної торгівлі: мета створення та цілі діяльності»</dc:title>
  <dc:creator>Маргарита</dc:creator>
  <cp:lastModifiedBy>User</cp:lastModifiedBy>
  <cp:revision>12</cp:revision>
  <dcterms:created xsi:type="dcterms:W3CDTF">2015-05-27T18:21:47Z</dcterms:created>
  <dcterms:modified xsi:type="dcterms:W3CDTF">2020-10-20T13:27:12Z</dcterms:modified>
</cp:coreProperties>
</file>