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4" r:id="rId20"/>
    <p:sldId id="293" r:id="rId21"/>
    <p:sldId id="295" r:id="rId22"/>
    <p:sldId id="296" r:id="rId23"/>
    <p:sldId id="297" r:id="rId24"/>
    <p:sldId id="298" r:id="rId25"/>
    <p:sldId id="299" r:id="rId26"/>
    <p:sldId id="300" r:id="rId27"/>
    <p:sldId id="30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81149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330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137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2025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84559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5318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2715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3081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4868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765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8782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10.12.2025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647772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и Для Презентации Географ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5" y="0"/>
            <a:ext cx="9159935" cy="688445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77832" y="1628800"/>
            <a:ext cx="7772400" cy="1470025"/>
          </a:xfrm>
        </p:spPr>
        <p:txBody>
          <a:bodyPr>
            <a:normAutofit fontScale="90000"/>
          </a:bodyPr>
          <a:lstStyle/>
          <a:p>
            <a:r>
              <a:rPr lang="uk-UA" b="1" dirty="0" smtClean="0">
                <a:solidFill>
                  <a:srgbClr val="002060"/>
                </a:solidFill>
                <a:latin typeface="Times New Roman" panose="02020603050405020304" pitchFamily="18" charset="0"/>
                <a:cs typeface="Times New Roman" panose="02020603050405020304" pitchFamily="18" charset="0"/>
              </a:rPr>
              <a:t/>
            </a:r>
            <a:br>
              <a:rPr lang="uk-UA" b="1" dirty="0" smtClean="0">
                <a:solidFill>
                  <a:srgbClr val="002060"/>
                </a:solidFill>
                <a:latin typeface="Times New Roman" panose="02020603050405020304" pitchFamily="18" charset="0"/>
                <a:cs typeface="Times New Roman" panose="02020603050405020304" pitchFamily="18" charset="0"/>
              </a:rPr>
            </a:br>
            <a:r>
              <a:rPr lang="uk-UA" b="1" dirty="0" err="1" smtClean="0">
                <a:solidFill>
                  <a:srgbClr val="002060"/>
                </a:solidFill>
                <a:latin typeface="Times New Roman" panose="02020603050405020304" pitchFamily="18" charset="0"/>
                <a:cs typeface="Times New Roman" panose="02020603050405020304" pitchFamily="18" charset="0"/>
              </a:rPr>
              <a:t>Лекці</a:t>
            </a:r>
            <a:r>
              <a:rPr lang="uk-UA" b="1" smtClean="0">
                <a:solidFill>
                  <a:srgbClr val="002060"/>
                </a:solidFill>
                <a:latin typeface="Times New Roman" panose="02020603050405020304" pitchFamily="18" charset="0"/>
                <a:cs typeface="Times New Roman" panose="02020603050405020304" pitchFamily="18" charset="0"/>
              </a:rPr>
              <a:t> 8</a:t>
            </a:r>
            <a:br>
              <a:rPr lang="uk-UA" b="1" smtClean="0">
                <a:solidFill>
                  <a:srgbClr val="002060"/>
                </a:solidFill>
                <a:latin typeface="Times New Roman" panose="02020603050405020304" pitchFamily="18" charset="0"/>
                <a:cs typeface="Times New Roman" panose="02020603050405020304" pitchFamily="18" charset="0"/>
              </a:rPr>
            </a:br>
            <a:r>
              <a:rPr lang="uk-UA" b="1" smtClean="0">
                <a:solidFill>
                  <a:srgbClr val="002060"/>
                </a:solidFill>
                <a:latin typeface="Times New Roman" panose="02020603050405020304" pitchFamily="18" charset="0"/>
                <a:cs typeface="Times New Roman" panose="02020603050405020304" pitchFamily="18" charset="0"/>
              </a:rPr>
              <a:t>Тема</a:t>
            </a:r>
            <a:r>
              <a:rPr lang="uk-UA" b="1" dirty="0">
                <a:solidFill>
                  <a:srgbClr val="002060"/>
                </a:solidFill>
                <a:latin typeface="Times New Roman" panose="02020603050405020304" pitchFamily="18" charset="0"/>
                <a:cs typeface="Times New Roman" panose="02020603050405020304" pitchFamily="18" charset="0"/>
              </a:rPr>
              <a:t>:</a:t>
            </a:r>
            <a:r>
              <a:rPr lang="uk-UA" dirty="0">
                <a:solidFill>
                  <a:srgbClr val="002060"/>
                </a:solidFill>
                <a:latin typeface="Times New Roman" panose="02020603050405020304" pitchFamily="18" charset="0"/>
                <a:cs typeface="Times New Roman" panose="02020603050405020304" pitchFamily="18" charset="0"/>
              </a:rPr>
              <a:t> Застосування методів генної та </a:t>
            </a:r>
            <a:r>
              <a:rPr lang="uk-UA" dirty="0" smtClean="0">
                <a:solidFill>
                  <a:srgbClr val="002060"/>
                </a:solidFill>
                <a:latin typeface="Times New Roman" panose="02020603050405020304" pitchFamily="18" charset="0"/>
                <a:cs typeface="Times New Roman" panose="02020603050405020304" pitchFamily="18" charset="0"/>
              </a:rPr>
              <a:t>клітинної </a:t>
            </a:r>
            <a:r>
              <a:rPr lang="uk-UA" dirty="0">
                <a:solidFill>
                  <a:srgbClr val="002060"/>
                </a:solidFill>
                <a:latin typeface="Times New Roman" panose="02020603050405020304" pitchFamily="18" charset="0"/>
                <a:cs typeface="Times New Roman" panose="02020603050405020304" pitchFamily="18" charset="0"/>
              </a:rPr>
              <a:t>інженерії в сучасній селекції</a:t>
            </a: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1032" name="Picture 8" descr="Новые технологии в медицине: общий обзор | Медстар Солюшен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282" y="3442229"/>
            <a:ext cx="5905500" cy="3248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3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612910" y="769938"/>
            <a:ext cx="7919665" cy="1938992"/>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Стовбурові клітини можуть ділитися та відновлювати себе протягом тривалого періоду. На відміну від м’язових клітин, клітин крові чи нервових клітин - як в нормі не можуть розмножуватися – стовбурові клітини можуть відтворювати себе багато разів. </a:t>
            </a:r>
            <a:endParaRPr lang="uk-UA" sz="2400" dirty="0">
              <a:latin typeface="Times New Roman" panose="02020603050405020304" pitchFamily="18" charset="0"/>
              <a:cs typeface="Times New Roman" panose="02020603050405020304" pitchFamily="18" charset="0"/>
            </a:endParaRPr>
          </a:p>
        </p:txBody>
      </p:sp>
      <p:pic>
        <p:nvPicPr>
          <p:cNvPr id="5122" name="Picture 2" descr="Ученые нашли генетические сигнатуры биологического старен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422" y="3089785"/>
            <a:ext cx="576064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0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46504" y="461232"/>
            <a:ext cx="8432105" cy="2308324"/>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Стовбурові клітини дають початок спеціалізованим клітинам. Коли неспеціалізовані стовбурові клітини перетворюються в спеціалізовані, цей процес називається </a:t>
            </a:r>
            <a:r>
              <a:rPr lang="uk-UA" sz="2400" dirty="0" err="1" smtClean="0">
                <a:latin typeface="Times New Roman" panose="02020603050405020304" pitchFamily="18" charset="0"/>
                <a:cs typeface="Times New Roman" panose="02020603050405020304" pitchFamily="18" charset="0"/>
              </a:rPr>
              <a:t>диференціацєю</a:t>
            </a:r>
            <a:r>
              <a:rPr lang="uk-UA" sz="2400" dirty="0" smtClean="0">
                <a:latin typeface="Times New Roman" panose="02020603050405020304" pitchFamily="18" charset="0"/>
                <a:cs typeface="Times New Roman" panose="02020603050405020304" pitchFamily="18" charset="0"/>
              </a:rPr>
              <a:t>. Науковці тепер починають розуміти сигнали всередині та ззовні клітин, які запускають диференціацію стовбурових клітин. </a:t>
            </a:r>
            <a:endParaRPr lang="uk-UA" sz="2400" dirty="0">
              <a:latin typeface="Times New Roman" panose="02020603050405020304" pitchFamily="18" charset="0"/>
              <a:cs typeface="Times New Roman" panose="02020603050405020304" pitchFamily="18" charset="0"/>
            </a:endParaRPr>
          </a:p>
        </p:txBody>
      </p:sp>
      <p:pic>
        <p:nvPicPr>
          <p:cNvPr id="1028" name="Picture 4" descr="Генная модификация против голода и болезней. Кто и почему тормозит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63" y="2852936"/>
            <a:ext cx="7869988" cy="3274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1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612775" y="465137"/>
            <a:ext cx="8063681" cy="4832092"/>
          </a:xfrm>
          <a:prstGeom prst="rect">
            <a:avLst/>
          </a:prstGeom>
        </p:spPr>
        <p:txBody>
          <a:bodyPr wrap="square">
            <a:spAutoFit/>
          </a:bodyPr>
          <a:lstStyle/>
          <a:p>
            <a:pPr algn="ctr"/>
            <a:r>
              <a:rPr lang="uk-UA" sz="2800" b="1" i="1" dirty="0">
                <a:solidFill>
                  <a:srgbClr val="000000"/>
                </a:solidFill>
                <a:latin typeface="Times New Roman"/>
                <a:ea typeface="Calibri"/>
              </a:rPr>
              <a:t>Генна інженерія</a:t>
            </a:r>
            <a:r>
              <a:rPr lang="uk-UA" sz="2800" dirty="0">
                <a:solidFill>
                  <a:srgbClr val="000000"/>
                </a:solidFill>
                <a:latin typeface="Times New Roman"/>
                <a:ea typeface="Calibri"/>
              </a:rPr>
              <a:t> – </a:t>
            </a:r>
            <a:r>
              <a:rPr lang="uk-UA" sz="2800" i="1" dirty="0">
                <a:solidFill>
                  <a:srgbClr val="000000"/>
                </a:solidFill>
                <a:latin typeface="Times New Roman"/>
                <a:ea typeface="Calibri"/>
              </a:rPr>
              <a:t>це галузь молекулярної </a:t>
            </a:r>
            <a:r>
              <a:rPr lang="uk-UA" sz="2800" i="1" dirty="0" smtClean="0">
                <a:solidFill>
                  <a:srgbClr val="000000"/>
                </a:solidFill>
                <a:latin typeface="Times New Roman"/>
                <a:ea typeface="Calibri"/>
              </a:rPr>
              <a:t>біології, </a:t>
            </a:r>
            <a:r>
              <a:rPr lang="uk-UA" sz="2800" i="1" dirty="0">
                <a:solidFill>
                  <a:srgbClr val="000000"/>
                </a:solidFill>
                <a:latin typeface="Times New Roman"/>
                <a:ea typeface="Calibri"/>
              </a:rPr>
              <a:t>яка розробляє методи перебудови </a:t>
            </a:r>
            <a:r>
              <a:rPr lang="uk-UA" sz="2800" i="1" dirty="0" err="1">
                <a:solidFill>
                  <a:srgbClr val="000000"/>
                </a:solidFill>
                <a:latin typeface="Times New Roman"/>
                <a:ea typeface="Calibri"/>
              </a:rPr>
              <a:t>геномів</a:t>
            </a:r>
            <a:r>
              <a:rPr lang="uk-UA" sz="2800" i="1" dirty="0">
                <a:solidFill>
                  <a:srgbClr val="000000"/>
                </a:solidFill>
                <a:latin typeface="Times New Roman"/>
                <a:ea typeface="Calibri"/>
              </a:rPr>
              <a:t> організмів вилученням або введенням генів чи їхніх груп.</a:t>
            </a:r>
            <a:r>
              <a:rPr lang="uk-UA" sz="2800" dirty="0">
                <a:solidFill>
                  <a:srgbClr val="000000"/>
                </a:solidFill>
                <a:latin typeface="Times New Roman"/>
                <a:ea typeface="Calibri"/>
              </a:rPr>
              <a:t>  </a:t>
            </a:r>
            <a:endParaRPr lang="uk-UA" sz="2800" dirty="0" smtClean="0">
              <a:solidFill>
                <a:srgbClr val="000000"/>
              </a:solidFill>
              <a:latin typeface="Times New Roman"/>
              <a:ea typeface="Calibri"/>
            </a:endParaRPr>
          </a:p>
          <a:p>
            <a:pPr algn="just"/>
            <a:r>
              <a:rPr lang="uk-UA" sz="2800" dirty="0" smtClean="0">
                <a:solidFill>
                  <a:srgbClr val="000000"/>
                </a:solidFill>
                <a:latin typeface="Times New Roman"/>
                <a:ea typeface="Calibri"/>
              </a:rPr>
              <a:t>	Генна </a:t>
            </a:r>
            <a:r>
              <a:rPr lang="uk-UA" sz="2800" dirty="0">
                <a:solidFill>
                  <a:srgbClr val="000000"/>
                </a:solidFill>
                <a:latin typeface="Times New Roman"/>
                <a:ea typeface="Calibri"/>
              </a:rPr>
              <a:t>інженерія є біотехнологічним прийомом спрямованого конструювання </a:t>
            </a:r>
            <a:r>
              <a:rPr lang="uk-UA" sz="2800" dirty="0" err="1">
                <a:solidFill>
                  <a:srgbClr val="000000"/>
                </a:solidFill>
                <a:latin typeface="Times New Roman"/>
                <a:ea typeface="Calibri"/>
              </a:rPr>
              <a:t>рекомбінантних</a:t>
            </a:r>
            <a:r>
              <a:rPr lang="uk-UA" sz="2800" dirty="0">
                <a:solidFill>
                  <a:srgbClr val="000000"/>
                </a:solidFill>
                <a:latin typeface="Times New Roman"/>
                <a:ea typeface="Calibri"/>
              </a:rPr>
              <a:t> молекул ДНК на основі ДНК, взятої з різних джерел. Генна інженерія ґрунтується на молекулярній біології, яка дає можливість вносити зміни в молекулярну взаємодію основних біологічних молекул у клітині та поза нею. </a:t>
            </a:r>
            <a:endParaRPr lang="ru-RU" sz="2800" dirty="0"/>
          </a:p>
        </p:txBody>
      </p:sp>
    </p:spTree>
    <p:extLst>
      <p:ext uri="{BB962C8B-B14F-4D97-AF65-F5344CB8AC3E}">
        <p14:creationId xmlns:p14="http://schemas.microsoft.com/office/powerpoint/2010/main" val="213538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765175" y="465819"/>
            <a:ext cx="7767265" cy="2569934"/>
          </a:xfrm>
          <a:prstGeom prst="rect">
            <a:avLst/>
          </a:prstGeom>
        </p:spPr>
        <p:txBody>
          <a:bodyPr wrap="square">
            <a:spAutoFit/>
          </a:bodyPr>
          <a:lstStyle/>
          <a:p>
            <a:pPr algn="just">
              <a:lnSpc>
                <a:spcPct val="115000"/>
              </a:lnSpc>
              <a:spcAft>
                <a:spcPts val="0"/>
              </a:spcAft>
            </a:pPr>
            <a:r>
              <a:rPr lang="uk-UA" sz="2800" dirty="0">
                <a:solidFill>
                  <a:srgbClr val="000000"/>
                </a:solidFill>
                <a:latin typeface="Times New Roman"/>
                <a:ea typeface="Calibri"/>
                <a:cs typeface="Times New Roman"/>
              </a:rPr>
              <a:t>Поняття "генетична" та "генна" інженерія часто вживаються як синоніми, хоч перший із них є ширшим і передбачає способи маніпуляцій не тільки з окремими генами, а й з більш значними фрагментами </a:t>
            </a:r>
            <a:r>
              <a:rPr lang="uk-UA" sz="2800" dirty="0" err="1">
                <a:solidFill>
                  <a:srgbClr val="000000"/>
                </a:solidFill>
                <a:latin typeface="Times New Roman"/>
                <a:ea typeface="Calibri"/>
                <a:cs typeface="Times New Roman"/>
              </a:rPr>
              <a:t>геному</a:t>
            </a:r>
            <a:r>
              <a:rPr lang="uk-UA" sz="2800" dirty="0">
                <a:solidFill>
                  <a:srgbClr val="000000"/>
                </a:solidFill>
                <a:latin typeface="Times New Roman"/>
                <a:ea typeface="Calibri"/>
                <a:cs typeface="Times New Roman"/>
              </a:rPr>
              <a:t>, включаючи цілі хромосоми.</a:t>
            </a:r>
            <a:endParaRPr lang="ru-RU" sz="2800" dirty="0">
              <a:ea typeface="Calibri"/>
              <a:cs typeface="Times New Roman"/>
            </a:endParaRPr>
          </a:p>
        </p:txBody>
      </p:sp>
      <p:pic>
        <p:nvPicPr>
          <p:cNvPr id="2050" name="Picture 2" descr="Генна і клітинна інженерія - YouT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99" b="16135"/>
          <a:stretch/>
        </p:blipFill>
        <p:spPr bwMode="auto">
          <a:xfrm>
            <a:off x="1896882" y="3212976"/>
            <a:ext cx="5503849"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8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765174" y="497851"/>
            <a:ext cx="7911281" cy="3034036"/>
          </a:xfrm>
          <a:prstGeom prst="rect">
            <a:avLst/>
          </a:prstGeom>
        </p:spPr>
        <p:txBody>
          <a:bodyPr wrap="square">
            <a:spAutoFit/>
          </a:bodyPr>
          <a:lstStyle/>
          <a:p>
            <a:pPr algn="ctr">
              <a:lnSpc>
                <a:spcPct val="115000"/>
              </a:lnSpc>
              <a:spcAft>
                <a:spcPts val="0"/>
              </a:spcAft>
            </a:pPr>
            <a:r>
              <a:rPr lang="uk-UA" sz="2800" dirty="0">
                <a:solidFill>
                  <a:srgbClr val="000000"/>
                </a:solidFill>
                <a:latin typeface="Times New Roman"/>
                <a:ea typeface="Calibri"/>
                <a:cs typeface="Times New Roman"/>
              </a:rPr>
              <a:t>Основні методи генетичної інженерії були розроблені у 60-70-х роках XX століття. Вони включають три основні етапи: отримання генетичного матеріалу, копіювання і розмноження генів, перенесення і включення генетичного матеріалу в геном.</a:t>
            </a:r>
            <a:endParaRPr lang="ru-RU" sz="2800" dirty="0">
              <a:ea typeface="Calibri"/>
              <a:cs typeface="Times New Roman"/>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163" y="3566663"/>
            <a:ext cx="4413301" cy="293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328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36575" y="638034"/>
            <a:ext cx="8216081" cy="5047536"/>
          </a:xfrm>
          <a:prstGeom prst="rect">
            <a:avLst/>
          </a:prstGeom>
        </p:spPr>
        <p:txBody>
          <a:bodyPr wrap="square">
            <a:spAutoFit/>
          </a:bodyPr>
          <a:lstStyle/>
          <a:p>
            <a:pPr algn="just">
              <a:lnSpc>
                <a:spcPct val="115000"/>
              </a:lnSpc>
              <a:spcAft>
                <a:spcPts val="0"/>
              </a:spcAft>
            </a:pPr>
            <a:r>
              <a:rPr lang="uk-UA" sz="2800" u="sng" dirty="0">
                <a:solidFill>
                  <a:srgbClr val="000000"/>
                </a:solidFill>
                <a:latin typeface="Times New Roman" panose="02020603050405020304" pitchFamily="18" charset="0"/>
                <a:ea typeface="Calibri"/>
                <a:cs typeface="Times New Roman" panose="02020603050405020304" pitchFamily="18" charset="0"/>
              </a:rPr>
              <a:t>І. Отримання генетичного матеріалу</a:t>
            </a:r>
            <a:endParaRPr lang="ru-RU" sz="2800" u="sng"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хімічного синтезу генів поза організмом</a:t>
            </a:r>
            <a:r>
              <a:rPr lang="uk-UA" sz="2800" dirty="0">
                <a:solidFill>
                  <a:srgbClr val="000000"/>
                </a:solidFill>
                <a:latin typeface="Times New Roman" panose="02020603050405020304" pitchFamily="18" charset="0"/>
                <a:ea typeface="Calibri"/>
                <a:cs typeface="Times New Roman" panose="02020603050405020304" pitchFamily="18" charset="0"/>
              </a:rPr>
              <a:t> (отримання невеликих генів на основі розшифрованої послідовності нуклеотидів).</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ферментативного синтезу генів поза організмом</a:t>
            </a:r>
            <a:r>
              <a:rPr lang="uk-UA" sz="2800" dirty="0">
                <a:solidFill>
                  <a:srgbClr val="000000"/>
                </a:solidFill>
                <a:latin typeface="Times New Roman" panose="02020603050405020304" pitchFamily="18" charset="0"/>
                <a:ea typeface="Calibri"/>
                <a:cs typeface="Times New Roman" panose="02020603050405020304" pitchFamily="18" charset="0"/>
              </a:rPr>
              <a:t> (синтез складних генів за допомогою процесу </a:t>
            </a:r>
            <a:r>
              <a:rPr lang="uk-UA" sz="2800" dirty="0" err="1">
                <a:solidFill>
                  <a:srgbClr val="000000"/>
                </a:solidFill>
                <a:latin typeface="Times New Roman" panose="02020603050405020304" pitchFamily="18" charset="0"/>
                <a:ea typeface="Calibri"/>
                <a:cs typeface="Times New Roman" panose="02020603050405020304" pitchFamily="18" charset="0"/>
              </a:rPr>
              <a:t>зворотньої</a:t>
            </a:r>
            <a:r>
              <a:rPr lang="uk-UA" sz="2800" dirty="0">
                <a:solidFill>
                  <a:srgbClr val="000000"/>
                </a:solidFill>
                <a:latin typeface="Times New Roman" panose="02020603050405020304" pitchFamily="18" charset="0"/>
                <a:ea typeface="Calibri"/>
                <a:cs typeface="Times New Roman" panose="02020603050405020304" pitchFamily="18" charset="0"/>
              </a:rPr>
              <a:t> транскрипції).</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виділення природних генів з </a:t>
            </a:r>
            <a:r>
              <a:rPr lang="uk-UA" sz="2800" i="1" dirty="0" err="1">
                <a:solidFill>
                  <a:srgbClr val="000000"/>
                </a:solidFill>
                <a:latin typeface="Times New Roman" panose="02020603050405020304" pitchFamily="18" charset="0"/>
                <a:ea typeface="Calibri"/>
                <a:cs typeface="Times New Roman" panose="02020603050405020304" pitchFamily="18" charset="0"/>
              </a:rPr>
              <a:t>геному</a:t>
            </a:r>
            <a:r>
              <a:rPr lang="uk-UA" sz="2800" i="1" dirty="0">
                <a:solidFill>
                  <a:srgbClr val="000000"/>
                </a:solidFill>
                <a:latin typeface="Times New Roman" panose="02020603050405020304" pitchFamily="18" charset="0"/>
                <a:ea typeface="Calibri"/>
                <a:cs typeface="Times New Roman" panose="02020603050405020304" pitchFamily="18" charset="0"/>
              </a:rPr>
              <a:t> організмів</a:t>
            </a:r>
            <a:r>
              <a:rPr lang="uk-UA" sz="2800" dirty="0">
                <a:solidFill>
                  <a:srgbClr val="000000"/>
                </a:solidFill>
                <a:latin typeface="Times New Roman" panose="02020603050405020304" pitchFamily="18" charset="0"/>
                <a:ea typeface="Calibri"/>
                <a:cs typeface="Times New Roman" panose="02020603050405020304" pitchFamily="18" charset="0"/>
              </a:rPr>
              <a:t> (отримання природних генів з метою створення </a:t>
            </a:r>
            <a:r>
              <a:rPr lang="uk-UA" sz="2800" dirty="0" err="1">
                <a:solidFill>
                  <a:srgbClr val="000000"/>
                </a:solidFill>
                <a:latin typeface="Times New Roman" panose="02020603050405020304" pitchFamily="18" charset="0"/>
                <a:ea typeface="Calibri"/>
                <a:cs typeface="Times New Roman" panose="02020603050405020304" pitchFamily="18" charset="0"/>
              </a:rPr>
              <a:t>рекомбінативних</a:t>
            </a:r>
            <a:r>
              <a:rPr lang="uk-UA" sz="2800" dirty="0">
                <a:solidFill>
                  <a:srgbClr val="000000"/>
                </a:solidFill>
                <a:latin typeface="Times New Roman" panose="02020603050405020304" pitchFamily="18" charset="0"/>
                <a:ea typeface="Calibri"/>
                <a:cs typeface="Times New Roman" panose="02020603050405020304" pitchFamily="18" charset="0"/>
              </a:rPr>
              <a:t> ДНК – </a:t>
            </a:r>
            <a:r>
              <a:rPr lang="uk-UA" sz="2800" dirty="0" err="1">
                <a:solidFill>
                  <a:srgbClr val="000000"/>
                </a:solidFill>
                <a:latin typeface="Times New Roman" panose="02020603050405020304" pitchFamily="18" charset="0"/>
                <a:ea typeface="Calibri"/>
                <a:cs typeface="Times New Roman" panose="02020603050405020304" pitchFamily="18" charset="0"/>
              </a:rPr>
              <a:t>рек</a:t>
            </a:r>
            <a:r>
              <a:rPr lang="uk-UA" sz="2800" dirty="0">
                <a:solidFill>
                  <a:srgbClr val="000000"/>
                </a:solidFill>
                <a:latin typeface="Times New Roman" panose="02020603050405020304" pitchFamily="18" charset="0"/>
                <a:ea typeface="Calibri"/>
                <a:cs typeface="Times New Roman" panose="02020603050405020304" pitchFamily="18" charset="0"/>
              </a:rPr>
              <a:t> ДНК).</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97246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616719" y="746508"/>
            <a:ext cx="8072065" cy="5007781"/>
          </a:xfrm>
          <a:prstGeom prst="rect">
            <a:avLst/>
          </a:prstGeom>
        </p:spPr>
        <p:txBody>
          <a:bodyPr wrap="square">
            <a:spAutoFit/>
          </a:bodyPr>
          <a:lstStyle/>
          <a:p>
            <a:pPr algn="just">
              <a:lnSpc>
                <a:spcPct val="115000"/>
              </a:lnSpc>
              <a:spcAft>
                <a:spcPts val="0"/>
              </a:spcAft>
            </a:pPr>
            <a:r>
              <a:rPr lang="uk-UA" sz="2800" u="sng" dirty="0">
                <a:solidFill>
                  <a:srgbClr val="000000"/>
                </a:solidFill>
                <a:latin typeface="Times New Roman" panose="02020603050405020304" pitchFamily="18" charset="0"/>
                <a:ea typeface="Calibri"/>
                <a:cs typeface="Times New Roman" panose="02020603050405020304" pitchFamily="18" charset="0"/>
              </a:rPr>
              <a:t>ІІ. Копіювання і розмноження генів</a:t>
            </a:r>
            <a:endParaRPr lang="ru-RU" sz="2800" u="sng"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клонування генів</a:t>
            </a:r>
            <a:r>
              <a:rPr lang="uk-UA" sz="2800" dirty="0">
                <a:solidFill>
                  <a:srgbClr val="000000"/>
                </a:solidFill>
                <a:latin typeface="Times New Roman" panose="02020603050405020304" pitchFamily="18" charset="0"/>
                <a:ea typeface="Calibri"/>
                <a:cs typeface="Times New Roman" panose="02020603050405020304" pitchFamily="18" charset="0"/>
              </a:rPr>
              <a:t> (метод виділення та розмноження окремих генів у </a:t>
            </a:r>
            <a:r>
              <a:rPr lang="uk-UA" sz="2800" dirty="0" err="1">
                <a:solidFill>
                  <a:srgbClr val="000000"/>
                </a:solidFill>
                <a:latin typeface="Times New Roman" panose="02020603050405020304" pitchFamily="18" charset="0"/>
                <a:ea typeface="Calibri"/>
                <a:cs typeface="Times New Roman" panose="02020603050405020304" pitchFamily="18" charset="0"/>
              </a:rPr>
              <a:t>реципієнтних</a:t>
            </a:r>
            <a:r>
              <a:rPr lang="uk-UA" sz="2800" dirty="0">
                <a:solidFill>
                  <a:srgbClr val="000000"/>
                </a:solidFill>
                <a:latin typeface="Times New Roman" panose="02020603050405020304" pitchFamily="18" charset="0"/>
                <a:ea typeface="Calibri"/>
                <a:cs typeface="Times New Roman" panose="02020603050405020304" pitchFamily="18" charset="0"/>
              </a:rPr>
              <a:t> клітинах).</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молекулярного клонування в складі </a:t>
            </a:r>
            <a:r>
              <a:rPr lang="uk-UA" sz="2800" i="1" dirty="0" err="1">
                <a:solidFill>
                  <a:srgbClr val="000000"/>
                </a:solidFill>
                <a:latin typeface="Times New Roman" panose="02020603050405020304" pitchFamily="18" charset="0"/>
                <a:ea typeface="Calibri"/>
                <a:cs typeface="Times New Roman" panose="02020603050405020304" pitchFamily="18" charset="0"/>
              </a:rPr>
              <a:t>плазмідних</a:t>
            </a:r>
            <a:r>
              <a:rPr lang="uk-UA" sz="2800" i="1" dirty="0">
                <a:solidFill>
                  <a:srgbClr val="000000"/>
                </a:solidFill>
                <a:latin typeface="Times New Roman" panose="02020603050405020304" pitchFamily="18" charset="0"/>
                <a:ea typeface="Calibri"/>
                <a:cs typeface="Times New Roman" panose="02020603050405020304" pitchFamily="18" charset="0"/>
              </a:rPr>
              <a:t> векторів</a:t>
            </a:r>
            <a:r>
              <a:rPr lang="uk-UA" sz="2800" dirty="0">
                <a:solidFill>
                  <a:srgbClr val="000000"/>
                </a:solidFill>
                <a:latin typeface="Times New Roman" panose="02020603050405020304" pitchFamily="18" charset="0"/>
                <a:ea typeface="Calibri"/>
                <a:cs typeface="Times New Roman" panose="02020603050405020304" pitchFamily="18" charset="0"/>
              </a:rPr>
              <a:t> (розмноження молекул ДНК у складі </a:t>
            </a:r>
            <a:r>
              <a:rPr lang="uk-UA" sz="2800" dirty="0" err="1">
                <a:solidFill>
                  <a:srgbClr val="000000"/>
                </a:solidFill>
                <a:latin typeface="Times New Roman" panose="02020603050405020304" pitchFamily="18" charset="0"/>
                <a:ea typeface="Calibri"/>
                <a:cs typeface="Times New Roman" panose="02020603050405020304" pitchFamily="18" charset="0"/>
              </a:rPr>
              <a:t>плазмід</a:t>
            </a:r>
            <a:r>
              <a:rPr lang="uk-UA" sz="2800" dirty="0">
                <a:solidFill>
                  <a:srgbClr val="000000"/>
                </a:solidFill>
                <a:latin typeface="Times New Roman" panose="02020603050405020304" pitchFamily="18" charset="0"/>
                <a:ea typeface="Calibri"/>
                <a:cs typeface="Times New Roman" panose="02020603050405020304" pitchFamily="18" charset="0"/>
              </a:rPr>
              <a:t>).</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 молекулярного клонування в складі вірусних векторів</a:t>
            </a:r>
            <a:r>
              <a:rPr lang="uk-UA" sz="2800" dirty="0">
                <a:solidFill>
                  <a:srgbClr val="000000"/>
                </a:solidFill>
                <a:latin typeface="Times New Roman" panose="02020603050405020304" pitchFamily="18" charset="0"/>
                <a:ea typeface="Calibri"/>
                <a:cs typeface="Times New Roman" panose="02020603050405020304" pitchFamily="18" charset="0"/>
              </a:rPr>
              <a:t> (розмноження фрагментів ДНК у складі молекул ДНК вірусів та бактеріофагів).</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2679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765175" y="1052736"/>
            <a:ext cx="7775649" cy="5007781"/>
          </a:xfrm>
          <a:prstGeom prst="rect">
            <a:avLst/>
          </a:prstGeom>
        </p:spPr>
        <p:txBody>
          <a:bodyPr wrap="square">
            <a:spAutoFit/>
          </a:bodyPr>
          <a:lstStyle/>
          <a:p>
            <a:pPr algn="just">
              <a:lnSpc>
                <a:spcPct val="115000"/>
              </a:lnSpc>
              <a:spcAft>
                <a:spcPts val="0"/>
              </a:spcAft>
            </a:pPr>
            <a:r>
              <a:rPr lang="uk-UA" sz="2800" u="sng" dirty="0">
                <a:solidFill>
                  <a:srgbClr val="000000"/>
                </a:solidFill>
                <a:latin typeface="Times New Roman" panose="02020603050405020304" pitchFamily="18" charset="0"/>
                <a:ea typeface="Calibri"/>
                <a:cs typeface="Times New Roman" panose="02020603050405020304" pitchFamily="18" charset="0"/>
              </a:rPr>
              <a:t>III. Перенесення і включення генетичного матеріалу в геном</a:t>
            </a:r>
            <a:endParaRPr lang="ru-RU" sz="2800" u="sng"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трансформації</a:t>
            </a:r>
            <a:r>
              <a:rPr lang="uk-UA" sz="2800" dirty="0">
                <a:solidFill>
                  <a:srgbClr val="000000"/>
                </a:solidFill>
                <a:latin typeface="Times New Roman" panose="02020603050405020304" pitchFamily="18" charset="0"/>
                <a:ea typeface="Calibri"/>
                <a:cs typeface="Times New Roman" panose="02020603050405020304" pitchFamily="18" charset="0"/>
              </a:rPr>
              <a:t> (для перенесення </a:t>
            </a:r>
            <a:r>
              <a:rPr lang="uk-UA" sz="2800" dirty="0" err="1">
                <a:solidFill>
                  <a:srgbClr val="000000"/>
                </a:solidFill>
                <a:latin typeface="Times New Roman" panose="02020603050405020304" pitchFamily="18" charset="0"/>
                <a:ea typeface="Calibri"/>
                <a:cs typeface="Times New Roman" panose="02020603050405020304" pitchFamily="18" charset="0"/>
              </a:rPr>
              <a:t>плазмідних</a:t>
            </a:r>
            <a:r>
              <a:rPr lang="uk-UA" sz="2800" dirty="0">
                <a:solidFill>
                  <a:srgbClr val="000000"/>
                </a:solidFill>
                <a:latin typeface="Times New Roman" panose="02020603050405020304" pitchFamily="18" charset="0"/>
                <a:ea typeface="Calibri"/>
                <a:cs typeface="Times New Roman" panose="02020603050405020304" pitchFamily="18" charset="0"/>
              </a:rPr>
              <a:t> векторів).</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трансдукції</a:t>
            </a:r>
            <a:r>
              <a:rPr lang="uk-UA" sz="2800" dirty="0">
                <a:solidFill>
                  <a:srgbClr val="000000"/>
                </a:solidFill>
                <a:latin typeface="Times New Roman" panose="02020603050405020304" pitchFamily="18" charset="0"/>
                <a:ea typeface="Calibri"/>
                <a:cs typeface="Times New Roman" panose="02020603050405020304" pitchFamily="18" charset="0"/>
              </a:rPr>
              <a:t> (для перенесення вірусних векторів).</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a:t>
            </a:r>
            <a:r>
              <a:rPr lang="uk-UA" sz="2800" i="1" dirty="0" err="1">
                <a:solidFill>
                  <a:srgbClr val="000000"/>
                </a:solidFill>
                <a:latin typeface="Times New Roman" panose="02020603050405020304" pitchFamily="18" charset="0"/>
                <a:ea typeface="Calibri"/>
                <a:cs typeface="Times New Roman" panose="02020603050405020304" pitchFamily="18" charset="0"/>
              </a:rPr>
              <a:t>трансфекції</a:t>
            </a:r>
            <a:r>
              <a:rPr lang="uk-UA" sz="2800" dirty="0">
                <a:solidFill>
                  <a:srgbClr val="000000"/>
                </a:solidFill>
                <a:latin typeface="Times New Roman" panose="02020603050405020304" pitchFamily="18" charset="0"/>
                <a:ea typeface="Calibri"/>
                <a:cs typeface="Times New Roman" panose="02020603050405020304" pitchFamily="18" charset="0"/>
              </a:rPr>
              <a:t>(для адресного перенесення і включення молекул ДНК в клітини за допомогою </a:t>
            </a:r>
            <a:r>
              <a:rPr lang="uk-UA" sz="2800" dirty="0" err="1">
                <a:solidFill>
                  <a:srgbClr val="000000"/>
                </a:solidFill>
                <a:latin typeface="Times New Roman" panose="02020603050405020304" pitchFamily="18" charset="0"/>
                <a:ea typeface="Calibri"/>
                <a:cs typeface="Times New Roman" panose="02020603050405020304" pitchFamily="18" charset="0"/>
              </a:rPr>
              <a:t>ліпосом</a:t>
            </a:r>
            <a:r>
              <a:rPr lang="uk-UA" sz="2800" dirty="0">
                <a:solidFill>
                  <a:srgbClr val="000000"/>
                </a:solidFill>
                <a:latin typeface="Times New Roman" panose="02020603050405020304" pitchFamily="18" charset="0"/>
                <a:ea typeface="Calibri"/>
                <a:cs typeface="Times New Roman" panose="02020603050405020304" pitchFamily="18" charset="0"/>
              </a:rPr>
              <a:t>).</a:t>
            </a:r>
            <a:endParaRPr lang="ru-RU" sz="2800" dirty="0">
              <a:latin typeface="Times New Roman" panose="02020603050405020304" pitchFamily="18" charset="0"/>
              <a:ea typeface="Calibri"/>
              <a:cs typeface="Times New Roman" panose="02020603050405020304" pitchFamily="18" charset="0"/>
            </a:endParaRPr>
          </a:p>
          <a:p>
            <a:pPr marL="342900" lvl="0" indent="-342900" algn="just">
              <a:lnSpc>
                <a:spcPct val="115000"/>
              </a:lnSpc>
              <a:spcAft>
                <a:spcPts val="0"/>
              </a:spcAft>
              <a:buFont typeface="Wingdings"/>
              <a:buChar char=""/>
            </a:pPr>
            <a:r>
              <a:rPr lang="uk-UA" sz="2800" i="1" dirty="0">
                <a:solidFill>
                  <a:srgbClr val="000000"/>
                </a:solidFill>
                <a:latin typeface="Times New Roman" panose="02020603050405020304" pitchFamily="18" charset="0"/>
                <a:ea typeface="Calibri"/>
                <a:cs typeface="Times New Roman" panose="02020603050405020304" pitchFamily="18" charset="0"/>
              </a:rPr>
              <a:t>Методи перенесення </a:t>
            </a:r>
            <a:r>
              <a:rPr lang="uk-UA" sz="2800" i="1" dirty="0" err="1">
                <a:solidFill>
                  <a:srgbClr val="000000"/>
                </a:solidFill>
                <a:latin typeface="Times New Roman" panose="02020603050405020304" pitchFamily="18" charset="0"/>
                <a:ea typeface="Calibri"/>
                <a:cs typeface="Times New Roman" panose="02020603050405020304" pitchFamily="18" charset="0"/>
              </a:rPr>
              <a:t>метафазних</a:t>
            </a:r>
            <a:r>
              <a:rPr lang="uk-UA" sz="2800" i="1" dirty="0">
                <a:solidFill>
                  <a:srgbClr val="000000"/>
                </a:solidFill>
                <a:latin typeface="Times New Roman" panose="02020603050405020304" pitchFamily="18" charset="0"/>
                <a:ea typeface="Calibri"/>
                <a:cs typeface="Times New Roman" panose="02020603050405020304" pitchFamily="18" charset="0"/>
              </a:rPr>
              <a:t> хромосом.</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81398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44903"/>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860306928"/>
              </p:ext>
            </p:extLst>
          </p:nvPr>
        </p:nvGraphicFramePr>
        <p:xfrm>
          <a:off x="460375" y="1268760"/>
          <a:ext cx="8229600" cy="4548006"/>
        </p:xfrm>
        <a:graphic>
          <a:graphicData uri="http://schemas.openxmlformats.org/drawingml/2006/table">
            <a:tbl>
              <a:tblPr firstRow="1" firstCol="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09202">
                <a:tc>
                  <a:txBody>
                    <a:bodyPr/>
                    <a:lstStyle/>
                    <a:p>
                      <a:pPr algn="ctr">
                        <a:lnSpc>
                          <a:spcPct val="115000"/>
                        </a:lnSpc>
                        <a:spcAft>
                          <a:spcPts val="0"/>
                        </a:spcAft>
                      </a:pPr>
                      <a:r>
                        <a:rPr lang="uk-UA" sz="2400" b="1" dirty="0">
                          <a:effectLst/>
                          <a:latin typeface="Times New Roman" panose="02020603050405020304" pitchFamily="18" charset="0"/>
                          <a:cs typeface="Times New Roman" panose="02020603050405020304" pitchFamily="18" charset="0"/>
                        </a:rPr>
                        <a:t>Організми</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uk-UA" sz="2400" b="1" dirty="0">
                          <a:effectLst/>
                          <a:latin typeface="Times New Roman" panose="02020603050405020304" pitchFamily="18" charset="0"/>
                          <a:cs typeface="Times New Roman" panose="02020603050405020304" pitchFamily="18" charset="0"/>
                        </a:rPr>
                        <a:t>Способи</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9202">
                <a:tc>
                  <a:txBody>
                    <a:bodyPr/>
                    <a:lstStyle/>
                    <a:p>
                      <a:pPr algn="just">
                        <a:lnSpc>
                          <a:spcPct val="115000"/>
                        </a:lnSpc>
                        <a:spcAft>
                          <a:spcPts val="0"/>
                        </a:spcAft>
                      </a:pPr>
                      <a:r>
                        <a:rPr lang="uk-UA" sz="2400" dirty="0" err="1">
                          <a:effectLst/>
                          <a:latin typeface="Times New Roman" panose="02020603050405020304" pitchFamily="18" charset="0"/>
                          <a:cs typeface="Times New Roman" panose="02020603050405020304" pitchFamily="18" charset="0"/>
                        </a:rPr>
                        <a:t>Прокаріотичні</a:t>
                      </a: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15000"/>
                        </a:lnSpc>
                        <a:spcAft>
                          <a:spcPts val="0"/>
                        </a:spcAft>
                      </a:pPr>
                      <a:r>
                        <a:rPr lang="uk-UA" sz="2400" dirty="0">
                          <a:effectLst/>
                          <a:latin typeface="Times New Roman" panose="02020603050405020304" pitchFamily="18" charset="0"/>
                          <a:cs typeface="Times New Roman" panose="02020603050405020304" pitchFamily="18" charset="0"/>
                        </a:rPr>
                        <a:t>За допомогою вірусів-бактеріофагів та </a:t>
                      </a:r>
                      <a:r>
                        <a:rPr lang="uk-UA" sz="2400" dirty="0" err="1" smtClean="0">
                          <a:effectLst/>
                          <a:latin typeface="Times New Roman" panose="02020603050405020304" pitchFamily="18" charset="0"/>
                          <a:cs typeface="Times New Roman" panose="02020603050405020304" pitchFamily="18" charset="0"/>
                        </a:rPr>
                        <a:t>плазмід</a:t>
                      </a:r>
                      <a:r>
                        <a:rPr lang="uk-UA" sz="2400" dirty="0" smtClean="0">
                          <a:effectLst/>
                          <a:latin typeface="Times New Roman" panose="02020603050405020304" pitchFamily="18" charset="0"/>
                          <a:cs typeface="Times New Roman" panose="02020603050405020304" pitchFamily="18" charset="0"/>
                        </a:rPr>
                        <a:t>-векторів</a:t>
                      </a:r>
                    </a:p>
                    <a:p>
                      <a:pPr algn="just">
                        <a:lnSpc>
                          <a:spcPct val="115000"/>
                        </a:lnSpc>
                        <a:spcAft>
                          <a:spcPts val="0"/>
                        </a:spcAft>
                      </a:pP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6806">
                <a:tc>
                  <a:txBody>
                    <a:bodyPr/>
                    <a:lstStyle/>
                    <a:p>
                      <a:pPr algn="just">
                        <a:lnSpc>
                          <a:spcPct val="115000"/>
                        </a:lnSpc>
                        <a:spcAft>
                          <a:spcPts val="0"/>
                        </a:spcAft>
                      </a:pPr>
                      <a:r>
                        <a:rPr lang="uk-UA" sz="2400" dirty="0">
                          <a:effectLst/>
                          <a:latin typeface="Times New Roman" panose="02020603050405020304" pitchFamily="18" charset="0"/>
                          <a:cs typeface="Times New Roman" panose="02020603050405020304" pitchFamily="18" charset="0"/>
                        </a:rPr>
                        <a:t>Еукаріотичні</a:t>
                      </a: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15000"/>
                        </a:lnSpc>
                        <a:spcAft>
                          <a:spcPts val="0"/>
                        </a:spcAft>
                      </a:pPr>
                      <a:r>
                        <a:rPr lang="uk-UA" sz="2400" dirty="0">
                          <a:effectLst/>
                          <a:latin typeface="Times New Roman" panose="02020603050405020304" pitchFamily="18" charset="0"/>
                          <a:cs typeface="Times New Roman" panose="02020603050405020304" pitchFamily="18" charset="0"/>
                        </a:rPr>
                        <a:t>За допомогою вірусів, бактерій, штучних хромосом, штучне введення фрагментів ДНК шляхом </a:t>
                      </a:r>
                      <a:r>
                        <a:rPr lang="uk-UA" sz="2400" dirty="0" err="1">
                          <a:effectLst/>
                          <a:latin typeface="Times New Roman" panose="02020603050405020304" pitchFamily="18" charset="0"/>
                          <a:cs typeface="Times New Roman" panose="02020603050405020304" pitchFamily="18" charset="0"/>
                        </a:rPr>
                        <a:t>мікроін'єкцій</a:t>
                      </a:r>
                      <a:r>
                        <a:rPr lang="uk-UA" sz="2400" dirty="0">
                          <a:effectLst/>
                          <a:latin typeface="Times New Roman" panose="02020603050405020304" pitchFamily="18" charset="0"/>
                          <a:cs typeface="Times New Roman" panose="02020603050405020304" pitchFamily="18" charset="0"/>
                        </a:rPr>
                        <a:t>, через пори в </a:t>
                      </a:r>
                      <a:r>
                        <a:rPr lang="uk-UA" sz="2400" dirty="0" err="1">
                          <a:effectLst/>
                          <a:latin typeface="Times New Roman" panose="02020603050405020304" pitchFamily="18" charset="0"/>
                          <a:cs typeface="Times New Roman" panose="02020603050405020304" pitchFamily="18" charset="0"/>
                        </a:rPr>
                        <a:t>плазмалемії</a:t>
                      </a:r>
                      <a:r>
                        <a:rPr lang="uk-UA" sz="2400" dirty="0">
                          <a:effectLst/>
                          <a:latin typeface="Times New Roman" panose="02020603050405020304" pitchFamily="18" charset="0"/>
                          <a:cs typeface="Times New Roman" panose="02020603050405020304" pitchFamily="18" charset="0"/>
                        </a:rPr>
                        <a:t> після ультразвукової обробки.</a:t>
                      </a:r>
                      <a:endParaRPr lang="ru-RU" sz="2400" dirty="0">
                        <a:effectLst/>
                        <a:latin typeface="Times New Roman" panose="02020603050405020304" pitchFamily="18" charset="0"/>
                        <a:ea typeface="Calibri"/>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403648" y="279728"/>
            <a:ext cx="60486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2800" b="1"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anose="02020603050405020304" pitchFamily="18" charset="0"/>
              </a:rPr>
              <a:t>Способи введення генів у клітини</a:t>
            </a:r>
            <a:endParaRPr kumimoji="0" lang="uk-UA" alt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8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93"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460375" y="638799"/>
            <a:ext cx="8368481" cy="5436873"/>
          </a:xfrm>
          <a:prstGeom prst="rect">
            <a:avLst/>
          </a:prstGeom>
        </p:spPr>
        <p:txBody>
          <a:bodyPr wrap="square">
            <a:spAutoFit/>
          </a:bodyPr>
          <a:lstStyle/>
          <a:p>
            <a:pPr algn="just">
              <a:lnSpc>
                <a:spcPct val="115000"/>
              </a:lnSpc>
              <a:spcAft>
                <a:spcPts val="0"/>
              </a:spcAft>
            </a:pPr>
            <a:r>
              <a:rPr lang="uk-UA" b="1" u="sng" dirty="0">
                <a:solidFill>
                  <a:srgbClr val="000000"/>
                </a:solidFill>
                <a:latin typeface="Times New Roman"/>
                <a:ea typeface="Calibri"/>
                <a:cs typeface="Times New Roman"/>
              </a:rPr>
              <a:t>Успіхи генної інженерії на сучасному </a:t>
            </a:r>
            <a:r>
              <a:rPr lang="uk-UA" b="1" u="sng" dirty="0" smtClean="0">
                <a:solidFill>
                  <a:srgbClr val="000000"/>
                </a:solidFill>
                <a:latin typeface="Times New Roman"/>
                <a:ea typeface="Calibri"/>
                <a:cs typeface="Times New Roman"/>
              </a:rPr>
              <a:t>етапі</a:t>
            </a:r>
          </a:p>
          <a:p>
            <a:pPr algn="just">
              <a:lnSpc>
                <a:spcPct val="115000"/>
              </a:lnSpc>
              <a:spcAft>
                <a:spcPts val="0"/>
              </a:spcAft>
            </a:pPr>
            <a:endParaRPr lang="ru-RU" sz="1400" b="1" u="sng" dirty="0">
              <a:ea typeface="Calibri"/>
              <a:cs typeface="Times New Roman"/>
            </a:endParaRPr>
          </a:p>
          <a:p>
            <a:pPr marL="342900" lvl="0" indent="-342900" algn="just">
              <a:lnSpc>
                <a:spcPct val="115000"/>
              </a:lnSpc>
              <a:spcAft>
                <a:spcPts val="0"/>
              </a:spcAft>
              <a:buFont typeface="Wingdings"/>
              <a:buChar char=""/>
            </a:pPr>
            <a:r>
              <a:rPr lang="uk-UA" dirty="0">
                <a:solidFill>
                  <a:srgbClr val="000000"/>
                </a:solidFill>
                <a:latin typeface="Times New Roman"/>
                <a:ea typeface="Calibri"/>
                <a:cs typeface="Times New Roman"/>
              </a:rPr>
              <a:t>Отримують високопродуктивні штами мікроорганізмів, які синтезують </a:t>
            </a:r>
            <a:r>
              <a:rPr lang="uk-UA" i="1" dirty="0">
                <a:solidFill>
                  <a:srgbClr val="000000"/>
                </a:solidFill>
                <a:latin typeface="Times New Roman"/>
                <a:ea typeface="Calibri"/>
                <a:cs typeface="Times New Roman"/>
              </a:rPr>
              <a:t>інсулін, інтерферони, гормон росту, ферменти, вітаміни В</a:t>
            </a:r>
            <a:r>
              <a:rPr lang="uk-UA" dirty="0">
                <a:solidFill>
                  <a:srgbClr val="000000"/>
                </a:solidFill>
                <a:latin typeface="Times New Roman"/>
                <a:ea typeface="Calibri"/>
                <a:cs typeface="Times New Roman"/>
              </a:rPr>
              <a:t>2</a:t>
            </a:r>
            <a:r>
              <a:rPr lang="uk-UA" i="1" dirty="0">
                <a:solidFill>
                  <a:srgbClr val="000000"/>
                </a:solidFill>
                <a:latin typeface="Times New Roman"/>
                <a:ea typeface="Calibri"/>
                <a:cs typeface="Times New Roman"/>
              </a:rPr>
              <a:t>, B</a:t>
            </a:r>
            <a:r>
              <a:rPr lang="uk-UA" dirty="0">
                <a:solidFill>
                  <a:srgbClr val="000000"/>
                </a:solidFill>
                <a:latin typeface="Times New Roman"/>
                <a:ea typeface="Calibri"/>
                <a:cs typeface="Times New Roman"/>
              </a:rPr>
              <a:t>12 </a:t>
            </a:r>
            <a:r>
              <a:rPr lang="uk-UA" i="1" dirty="0" err="1">
                <a:solidFill>
                  <a:srgbClr val="000000"/>
                </a:solidFill>
                <a:latin typeface="Times New Roman"/>
                <a:ea typeface="Calibri"/>
                <a:cs typeface="Times New Roman"/>
              </a:rPr>
              <a:t>соматостатин</a:t>
            </a:r>
            <a:r>
              <a:rPr lang="uk-UA" i="1" dirty="0">
                <a:solidFill>
                  <a:srgbClr val="000000"/>
                </a:solidFill>
                <a:latin typeface="Times New Roman"/>
                <a:ea typeface="Calibri"/>
                <a:cs typeface="Times New Roman"/>
              </a:rPr>
              <a:t>, вакцини, антитіла</a:t>
            </a:r>
            <a:r>
              <a:rPr lang="uk-UA" dirty="0">
                <a:solidFill>
                  <a:srgbClr val="000000"/>
                </a:solidFill>
                <a:latin typeface="Times New Roman"/>
                <a:ea typeface="Calibri"/>
                <a:cs typeface="Times New Roman"/>
              </a:rPr>
              <a:t> та ін. </a:t>
            </a:r>
            <a:endParaRPr lang="uk-UA" dirty="0" smtClean="0">
              <a:solidFill>
                <a:srgbClr val="000000"/>
              </a:solidFill>
              <a:latin typeface="Times New Roman"/>
              <a:ea typeface="Calibri"/>
              <a:cs typeface="Times New Roman"/>
            </a:endParaRPr>
          </a:p>
          <a:p>
            <a:pPr marL="342900" lvl="0" indent="-342900" algn="just">
              <a:lnSpc>
                <a:spcPct val="115000"/>
              </a:lnSpc>
              <a:spcAft>
                <a:spcPts val="0"/>
              </a:spcAft>
              <a:buFont typeface="Wingdings"/>
              <a:buChar char=""/>
            </a:pPr>
            <a:r>
              <a:rPr lang="uk-UA" dirty="0" smtClean="0">
                <a:solidFill>
                  <a:srgbClr val="000000"/>
                </a:solidFill>
                <a:latin typeface="Times New Roman"/>
                <a:ea typeface="Calibri"/>
                <a:cs typeface="Times New Roman"/>
              </a:rPr>
              <a:t>Існують </a:t>
            </a:r>
            <a:r>
              <a:rPr lang="uk-UA" dirty="0">
                <a:solidFill>
                  <a:srgbClr val="000000"/>
                </a:solidFill>
                <a:latin typeface="Times New Roman"/>
                <a:ea typeface="Calibri"/>
                <a:cs typeface="Times New Roman"/>
              </a:rPr>
              <a:t>сорти пшениць, стійких до листової іржі, борошнистої роси, які виведені завдяки тому, що деякі хромосоми у вихідних пшениць були замінені хромосомами диких видів пшениці, пирію, жита.</a:t>
            </a:r>
            <a:endParaRPr lang="ru-RU" sz="1400" dirty="0">
              <a:ea typeface="Calibri"/>
              <a:cs typeface="Times New Roman"/>
            </a:endParaRPr>
          </a:p>
          <a:p>
            <a:pPr marL="342900" lvl="0" indent="-342900" algn="just">
              <a:lnSpc>
                <a:spcPct val="115000"/>
              </a:lnSpc>
              <a:spcAft>
                <a:spcPts val="0"/>
              </a:spcAft>
              <a:buFont typeface="Wingdings"/>
              <a:buChar char=""/>
            </a:pPr>
            <a:r>
              <a:rPr lang="uk-UA" dirty="0">
                <a:solidFill>
                  <a:srgbClr val="000000"/>
                </a:solidFill>
                <a:latin typeface="Times New Roman"/>
                <a:ea typeface="Calibri"/>
                <a:cs typeface="Times New Roman"/>
              </a:rPr>
              <a:t>Створюються </a:t>
            </a:r>
            <a:r>
              <a:rPr lang="uk-UA" b="1" i="1" dirty="0">
                <a:solidFill>
                  <a:srgbClr val="000000"/>
                </a:solidFill>
                <a:latin typeface="Times New Roman"/>
                <a:ea typeface="Calibri"/>
                <a:cs typeface="Times New Roman"/>
              </a:rPr>
              <a:t>банки генів</a:t>
            </a:r>
            <a:r>
              <a:rPr lang="uk-UA" dirty="0">
                <a:solidFill>
                  <a:srgbClr val="000000"/>
                </a:solidFill>
                <a:latin typeface="Times New Roman"/>
                <a:ea typeface="Calibri"/>
                <a:cs typeface="Times New Roman"/>
              </a:rPr>
              <a:t> – колекції генів різних організмів, що є необхідним для подальших досліджень і розвитку генетичної інженери.</a:t>
            </a:r>
            <a:endParaRPr lang="ru-RU" sz="1400" dirty="0">
              <a:ea typeface="Calibri"/>
              <a:cs typeface="Times New Roman"/>
            </a:endParaRPr>
          </a:p>
          <a:p>
            <a:pPr marL="342900" lvl="0" indent="-342900" algn="just">
              <a:lnSpc>
                <a:spcPct val="115000"/>
              </a:lnSpc>
              <a:spcAft>
                <a:spcPts val="0"/>
              </a:spcAft>
              <a:buFont typeface="Wingdings"/>
              <a:buChar char=""/>
            </a:pPr>
            <a:r>
              <a:rPr lang="uk-UA" dirty="0">
                <a:solidFill>
                  <a:srgbClr val="000000"/>
                </a:solidFill>
                <a:latin typeface="Times New Roman"/>
                <a:ea typeface="Calibri"/>
                <a:cs typeface="Times New Roman"/>
              </a:rPr>
              <a:t>Розвивається </a:t>
            </a:r>
            <a:r>
              <a:rPr lang="uk-UA" b="1" i="1" dirty="0" err="1">
                <a:solidFill>
                  <a:srgbClr val="000000"/>
                </a:solidFill>
                <a:latin typeface="Times New Roman"/>
                <a:ea typeface="Calibri"/>
                <a:cs typeface="Times New Roman"/>
              </a:rPr>
              <a:t>генотерапія</a:t>
            </a:r>
            <a:r>
              <a:rPr lang="uk-UA" b="1" i="1" dirty="0">
                <a:solidFill>
                  <a:srgbClr val="000000"/>
                </a:solidFill>
                <a:latin typeface="Times New Roman"/>
                <a:ea typeface="Calibri"/>
                <a:cs typeface="Times New Roman"/>
              </a:rPr>
              <a:t> </a:t>
            </a:r>
            <a:r>
              <a:rPr lang="uk-UA" i="1" dirty="0">
                <a:solidFill>
                  <a:srgbClr val="000000"/>
                </a:solidFill>
                <a:latin typeface="Times New Roman"/>
                <a:ea typeface="Calibri"/>
                <a:cs typeface="Times New Roman"/>
              </a:rPr>
              <a:t>– лікування спадкових, онкологічних, деяких вірусних захворювань шляхом введення генів у клітини пацієнтів з метою спрямованої зміни генних дефектів або надання клітинам нових функцій</a:t>
            </a:r>
            <a:r>
              <a:rPr lang="uk-UA" dirty="0">
                <a:solidFill>
                  <a:srgbClr val="000000"/>
                </a:solidFill>
                <a:latin typeface="Times New Roman"/>
                <a:ea typeface="Calibri"/>
                <a:cs typeface="Times New Roman"/>
              </a:rPr>
              <a:t>. В </a:t>
            </a:r>
            <a:r>
              <a:rPr lang="uk-UA" dirty="0" err="1">
                <a:solidFill>
                  <a:srgbClr val="000000"/>
                </a:solidFill>
                <a:latin typeface="Times New Roman"/>
                <a:ea typeface="Calibri"/>
                <a:cs typeface="Times New Roman"/>
              </a:rPr>
              <a:t>генотерапії</a:t>
            </a:r>
            <a:r>
              <a:rPr lang="uk-UA" dirty="0">
                <a:solidFill>
                  <a:srgbClr val="000000"/>
                </a:solidFill>
                <a:latin typeface="Times New Roman"/>
                <a:ea typeface="Calibri"/>
                <a:cs typeface="Times New Roman"/>
              </a:rPr>
              <a:t> виділяють такі види: а) зародкова – введення генів у гамети або клітини зародка; б) соматична – введення генів у соматичні клітини пацієнта; в) </a:t>
            </a:r>
            <a:r>
              <a:rPr lang="uk-UA" dirty="0" err="1">
                <a:solidFill>
                  <a:srgbClr val="000000"/>
                </a:solidFill>
                <a:latin typeface="Times New Roman"/>
                <a:ea typeface="Calibri"/>
                <a:cs typeface="Times New Roman"/>
              </a:rPr>
              <a:t>позаорганізмова</a:t>
            </a:r>
            <a:r>
              <a:rPr lang="uk-UA" dirty="0">
                <a:solidFill>
                  <a:srgbClr val="000000"/>
                </a:solidFill>
                <a:latin typeface="Times New Roman"/>
                <a:ea typeface="Calibri"/>
                <a:cs typeface="Times New Roman"/>
              </a:rPr>
              <a:t> – введення генів у культивовані клітини і пересадка цих клітин пацієнтам</a:t>
            </a:r>
            <a:r>
              <a:rPr lang="uk-UA" dirty="0" smtClean="0">
                <a:solidFill>
                  <a:srgbClr val="000000"/>
                </a:solidFill>
                <a:latin typeface="Times New Roman"/>
                <a:ea typeface="Calibri"/>
                <a:cs typeface="Times New Roman"/>
              </a:rPr>
              <a:t>.</a:t>
            </a:r>
            <a:endParaRPr lang="ru-RU" sz="1400" dirty="0">
              <a:ea typeface="Calibri"/>
              <a:cs typeface="Times New Roman"/>
            </a:endParaRPr>
          </a:p>
        </p:txBody>
      </p:sp>
    </p:spTree>
    <p:extLst>
      <p:ext uri="{BB962C8B-B14F-4D97-AF65-F5344CB8AC3E}">
        <p14:creationId xmlns:p14="http://schemas.microsoft.com/office/powerpoint/2010/main" val="338932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827584" y="0"/>
            <a:ext cx="7772400" cy="1143000"/>
          </a:xfrm>
        </p:spPr>
        <p:txBody>
          <a:bodyPr>
            <a:normAutofit fontScale="90000"/>
          </a:bodyPr>
          <a:lstStyle/>
          <a:p>
            <a:pPr algn="ctr"/>
            <a:r>
              <a:rPr lang="uk-UA" b="1" dirty="0">
                <a:solidFill>
                  <a:srgbClr val="C00000"/>
                </a:solidFill>
                <a:latin typeface="Times New Roman" panose="02020603050405020304" pitchFamily="18" charset="0"/>
                <a:cs typeface="Times New Roman" panose="02020603050405020304" pitchFamily="18" charset="0"/>
              </a:rPr>
              <a:t>Клітинна інженерія</a:t>
            </a:r>
            <a:r>
              <a:rPr lang="ru-RU" dirty="0">
                <a:solidFill>
                  <a:srgbClr val="C00000"/>
                </a:solidFill>
                <a:latin typeface="Times New Roman" panose="02020603050405020304" pitchFamily="18" charset="0"/>
                <a:cs typeface="Times New Roman" panose="02020603050405020304" pitchFamily="18" charset="0"/>
              </a:rPr>
              <a:t/>
            </a:r>
            <a:br>
              <a:rPr lang="ru-RU" dirty="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476672"/>
            <a:ext cx="8435280" cy="2952328"/>
          </a:xfrm>
        </p:spPr>
        <p:txBody>
          <a:bodyPr/>
          <a:lstStyle/>
          <a:p>
            <a:pPr marL="0" indent="0" algn="ctr">
              <a:buNone/>
            </a:pPr>
            <a:r>
              <a:rPr lang="ru-RU" b="1" dirty="0" err="1">
                <a:latin typeface="Times New Roman" panose="02020603050405020304" pitchFamily="18" charset="0"/>
                <a:cs typeface="Times New Roman" panose="02020603050405020304" pitchFamily="18" charset="0"/>
              </a:rPr>
              <a:t>Клітинна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інженерія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біотехнології</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застосовують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клітин</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організму</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перенесення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поживні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середовища</a:t>
            </a:r>
            <a:r>
              <a:rPr lang="ru-RU" dirty="0">
                <a:latin typeface="Times New Roman" panose="02020603050405020304" pitchFamily="18" charset="0"/>
                <a:cs typeface="Times New Roman" panose="02020603050405020304" pitchFamily="18" charset="0"/>
              </a:rPr>
              <a:t>, де вони </a:t>
            </a:r>
            <a:r>
              <a:rPr lang="ru-RU" dirty="0" err="1">
                <a:latin typeface="Times New Roman" panose="02020603050405020304" pitchFamily="18" charset="0"/>
                <a:cs typeface="Times New Roman" panose="02020603050405020304" pitchFamily="18" charset="0"/>
              </a:rPr>
              <a:t>продовжують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жити</a:t>
            </a:r>
            <a:r>
              <a:rPr lang="ru-RU" dirty="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розмножуватися</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25143"/>
            <a:ext cx="3672408" cy="27401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Social Alpha and Tata Trusts – PATH Impact Lab Launches Medtec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025143"/>
            <a:ext cx="4283968" cy="2810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41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460375" y="908720"/>
            <a:ext cx="5263753" cy="5262979"/>
          </a:xfrm>
          <a:prstGeom prst="rect">
            <a:avLst/>
          </a:prstGeom>
        </p:spPr>
        <p:txBody>
          <a:bodyPr wrap="square">
            <a:spAutoFit/>
          </a:bodyPr>
          <a:lstStyle/>
          <a:p>
            <a:pPr algn="just"/>
            <a:r>
              <a:rPr lang="uk-UA" sz="2400" dirty="0" smtClean="0">
                <a:latin typeface="Times New Roman" panose="02020603050405020304" pitchFamily="18" charset="0"/>
                <a:ea typeface="Times New Roman"/>
                <a:cs typeface="Times New Roman" panose="02020603050405020304" pitchFamily="18" charset="0"/>
              </a:rPr>
              <a:t>	Генна </a:t>
            </a:r>
            <a:r>
              <a:rPr lang="uk-UA" sz="2400" dirty="0">
                <a:latin typeface="Times New Roman" panose="02020603050405020304" pitchFamily="18" charset="0"/>
                <a:ea typeface="Times New Roman"/>
                <a:cs typeface="Times New Roman" panose="02020603050405020304" pitchFamily="18" charset="0"/>
              </a:rPr>
              <a:t>інженерія виявилася дуже перспективною для медицини передусім у створенні нових методів біотехнології: отримання ліків (інсулін, </a:t>
            </a:r>
            <a:r>
              <a:rPr lang="uk-UA" sz="2400" dirty="0" err="1">
                <a:latin typeface="Times New Roman" panose="02020603050405020304" pitchFamily="18" charset="0"/>
                <a:ea typeface="Times New Roman"/>
                <a:cs typeface="Times New Roman" panose="02020603050405020304" pitchFamily="18" charset="0"/>
              </a:rPr>
              <a:t>соматостатин</a:t>
            </a:r>
            <a:r>
              <a:rPr lang="uk-UA" sz="2400" dirty="0">
                <a:latin typeface="Times New Roman" panose="02020603050405020304" pitchFamily="18" charset="0"/>
                <a:ea typeface="Times New Roman"/>
                <a:cs typeface="Times New Roman" panose="02020603050405020304" pitchFamily="18" charset="0"/>
              </a:rPr>
              <a:t>, інтерферони, </a:t>
            </a:r>
            <a:r>
              <a:rPr lang="uk-UA" sz="2400" dirty="0" err="1">
                <a:latin typeface="Times New Roman" panose="02020603050405020304" pitchFamily="18" charset="0"/>
                <a:ea typeface="Times New Roman"/>
                <a:cs typeface="Times New Roman" panose="02020603050405020304" pitchFamily="18" charset="0"/>
              </a:rPr>
              <a:t>соматотропін</a:t>
            </a:r>
            <a:r>
              <a:rPr lang="uk-UA" sz="2400" dirty="0">
                <a:latin typeface="Times New Roman" panose="02020603050405020304" pitchFamily="18" charset="0"/>
                <a:ea typeface="Times New Roman"/>
                <a:cs typeface="Times New Roman" panose="02020603050405020304" pitchFamily="18" charset="0"/>
              </a:rPr>
              <a:t>), створення й застосування </a:t>
            </a:r>
            <a:r>
              <a:rPr lang="uk-UA" sz="2400" dirty="0" err="1">
                <a:latin typeface="Times New Roman" panose="02020603050405020304" pitchFamily="18" charset="0"/>
                <a:ea typeface="Times New Roman"/>
                <a:cs typeface="Times New Roman" panose="02020603050405020304" pitchFamily="18" charset="0"/>
              </a:rPr>
              <a:t>рекомбінантних</a:t>
            </a:r>
            <a:r>
              <a:rPr lang="uk-UA" sz="2400" dirty="0">
                <a:latin typeface="Times New Roman" panose="02020603050405020304" pitchFamily="18" charset="0"/>
                <a:ea typeface="Times New Roman"/>
                <a:cs typeface="Times New Roman" panose="02020603050405020304" pitchFamily="18" charset="0"/>
              </a:rPr>
              <a:t> вакцин (наприклад, проти гепатиту В і папіломи людини), генетичного тестування (наприклад, для визначення спадкової схильності новонароджених до певних </a:t>
            </a:r>
            <a:r>
              <a:rPr lang="uk-UA" sz="2400" dirty="0" err="1">
                <a:latin typeface="Times New Roman" panose="02020603050405020304" pitchFamily="18" charset="0"/>
                <a:ea typeface="Times New Roman"/>
                <a:cs typeface="Times New Roman" panose="02020603050405020304" pitchFamily="18" charset="0"/>
              </a:rPr>
              <a:t>хвороб</a:t>
            </a:r>
            <a:r>
              <a:rPr lang="uk-UA" sz="2400" dirty="0">
                <a:latin typeface="Times New Roman" panose="02020603050405020304" pitchFamily="18" charset="0"/>
                <a:ea typeface="Times New Roman"/>
                <a:cs typeface="Times New Roman" panose="02020603050405020304" pitchFamily="18" charset="0"/>
              </a:rPr>
              <a:t>). Найпоширенішими є методи </a:t>
            </a:r>
            <a:r>
              <a:rPr lang="uk-UA" sz="2400" dirty="0" err="1">
                <a:latin typeface="Times New Roman" panose="02020603050405020304" pitchFamily="18" charset="0"/>
                <a:ea typeface="Times New Roman"/>
                <a:cs typeface="Times New Roman" panose="02020603050405020304" pitchFamily="18" charset="0"/>
              </a:rPr>
              <a:t>генотерапії</a:t>
            </a:r>
            <a:r>
              <a:rPr lang="uk-UA" sz="2400" dirty="0" smtClean="0">
                <a:latin typeface="Times New Roman" panose="02020603050405020304" pitchFamily="18" charset="0"/>
                <a:ea typeface="Times New Roman"/>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6146" name="Picture 2" descr="https://history.vn.ua/pidruchniki/sobol-biology-and-ecology-11-class-2019-standard-level/sobol-biology-and-ecology-11-class-2019-standard-level.files/image2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900517"/>
            <a:ext cx="312239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62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064610" y="793834"/>
            <a:ext cx="7246441" cy="4401205"/>
          </a:xfrm>
          <a:prstGeom prst="rect">
            <a:avLst/>
          </a:prstGeom>
        </p:spPr>
        <p:txBody>
          <a:bodyPr wrap="square">
            <a:spAutoFit/>
          </a:bodyPr>
          <a:lstStyle/>
          <a:p>
            <a:pPr algn="just"/>
            <a:r>
              <a:rPr lang="uk-UA" sz="2800" b="1" dirty="0" err="1">
                <a:latin typeface="Times New Roman"/>
                <a:ea typeface="Times New Roman"/>
              </a:rPr>
              <a:t>Генотерапія</a:t>
            </a:r>
            <a:r>
              <a:rPr lang="uk-UA" sz="2800" dirty="0">
                <a:latin typeface="Times New Roman"/>
                <a:ea typeface="Times New Roman"/>
              </a:rPr>
              <a:t> – це лікування захворювань шляхом заміни дефектних генів нормальними. Основою </a:t>
            </a:r>
            <a:r>
              <a:rPr lang="uk-UA" sz="2800" dirty="0" err="1">
                <a:latin typeface="Times New Roman"/>
                <a:ea typeface="Times New Roman"/>
              </a:rPr>
              <a:t>генотерапії</a:t>
            </a:r>
            <a:r>
              <a:rPr lang="uk-UA" sz="2800" dirty="0">
                <a:latin typeface="Times New Roman"/>
                <a:ea typeface="Times New Roman"/>
              </a:rPr>
              <a:t> є методи внесення змін у генетичний апарат клітин пацієнтів з метою спрямованої зміни генних дефектів або надання клітинам нових функцій. Залежно від способу введення ДНК у геном пацієнта </a:t>
            </a:r>
            <a:r>
              <a:rPr lang="uk-UA" sz="2800" dirty="0" err="1">
                <a:latin typeface="Times New Roman"/>
                <a:ea typeface="Times New Roman"/>
              </a:rPr>
              <a:t>генотерапія</a:t>
            </a:r>
            <a:r>
              <a:rPr lang="uk-UA" sz="2800" dirty="0">
                <a:latin typeface="Times New Roman"/>
                <a:ea typeface="Times New Roman"/>
              </a:rPr>
              <a:t> може відбуватися в культурі клітин (</a:t>
            </a:r>
            <a:r>
              <a:rPr lang="uk-UA" sz="2800" dirty="0" err="1">
                <a:latin typeface="Times New Roman"/>
                <a:ea typeface="Times New Roman"/>
              </a:rPr>
              <a:t>ex</a:t>
            </a:r>
            <a:r>
              <a:rPr lang="uk-UA" sz="2800" dirty="0">
                <a:latin typeface="Times New Roman"/>
                <a:ea typeface="Times New Roman"/>
              </a:rPr>
              <a:t> </a:t>
            </a:r>
            <a:r>
              <a:rPr lang="uk-UA" sz="2800" dirty="0" err="1">
                <a:latin typeface="Times New Roman"/>
                <a:ea typeface="Times New Roman"/>
              </a:rPr>
              <a:t>vivo</a:t>
            </a:r>
            <a:r>
              <a:rPr lang="uk-UA" sz="2800" dirty="0">
                <a:latin typeface="Times New Roman"/>
                <a:ea typeface="Times New Roman"/>
              </a:rPr>
              <a:t>) або безпосередньо в організмі (</a:t>
            </a:r>
            <a:r>
              <a:rPr lang="uk-UA" sz="2800" dirty="0" err="1">
                <a:latin typeface="Times New Roman"/>
                <a:ea typeface="Times New Roman"/>
              </a:rPr>
              <a:t>in</a:t>
            </a:r>
            <a:r>
              <a:rPr lang="uk-UA" sz="2800" dirty="0">
                <a:latin typeface="Times New Roman"/>
                <a:ea typeface="Times New Roman"/>
              </a:rPr>
              <a:t> </a:t>
            </a:r>
            <a:r>
              <a:rPr lang="uk-UA" sz="2800" dirty="0" err="1">
                <a:latin typeface="Times New Roman"/>
                <a:ea typeface="Times New Roman"/>
              </a:rPr>
              <a:t>vivo</a:t>
            </a:r>
            <a:r>
              <a:rPr lang="uk-UA" sz="2800" dirty="0">
                <a:latin typeface="Times New Roman"/>
                <a:ea typeface="Times New Roman"/>
              </a:rPr>
              <a:t>) </a:t>
            </a:r>
            <a:endParaRPr lang="ru-RU" sz="2800" dirty="0"/>
          </a:p>
        </p:txBody>
      </p:sp>
    </p:spTree>
    <p:extLst>
      <p:ext uri="{BB962C8B-B14F-4D97-AF65-F5344CB8AC3E}">
        <p14:creationId xmlns:p14="http://schemas.microsoft.com/office/powerpoint/2010/main" val="2358816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647438" y="513897"/>
            <a:ext cx="7703641" cy="5511637"/>
          </a:xfrm>
          <a:prstGeom prst="rect">
            <a:avLst/>
          </a:prstGeom>
        </p:spPr>
        <p:txBody>
          <a:bodyPr wrap="square">
            <a:spAutoFit/>
          </a:bodyPr>
          <a:lstStyle/>
          <a:p>
            <a:pPr algn="just">
              <a:lnSpc>
                <a:spcPct val="115000"/>
              </a:lnSpc>
              <a:spcAft>
                <a:spcPts val="0"/>
              </a:spcAft>
            </a:pPr>
            <a:r>
              <a:rPr lang="uk-UA" sz="2800" b="1" dirty="0">
                <a:latin typeface="Times New Roman"/>
                <a:ea typeface="Times New Roman"/>
                <a:cs typeface="Times New Roman"/>
              </a:rPr>
              <a:t>У </a:t>
            </a:r>
            <a:r>
              <a:rPr lang="uk-UA" sz="2800" b="1" dirty="0" err="1">
                <a:latin typeface="Times New Roman"/>
                <a:ea typeface="Times New Roman"/>
                <a:cs typeface="Times New Roman"/>
              </a:rPr>
              <a:t>генотерапії</a:t>
            </a:r>
            <a:r>
              <a:rPr lang="uk-UA" sz="2800" b="1" dirty="0">
                <a:latin typeface="Times New Roman"/>
                <a:ea typeface="Times New Roman"/>
                <a:cs typeface="Times New Roman"/>
              </a:rPr>
              <a:t> вирізняють такі види, як:</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a:latin typeface="Times New Roman"/>
                <a:ea typeface="Times New Roman"/>
                <a:cs typeface="Times New Roman"/>
              </a:rPr>
              <a:t>фетальна </a:t>
            </a:r>
            <a:r>
              <a:rPr lang="uk-UA" sz="2800" dirty="0" err="1">
                <a:latin typeface="Times New Roman"/>
                <a:ea typeface="Times New Roman"/>
                <a:cs typeface="Times New Roman"/>
              </a:rPr>
              <a:t>генотерапія</a:t>
            </a:r>
            <a:r>
              <a:rPr lang="uk-UA" sz="2800" dirty="0">
                <a:latin typeface="Times New Roman"/>
                <a:ea typeface="Times New Roman"/>
                <a:cs typeface="Times New Roman"/>
              </a:rPr>
              <a:t> </a:t>
            </a:r>
            <a:r>
              <a:rPr lang="uk-UA" sz="2800" dirty="0" smtClean="0">
                <a:latin typeface="Times New Roman"/>
                <a:ea typeface="Times New Roman"/>
                <a:cs typeface="Times New Roman"/>
              </a:rPr>
              <a:t>– чужорідну </a:t>
            </a:r>
            <a:r>
              <a:rPr lang="uk-UA" sz="2800" dirty="0">
                <a:latin typeface="Times New Roman"/>
                <a:ea typeface="Times New Roman"/>
                <a:cs typeface="Times New Roman"/>
              </a:rPr>
              <a:t>ДНК вводять у зиготу (ембріон) на ранній стадії розвитку;</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a:latin typeface="Times New Roman"/>
                <a:ea typeface="Times New Roman"/>
                <a:cs typeface="Times New Roman"/>
              </a:rPr>
              <a:t>соматична </a:t>
            </a:r>
            <a:r>
              <a:rPr lang="uk-UA" sz="2800" dirty="0" err="1">
                <a:latin typeface="Times New Roman"/>
                <a:ea typeface="Times New Roman"/>
                <a:cs typeface="Times New Roman"/>
              </a:rPr>
              <a:t>генотерапія</a:t>
            </a:r>
            <a:r>
              <a:rPr lang="uk-UA" sz="2800" dirty="0">
                <a:latin typeface="Times New Roman"/>
                <a:ea typeface="Times New Roman"/>
                <a:cs typeface="Times New Roman"/>
              </a:rPr>
              <a:t> </a:t>
            </a:r>
            <a:r>
              <a:rPr lang="uk-UA" sz="2800" dirty="0" smtClean="0">
                <a:latin typeface="Times New Roman"/>
                <a:ea typeface="Times New Roman"/>
                <a:cs typeface="Times New Roman"/>
              </a:rPr>
              <a:t>– введення </a:t>
            </a:r>
            <a:r>
              <a:rPr lang="uk-UA" sz="2800" dirty="0">
                <a:latin typeface="Times New Roman"/>
                <a:ea typeface="Times New Roman"/>
                <a:cs typeface="Times New Roman"/>
              </a:rPr>
              <a:t>генів у соматичні клітини пацієнта;</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err="1">
                <a:latin typeface="Times New Roman"/>
                <a:ea typeface="Times New Roman"/>
                <a:cs typeface="Times New Roman"/>
              </a:rPr>
              <a:t>позаорганізмова</a:t>
            </a:r>
            <a:r>
              <a:rPr lang="uk-UA" sz="2800" dirty="0">
                <a:latin typeface="Times New Roman"/>
                <a:ea typeface="Times New Roman"/>
                <a:cs typeface="Times New Roman"/>
              </a:rPr>
              <a:t> </a:t>
            </a:r>
            <a:r>
              <a:rPr lang="uk-UA" sz="2800" dirty="0" err="1">
                <a:latin typeface="Times New Roman"/>
                <a:ea typeface="Times New Roman"/>
                <a:cs typeface="Times New Roman"/>
              </a:rPr>
              <a:t>генотерапія</a:t>
            </a:r>
            <a:r>
              <a:rPr lang="uk-UA" sz="2800" dirty="0">
                <a:latin typeface="Times New Roman"/>
                <a:ea typeface="Times New Roman"/>
                <a:cs typeface="Times New Roman"/>
              </a:rPr>
              <a:t> </a:t>
            </a:r>
            <a:r>
              <a:rPr lang="uk-UA" sz="2800" dirty="0" smtClean="0">
                <a:latin typeface="Times New Roman"/>
                <a:ea typeface="Times New Roman"/>
                <a:cs typeface="Times New Roman"/>
              </a:rPr>
              <a:t>– введення </a:t>
            </a:r>
            <a:r>
              <a:rPr lang="uk-UA" sz="2800" dirty="0">
                <a:latin typeface="Times New Roman"/>
                <a:ea typeface="Times New Roman"/>
                <a:cs typeface="Times New Roman"/>
              </a:rPr>
              <a:t>генів у культивовані клітини і пересадка цих клітин пацієнтам;</a:t>
            </a:r>
            <a:endParaRPr lang="ru-RU" sz="2800" dirty="0">
              <a:ea typeface="Calibri"/>
              <a:cs typeface="Times New Roman"/>
            </a:endParaRPr>
          </a:p>
          <a:p>
            <a:pPr marL="342900" lvl="0" indent="-342900" algn="just">
              <a:lnSpc>
                <a:spcPct val="115000"/>
              </a:lnSpc>
              <a:spcAft>
                <a:spcPts val="0"/>
              </a:spcAft>
              <a:buFont typeface="Wingdings"/>
              <a:buChar char=""/>
            </a:pPr>
            <a:r>
              <a:rPr lang="uk-UA" sz="2800" dirty="0">
                <a:latin typeface="Times New Roman"/>
                <a:ea typeface="Times New Roman"/>
                <a:cs typeface="Times New Roman"/>
              </a:rPr>
              <a:t>активація власних генів організму з метою подолання дії мутантного гена.</a:t>
            </a:r>
            <a:endParaRPr lang="ru-RU" sz="2800" dirty="0">
              <a:ea typeface="Calibri"/>
              <a:cs typeface="Times New Roman"/>
            </a:endParaRPr>
          </a:p>
        </p:txBody>
      </p:sp>
    </p:spTree>
    <p:extLst>
      <p:ext uri="{BB962C8B-B14F-4D97-AF65-F5344CB8AC3E}">
        <p14:creationId xmlns:p14="http://schemas.microsoft.com/office/powerpoint/2010/main" val="1110036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60375" y="769938"/>
            <a:ext cx="8135689" cy="1791260"/>
          </a:xfrm>
          <a:prstGeom prst="rect">
            <a:avLst/>
          </a:prstGeom>
        </p:spPr>
        <p:txBody>
          <a:bodyPr wrap="square">
            <a:spAutoFit/>
          </a:bodyPr>
          <a:lstStyle/>
          <a:p>
            <a:pPr algn="just">
              <a:lnSpc>
                <a:spcPct val="115000"/>
              </a:lnSpc>
              <a:spcAft>
                <a:spcPts val="0"/>
              </a:spcAft>
            </a:pPr>
            <a:r>
              <a:rPr lang="uk-UA" sz="2400" dirty="0">
                <a:latin typeface="Times New Roman"/>
                <a:ea typeface="Times New Roman"/>
                <a:cs typeface="Times New Roman"/>
              </a:rPr>
              <a:t>Регенеративна медицина формується на стику біології, медицини та інженерії. Вважають, що вона може докорінно змінити способи зміцнення здоров'я шляхом відновлення, підтримки і поліпшення функцій органів і тканин.</a:t>
            </a:r>
            <a:endParaRPr lang="ru-RU" sz="2400" dirty="0">
              <a:ea typeface="Calibri"/>
              <a:cs typeface="Times New Roman"/>
            </a:endParaRPr>
          </a:p>
        </p:txBody>
      </p:sp>
      <p:pic>
        <p:nvPicPr>
          <p:cNvPr id="12290" name="Picture 2" descr="Генна інженерія Archives – Епікри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996952"/>
            <a:ext cx="5544616"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74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 y="7937"/>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946412" y="617537"/>
            <a:ext cx="7658036" cy="2640723"/>
          </a:xfrm>
          <a:prstGeom prst="rect">
            <a:avLst/>
          </a:prstGeom>
        </p:spPr>
        <p:txBody>
          <a:bodyPr wrap="square">
            <a:spAutoFit/>
          </a:bodyPr>
          <a:lstStyle/>
          <a:p>
            <a:pPr algn="just">
              <a:lnSpc>
                <a:spcPct val="115000"/>
              </a:lnSpc>
              <a:spcAft>
                <a:spcPts val="0"/>
              </a:spcAft>
            </a:pPr>
            <a:r>
              <a:rPr lang="uk-UA" sz="2400" b="1" dirty="0">
                <a:latin typeface="Times New Roman"/>
                <a:ea typeface="Times New Roman"/>
                <a:cs typeface="Times New Roman"/>
              </a:rPr>
              <a:t>Онкологія</a:t>
            </a:r>
            <a:r>
              <a:rPr lang="uk-UA" sz="2400" dirty="0">
                <a:latin typeface="Times New Roman"/>
                <a:ea typeface="Times New Roman"/>
                <a:cs typeface="Times New Roman"/>
              </a:rPr>
              <a:t> (від </a:t>
            </a:r>
            <a:r>
              <a:rPr lang="uk-UA" sz="2400" dirty="0" err="1">
                <a:latin typeface="Times New Roman"/>
                <a:ea typeface="Times New Roman"/>
                <a:cs typeface="Times New Roman"/>
              </a:rPr>
              <a:t>грец</a:t>
            </a:r>
            <a:r>
              <a:rPr lang="uk-UA" sz="2400" dirty="0">
                <a:latin typeface="Times New Roman"/>
                <a:ea typeface="Times New Roman"/>
                <a:cs typeface="Times New Roman"/>
              </a:rPr>
              <a:t>. </a:t>
            </a:r>
            <a:r>
              <a:rPr lang="uk-UA" sz="2400" dirty="0" err="1">
                <a:latin typeface="Times New Roman"/>
                <a:ea typeface="Times New Roman"/>
                <a:cs typeface="Times New Roman"/>
              </a:rPr>
              <a:t>онкос</a:t>
            </a:r>
            <a:r>
              <a:rPr lang="uk-UA" sz="2400" dirty="0">
                <a:latin typeface="Times New Roman"/>
                <a:ea typeface="Times New Roman"/>
                <a:cs typeface="Times New Roman"/>
              </a:rPr>
              <a:t> - пухлина, логос - вчення) </a:t>
            </a:r>
            <a:r>
              <a:rPr lang="uk-UA" sz="2400" dirty="0" smtClean="0">
                <a:latin typeface="Times New Roman"/>
                <a:ea typeface="Times New Roman"/>
                <a:cs typeface="Times New Roman"/>
              </a:rPr>
              <a:t>– розділ </a:t>
            </a:r>
            <a:r>
              <a:rPr lang="uk-UA" sz="2400" dirty="0">
                <a:latin typeface="Times New Roman"/>
                <a:ea typeface="Times New Roman"/>
                <a:cs typeface="Times New Roman"/>
              </a:rPr>
              <a:t>медицини, предметом якого є діагностика та лікування новоутворень. Сучасні уявлення про молекулярно-біологічні зміни в клітинах докорінно змінили підходи до розв'язування найгостріших проблем онкології.</a:t>
            </a:r>
            <a:endParaRPr lang="ru-RU" sz="2400" dirty="0">
              <a:ea typeface="Calibri"/>
              <a:cs typeface="Times New Roman"/>
            </a:endParaRPr>
          </a:p>
        </p:txBody>
      </p:sp>
      <p:pic>
        <p:nvPicPr>
          <p:cNvPr id="11266" name="Picture 2" descr="Редагування генів – гра у Бог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488" y="3258260"/>
            <a:ext cx="6648673" cy="3086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15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89088" y="284389"/>
            <a:ext cx="8440489" cy="6903428"/>
          </a:xfrm>
          <a:prstGeom prst="rect">
            <a:avLst/>
          </a:prstGeom>
        </p:spPr>
        <p:txBody>
          <a:bodyPr wrap="square">
            <a:spAutoFit/>
          </a:bodyPr>
          <a:lstStyle/>
          <a:p>
            <a:pPr algn="ctr">
              <a:lnSpc>
                <a:spcPct val="115000"/>
              </a:lnSpc>
              <a:spcAft>
                <a:spcPts val="0"/>
              </a:spcAft>
            </a:pPr>
            <a:r>
              <a:rPr lang="ru-RU" sz="2800" b="1" u="sng" dirty="0" err="1">
                <a:solidFill>
                  <a:srgbClr val="292B2C"/>
                </a:solidFill>
                <a:latin typeface="Times New Roman" panose="02020603050405020304" pitchFamily="18" charset="0"/>
                <a:cs typeface="Times New Roman" panose="02020603050405020304" pitchFamily="18" charset="0"/>
              </a:rPr>
              <a:t>Важливим</a:t>
            </a:r>
            <a:r>
              <a:rPr lang="ru-RU" sz="2800" b="1" u="sng" dirty="0">
                <a:solidFill>
                  <a:srgbClr val="292B2C"/>
                </a:solidFill>
                <a:latin typeface="Times New Roman" panose="02020603050405020304" pitchFamily="18" charset="0"/>
                <a:cs typeface="Times New Roman" panose="02020603050405020304" pitchFamily="18" charset="0"/>
              </a:rPr>
              <a:t> </a:t>
            </a:r>
            <a:r>
              <a:rPr lang="ru-RU" sz="2800" b="1" u="sng" dirty="0" err="1">
                <a:solidFill>
                  <a:srgbClr val="292B2C"/>
                </a:solidFill>
                <a:latin typeface="Times New Roman" panose="02020603050405020304" pitchFamily="18" charset="0"/>
                <a:cs typeface="Times New Roman" panose="02020603050405020304" pitchFamily="18" charset="0"/>
              </a:rPr>
              <a:t>підходом</a:t>
            </a:r>
            <a:r>
              <a:rPr lang="ru-RU" sz="2800" b="1" u="sng" dirty="0">
                <a:solidFill>
                  <a:srgbClr val="292B2C"/>
                </a:solidFill>
                <a:latin typeface="Times New Roman" panose="02020603050405020304" pitchFamily="18" charset="0"/>
                <a:cs typeface="Times New Roman" panose="02020603050405020304" pitchFamily="18" charset="0"/>
              </a:rPr>
              <a:t> до </a:t>
            </a:r>
            <a:r>
              <a:rPr lang="ru-RU" sz="2800" b="1" u="sng" dirty="0" err="1">
                <a:solidFill>
                  <a:srgbClr val="292B2C"/>
                </a:solidFill>
                <a:latin typeface="Times New Roman" panose="02020603050405020304" pitchFamily="18" charset="0"/>
                <a:cs typeface="Times New Roman" panose="02020603050405020304" pitchFamily="18" charset="0"/>
              </a:rPr>
              <a:t>розв'язування</a:t>
            </a:r>
            <a:r>
              <a:rPr lang="ru-RU" sz="2800" b="1" u="sng" dirty="0">
                <a:solidFill>
                  <a:srgbClr val="292B2C"/>
                </a:solidFill>
                <a:latin typeface="Times New Roman" panose="02020603050405020304" pitchFamily="18" charset="0"/>
                <a:cs typeface="Times New Roman" panose="02020603050405020304" pitchFamily="18" charset="0"/>
              </a:rPr>
              <a:t> проблем </a:t>
            </a:r>
            <a:r>
              <a:rPr lang="ru-RU" sz="2800" b="1" u="sng" dirty="0" err="1">
                <a:solidFill>
                  <a:srgbClr val="292B2C"/>
                </a:solidFill>
                <a:latin typeface="Times New Roman" panose="02020603050405020304" pitchFamily="18" charset="0"/>
                <a:cs typeface="Times New Roman" panose="02020603050405020304" pitchFamily="18" charset="0"/>
              </a:rPr>
              <a:t>сучасної</a:t>
            </a:r>
            <a:r>
              <a:rPr lang="ru-RU" sz="2800" b="1" u="sng" dirty="0">
                <a:solidFill>
                  <a:srgbClr val="292B2C"/>
                </a:solidFill>
                <a:latin typeface="Times New Roman" panose="02020603050405020304" pitchFamily="18" charset="0"/>
                <a:cs typeface="Times New Roman" panose="02020603050405020304" pitchFamily="18" charset="0"/>
              </a:rPr>
              <a:t> </a:t>
            </a:r>
            <a:r>
              <a:rPr lang="ru-RU" sz="2800" b="1" u="sng" dirty="0" err="1">
                <a:solidFill>
                  <a:srgbClr val="292B2C"/>
                </a:solidFill>
                <a:latin typeface="Times New Roman" panose="02020603050405020304" pitchFamily="18" charset="0"/>
                <a:cs typeface="Times New Roman" panose="02020603050405020304" pitchFamily="18" charset="0"/>
              </a:rPr>
              <a:t>онкології</a:t>
            </a:r>
            <a:r>
              <a:rPr lang="ru-RU" sz="2800" b="1" u="sng" dirty="0">
                <a:solidFill>
                  <a:srgbClr val="292B2C"/>
                </a:solidFill>
                <a:latin typeface="Times New Roman" panose="02020603050405020304" pitchFamily="18" charset="0"/>
                <a:cs typeface="Times New Roman" panose="02020603050405020304" pitchFamily="18" charset="0"/>
              </a:rPr>
              <a:t> </a:t>
            </a:r>
            <a:r>
              <a:rPr lang="ru-RU" sz="2800" b="1" u="sng" dirty="0" smtClean="0">
                <a:solidFill>
                  <a:srgbClr val="292B2C"/>
                </a:solidFill>
                <a:latin typeface="Times New Roman" panose="02020603050405020304" pitchFamily="18" charset="0"/>
                <a:cs typeface="Times New Roman" panose="02020603050405020304" pitchFamily="18" charset="0"/>
              </a:rPr>
              <a:t>є:</a:t>
            </a:r>
          </a:p>
          <a:p>
            <a:pPr algn="ctr">
              <a:lnSpc>
                <a:spcPct val="115000"/>
              </a:lnSpc>
              <a:spcAft>
                <a:spcPts val="0"/>
              </a:spcAft>
            </a:pPr>
            <a:endParaRPr lang="ru-RU" sz="2800" b="1" u="sng" dirty="0" smtClean="0">
              <a:solidFill>
                <a:srgbClr val="292B2C"/>
              </a:solidFill>
              <a:latin typeface="Times New Roman" panose="02020603050405020304" pitchFamily="18"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Ø"/>
            </a:pPr>
            <a:r>
              <a:rPr lang="uk-UA" sz="2800" b="1" dirty="0" err="1" smtClean="0">
                <a:latin typeface="Times New Roman"/>
                <a:ea typeface="Times New Roman"/>
                <a:cs typeface="Times New Roman"/>
              </a:rPr>
              <a:t>біотерапія</a:t>
            </a:r>
            <a:r>
              <a:rPr lang="uk-UA" sz="2800" dirty="0" smtClean="0">
                <a:latin typeface="Times New Roman"/>
                <a:ea typeface="Times New Roman"/>
                <a:cs typeface="Times New Roman"/>
              </a:rPr>
              <a:t> </a:t>
            </a:r>
            <a:r>
              <a:rPr lang="uk-UA" sz="2800" dirty="0">
                <a:latin typeface="Times New Roman"/>
                <a:ea typeface="Times New Roman"/>
                <a:cs typeface="Times New Roman"/>
              </a:rPr>
              <a:t>раку (використання інтерферону, його індукторів, </a:t>
            </a:r>
            <a:r>
              <a:rPr lang="uk-UA" sz="2800" dirty="0" err="1">
                <a:latin typeface="Times New Roman"/>
                <a:ea typeface="Times New Roman"/>
                <a:cs typeface="Times New Roman"/>
              </a:rPr>
              <a:t>пробіотиків</a:t>
            </a:r>
            <a:r>
              <a:rPr lang="uk-UA" sz="2800" dirty="0">
                <a:latin typeface="Times New Roman"/>
                <a:ea typeface="Times New Roman"/>
                <a:cs typeface="Times New Roman"/>
              </a:rPr>
              <a:t>), що уможливлює підвищення протипухлинного захисту організму, зниження токсичності </a:t>
            </a:r>
            <a:r>
              <a:rPr lang="uk-UA" sz="2800" dirty="0" err="1" smtClean="0">
                <a:latin typeface="Times New Roman"/>
                <a:ea typeface="Times New Roman"/>
                <a:cs typeface="Times New Roman"/>
              </a:rPr>
              <a:t>цитостатиків</a:t>
            </a:r>
            <a:r>
              <a:rPr lang="uk-UA" sz="2800" dirty="0" smtClean="0">
                <a:latin typeface="Times New Roman"/>
                <a:ea typeface="Times New Roman"/>
                <a:cs typeface="Times New Roman"/>
              </a:rPr>
              <a:t>;</a:t>
            </a:r>
          </a:p>
          <a:p>
            <a:pPr marL="342900" indent="-342900" algn="just">
              <a:lnSpc>
                <a:spcPct val="115000"/>
              </a:lnSpc>
              <a:spcAft>
                <a:spcPts val="0"/>
              </a:spcAft>
              <a:buFont typeface="Wingdings" panose="05000000000000000000" pitchFamily="2" charset="2"/>
              <a:buChar char="Ø"/>
            </a:pPr>
            <a:r>
              <a:rPr lang="uk-UA" sz="2800" b="1" dirty="0">
                <a:latin typeface="Times New Roman"/>
                <a:ea typeface="Times New Roman"/>
              </a:rPr>
              <a:t>вакцинотерапія</a:t>
            </a:r>
            <a:r>
              <a:rPr lang="uk-UA" sz="2800" dirty="0">
                <a:latin typeface="Times New Roman"/>
                <a:ea typeface="Times New Roman"/>
              </a:rPr>
              <a:t>, головною метою якої є формування у хворого довготривалої імунної реакції, що здатна стримувати розвиток пухлинного процесу, попереджати розвиток рецидивів і </a:t>
            </a:r>
            <a:r>
              <a:rPr lang="uk-UA" sz="2800" dirty="0" smtClean="0">
                <a:latin typeface="Times New Roman"/>
                <a:ea typeface="Times New Roman"/>
              </a:rPr>
              <a:t>метастазів;</a:t>
            </a:r>
          </a:p>
          <a:p>
            <a:pPr algn="just">
              <a:lnSpc>
                <a:spcPct val="115000"/>
              </a:lnSpc>
              <a:spcAft>
                <a:spcPts val="0"/>
              </a:spcAft>
            </a:pPr>
            <a:endParaRPr lang="ru-RU" sz="2800" dirty="0">
              <a:ea typeface="Calibri"/>
              <a:cs typeface="Times New Roman"/>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60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84581" y="617537"/>
            <a:ext cx="8440489" cy="5912388"/>
          </a:xfrm>
          <a:prstGeom prst="rect">
            <a:avLst/>
          </a:prstGeom>
        </p:spPr>
        <p:txBody>
          <a:bodyPr wrap="square">
            <a:spAutoFit/>
          </a:bodyPr>
          <a:lstStyle/>
          <a:p>
            <a:pPr marL="457200" lvl="0" indent="-457200" algn="just">
              <a:lnSpc>
                <a:spcPct val="115000"/>
              </a:lnSpc>
              <a:buFont typeface="Wingdings" panose="05000000000000000000" pitchFamily="2" charset="2"/>
              <a:buChar char="Ø"/>
            </a:pPr>
            <a:r>
              <a:rPr lang="uk-UA" sz="2800" b="1" dirty="0">
                <a:solidFill>
                  <a:prstClr val="black"/>
                </a:solidFill>
                <a:latin typeface="Times New Roman"/>
                <a:ea typeface="Times New Roman"/>
                <a:cs typeface="Times New Roman"/>
              </a:rPr>
              <a:t>променевій </a:t>
            </a:r>
            <a:r>
              <a:rPr lang="uk-UA" sz="2800" b="1" dirty="0" smtClean="0">
                <a:solidFill>
                  <a:prstClr val="black"/>
                </a:solidFill>
                <a:latin typeface="Times New Roman"/>
                <a:ea typeface="Times New Roman"/>
                <a:cs typeface="Times New Roman"/>
              </a:rPr>
              <a:t>терапії</a:t>
            </a:r>
            <a:r>
              <a:rPr lang="uk-UA" sz="2800" b="1" dirty="0">
                <a:solidFill>
                  <a:prstClr val="black"/>
                </a:solidFill>
                <a:latin typeface="Times New Roman"/>
                <a:ea typeface="Times New Roman"/>
                <a:cs typeface="Times New Roman"/>
              </a:rPr>
              <a:t> </a:t>
            </a:r>
            <a:r>
              <a:rPr lang="uk-UA" sz="2800" dirty="0" smtClean="0">
                <a:solidFill>
                  <a:prstClr val="black"/>
                </a:solidFill>
                <a:latin typeface="Times New Roman"/>
                <a:ea typeface="Times New Roman"/>
                <a:cs typeface="Times New Roman"/>
              </a:rPr>
              <a:t>– це терапія</a:t>
            </a:r>
            <a:r>
              <a:rPr lang="uk-UA" sz="2800" dirty="0">
                <a:solidFill>
                  <a:prstClr val="black"/>
                </a:solidFill>
                <a:latin typeface="Times New Roman"/>
                <a:ea typeface="Times New Roman"/>
                <a:cs typeface="Times New Roman"/>
              </a:rPr>
              <a:t>, що передбачає можливість формування поля опромінення, що повторює точні розміри і конфігурацію наявного пухлинного процесу, на який і припадає основне навантаження на тлі значного зменшення променевого впливу на навколишні </a:t>
            </a:r>
            <a:r>
              <a:rPr lang="uk-UA" sz="2800" dirty="0" smtClean="0">
                <a:solidFill>
                  <a:prstClr val="black"/>
                </a:solidFill>
                <a:latin typeface="Times New Roman"/>
                <a:ea typeface="Times New Roman"/>
                <a:cs typeface="Times New Roman"/>
              </a:rPr>
              <a:t>тканини</a:t>
            </a:r>
            <a:r>
              <a:rPr lang="uk-UA" sz="2800" dirty="0" smtClean="0">
                <a:latin typeface="Times New Roman"/>
                <a:ea typeface="Times New Roman"/>
              </a:rPr>
              <a:t>;</a:t>
            </a:r>
          </a:p>
          <a:p>
            <a:pPr marL="457200" lvl="0" indent="-457200" algn="just">
              <a:lnSpc>
                <a:spcPct val="115000"/>
              </a:lnSpc>
              <a:buFont typeface="Wingdings" panose="05000000000000000000" pitchFamily="2" charset="2"/>
              <a:buChar char="Ø"/>
            </a:pPr>
            <a:r>
              <a:rPr lang="uk-UA" sz="2800" b="1" dirty="0">
                <a:latin typeface="Times New Roman"/>
                <a:ea typeface="Times New Roman"/>
              </a:rPr>
              <a:t>І</a:t>
            </a:r>
            <a:r>
              <a:rPr lang="uk-UA" sz="2800" b="1" dirty="0" smtClean="0">
                <a:latin typeface="Times New Roman"/>
                <a:ea typeface="Times New Roman"/>
              </a:rPr>
              <a:t>мунотерапія</a:t>
            </a:r>
            <a:r>
              <a:rPr lang="uk-UA" sz="2800" dirty="0" smtClean="0">
                <a:latin typeface="Times New Roman"/>
                <a:ea typeface="Times New Roman"/>
              </a:rPr>
              <a:t> – це </a:t>
            </a:r>
            <a:r>
              <a:rPr lang="uk-UA" sz="2800" dirty="0">
                <a:latin typeface="Times New Roman"/>
                <a:ea typeface="Times New Roman"/>
              </a:rPr>
              <a:t>метод лікування, що є максимально фізіологічним для організму людини і дає змогу досягти значного прогресу в лікуванні раку з мінімальною шкодою для здорових клітин організму</a:t>
            </a:r>
            <a:r>
              <a:rPr lang="uk-UA" sz="2800" dirty="0" smtClean="0">
                <a:latin typeface="Times New Roman"/>
                <a:ea typeface="Times New Roman"/>
              </a:rPr>
              <a:t>.</a:t>
            </a:r>
            <a:endParaRPr lang="ru-RU" sz="2400" dirty="0">
              <a:ea typeface="Calibri"/>
              <a:cs typeface="Times New Roman"/>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658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2195736" y="1772816"/>
            <a:ext cx="5790688" cy="1015663"/>
          </a:xfrm>
          <a:prstGeom prst="rect">
            <a:avLst/>
          </a:prstGeom>
          <a:noFill/>
        </p:spPr>
        <p:txBody>
          <a:bodyPr wrap="none" rtlCol="0">
            <a:spAutoFit/>
          </a:bodyPr>
          <a:lstStyle/>
          <a:p>
            <a:r>
              <a:rPr lang="uk-UA" sz="6000" b="1" dirty="0" smtClean="0">
                <a:solidFill>
                  <a:srgbClr val="FF0000"/>
                </a:solidFill>
                <a:latin typeface="Times New Roman" panose="02020603050405020304" pitchFamily="18" charset="0"/>
                <a:cs typeface="Times New Roman" panose="02020603050405020304" pitchFamily="18" charset="0"/>
              </a:rPr>
              <a:t>Дякую за увагу!</a:t>
            </a:r>
            <a:endParaRPr lang="ru-RU"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20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3528" y="404664"/>
            <a:ext cx="8496944" cy="584775"/>
          </a:xfrm>
          <a:prstGeom prst="rect">
            <a:avLst/>
          </a:prstGeom>
        </p:spPr>
        <p:txBody>
          <a:bodyPr wrap="square">
            <a:spAutoFit/>
          </a:bodyPr>
          <a:lstStyle/>
          <a:p>
            <a:r>
              <a:rPr lang="ru-RU" sz="3200" b="1" u="sng" dirty="0" err="1">
                <a:solidFill>
                  <a:srgbClr val="000000"/>
                </a:solidFill>
                <a:latin typeface="Times New Roman" panose="02020603050405020304" pitchFamily="18" charset="0"/>
                <a:cs typeface="Times New Roman" panose="02020603050405020304" pitchFamily="18" charset="0"/>
              </a:rPr>
              <a:t>Основними</a:t>
            </a:r>
            <a:r>
              <a:rPr lang="ru-RU" sz="3200" b="1" u="sng" dirty="0">
                <a:solidFill>
                  <a:srgbClr val="000000"/>
                </a:solidFill>
                <a:latin typeface="Times New Roman" panose="02020603050405020304" pitchFamily="18" charset="0"/>
                <a:cs typeface="Times New Roman" panose="02020603050405020304" pitchFamily="18" charset="0"/>
              </a:rPr>
              <a:t> методами </a:t>
            </a:r>
            <a:r>
              <a:rPr lang="ru-RU" sz="3200" b="1" u="sng" dirty="0" err="1">
                <a:solidFill>
                  <a:srgbClr val="000000"/>
                </a:solidFill>
                <a:latin typeface="Times New Roman" panose="02020603050405020304" pitchFamily="18" charset="0"/>
                <a:cs typeface="Times New Roman" panose="02020603050405020304" pitchFamily="18" charset="0"/>
              </a:rPr>
              <a:t>клітинної</a:t>
            </a:r>
            <a:r>
              <a:rPr lang="ru-RU" sz="3200" b="1" u="sng" dirty="0">
                <a:solidFill>
                  <a:srgbClr val="000000"/>
                </a:solidFill>
                <a:latin typeface="Times New Roman" panose="02020603050405020304" pitchFamily="18" charset="0"/>
                <a:cs typeface="Times New Roman" panose="02020603050405020304" pitchFamily="18" charset="0"/>
              </a:rPr>
              <a:t> </a:t>
            </a:r>
            <a:r>
              <a:rPr lang="ru-RU" sz="3200" b="1" u="sng" dirty="0" err="1">
                <a:solidFill>
                  <a:srgbClr val="000000"/>
                </a:solidFill>
                <a:latin typeface="Times New Roman" panose="02020603050405020304" pitchFamily="18" charset="0"/>
                <a:cs typeface="Times New Roman" panose="02020603050405020304" pitchFamily="18" charset="0"/>
              </a:rPr>
              <a:t>інженерії</a:t>
            </a:r>
            <a:r>
              <a:rPr lang="ru-RU" sz="3200" b="1" u="sng" dirty="0">
                <a:solidFill>
                  <a:srgbClr val="000000"/>
                </a:solidFill>
                <a:latin typeface="Times New Roman" panose="02020603050405020304" pitchFamily="18" charset="0"/>
                <a:cs typeface="Times New Roman" panose="02020603050405020304" pitchFamily="18" charset="0"/>
              </a:rPr>
              <a:t> є:</a:t>
            </a:r>
            <a:endParaRPr lang="ru-RU" sz="3200" b="1" u="sng"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94769" y="1051631"/>
            <a:ext cx="8496944" cy="5509200"/>
          </a:xfrm>
          <a:prstGeom prst="rect">
            <a:avLst/>
          </a:prstGeom>
        </p:spPr>
        <p:txBody>
          <a:bodyPr wrap="square">
            <a:spAutoFit/>
          </a:bodyPr>
          <a:lstStyle/>
          <a:p>
            <a:pPr marL="457200" indent="-457200" algn="just">
              <a:buFont typeface="Wingdings" panose="05000000000000000000" pitchFamily="2" charset="2"/>
              <a:buChar char="Ø"/>
            </a:pPr>
            <a:r>
              <a:rPr lang="ru-RU" sz="3200" b="1" dirty="0" smtClean="0">
                <a:latin typeface="Times New Roman" panose="02020603050405020304" pitchFamily="18" charset="0"/>
                <a:cs typeface="Times New Roman" panose="02020603050405020304" pitchFamily="18" charset="0"/>
              </a:rPr>
              <a:t>метод </a:t>
            </a:r>
            <a:r>
              <a:rPr lang="ru-RU" sz="3200" b="1" dirty="0" err="1">
                <a:latin typeface="Times New Roman" panose="02020603050405020304" pitchFamily="18" charset="0"/>
                <a:cs typeface="Times New Roman" panose="02020603050405020304" pitchFamily="18" charset="0"/>
              </a:rPr>
              <a:t>гібридизації</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соматичних</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клітин</a:t>
            </a:r>
            <a:r>
              <a:rPr lang="ru-RU" sz="3200" b="1"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ru-RU" sz="3200" dirty="0" err="1" smtClean="0">
                <a:latin typeface="Times New Roman" panose="02020603050405020304" pitchFamily="18" charset="0"/>
                <a:cs typeface="Times New Roman" panose="02020603050405020304" pitchFamily="18" charset="0"/>
              </a:rPr>
              <a:t>поєднання</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соматичних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клітин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різних</a:t>
            </a:r>
            <a:r>
              <a:rPr lang="ru-RU" sz="3200" dirty="0">
                <a:latin typeface="Times New Roman" panose="02020603050405020304" pitchFamily="18" charset="0"/>
                <a:cs typeface="Times New Roman" panose="02020603050405020304" pitchFamily="18" charset="0"/>
              </a:rPr>
              <a:t> тканин </a:t>
            </a:r>
            <a:r>
              <a:rPr lang="ru-RU" sz="3200" dirty="0" err="1">
                <a:latin typeface="Times New Roman" panose="02020603050405020304" pitchFamily="18" charset="0"/>
                <a:cs typeface="Times New Roman" panose="02020603050405020304" pitchFamily="18" charset="0"/>
              </a:rPr>
              <a:t>або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організмів</a:t>
            </a:r>
            <a:r>
              <a:rPr lang="ru-RU" sz="3200" dirty="0">
                <a:latin typeface="Times New Roman" panose="02020603050405020304" pitchFamily="18" charset="0"/>
                <a:cs typeface="Times New Roman" panose="02020603050405020304" pitchFamily="18" charset="0"/>
              </a:rPr>
              <a:t> для </a:t>
            </a:r>
            <a:r>
              <a:rPr lang="ru-RU" sz="3200" dirty="0" err="1">
                <a:latin typeface="Times New Roman" panose="02020603050405020304" pitchFamily="18" charset="0"/>
                <a:cs typeface="Times New Roman" panose="02020603050405020304" pitchFamily="18" charset="0"/>
              </a:rPr>
              <a:t>отримання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комбінацій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ознак</a:t>
            </a:r>
            <a:r>
              <a:rPr lang="ru-RU" sz="3200"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ru-RU" sz="3200" b="1" dirty="0" smtClean="0">
                <a:latin typeface="Times New Roman" panose="02020603050405020304" pitchFamily="18" charset="0"/>
                <a:cs typeface="Times New Roman" panose="02020603050405020304" pitchFamily="18" charset="0"/>
              </a:rPr>
              <a:t>метод </a:t>
            </a:r>
            <a:r>
              <a:rPr lang="ru-RU" sz="3200" b="1" dirty="0" err="1" smtClean="0">
                <a:latin typeface="Times New Roman" panose="02020603050405020304" pitchFamily="18" charset="0"/>
                <a:cs typeface="Times New Roman" panose="02020603050405020304" pitchFamily="18" charset="0"/>
              </a:rPr>
              <a:t>культури</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клітин</a:t>
            </a:r>
            <a:r>
              <a:rPr lang="ru-RU" sz="3200" b="1"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ru-RU" sz="3200" b="1" dirty="0" smtClean="0">
                <a:latin typeface="Times New Roman" panose="02020603050405020304" pitchFamily="18" charset="0"/>
                <a:cs typeface="Times New Roman" panose="02020603050405020304" pitchFamily="18" charset="0"/>
              </a:rPr>
              <a:t>тканин</a:t>
            </a:r>
            <a:r>
              <a:rPr lang="ru-RU" sz="3200" dirty="0" smtClean="0">
                <a:latin typeface="Times New Roman" panose="02020603050405020304" pitchFamily="18" charset="0"/>
                <a:cs typeface="Times New Roman" panose="02020603050405020304" pitchFamily="18" charset="0"/>
              </a:rPr>
              <a:t>) – </a:t>
            </a:r>
            <a:r>
              <a:rPr lang="ru-RU" sz="3200" dirty="0" err="1" smtClean="0">
                <a:latin typeface="Times New Roman" panose="02020603050405020304" pitchFamily="18" charset="0"/>
                <a:cs typeface="Times New Roman" panose="02020603050405020304" pitchFamily="18" charset="0"/>
              </a:rPr>
              <a:t>виділення</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соматичних</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клітин</a:t>
            </a:r>
            <a:r>
              <a:rPr lang="ru-RU" sz="3200" dirty="0" smtClean="0">
                <a:latin typeface="Times New Roman" panose="02020603050405020304" pitchFamily="18" charset="0"/>
                <a:cs typeface="Times New Roman" panose="02020603050405020304" pitchFamily="18" charset="0"/>
              </a:rPr>
              <a:t> з </a:t>
            </a:r>
            <a:r>
              <a:rPr lang="ru-RU" sz="3200" dirty="0" err="1" smtClean="0">
                <a:latin typeface="Times New Roman" panose="02020603050405020304" pitchFamily="18" charset="0"/>
                <a:cs typeface="Times New Roman" panose="02020603050405020304" pitchFamily="18" charset="0"/>
              </a:rPr>
              <a:t>організму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перенесення</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їх</a:t>
            </a:r>
            <a:r>
              <a:rPr lang="ru-RU" sz="3200" dirty="0" smtClean="0">
                <a:latin typeface="Times New Roman" panose="02020603050405020304" pitchFamily="18" charset="0"/>
                <a:cs typeface="Times New Roman" panose="02020603050405020304" pitchFamily="18" charset="0"/>
              </a:rPr>
              <a:t> на </a:t>
            </a:r>
            <a:r>
              <a:rPr lang="ru-RU" sz="3200" dirty="0" err="1" smtClean="0">
                <a:latin typeface="Times New Roman" panose="02020603050405020304" pitchFamily="18" charset="0"/>
                <a:cs typeface="Times New Roman" panose="02020603050405020304" pitchFamily="18" charset="0"/>
              </a:rPr>
              <a:t>поживні</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середовища</a:t>
            </a:r>
            <a:r>
              <a:rPr lang="ru-RU" sz="3200"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ru-RU" sz="3200" b="1" dirty="0" smtClean="0">
                <a:latin typeface="Times New Roman" panose="02020603050405020304" pitchFamily="18" charset="0"/>
                <a:cs typeface="Times New Roman" panose="02020603050405020304" pitchFamily="18" charset="0"/>
              </a:rPr>
              <a:t>метод </a:t>
            </a:r>
            <a:r>
              <a:rPr lang="ru-RU" sz="3200" b="1" dirty="0" err="1">
                <a:latin typeface="Times New Roman" panose="02020603050405020304" pitchFamily="18" charset="0"/>
                <a:cs typeface="Times New Roman" panose="02020603050405020304" pitchFamily="18" charset="0"/>
              </a:rPr>
              <a:t>клонування</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отримання</a:t>
            </a:r>
            <a:r>
              <a:rPr lang="ru-RU" sz="3200" dirty="0">
                <a:latin typeface="Times New Roman" panose="02020603050405020304" pitchFamily="18" charset="0"/>
                <a:cs typeface="Times New Roman" panose="02020603050405020304" pitchFamily="18" charset="0"/>
              </a:rPr>
              <a:t> культур (</a:t>
            </a:r>
            <a:r>
              <a:rPr lang="ru-RU" sz="3200" dirty="0" err="1">
                <a:latin typeface="Times New Roman" panose="02020603050405020304" pitchFamily="18" charset="0"/>
                <a:cs typeface="Times New Roman" panose="02020603050405020304" pitchFamily="18" charset="0"/>
              </a:rPr>
              <a:t>клонів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що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складаються</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генетично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однорідних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клітин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клонування</a:t>
            </a:r>
            <a:r>
              <a:rPr lang="ru-RU" sz="3200" dirty="0">
                <a:latin typeface="Times New Roman" panose="02020603050405020304" pitchFamily="18" charset="0"/>
                <a:cs typeface="Times New Roman" panose="02020603050405020304" pitchFamily="18" charset="0"/>
              </a:rPr>
              <a:t> ДНК, </a:t>
            </a:r>
            <a:r>
              <a:rPr lang="ru-RU" sz="3200" dirty="0" err="1">
                <a:latin typeface="Times New Roman" panose="02020603050405020304" pitchFamily="18" charset="0"/>
                <a:cs typeface="Times New Roman" panose="02020603050405020304" pitchFamily="18" charset="0"/>
              </a:rPr>
              <a:t>генів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клітин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організмів</a:t>
            </a:r>
            <a:r>
              <a:rPr lang="ru-RU" sz="3200" dirty="0">
                <a:latin typeface="Times New Roman" panose="02020603050405020304" pitchFamily="18" charset="0"/>
                <a:cs typeface="Times New Roman" panose="02020603050405020304" pitchFamily="18" charset="0"/>
              </a:rPr>
              <a:t>). </a:t>
            </a:r>
            <a:endParaRPr lang="ru-RU" sz="32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66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Объект 2"/>
          <p:cNvSpPr>
            <a:spLocks noGrp="1"/>
          </p:cNvSpPr>
          <p:nvPr>
            <p:ph idx="1"/>
          </p:nvPr>
        </p:nvSpPr>
        <p:spPr>
          <a:xfrm>
            <a:off x="683568" y="692696"/>
            <a:ext cx="7772400" cy="1224136"/>
          </a:xfrm>
        </p:spPr>
        <p:txBody>
          <a:bodyPr/>
          <a:lstStyle/>
          <a:p>
            <a:pPr marL="0" indent="0" algn="ctr">
              <a:buNone/>
            </a:pPr>
            <a:r>
              <a:rPr lang="uk-UA" dirty="0">
                <a:latin typeface="Times New Roman" panose="02020603050405020304" pitchFamily="18" charset="0"/>
                <a:cs typeface="Times New Roman" panose="02020603050405020304" pitchFamily="18" charset="0"/>
              </a:rPr>
              <a:t>Одним із напрямів клітинної інженерії є клонування тварин і </a:t>
            </a:r>
            <a:r>
              <a:rPr lang="uk-UA" dirty="0" smtClean="0">
                <a:latin typeface="Times New Roman" panose="02020603050405020304" pitchFamily="18" charset="0"/>
                <a:cs typeface="Times New Roman" panose="02020603050405020304" pitchFamily="18" charset="0"/>
              </a:rPr>
              <a:t>рослин.</a:t>
            </a:r>
          </a:p>
          <a:p>
            <a:endParaRPr lang="ru-RU"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596" y="2492896"/>
            <a:ext cx="7272808" cy="35503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03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33434" y="260648"/>
            <a:ext cx="8858246" cy="3539430"/>
          </a:xfrm>
          <a:prstGeom prst="rect">
            <a:avLst/>
          </a:prstGeom>
        </p:spPr>
        <p:txBody>
          <a:bodyPr wrap="square">
            <a:spAutoFit/>
          </a:bodyPr>
          <a:lstStyle/>
          <a:p>
            <a:pPr lvl="0" algn="just">
              <a:spcBef>
                <a:spcPct val="20000"/>
              </a:spcBef>
            </a:pPr>
            <a:r>
              <a:rPr lang="uk-UA" sz="3200" dirty="0">
                <a:solidFill>
                  <a:prstClr val="black"/>
                </a:solidFill>
                <a:latin typeface="Times New Roman" panose="02020603050405020304" pitchFamily="18" charset="0"/>
                <a:cs typeface="Times New Roman" panose="02020603050405020304" pitchFamily="18" charset="0"/>
              </a:rPr>
              <a:t>Клонування рослин, </a:t>
            </a:r>
            <a:r>
              <a:rPr lang="uk-UA" sz="3200" dirty="0" smtClean="0">
                <a:solidFill>
                  <a:prstClr val="black"/>
                </a:solidFill>
                <a:latin typeface="Times New Roman" panose="02020603050405020304" pitchFamily="18" charset="0"/>
                <a:cs typeface="Times New Roman" panose="02020603050405020304" pitchFamily="18" charset="0"/>
              </a:rPr>
              <a:t>дозволяє </a:t>
            </a:r>
            <a:r>
              <a:rPr lang="uk-UA" sz="3200" dirty="0">
                <a:solidFill>
                  <a:prstClr val="black"/>
                </a:solidFill>
                <a:latin typeface="Times New Roman" panose="02020603050405020304" pitchFamily="18" charset="0"/>
                <a:cs typeface="Times New Roman" panose="02020603050405020304" pitchFamily="18" charset="0"/>
              </a:rPr>
              <a:t>дуже швидко розмножувати найбільш цінні особини рослин, які характеризуються високою врожайністю, підвищеною стійкістю до захворювань або іншими якостями</a:t>
            </a:r>
            <a:r>
              <a:rPr lang="uk-UA" sz="3200" dirty="0" smtClean="0">
                <a:solidFill>
                  <a:prstClr val="black"/>
                </a:solidFill>
                <a:latin typeface="Times New Roman" panose="02020603050405020304" pitchFamily="18" charset="0"/>
                <a:cs typeface="Times New Roman" panose="02020603050405020304" pitchFamily="18" charset="0"/>
              </a:rPr>
              <a:t>. </a:t>
            </a:r>
            <a:r>
              <a:rPr lang="uk-UA" sz="3200" smtClean="0">
                <a:solidFill>
                  <a:prstClr val="black"/>
                </a:solidFill>
                <a:latin typeface="Times New Roman" panose="02020603050405020304" pitchFamily="18" charset="0"/>
                <a:cs typeface="Times New Roman" panose="02020603050405020304" pitchFamily="18" charset="0"/>
              </a:rPr>
              <a:t>Клонування застосовують </a:t>
            </a:r>
            <a:r>
              <a:rPr lang="uk-UA" sz="3200" dirty="0">
                <a:solidFill>
                  <a:prstClr val="black"/>
                </a:solidFill>
                <a:latin typeface="Times New Roman" panose="02020603050405020304" pitchFamily="18" charset="0"/>
                <a:cs typeface="Times New Roman" panose="02020603050405020304" pitchFamily="18" charset="0"/>
              </a:rPr>
              <a:t>для розмноження унікальних декоративних форм рослин.</a:t>
            </a:r>
            <a:endParaRPr lang="ru-RU" sz="3200" dirty="0">
              <a:solidFill>
                <a:prstClr val="black"/>
              </a:solidFill>
              <a:latin typeface="Times New Roman" panose="02020603050405020304" pitchFamily="18" charset="0"/>
              <a:cs typeface="Times New Roman" panose="02020603050405020304" pitchFamily="18" charset="0"/>
            </a:endParaRPr>
          </a:p>
        </p:txBody>
      </p:sp>
      <p:pic>
        <p:nvPicPr>
          <p:cNvPr id="1026" name="Picture 2" descr="СоюзСемСвекла»: ставка – на российскую генетику и селекцию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251" y="3800078"/>
            <a:ext cx="5650611" cy="2802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8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58101" y="389998"/>
            <a:ext cx="8208912" cy="1569660"/>
          </a:xfrm>
          <a:prstGeom prst="rect">
            <a:avLst/>
          </a:prstGeom>
        </p:spPr>
        <p:txBody>
          <a:bodyPr wrap="square">
            <a:spAutoFit/>
          </a:bodyPr>
          <a:lstStyle/>
          <a:p>
            <a:pPr algn="just"/>
            <a:r>
              <a:rPr lang="uk-UA" sz="2400" dirty="0" smtClean="0">
                <a:solidFill>
                  <a:srgbClr val="000000"/>
                </a:solidFill>
                <a:latin typeface="Times New Roman" panose="02020603050405020304" pitchFamily="18" charset="0"/>
                <a:cs typeface="Times New Roman" panose="02020603050405020304" pitchFamily="18" charset="0"/>
              </a:rPr>
              <a:t>Стовбурові клітини можуть дати початок будь-якій тканині тіла, крім плаценти. Тільки клітини морули є </a:t>
            </a:r>
            <a:r>
              <a:rPr lang="uk-UA" sz="2400" dirty="0" err="1" smtClean="0">
                <a:solidFill>
                  <a:srgbClr val="000000"/>
                </a:solidFill>
                <a:latin typeface="Times New Roman" panose="02020603050405020304" pitchFamily="18" charset="0"/>
                <a:cs typeface="Times New Roman" panose="02020603050405020304" pitchFamily="18" charset="0"/>
              </a:rPr>
              <a:t>тотипотентними</a:t>
            </a:r>
            <a:r>
              <a:rPr lang="uk-UA" sz="2400" dirty="0" smtClean="0">
                <a:solidFill>
                  <a:srgbClr val="000000"/>
                </a:solidFill>
                <a:latin typeface="Times New Roman" panose="02020603050405020304" pitchFamily="18" charset="0"/>
                <a:cs typeface="Times New Roman" panose="02020603050405020304" pitchFamily="18" charset="0"/>
              </a:rPr>
              <a:t>; вони можуть дати початок усім тканинам тіла, у тому числі і плаценті.</a:t>
            </a:r>
            <a:endParaRPr lang="uk-UA" sz="2400" dirty="0">
              <a:latin typeface="Times New Roman" panose="02020603050405020304" pitchFamily="18" charset="0"/>
              <a:cs typeface="Times New Roman" panose="02020603050405020304" pitchFamily="18" charset="0"/>
            </a:endParaRPr>
          </a:p>
        </p:txBody>
      </p:sp>
      <p:pic>
        <p:nvPicPr>
          <p:cNvPr id="2050" name="Picture 2" descr="Стовбурові клітини — Вікіпеді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46" y="2420888"/>
            <a:ext cx="4473939" cy="4080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760" y="2420888"/>
            <a:ext cx="4608513" cy="39442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692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382012"/>
            <a:ext cx="8784976" cy="3416320"/>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	Стовбурові клітини мають дві важливі риси, які відрізняють їх від інших типів клітин. </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По-перше, вони є неспеціалізованими клітинами, і самі себе поновлюють протягом тривалого часу шляхом клітинного поділу. </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По-друге, при певних фізіологічних чи експериментальних Стовбурові клітини умовах, вони можуть перетворюватися в спеціалізовані клітини, такі як скоротливі клітини серцевого м’язу, чи клітини підшлункової залози, які продукують інсулін. </a:t>
            </a:r>
            <a:endParaRPr lang="uk-UA" sz="2400" dirty="0">
              <a:latin typeface="Times New Roman" panose="02020603050405020304" pitchFamily="18" charset="0"/>
              <a:cs typeface="Times New Roman" panose="02020603050405020304" pitchFamily="18" charset="0"/>
            </a:endParaRPr>
          </a:p>
        </p:txBody>
      </p:sp>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Генетична і клітинна інженерія » http://uabooks.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432" y="3798332"/>
            <a:ext cx="7334250" cy="2733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2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55575" y="175136"/>
            <a:ext cx="8736905" cy="3416320"/>
          </a:xfrm>
          <a:prstGeom prst="rect">
            <a:avLst/>
          </a:prstGeom>
        </p:spPr>
        <p:txBody>
          <a:bodyPr wrap="square">
            <a:spAutoFit/>
          </a:bodyPr>
          <a:lstStyle/>
          <a:p>
            <a:pPr algn="just"/>
            <a:r>
              <a:rPr lang="uk-UA" sz="2400" dirty="0" smtClean="0">
                <a:latin typeface="Times New Roman" panose="02020603050405020304" pitchFamily="18" charset="0"/>
                <a:cs typeface="Times New Roman" panose="02020603050405020304" pitchFamily="18" charset="0"/>
              </a:rPr>
              <a:t>Стовбурові клітини є важливими для живих організмів з багатьох причин. У 3-5 денного ембріона, який називається </a:t>
            </a:r>
            <a:r>
              <a:rPr lang="uk-UA" sz="2400" dirty="0" err="1" smtClean="0">
                <a:latin typeface="Times New Roman" panose="02020603050405020304" pitchFamily="18" charset="0"/>
                <a:cs typeface="Times New Roman" panose="02020603050405020304" pitchFamily="18" charset="0"/>
              </a:rPr>
              <a:t>бластоциста</a:t>
            </a:r>
            <a:r>
              <a:rPr lang="uk-UA" sz="2400" dirty="0" smtClean="0">
                <a:latin typeface="Times New Roman" panose="02020603050405020304" pitchFamily="18" charset="0"/>
                <a:cs typeface="Times New Roman" panose="02020603050405020304" pitchFamily="18" charset="0"/>
              </a:rPr>
              <a:t>, зі стовбурових клітин розвиваються різні спеціалізовані типи клітин, з яких потім формуються серце, легені, шкіра та інші тканини. В деяких тканинах дорослого організму, наприклад в кістковому мозку, м’язах та головному мозку ізольована популяція дорослих стовбурових клітин створює нові клітини, які замінюють спрацьовані, чи втрачені через пошкодження чи травму клітини. </a:t>
            </a:r>
            <a:endParaRPr lang="uk-UA" sz="2400" dirty="0">
              <a:latin typeface="Times New Roman" panose="02020603050405020304" pitchFamily="18" charset="0"/>
              <a:cs typeface="Times New Roman" panose="02020603050405020304" pitchFamily="18" charset="0"/>
            </a:endParaRPr>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176" y="3591456"/>
            <a:ext cx="6678761" cy="30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75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Стовбурові кліт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Стовбурові кліти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2" descr="Стовбурові клітин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Стовбурові клітин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Стовбурові клітин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07976" y="465138"/>
            <a:ext cx="8656512"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Стовбурові клітини є </a:t>
            </a:r>
            <a:r>
              <a:rPr lang="uk-UA" sz="2400" b="1" dirty="0" smtClean="0">
                <a:latin typeface="Times New Roman" panose="02020603050405020304" pitchFamily="18" charset="0"/>
                <a:cs typeface="Times New Roman" panose="02020603050405020304" pitchFamily="18" charset="0"/>
              </a:rPr>
              <a:t>неспеціалізованими</a:t>
            </a:r>
            <a:r>
              <a:rPr lang="uk-UA" sz="2400" dirty="0" smtClean="0">
                <a:latin typeface="Times New Roman" panose="02020603050405020304" pitchFamily="18" charset="0"/>
                <a:cs typeface="Times New Roman" panose="02020603050405020304" pitchFamily="18" charset="0"/>
              </a:rPr>
              <a:t>. Однією з основних властивостей стовбурових клітин є те, що вони не мають жодних специфічних структур, які давали би можливість виконувати специфічні функції. Стовбурові клітини не можуть працювати разом зі своїми сусідами щоб перекачувати кров по судинах тіла (як клітини серцевого м’язу), вони не можуть переносити молекули кисню по кров’яному руслі (як червоні кров’яні тільця - еритроцити); і вони не можуть передавати електрохімічні сигнали до інших клітин, що дає можливість тілу рухатися чи розмовляти (як нервові клітини).</a:t>
            </a:r>
          </a:p>
          <a:p>
            <a:pPr algn="just"/>
            <a:r>
              <a:rPr lang="uk-UA" sz="2400" dirty="0" smtClean="0">
                <a:latin typeface="Times New Roman" panose="02020603050405020304" pitchFamily="18" charset="0"/>
                <a:cs typeface="Times New Roman" panose="02020603050405020304" pitchFamily="18" charset="0"/>
              </a:rPr>
              <a:t>	Проте неспеціалізовані стовбурові клітини можуть перетворюватися в спеціалізовані, включаючи клітини серцевого м’язу, клітини крові та нервові клітини.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77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726</Words>
  <Application>Microsoft Office PowerPoint</Application>
  <PresentationFormat>Экран (4:3)</PresentationFormat>
  <Paragraphs>64</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Times New Roman</vt:lpstr>
      <vt:lpstr>Wingdings</vt:lpstr>
      <vt:lpstr>Тема Office</vt:lpstr>
      <vt:lpstr> Лекці 8 Тема: Застосування методів генної та клітинної інженерії в сучасній селекції </vt:lpstr>
      <vt:lpstr>Клітинна інженерія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Застосування методів генної та клітинної інженерії в сучасній селекції</dc:title>
  <dc:creator>Хозяин</dc:creator>
  <cp:lastModifiedBy>RePack by Diakov</cp:lastModifiedBy>
  <cp:revision>25</cp:revision>
  <dcterms:created xsi:type="dcterms:W3CDTF">2020-04-28T07:46:06Z</dcterms:created>
  <dcterms:modified xsi:type="dcterms:W3CDTF">2025-12-10T05:02:30Z</dcterms:modified>
</cp:coreProperties>
</file>