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160" autoAdjust="0"/>
    <p:restoredTop sz="96334" autoAdjust="0"/>
  </p:normalViewPr>
  <p:slideViewPr>
    <p:cSldViewPr>
      <p:cViewPr>
        <p:scale>
          <a:sx n="100" d="100"/>
          <a:sy n="100" d="100"/>
        </p:scale>
        <p:origin x="-366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65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091CA-FF24-4184-B101-5F4897BBD123}" type="datetimeFigureOut">
              <a:rPr lang="uk-UA" smtClean="0"/>
              <a:pPr/>
              <a:t>02.11.2010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1B779-A4FF-4271-87F5-901066FD934C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71B779-A4FF-4271-87F5-901066FD934C}" type="slidenum">
              <a:rPr lang="uk-UA" smtClean="0"/>
              <a:pPr/>
              <a:t>2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037E-2B96-4AFF-A5DA-35D8B3013CC3}" type="datetimeFigureOut">
              <a:rPr lang="uk-UA" smtClean="0"/>
              <a:pPr/>
              <a:t>02.11.2010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8BDBA-7D3B-4DE5-8D93-345E004AA1D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037E-2B96-4AFF-A5DA-35D8B3013CC3}" type="datetimeFigureOut">
              <a:rPr lang="uk-UA" smtClean="0"/>
              <a:pPr/>
              <a:t>02.11.2010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8BDBA-7D3B-4DE5-8D93-345E004AA1D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037E-2B96-4AFF-A5DA-35D8B3013CC3}" type="datetimeFigureOut">
              <a:rPr lang="uk-UA" smtClean="0"/>
              <a:pPr/>
              <a:t>02.11.2010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8BDBA-7D3B-4DE5-8D93-345E004AA1D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037E-2B96-4AFF-A5DA-35D8B3013CC3}" type="datetimeFigureOut">
              <a:rPr lang="uk-UA" smtClean="0"/>
              <a:pPr/>
              <a:t>02.11.2010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8BDBA-7D3B-4DE5-8D93-345E004AA1D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037E-2B96-4AFF-A5DA-35D8B3013CC3}" type="datetimeFigureOut">
              <a:rPr lang="uk-UA" smtClean="0"/>
              <a:pPr/>
              <a:t>02.11.2010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8BDBA-7D3B-4DE5-8D93-345E004AA1D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037E-2B96-4AFF-A5DA-35D8B3013CC3}" type="datetimeFigureOut">
              <a:rPr lang="uk-UA" smtClean="0"/>
              <a:pPr/>
              <a:t>02.11.2010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8BDBA-7D3B-4DE5-8D93-345E004AA1D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037E-2B96-4AFF-A5DA-35D8B3013CC3}" type="datetimeFigureOut">
              <a:rPr lang="uk-UA" smtClean="0"/>
              <a:pPr/>
              <a:t>02.11.2010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8BDBA-7D3B-4DE5-8D93-345E004AA1D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037E-2B96-4AFF-A5DA-35D8B3013CC3}" type="datetimeFigureOut">
              <a:rPr lang="uk-UA" smtClean="0"/>
              <a:pPr/>
              <a:t>02.11.2010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8BDBA-7D3B-4DE5-8D93-345E004AA1D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037E-2B96-4AFF-A5DA-35D8B3013CC3}" type="datetimeFigureOut">
              <a:rPr lang="uk-UA" smtClean="0"/>
              <a:pPr/>
              <a:t>02.11.2010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8BDBA-7D3B-4DE5-8D93-345E004AA1D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037E-2B96-4AFF-A5DA-35D8B3013CC3}" type="datetimeFigureOut">
              <a:rPr lang="uk-UA" smtClean="0"/>
              <a:pPr/>
              <a:t>02.11.2010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8BDBA-7D3B-4DE5-8D93-345E004AA1D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037E-2B96-4AFF-A5DA-35D8B3013CC3}" type="datetimeFigureOut">
              <a:rPr lang="uk-UA" smtClean="0"/>
              <a:pPr/>
              <a:t>02.11.2010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E78BDBA-7D3B-4DE5-8D93-345E004AA1D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8E037E-2B96-4AFF-A5DA-35D8B3013CC3}" type="datetimeFigureOut">
              <a:rPr lang="uk-UA" smtClean="0"/>
              <a:pPr/>
              <a:t>02.11.2010</a:t>
            </a:fld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E78BDBA-7D3B-4DE5-8D93-345E004AA1D1}" type="slidenum">
              <a:rPr lang="uk-UA" smtClean="0"/>
              <a:pPr/>
              <a:t>‹#›</a:t>
            </a:fld>
            <a:endParaRPr lang="uk-UA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Специфіка економічного прогнозування</a:t>
            </a:r>
            <a:endParaRPr lang="uk-UA" dirty="0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Сутність, види, принципи, етапи та методи прогнозів</a:t>
            </a:r>
            <a:endParaRPr lang="uk-UA" dirty="0"/>
          </a:p>
        </p:txBody>
      </p:sp>
    </p:spTree>
  </p:cSld>
  <p:clrMapOvr>
    <a:masterClrMapping/>
  </p:clrMapOvr>
  <p:transition spd="med" advClick="0" advTm="5297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5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14282" y="642918"/>
            <a:ext cx="8643998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Метод екстраполяції.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Полягає у поширенні висновків одержаних щодо однієї частини певної системи на іншу її частину. Щодо економічних подій межа екстраполяції дорівнює приблизно 5—10 рокам. Уникненню грубих помилок у прогнозуванні сприяє складне екстраполювання — комбінація математично-статистичних розрахунків із застосуванням теорії ймовірностей, теорії ігор, теорії множин.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Метод моделювання.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З його допомогою вивчають не об'єкти, а їхні моделі. У зв'язку з цим знання, отримані за допомогою моделювання, не можуть бути абсолютно істинними, позаяк повної аналогії між об'єктом дослідження і його моделлю досягти неможливо. До того ж відомо, що тотожні події, які відбуваються в різних історичних обставинах, можуть мати протилежні наслідки. Під час моделювання враховують не тільки конкретну ситуацію в країні, а й історичний досвід та ментальність населення.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Tm="15312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357190"/>
          </a:xfrm>
        </p:spPr>
        <p:txBody>
          <a:bodyPr>
            <a:normAutofit fontScale="90000"/>
          </a:bodyPr>
          <a:lstStyle/>
          <a:p>
            <a:r>
              <a:rPr lang="uk-UA" sz="2200" b="1" dirty="0" smtClean="0"/>
              <a:t/>
            </a:r>
            <a:br>
              <a:rPr lang="uk-UA" sz="2200" b="1" dirty="0" smtClean="0"/>
            </a:br>
            <a:r>
              <a:rPr lang="uk-UA" sz="2200" b="1" dirty="0"/>
              <a:t/>
            </a:r>
            <a:br>
              <a:rPr lang="uk-UA" sz="2200" b="1" dirty="0"/>
            </a:br>
            <a:r>
              <a:rPr lang="uk-UA" sz="2200" b="1" dirty="0" smtClean="0"/>
              <a:t>Етапи вироблення прогнозу</a:t>
            </a:r>
            <a:r>
              <a:rPr lang="uk-UA" b="1" dirty="0" smtClean="0"/>
              <a:t/>
            </a:r>
            <a:br>
              <a:rPr lang="uk-UA" b="1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Autofit/>
          </a:bodyPr>
          <a:lstStyle/>
          <a:p>
            <a:pPr algn="just"/>
            <a:r>
              <a:rPr lang="uk-UA" sz="1400" i="1" dirty="0" smtClean="0"/>
              <a:t>1.</a:t>
            </a:r>
            <a:r>
              <a:rPr lang="uk-UA" sz="1400" b="1" i="1" dirty="0" smtClean="0"/>
              <a:t>Передпрогнозна </a:t>
            </a:r>
            <a:r>
              <a:rPr lang="uk-UA" sz="1400" b="1" i="1" dirty="0"/>
              <a:t>орієнтація </a:t>
            </a:r>
            <a:r>
              <a:rPr lang="uk-UA" sz="1400" b="1" dirty="0"/>
              <a:t>(програма дослідження).</a:t>
            </a:r>
            <a:r>
              <a:rPr lang="uk-UA" sz="1400" dirty="0"/>
              <a:t> На цьому етапі уточнюють завдання прогнозу, аналізують його особливості, масштаби, періоди, підстави, формулюють мету і завдання, робочі гіпотези, визначають засоби, структурують процес організації прогнозування. </a:t>
            </a:r>
            <a:endParaRPr lang="uk-UA" sz="1400" dirty="0" smtClean="0"/>
          </a:p>
          <a:p>
            <a:pPr algn="just"/>
            <a:r>
              <a:rPr lang="uk-UA" sz="1400" b="1" i="1" dirty="0" smtClean="0"/>
              <a:t>2</a:t>
            </a:r>
            <a:r>
              <a:rPr lang="uk-UA" sz="1400" b="1" i="1" dirty="0"/>
              <a:t>. Побудова вхідної (базової) моделі прогнозованого об'єкта засобами системного аналізу. </a:t>
            </a:r>
            <a:r>
              <a:rPr lang="uk-UA" sz="1400" dirty="0"/>
              <a:t>Для уточнення моделі можливе опитування населення й експертів. Під час аналізу об'єктів прогнозування використовують об'єктний та функціональний підходи.</a:t>
            </a:r>
            <a:endParaRPr lang="uk-UA" sz="1400" dirty="0" smtClean="0"/>
          </a:p>
          <a:p>
            <a:pPr algn="just"/>
            <a:r>
              <a:rPr lang="uk-UA" sz="1400" b="1" dirty="0" smtClean="0"/>
              <a:t>3</a:t>
            </a:r>
            <a:r>
              <a:rPr lang="uk-UA" sz="1400" b="1" dirty="0"/>
              <a:t>. </a:t>
            </a:r>
            <a:r>
              <a:rPr lang="uk-UA" sz="1400" b="1" i="1" dirty="0"/>
              <a:t>Збір даних прогнозного тла. </a:t>
            </a:r>
            <a:r>
              <a:rPr lang="uk-UA" sz="1400" dirty="0"/>
              <a:t>Прогнозне тло — це сукупність зовнішніх щодо об'єкта прогнозування умов, істотних для політичного прогнозування. Наприклад, прогноз стабільності політичної системи передбачає врахування прогнозів економічного розвитку.</a:t>
            </a:r>
            <a:endParaRPr lang="uk-UA" sz="1400" dirty="0" smtClean="0"/>
          </a:p>
          <a:p>
            <a:pPr algn="just"/>
            <a:r>
              <a:rPr lang="uk-UA" sz="1400" b="1" i="1" dirty="0"/>
              <a:t>4. Побудова динамічних рядів показників. </a:t>
            </a:r>
            <a:r>
              <a:rPr lang="uk-UA" sz="1400" dirty="0"/>
              <a:t>Вони є стрижнем майбутніх прогнозних моделей засобами екстраполяції. </a:t>
            </a:r>
            <a:endParaRPr lang="uk-UA" sz="1400" dirty="0" smtClean="0"/>
          </a:p>
          <a:p>
            <a:pPr algn="just"/>
            <a:r>
              <a:rPr lang="uk-UA" sz="1400" b="1" i="1" dirty="0"/>
              <a:t>5. Побудова серії гіпотетичних (попередніх) пошукових моделей. </a:t>
            </a:r>
            <a:r>
              <a:rPr lang="uk-UA" sz="1400" dirty="0"/>
              <a:t>При цьому вдаються до пошукового аналізу профільних і фонових показників, конкретизації мінімального, максимального і найімовірнішого значень. </a:t>
            </a:r>
            <a:endParaRPr lang="uk-UA" sz="1400" dirty="0" smtClean="0"/>
          </a:p>
          <a:p>
            <a:pPr algn="just"/>
            <a:r>
              <a:rPr lang="uk-UA" sz="1400" b="1" i="1" dirty="0"/>
              <a:t>6. Побудова гіпотетичних нормативних моделей прогнозованого об'єкта. </a:t>
            </a:r>
            <a:endParaRPr lang="uk-UA" sz="1400" b="1" dirty="0" smtClean="0"/>
          </a:p>
          <a:p>
            <a:pPr algn="just"/>
            <a:r>
              <a:rPr lang="uk-UA" sz="1400" b="1" i="1" dirty="0"/>
              <a:t>7. Оцінка вірогідності, точності, обґрунтованості (верифікації) прогнозу. </a:t>
            </a:r>
            <a:endParaRPr lang="uk-UA" sz="1400" b="1" dirty="0" smtClean="0"/>
          </a:p>
          <a:p>
            <a:pPr algn="just"/>
            <a:r>
              <a:rPr lang="uk-UA" sz="1400" b="1" i="1" dirty="0"/>
              <a:t>8. Вироблення рекомендацій </a:t>
            </a:r>
            <a:r>
              <a:rPr lang="uk-UA" sz="1400" b="1" dirty="0"/>
              <a:t>щодо управлінських рішень на основі зіставлення пошукових і нормативних моделей.</a:t>
            </a:r>
            <a:endParaRPr lang="uk-UA" sz="1400" b="1" dirty="0" smtClean="0"/>
          </a:p>
          <a:p>
            <a:pPr algn="just"/>
            <a:r>
              <a:rPr lang="uk-UA" sz="1400" b="1" i="1" dirty="0"/>
              <a:t>9. Аналіз (експертиза) підготовленого прогнозу і рекомендацій, </a:t>
            </a:r>
            <a:r>
              <a:rPr lang="uk-UA" sz="1400" dirty="0"/>
              <a:t>а також їх доведення з урахуванням висловлених зауважень та здача проекту замовнику.</a:t>
            </a:r>
            <a:endParaRPr lang="uk-UA" sz="1400" dirty="0" smtClean="0"/>
          </a:p>
          <a:p>
            <a:pPr algn="just"/>
            <a:r>
              <a:rPr lang="uk-UA" sz="1400" b="1" i="1" dirty="0"/>
              <a:t>10. Передпрогнозна орієнтація </a:t>
            </a:r>
            <a:r>
              <a:rPr lang="uk-UA" sz="1400" dirty="0"/>
              <a:t>на основі зіставлення матеріалів уже виробленого прогнозу з новими даними прогнозного тла і новий цикл дослідження. Це зумовлено неперервністю, необхідністю поглиблення і розширення процесу прогнозування.</a:t>
            </a:r>
            <a:endParaRPr lang="uk-UA" sz="1400" dirty="0" smtClean="0"/>
          </a:p>
          <a:p>
            <a:endParaRPr lang="uk-UA" sz="1800" dirty="0"/>
          </a:p>
        </p:txBody>
      </p:sp>
    </p:spTree>
  </p:cSld>
  <p:clrMapOvr>
    <a:masterClrMapping/>
  </p:clrMapOvr>
  <p:transition advTm="60859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571472" y="214290"/>
            <a:ext cx="8001056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Прогноз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науково обґрунтоване судження про можливі стани об'єкта в майбутньому, про альтернативні шляхи і      терміни його забезпечення.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	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Економічний</a:t>
            </a:r>
            <a:r>
              <a:rPr kumimoji="0" lang="uk-UA" sz="20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прогноз </a:t>
            </a:r>
            <a:r>
              <a:rPr kumimoji="0" lang="uk-UA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- виявлення стану та можливих напрямків розвитку економічних явищ та процесів на різних рівнях економічної системи.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400" b="0" i="0" u="none" strike="noStrike" cap="none" normalizeH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4348" y="3000373"/>
            <a:ext cx="80010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Об'єкт </a:t>
            </a:r>
            <a:r>
              <a:rPr lang="uk-UA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економічного прогнозування  </a:t>
            </a:r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— економіка в цілому.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Предмет економічного прогнозування</a:t>
            </a:r>
            <a:r>
              <a:rPr lang="uk-UA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— пізнання можливих станів економічних подій, явищ, процесів.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42910" y="4500570"/>
            <a:ext cx="81439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Прогноз як нове знання існує у таких формах:</a:t>
            </a:r>
            <a:endParaRPr kumimoji="0" lang="uk-UA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uk-UA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— знання про невідомі на момент прогнозування властивості об'єктів реальної дійсності;</a:t>
            </a:r>
            <a:endParaRPr kumimoji="0" 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uk-UA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— знання про властивості не існуючих на момент прогнозування об'єктів.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Tm="16796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5" grpId="1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Відповідно до функцій виділяють такі види прогнозів </a:t>
            </a:r>
            <a:endParaRPr lang="uk-UA" sz="32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uk-UA" b="1" dirty="0">
                <a:latin typeface="Times New Roman" pitchFamily="18" charset="0"/>
                <a:cs typeface="Times New Roman" pitchFamily="18" charset="0"/>
              </a:rPr>
              <a:t>Пошуковий прогноз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спрямований на визначення можливих станів політичного явища, процесу, події в майбутньому засобом екстраполяції, котрий дає змогу спостерігати тенденції за умовного абстрагування від рішень, здатних змінити ці тенденції.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Мета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його полягає у виявленні й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уточненні</a:t>
            </a:r>
          </a:p>
          <a:p>
            <a:pPr>
              <a:lnSpc>
                <a:spcPct val="17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перспективних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проблем, що підлягають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вирішенню</a:t>
            </a:r>
          </a:p>
          <a:p>
            <a:pPr>
              <a:lnSpc>
                <a:spcPct val="17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засобами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політичного управління.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Такий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прогноз відповідає на питання: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що</a:t>
            </a:r>
          </a:p>
          <a:p>
            <a:pPr>
              <a:lnSpc>
                <a:spcPct val="17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найвірогідніше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відбудеться в суспільстві за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існуючих</a:t>
            </a:r>
          </a:p>
          <a:p>
            <a:pPr>
              <a:lnSpc>
                <a:spcPct val="17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соціально-політичних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тенденцій?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uk-UA" b="1" dirty="0">
                <a:latin typeface="Times New Roman" pitchFamily="18" charset="0"/>
                <a:cs typeface="Times New Roman" pitchFamily="18" charset="0"/>
              </a:rPr>
              <a:t>Нормативний прогноз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сприяє визначенню шляхів і термінів досягнення можливих станів об'єкта політичного прогнозування.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Головне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для нього — передбачити способи 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час,</a:t>
            </a:r>
          </a:p>
          <a:p>
            <a:pPr algn="just">
              <a:lnSpc>
                <a:spcPct val="17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необхідні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для досягнення заздалегідь заданих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норм,</a:t>
            </a:r>
          </a:p>
          <a:p>
            <a:pPr algn="just">
              <a:lnSpc>
                <a:spcPct val="17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ідеалів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стимулів, мети.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Такий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прогноз відповідає на питання: якими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шляхами</a:t>
            </a:r>
          </a:p>
          <a:p>
            <a:pPr algn="just">
              <a:lnSpc>
                <a:spcPct val="17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досягти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бажаного?</a:t>
            </a:r>
          </a:p>
        </p:txBody>
      </p:sp>
    </p:spTree>
  </p:cSld>
  <p:clrMapOvr>
    <a:masterClrMapping/>
  </p:clrMapOvr>
  <p:transition advTm="35828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5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500"/>
                            </p:stCondLst>
                            <p:childTnLst>
                              <p:par>
                                <p:cTn id="2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5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500"/>
                            </p:stCondLst>
                            <p:childTnLst>
                              <p:par>
                                <p:cTn id="3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45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65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8500"/>
                            </p:stCondLst>
                            <p:childTnLst>
                              <p:par>
                                <p:cTn id="5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500"/>
                            </p:stCondLst>
                            <p:childTnLst>
                              <p:par>
                                <p:cTn id="5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2500"/>
                            </p:stCondLst>
                            <p:childTnLst>
                              <p:par>
                                <p:cTn id="6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4500"/>
                            </p:stCondLst>
                            <p:childTnLst>
                              <p:par>
                                <p:cTn id="6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За періодом попередження (терміном, упродовж якого діє чи має діяти прогноз) розрізняють:</a:t>
            </a:r>
            <a:endParaRPr lang="uk-UA" sz="28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оперативні </a:t>
            </a:r>
            <a:r>
              <a:rPr lang="uk-UA" sz="2400" dirty="0"/>
              <a:t>(поточні</a:t>
            </a:r>
            <a:r>
              <a:rPr lang="uk-UA" sz="2400" dirty="0" smtClean="0"/>
              <a:t>)(до 1 місяця);</a:t>
            </a:r>
          </a:p>
          <a:p>
            <a:r>
              <a:rPr lang="uk-UA" dirty="0" smtClean="0"/>
              <a:t>короткострокові </a:t>
            </a:r>
            <a:r>
              <a:rPr lang="uk-UA" sz="2400" dirty="0" smtClean="0"/>
              <a:t>( до 1 року);</a:t>
            </a:r>
          </a:p>
          <a:p>
            <a:r>
              <a:rPr lang="uk-UA" dirty="0"/>
              <a:t>с</a:t>
            </a:r>
            <a:r>
              <a:rPr lang="uk-UA" dirty="0" smtClean="0"/>
              <a:t>ередньострокові </a:t>
            </a:r>
            <a:r>
              <a:rPr lang="uk-UA" sz="2400" dirty="0" smtClean="0"/>
              <a:t>(1-5 років); </a:t>
            </a:r>
          </a:p>
          <a:p>
            <a:r>
              <a:rPr lang="uk-UA" dirty="0" smtClean="0"/>
              <a:t>довгострокові </a:t>
            </a:r>
            <a:r>
              <a:rPr lang="uk-UA" sz="2400" dirty="0" smtClean="0"/>
              <a:t>(</a:t>
            </a:r>
            <a:r>
              <a:rPr lang="uk-UA" sz="2400" dirty="0"/>
              <a:t>15-25 років); </a:t>
            </a:r>
          </a:p>
          <a:p>
            <a:r>
              <a:rPr lang="uk-UA" dirty="0" smtClean="0"/>
              <a:t>стратегічні прогнози </a:t>
            </a:r>
            <a:r>
              <a:rPr lang="uk-UA" sz="2400" dirty="0" smtClean="0"/>
              <a:t>( більше 25 років).</a:t>
            </a:r>
            <a:endParaRPr lang="uk-UA" sz="2400" dirty="0"/>
          </a:p>
        </p:txBody>
      </p:sp>
    </p:spTree>
  </p:cSld>
  <p:clrMapOvr>
    <a:masterClrMapping/>
  </p:clrMapOvr>
  <p:transition advTm="6687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Головні принципи прогнозування </a:t>
            </a:r>
            <a:endParaRPr lang="uk-UA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86412"/>
          </a:xfrm>
        </p:spPr>
        <p:txBody>
          <a:bodyPr>
            <a:normAutofit/>
          </a:bodyPr>
          <a:lstStyle/>
          <a:p>
            <a:pPr algn="just"/>
            <a:r>
              <a:rPr lang="uk-UA" sz="1600" b="1" dirty="0" smtClean="0"/>
              <a:t>Альтернативність - </a:t>
            </a:r>
            <a:r>
              <a:rPr lang="uk-UA" sz="1600" dirty="0" smtClean="0"/>
              <a:t>припущення </a:t>
            </a:r>
            <a:r>
              <a:rPr lang="uk-UA" sz="1600" dirty="0"/>
              <a:t>про можливість різноманітних варіантів розвитку політичних подій. Реалізація цього принципу полягає у розмежуванні варіантів розвитку на тих, що реалізуються, і тих, що за передбачених умов не можуть бути реалізовані. </a:t>
            </a:r>
            <a:endParaRPr lang="uk-UA" sz="1600" dirty="0" smtClean="0"/>
          </a:p>
          <a:p>
            <a:pPr algn="just"/>
            <a:r>
              <a:rPr lang="uk-UA" sz="1600" b="1" dirty="0"/>
              <a:t>Принцип системності прогнозування</a:t>
            </a:r>
            <a:r>
              <a:rPr lang="uk-UA" sz="1600" dirty="0"/>
              <a:t>. Цей принцип означає, що, з одного боку, </a:t>
            </a:r>
            <a:r>
              <a:rPr lang="uk-UA" sz="1600" dirty="0" smtClean="0"/>
              <a:t>економіка розглядається </a:t>
            </a:r>
            <a:r>
              <a:rPr lang="uk-UA" sz="1600" dirty="0"/>
              <a:t>як єдиний об'єкт, а з іншого — як сукупність відносно самостійних напрямів (блоків) прогнозування. Системний підхід допускає побудову прогнозу на основі системи засобів і моделей. Системність засобів і моделей </a:t>
            </a:r>
            <a:r>
              <a:rPr lang="uk-UA" sz="1600" dirty="0" smtClean="0"/>
              <a:t>економічного </a:t>
            </a:r>
            <a:r>
              <a:rPr lang="uk-UA" sz="1600" dirty="0"/>
              <a:t>прогнозування дає змогу виробити погоджений і гармонійний прогноз по кожному напрямі </a:t>
            </a:r>
            <a:r>
              <a:rPr lang="uk-UA" sz="1600" dirty="0" smtClean="0"/>
              <a:t>економічного </a:t>
            </a:r>
            <a:r>
              <a:rPr lang="uk-UA" sz="1600" dirty="0"/>
              <a:t>життя</a:t>
            </a:r>
            <a:r>
              <a:rPr lang="uk-UA" sz="1600" dirty="0" smtClean="0"/>
              <a:t>.</a:t>
            </a:r>
          </a:p>
          <a:p>
            <a:pPr algn="just"/>
            <a:r>
              <a:rPr lang="uk-UA" sz="1600" b="1" dirty="0"/>
              <a:t>Принцип безперервності прогнозування</a:t>
            </a:r>
            <a:r>
              <a:rPr lang="uk-UA" sz="1600" dirty="0"/>
              <a:t>. Він передбачає безперервне коригування прогнозних розробок в міру надходження нової інформації. Наприклад, будь-який довгостроковий прогноз у першому варіанті є масштабним. З плином часу передбачувана тенденція стає прозорішою, виявляє себе з різних боків. У зв'язку з цим нова інформація, що надходить до прогнозиста, дає змогу точніше передбачити певну політичну подію.</a:t>
            </a:r>
            <a:endParaRPr lang="uk-UA" sz="1600" dirty="0" smtClean="0"/>
          </a:p>
          <a:p>
            <a:pPr algn="just"/>
            <a:r>
              <a:rPr lang="uk-UA" sz="1600" b="1" dirty="0"/>
              <a:t>Принцип верифікації </a:t>
            </a:r>
            <a:r>
              <a:rPr lang="uk-UA" sz="1600" dirty="0"/>
              <a:t>(лат. </a:t>
            </a:r>
            <a:r>
              <a:rPr lang="en-US" sz="1600" dirty="0" err="1"/>
              <a:t>verus</a:t>
            </a:r>
            <a:r>
              <a:rPr lang="en-US" sz="1600" dirty="0"/>
              <a:t> — </a:t>
            </a:r>
            <a:r>
              <a:rPr lang="uk-UA" sz="1600" dirty="0"/>
              <a:t>істинний). Завдяки йому встановлюють вірогідність виробленого прогнозу. </a:t>
            </a:r>
            <a:endParaRPr lang="uk-UA" sz="1600" dirty="0" smtClean="0"/>
          </a:p>
          <a:p>
            <a:pPr algn="just">
              <a:buNone/>
            </a:pPr>
            <a:r>
              <a:rPr lang="en-US" sz="1600" dirty="0" smtClean="0"/>
              <a:t>     </a:t>
            </a:r>
            <a:r>
              <a:rPr lang="uk-UA" sz="1600" dirty="0" smtClean="0"/>
              <a:t>Верифікація </a:t>
            </a:r>
            <a:r>
              <a:rPr lang="uk-UA" sz="1600" dirty="0"/>
              <a:t>може бути прямою, побічною, консеквентною (послідовною), інверсною (</a:t>
            </a:r>
            <a:r>
              <a:rPr lang="uk-UA" sz="1600" dirty="0" smtClean="0"/>
              <a:t>яка</a:t>
            </a:r>
            <a:r>
              <a:rPr lang="en-US" sz="1600" dirty="0" smtClean="0"/>
              <a:t> </a:t>
            </a:r>
            <a:r>
              <a:rPr lang="uk-UA" sz="1600" dirty="0" smtClean="0"/>
              <a:t>передбачає </a:t>
            </a:r>
            <a:r>
              <a:rPr lang="uk-UA" sz="1600" dirty="0"/>
              <a:t>зміну розташування елементів прогнозу).</a:t>
            </a:r>
            <a:endParaRPr lang="uk-UA" sz="1600" dirty="0" smtClean="0"/>
          </a:p>
          <a:p>
            <a:endParaRPr lang="uk-UA" sz="1400" dirty="0"/>
          </a:p>
        </p:txBody>
      </p:sp>
    </p:spTree>
  </p:cSld>
  <p:clrMapOvr>
    <a:masterClrMapping/>
  </p:clrMapOvr>
  <p:transition advTm="25296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42852"/>
            <a:ext cx="8115328" cy="571504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/>
              <a:t>Методи прогнозування</a:t>
            </a:r>
            <a:endParaRPr lang="uk-UA" sz="28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algn="ctr"/>
            <a:r>
              <a:rPr lang="uk-UA" sz="1800" b="1" dirty="0"/>
              <a:t>Метод колективної експертної оцінки</a:t>
            </a:r>
            <a:r>
              <a:rPr lang="uk-UA" sz="1800" b="1" dirty="0" smtClean="0"/>
              <a:t>.</a:t>
            </a:r>
          </a:p>
          <a:p>
            <a:pPr algn="just"/>
            <a:r>
              <a:rPr lang="uk-UA" dirty="0" smtClean="0"/>
              <a:t> </a:t>
            </a:r>
          </a:p>
          <a:p>
            <a:r>
              <a:rPr lang="uk-UA" sz="1600" dirty="0" smtClean="0"/>
              <a:t>Його </a:t>
            </a:r>
            <a:r>
              <a:rPr lang="uk-UA" sz="1600" dirty="0"/>
              <a:t>суть полягає у визначенні узгодженості думок експертів щодо розвитку внутрішньої і зовнішньої політики або окремих її сфер, а також щодо розвитку політичних явищ, котрі неможливо перевірити іншими </a:t>
            </a:r>
            <a:r>
              <a:rPr lang="uk-UA" sz="1600" dirty="0" smtClean="0"/>
              <a:t>засобами.</a:t>
            </a:r>
            <a:endParaRPr lang="uk-UA" sz="16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500430" y="857232"/>
            <a:ext cx="5111750" cy="5281609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endParaRPr lang="uk-UA" b="1" dirty="0" smtClean="0"/>
          </a:p>
          <a:p>
            <a:pPr algn="ctr">
              <a:buNone/>
            </a:pPr>
            <a:r>
              <a:rPr lang="uk-UA" b="1" dirty="0" smtClean="0"/>
              <a:t>Цей </a:t>
            </a:r>
            <a:r>
              <a:rPr lang="uk-UA" b="1" dirty="0"/>
              <a:t>метод допускає такі дії:</a:t>
            </a:r>
            <a:endParaRPr lang="uk-UA" b="1" dirty="0" smtClean="0"/>
          </a:p>
          <a:p>
            <a:endParaRPr lang="uk-UA" i="1" dirty="0" smtClean="0"/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Створення робочих груп для здійснення експертних оцінок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Уточнення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основних напрямів розвитку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економічних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процесів, подій, складання матриці, що відображає основну мету, додаткові цілі й засоби їхнього досягнення.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Забезпечення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однозначності питань, які використовують під час опитувань експертів, а також незалежності суджень експертів.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Опрацювання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матеріалів експертної оцінки, які є вхідним матеріалом для синтезу прогнозних гіпотез і варіантів розвитку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економічних подій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ransition advTm="22938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012810"/>
          </a:xfrm>
        </p:spPr>
        <p:txBody>
          <a:bodyPr/>
          <a:lstStyle/>
          <a:p>
            <a:pPr algn="ctr"/>
            <a:r>
              <a:rPr lang="uk-UA" dirty="0" smtClean="0"/>
              <a:t>Колективна генерація ідей («</a:t>
            </a:r>
            <a:r>
              <a:rPr lang="uk-UA" dirty="0" err="1" smtClean="0"/>
              <a:t>мізкова</a:t>
            </a:r>
            <a:r>
              <a:rPr lang="uk-UA" dirty="0" smtClean="0"/>
              <a:t> атака»).</a:t>
            </a:r>
            <a:endParaRPr lang="uk-UA" dirty="0"/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142844" y="1435100"/>
            <a:ext cx="3357586" cy="4691063"/>
          </a:xfrm>
        </p:spPr>
        <p:txBody>
          <a:bodyPr>
            <a:normAutofit/>
          </a:bodyPr>
          <a:lstStyle/>
          <a:p>
            <a:r>
              <a:rPr lang="uk-UA" sz="1800" dirty="0" smtClean="0"/>
              <a:t>Суть </a:t>
            </a:r>
            <a:r>
              <a:rPr lang="uk-UA" sz="1800" dirty="0"/>
              <a:t>цього методу полягає в актуалізації творчого потенціалу фахівців (інтенсивного аналізу проблемної ситуації), </a:t>
            </a:r>
            <a:endParaRPr lang="uk-UA" sz="1800" dirty="0" smtClean="0"/>
          </a:p>
          <a:p>
            <a:r>
              <a:rPr lang="uk-UA" sz="1800" dirty="0" smtClean="0"/>
              <a:t>вдаючись </a:t>
            </a:r>
            <a:r>
              <a:rPr lang="uk-UA" sz="1800" dirty="0"/>
              <a:t>спершу до генерації ідей, а потім критики їх, формулювання </a:t>
            </a:r>
            <a:r>
              <a:rPr lang="uk-UA" sz="1800" dirty="0" err="1"/>
              <a:t>контрідей</a:t>
            </a:r>
            <a:r>
              <a:rPr lang="uk-UA" sz="1800" dirty="0"/>
              <a:t>.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sz="2000" dirty="0" smtClean="0"/>
              <a:t>Структура  цього методу </a:t>
            </a:r>
            <a:r>
              <a:rPr lang="uk-UA" sz="2000" dirty="0"/>
              <a:t>складається з шести етапів</a:t>
            </a:r>
            <a:r>
              <a:rPr lang="uk-UA" sz="2000" dirty="0" smtClean="0"/>
              <a:t>:</a:t>
            </a:r>
            <a:endParaRPr lang="uk-UA" sz="2800" dirty="0" smtClean="0"/>
          </a:p>
          <a:p>
            <a:r>
              <a:rPr lang="uk-UA" sz="2800" dirty="0" smtClean="0"/>
              <a:t> </a:t>
            </a:r>
            <a:r>
              <a:rPr lang="uk-UA" sz="2200" i="1" dirty="0">
                <a:latin typeface="Times New Roman" pitchFamily="18" charset="0"/>
                <a:cs typeface="Times New Roman" pitchFamily="18" charset="0"/>
              </a:rPr>
              <a:t>Формування групи учасників «</a:t>
            </a:r>
            <a:r>
              <a:rPr lang="uk-UA" sz="2200" i="1" dirty="0" err="1">
                <a:latin typeface="Times New Roman" pitchFamily="18" charset="0"/>
                <a:cs typeface="Times New Roman" pitchFamily="18" charset="0"/>
              </a:rPr>
              <a:t>мізкової</a:t>
            </a:r>
            <a:r>
              <a:rPr lang="uk-UA" sz="2200" i="1" dirty="0">
                <a:latin typeface="Times New Roman" pitchFamily="18" charset="0"/>
                <a:cs typeface="Times New Roman" pitchFamily="18" charset="0"/>
              </a:rPr>
              <a:t> атаки». </a:t>
            </a:r>
            <a:endParaRPr lang="uk-UA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i="1" dirty="0">
                <a:latin typeface="Times New Roman" pitchFamily="18" charset="0"/>
                <a:cs typeface="Times New Roman" pitchFamily="18" charset="0"/>
              </a:rPr>
              <a:t>Складання проблемної записки учасниками дискусії. </a:t>
            </a:r>
            <a:endParaRPr lang="uk-UA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i="1" dirty="0">
                <a:latin typeface="Times New Roman" pitchFamily="18" charset="0"/>
                <a:cs typeface="Times New Roman" pitchFamily="18" charset="0"/>
              </a:rPr>
              <a:t>Генерація ідей. </a:t>
            </a:r>
            <a:endParaRPr lang="uk-UA" sz="22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i="1" dirty="0">
                <a:latin typeface="Times New Roman" pitchFamily="18" charset="0"/>
                <a:cs typeface="Times New Roman" pitchFamily="18" charset="0"/>
              </a:rPr>
              <a:t>Систематизація ідей групою аналізу.</a:t>
            </a:r>
            <a:endParaRPr lang="uk-UA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i="1" dirty="0">
                <a:latin typeface="Times New Roman" pitchFamily="18" charset="0"/>
                <a:cs typeface="Times New Roman" pitchFamily="18" charset="0"/>
              </a:rPr>
              <a:t>Руйнування систематизованих ідей. </a:t>
            </a:r>
            <a:endParaRPr lang="uk-UA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i="1" dirty="0">
                <a:latin typeface="Times New Roman" pitchFamily="18" charset="0"/>
                <a:cs typeface="Times New Roman" pitchFamily="18" charset="0"/>
              </a:rPr>
              <a:t>Оцінка критичних зауважень і складання переліку практичних ідей.</a:t>
            </a:r>
            <a:endParaRPr lang="uk-UA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</p:cSld>
  <p:clrMapOvr>
    <a:masterClrMapping/>
  </p:clrMapOvr>
  <p:transition advTm="16969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Метод «Дельфи».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dirty="0" smtClean="0"/>
              <a:t>	Він </a:t>
            </a:r>
            <a:r>
              <a:rPr lang="uk-UA" dirty="0"/>
              <a:t>відрізняється від звичайних </a:t>
            </a:r>
            <a:r>
              <a:rPr lang="uk-UA" dirty="0" smtClean="0"/>
              <a:t>засобів групової </a:t>
            </a:r>
            <a:r>
              <a:rPr lang="uk-UA" dirty="0"/>
              <a:t>взаємодії експертів </a:t>
            </a:r>
            <a:r>
              <a:rPr lang="uk-UA" dirty="0" smtClean="0"/>
              <a:t>:</a:t>
            </a:r>
          </a:p>
          <a:p>
            <a:pPr>
              <a:buNone/>
            </a:pPr>
            <a:r>
              <a:rPr lang="uk-UA" i="1" dirty="0" smtClean="0"/>
              <a:t>а</a:t>
            </a:r>
            <a:r>
              <a:rPr lang="uk-UA" i="1" dirty="0"/>
              <a:t>) анонімністю експертів; </a:t>
            </a:r>
            <a:endParaRPr lang="uk-UA" i="1" dirty="0" smtClean="0"/>
          </a:p>
          <a:p>
            <a:pPr>
              <a:buNone/>
            </a:pPr>
            <a:r>
              <a:rPr lang="uk-UA" i="1" dirty="0" smtClean="0"/>
              <a:t>б</a:t>
            </a:r>
            <a:r>
              <a:rPr lang="uk-UA" i="1" dirty="0"/>
              <a:t>) використанням результатів попереднього туру опитувань; </a:t>
            </a:r>
            <a:endParaRPr lang="uk-UA" i="1" dirty="0" smtClean="0"/>
          </a:p>
          <a:p>
            <a:pPr>
              <a:buNone/>
            </a:pPr>
            <a:r>
              <a:rPr lang="uk-UA" i="1" dirty="0" smtClean="0"/>
              <a:t>в</a:t>
            </a:r>
            <a:r>
              <a:rPr lang="uk-UA" i="1" dirty="0"/>
              <a:t>) статистичною характеристикою групової відповіді.</a:t>
            </a:r>
          </a:p>
        </p:txBody>
      </p:sp>
    </p:spTree>
  </p:cSld>
  <p:clrMapOvr>
    <a:masterClrMapping/>
  </p:clrMapOvr>
  <p:transition advTm="7218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857256"/>
          </a:xfrm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Побудова сценаріїв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400" dirty="0" smtClean="0"/>
              <a:t>Завдяки </a:t>
            </a:r>
            <a:r>
              <a:rPr lang="uk-UA" sz="2400" dirty="0"/>
              <a:t>цьому засобові намагаються встановити логічну послідовність подій, беручи за основу існуючу або задану ситуацію. </a:t>
            </a:r>
            <a:endParaRPr lang="uk-UA" sz="2400" dirty="0" smtClean="0"/>
          </a:p>
          <a:p>
            <a:pPr>
              <a:buNone/>
            </a:pPr>
            <a:endParaRPr lang="uk-UA" sz="2400" dirty="0" smtClean="0"/>
          </a:p>
          <a:p>
            <a:pPr>
              <a:buNone/>
            </a:pPr>
            <a:r>
              <a:rPr lang="uk-UA" sz="2400" dirty="0" smtClean="0"/>
              <a:t>Написання </a:t>
            </a:r>
            <a:r>
              <a:rPr lang="uk-UA" sz="2400" dirty="0"/>
              <a:t>сценарію відбувається у такій послідовності: </a:t>
            </a:r>
            <a:endParaRPr lang="uk-UA" sz="2400" dirty="0" smtClean="0"/>
          </a:p>
          <a:p>
            <a:pPr>
              <a:buNone/>
            </a:pPr>
            <a:r>
              <a:rPr lang="uk-UA" sz="2400" dirty="0" smtClean="0"/>
              <a:t>1. визначення </a:t>
            </a:r>
            <a:r>
              <a:rPr lang="uk-UA" sz="2400" dirty="0"/>
              <a:t>часового </a:t>
            </a:r>
            <a:r>
              <a:rPr lang="uk-UA" sz="2400" dirty="0" smtClean="0"/>
              <a:t>інтервалу;</a:t>
            </a:r>
          </a:p>
          <a:p>
            <a:pPr>
              <a:buNone/>
            </a:pPr>
            <a:r>
              <a:rPr lang="uk-UA" sz="2400" dirty="0" smtClean="0"/>
              <a:t>2.формування події; </a:t>
            </a:r>
          </a:p>
          <a:p>
            <a:pPr>
              <a:buNone/>
            </a:pPr>
            <a:r>
              <a:rPr lang="uk-UA" sz="2400" dirty="0" smtClean="0"/>
              <a:t>3.словесне </a:t>
            </a:r>
            <a:r>
              <a:rPr lang="uk-UA" sz="2400" dirty="0"/>
              <a:t>тлумачення сенсу </a:t>
            </a:r>
            <a:r>
              <a:rPr lang="uk-UA" sz="2400" dirty="0" smtClean="0"/>
              <a:t>події; </a:t>
            </a:r>
          </a:p>
          <a:p>
            <a:pPr>
              <a:buNone/>
            </a:pPr>
            <a:r>
              <a:rPr lang="uk-UA" sz="2400" dirty="0" smtClean="0"/>
              <a:t>4.кількісна </a:t>
            </a:r>
            <a:r>
              <a:rPr lang="uk-UA" sz="2400" dirty="0"/>
              <a:t>оцінка за </a:t>
            </a:r>
            <a:r>
              <a:rPr lang="uk-UA" sz="2400" dirty="0" err="1"/>
              <a:t>ескалаційною</a:t>
            </a:r>
            <a:r>
              <a:rPr lang="uk-UA" sz="2400" dirty="0"/>
              <a:t> (зростаючою) шкалою.</a:t>
            </a:r>
          </a:p>
        </p:txBody>
      </p:sp>
    </p:spTree>
  </p:cSld>
  <p:clrMapOvr>
    <a:masterClrMapping/>
  </p:clrMapOvr>
  <p:transition advTm="12969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165</TotalTime>
  <Words>905</Words>
  <Application>Microsoft Office PowerPoint</Application>
  <PresentationFormat>Экран (4:3)</PresentationFormat>
  <Paragraphs>104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Специфіка економічного прогнозування</vt:lpstr>
      <vt:lpstr>Слайд 2</vt:lpstr>
      <vt:lpstr>Відповідно до функцій виділяють такі види прогнозів </vt:lpstr>
      <vt:lpstr>За періодом попередження (терміном, упродовж якого діє чи має діяти прогноз) розрізняють:</vt:lpstr>
      <vt:lpstr>Головні принципи прогнозування </vt:lpstr>
      <vt:lpstr>Методи прогнозування</vt:lpstr>
      <vt:lpstr>Колективна генерація ідей («мізкова атака»).</vt:lpstr>
      <vt:lpstr>Метод «Дельфи».</vt:lpstr>
      <vt:lpstr>Побудова сценаріїв.</vt:lpstr>
      <vt:lpstr>Слайд 10</vt:lpstr>
      <vt:lpstr>  Етапи вироблення прогнозу </vt:lpstr>
    </vt:vector>
  </TitlesOfParts>
  <Company>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17</cp:revision>
  <dcterms:created xsi:type="dcterms:W3CDTF">2010-10-26T16:39:54Z</dcterms:created>
  <dcterms:modified xsi:type="dcterms:W3CDTF">2010-11-02T17:31:55Z</dcterms:modified>
</cp:coreProperties>
</file>