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0B96CD2-96B6-469F-B8FA-613A6D8A28EB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8" d="100"/>
          <a:sy n="158" d="100"/>
        </p:scale>
        <p:origin x="-2184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BD8DF8-FEE6-4B96-BA6F-E7DC1D656A1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A4E82E48-6232-491D-A590-ECA6470C3163}">
      <dgm:prSet/>
      <dgm:spPr/>
      <dgm:t>
        <a:bodyPr/>
        <a:lstStyle/>
        <a:p>
          <a:pPr rtl="0"/>
          <a:r>
            <a:rPr lang="uk-UA" smtClean="0"/>
            <a:t>органи місцевого самоврядування</a:t>
          </a:r>
          <a:endParaRPr lang="uk-UA"/>
        </a:p>
      </dgm:t>
    </dgm:pt>
    <dgm:pt modelId="{E3492068-E5CF-45C6-A0DC-EF1C13C8674A}" type="parTrans" cxnId="{405DFD76-8A98-473D-9679-02F239B7DEEA}">
      <dgm:prSet/>
      <dgm:spPr/>
      <dgm:t>
        <a:bodyPr/>
        <a:lstStyle/>
        <a:p>
          <a:endParaRPr lang="uk-UA"/>
        </a:p>
      </dgm:t>
    </dgm:pt>
    <dgm:pt modelId="{1598DD9A-45F6-4E82-B00F-8983FE19FB22}" type="sibTrans" cxnId="{405DFD76-8A98-473D-9679-02F239B7DEEA}">
      <dgm:prSet/>
      <dgm:spPr/>
      <dgm:t>
        <a:bodyPr/>
        <a:lstStyle/>
        <a:p>
          <a:endParaRPr lang="uk-UA"/>
        </a:p>
      </dgm:t>
    </dgm:pt>
    <dgm:pt modelId="{5C694CEF-C7A6-4A0B-9C95-CAE69A502F59}">
      <dgm:prSet/>
      <dgm:spPr/>
      <dgm:t>
        <a:bodyPr/>
        <a:lstStyle/>
        <a:p>
          <a:pPr rtl="0"/>
          <a:r>
            <a:rPr lang="uk-UA" smtClean="0"/>
            <a:t>постачальники критично важливих послуг (оператори критичної інфраструктури)</a:t>
          </a:r>
          <a:endParaRPr lang="uk-UA"/>
        </a:p>
      </dgm:t>
    </dgm:pt>
    <dgm:pt modelId="{03720D40-300F-4F46-AA84-07166E79AD3E}" type="parTrans" cxnId="{4EE83FD7-1B0A-4B90-8F0E-62B3045D2A8A}">
      <dgm:prSet/>
      <dgm:spPr/>
      <dgm:t>
        <a:bodyPr/>
        <a:lstStyle/>
        <a:p>
          <a:endParaRPr lang="uk-UA"/>
        </a:p>
      </dgm:t>
    </dgm:pt>
    <dgm:pt modelId="{93ED646D-AE8C-467B-B7C8-33E9B5592CA4}" type="sibTrans" cxnId="{4EE83FD7-1B0A-4B90-8F0E-62B3045D2A8A}">
      <dgm:prSet/>
      <dgm:spPr/>
      <dgm:t>
        <a:bodyPr/>
        <a:lstStyle/>
        <a:p>
          <a:endParaRPr lang="uk-UA"/>
        </a:p>
      </dgm:t>
    </dgm:pt>
    <dgm:pt modelId="{15C850B5-36B2-4812-9482-A1DEC2ECD536}">
      <dgm:prSet/>
      <dgm:spPr/>
      <dgm:t>
        <a:bodyPr/>
        <a:lstStyle/>
        <a:p>
          <a:pPr rtl="0"/>
          <a:r>
            <a:rPr lang="uk-UA" smtClean="0"/>
            <a:t>приватні компанії, що надають ІТпослуги державі</a:t>
          </a:r>
          <a:endParaRPr lang="uk-UA"/>
        </a:p>
      </dgm:t>
    </dgm:pt>
    <dgm:pt modelId="{86FB04C5-1767-4D25-92FE-7BFCF04F42C3}" type="parTrans" cxnId="{F04547E9-57ED-469C-8445-5B8CE7D33FF8}">
      <dgm:prSet/>
      <dgm:spPr/>
      <dgm:t>
        <a:bodyPr/>
        <a:lstStyle/>
        <a:p>
          <a:endParaRPr lang="uk-UA"/>
        </a:p>
      </dgm:t>
    </dgm:pt>
    <dgm:pt modelId="{B77470D5-8479-40FA-B63D-E5DB5DE6D361}" type="sibTrans" cxnId="{F04547E9-57ED-469C-8445-5B8CE7D33FF8}">
      <dgm:prSet/>
      <dgm:spPr/>
      <dgm:t>
        <a:bodyPr/>
        <a:lstStyle/>
        <a:p>
          <a:endParaRPr lang="uk-UA"/>
        </a:p>
      </dgm:t>
    </dgm:pt>
    <dgm:pt modelId="{01F97F1D-955C-4BE3-9BCE-316DE49CB577}">
      <dgm:prSet/>
      <dgm:spPr/>
      <dgm:t>
        <a:bodyPr/>
        <a:lstStyle/>
        <a:p>
          <a:pPr rtl="0"/>
          <a:r>
            <a:rPr lang="uk-UA" smtClean="0"/>
            <a:t>постачальники медичних послуг </a:t>
          </a:r>
          <a:endParaRPr lang="uk-UA"/>
        </a:p>
      </dgm:t>
    </dgm:pt>
    <dgm:pt modelId="{B8600ECA-B946-4046-BB48-4250B4C4D27D}" type="parTrans" cxnId="{342D3A51-72F1-47F3-8AC3-A19E4533DDF4}">
      <dgm:prSet/>
      <dgm:spPr/>
      <dgm:t>
        <a:bodyPr/>
        <a:lstStyle/>
        <a:p>
          <a:endParaRPr lang="uk-UA"/>
        </a:p>
      </dgm:t>
    </dgm:pt>
    <dgm:pt modelId="{3CA35493-55B9-4775-B13C-FAC44DC7216A}" type="sibTrans" cxnId="{342D3A51-72F1-47F3-8AC3-A19E4533DDF4}">
      <dgm:prSet/>
      <dgm:spPr/>
      <dgm:t>
        <a:bodyPr/>
        <a:lstStyle/>
        <a:p>
          <a:endParaRPr lang="uk-UA"/>
        </a:p>
      </dgm:t>
    </dgm:pt>
    <dgm:pt modelId="{2CF839D7-16A5-4B7E-BB37-0967D329152E}" type="pres">
      <dgm:prSet presAssocID="{81BD8DF8-FEE6-4B96-BA6F-E7DC1D656A14}" presName="linear" presStyleCnt="0">
        <dgm:presLayoutVars>
          <dgm:animLvl val="lvl"/>
          <dgm:resizeHandles val="exact"/>
        </dgm:presLayoutVars>
      </dgm:prSet>
      <dgm:spPr/>
    </dgm:pt>
    <dgm:pt modelId="{4DC440E1-E0C1-4C79-B014-A8371E38D794}" type="pres">
      <dgm:prSet presAssocID="{A4E82E48-6232-491D-A590-ECA6470C316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3925621-2321-490B-A965-1E16AAEB9DF4}" type="pres">
      <dgm:prSet presAssocID="{1598DD9A-45F6-4E82-B00F-8983FE19FB22}" presName="spacer" presStyleCnt="0"/>
      <dgm:spPr/>
    </dgm:pt>
    <dgm:pt modelId="{34777EA0-2C83-4B76-9BCB-0CD05A0CE319}" type="pres">
      <dgm:prSet presAssocID="{5C694CEF-C7A6-4A0B-9C95-CAE69A502F5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C289AEC-1DD4-4EC0-BE56-A6E637221827}" type="pres">
      <dgm:prSet presAssocID="{93ED646D-AE8C-467B-B7C8-33E9B5592CA4}" presName="spacer" presStyleCnt="0"/>
      <dgm:spPr/>
    </dgm:pt>
    <dgm:pt modelId="{6572353E-0305-4899-9143-A74974D296D4}" type="pres">
      <dgm:prSet presAssocID="{15C850B5-36B2-4812-9482-A1DEC2ECD53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FA275D2-3AAA-44D4-81E3-931EA4CF5A3F}" type="pres">
      <dgm:prSet presAssocID="{B77470D5-8479-40FA-B63D-E5DB5DE6D361}" presName="spacer" presStyleCnt="0"/>
      <dgm:spPr/>
    </dgm:pt>
    <dgm:pt modelId="{362941A1-7825-4711-A6A0-FB2780340896}" type="pres">
      <dgm:prSet presAssocID="{01F97F1D-955C-4BE3-9BCE-316DE49CB57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D17A950-ADA4-4583-8724-A3528165CE9F}" type="presOf" srcId="{A4E82E48-6232-491D-A590-ECA6470C3163}" destId="{4DC440E1-E0C1-4C79-B014-A8371E38D794}" srcOrd="0" destOrd="0" presId="urn:microsoft.com/office/officeart/2005/8/layout/vList2"/>
    <dgm:cxn modelId="{4EE83FD7-1B0A-4B90-8F0E-62B3045D2A8A}" srcId="{81BD8DF8-FEE6-4B96-BA6F-E7DC1D656A14}" destId="{5C694CEF-C7A6-4A0B-9C95-CAE69A502F59}" srcOrd="1" destOrd="0" parTransId="{03720D40-300F-4F46-AA84-07166E79AD3E}" sibTransId="{93ED646D-AE8C-467B-B7C8-33E9B5592CA4}"/>
    <dgm:cxn modelId="{79C80289-662F-417F-A8D6-430DD3C34099}" type="presOf" srcId="{15C850B5-36B2-4812-9482-A1DEC2ECD536}" destId="{6572353E-0305-4899-9143-A74974D296D4}" srcOrd="0" destOrd="0" presId="urn:microsoft.com/office/officeart/2005/8/layout/vList2"/>
    <dgm:cxn modelId="{3EDA7661-686A-492B-B20D-44335B5C0105}" type="presOf" srcId="{01F97F1D-955C-4BE3-9BCE-316DE49CB577}" destId="{362941A1-7825-4711-A6A0-FB2780340896}" srcOrd="0" destOrd="0" presId="urn:microsoft.com/office/officeart/2005/8/layout/vList2"/>
    <dgm:cxn modelId="{342D3A51-72F1-47F3-8AC3-A19E4533DDF4}" srcId="{81BD8DF8-FEE6-4B96-BA6F-E7DC1D656A14}" destId="{01F97F1D-955C-4BE3-9BCE-316DE49CB577}" srcOrd="3" destOrd="0" parTransId="{B8600ECA-B946-4046-BB48-4250B4C4D27D}" sibTransId="{3CA35493-55B9-4775-B13C-FAC44DC7216A}"/>
    <dgm:cxn modelId="{405DFD76-8A98-473D-9679-02F239B7DEEA}" srcId="{81BD8DF8-FEE6-4B96-BA6F-E7DC1D656A14}" destId="{A4E82E48-6232-491D-A590-ECA6470C3163}" srcOrd="0" destOrd="0" parTransId="{E3492068-E5CF-45C6-A0DC-EF1C13C8674A}" sibTransId="{1598DD9A-45F6-4E82-B00F-8983FE19FB22}"/>
    <dgm:cxn modelId="{747FBF15-E01D-4FE8-95FB-F81DE2451848}" type="presOf" srcId="{81BD8DF8-FEE6-4B96-BA6F-E7DC1D656A14}" destId="{2CF839D7-16A5-4B7E-BB37-0967D329152E}" srcOrd="0" destOrd="0" presId="urn:microsoft.com/office/officeart/2005/8/layout/vList2"/>
    <dgm:cxn modelId="{F04547E9-57ED-469C-8445-5B8CE7D33FF8}" srcId="{81BD8DF8-FEE6-4B96-BA6F-E7DC1D656A14}" destId="{15C850B5-36B2-4812-9482-A1DEC2ECD536}" srcOrd="2" destOrd="0" parTransId="{86FB04C5-1767-4D25-92FE-7BFCF04F42C3}" sibTransId="{B77470D5-8479-40FA-B63D-E5DB5DE6D361}"/>
    <dgm:cxn modelId="{DCB4FA78-C5E2-4DB8-AD5A-C376DB41F5E0}" type="presOf" srcId="{5C694CEF-C7A6-4A0B-9C95-CAE69A502F59}" destId="{34777EA0-2C83-4B76-9BCB-0CD05A0CE319}" srcOrd="0" destOrd="0" presId="urn:microsoft.com/office/officeart/2005/8/layout/vList2"/>
    <dgm:cxn modelId="{4A95C5C3-8792-41F8-9A16-6D4F8C38322B}" type="presParOf" srcId="{2CF839D7-16A5-4B7E-BB37-0967D329152E}" destId="{4DC440E1-E0C1-4C79-B014-A8371E38D794}" srcOrd="0" destOrd="0" presId="urn:microsoft.com/office/officeart/2005/8/layout/vList2"/>
    <dgm:cxn modelId="{AAF262A6-E2F0-44CE-96E5-A3F66759B0D6}" type="presParOf" srcId="{2CF839D7-16A5-4B7E-BB37-0967D329152E}" destId="{D3925621-2321-490B-A965-1E16AAEB9DF4}" srcOrd="1" destOrd="0" presId="urn:microsoft.com/office/officeart/2005/8/layout/vList2"/>
    <dgm:cxn modelId="{DFD23AD0-444B-4EEC-A298-73EF35F0F652}" type="presParOf" srcId="{2CF839D7-16A5-4B7E-BB37-0967D329152E}" destId="{34777EA0-2C83-4B76-9BCB-0CD05A0CE319}" srcOrd="2" destOrd="0" presId="urn:microsoft.com/office/officeart/2005/8/layout/vList2"/>
    <dgm:cxn modelId="{45EFAE2B-C74E-4511-A236-2A9822AA5427}" type="presParOf" srcId="{2CF839D7-16A5-4B7E-BB37-0967D329152E}" destId="{0C289AEC-1DD4-4EC0-BE56-A6E637221827}" srcOrd="3" destOrd="0" presId="urn:microsoft.com/office/officeart/2005/8/layout/vList2"/>
    <dgm:cxn modelId="{F18F14CA-54E4-4278-A4C6-C49F1DDD83DD}" type="presParOf" srcId="{2CF839D7-16A5-4B7E-BB37-0967D329152E}" destId="{6572353E-0305-4899-9143-A74974D296D4}" srcOrd="4" destOrd="0" presId="urn:microsoft.com/office/officeart/2005/8/layout/vList2"/>
    <dgm:cxn modelId="{569FEEC0-8EC8-4F18-BC7A-D479139B2D64}" type="presParOf" srcId="{2CF839D7-16A5-4B7E-BB37-0967D329152E}" destId="{9FA275D2-3AAA-44D4-81E3-931EA4CF5A3F}" srcOrd="5" destOrd="0" presId="urn:microsoft.com/office/officeart/2005/8/layout/vList2"/>
    <dgm:cxn modelId="{DA5C854F-DE77-4F10-922A-F8AF2540541C}" type="presParOf" srcId="{2CF839D7-16A5-4B7E-BB37-0967D329152E}" destId="{362941A1-7825-4711-A6A0-FB278034089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538F88-5F71-4EFC-97BC-FC2F611BD3E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7B4C2F56-FD20-488A-9F86-CB7AAFFECDC4}">
      <dgm:prSet/>
      <dgm:spPr/>
      <dgm:t>
        <a:bodyPr/>
        <a:lstStyle/>
        <a:p>
          <a:pPr rtl="0"/>
          <a:r>
            <a:rPr lang="uk-UA" smtClean="0"/>
            <a:t>швидко збільшити або зменшити обсяг використовуваних ресурсів відповідно до своїх потреб </a:t>
          </a:r>
          <a:endParaRPr lang="uk-UA"/>
        </a:p>
      </dgm:t>
    </dgm:pt>
    <dgm:pt modelId="{B7A0A1FE-C164-4D80-9F1E-B4CBE94D211A}" type="parTrans" cxnId="{F616DA44-2E03-4228-8D63-A58EEAA7AAD3}">
      <dgm:prSet/>
      <dgm:spPr/>
      <dgm:t>
        <a:bodyPr/>
        <a:lstStyle/>
        <a:p>
          <a:endParaRPr lang="uk-UA"/>
        </a:p>
      </dgm:t>
    </dgm:pt>
    <dgm:pt modelId="{16391064-7CFC-401E-8527-34BF4C25B0ED}" type="sibTrans" cxnId="{F616DA44-2E03-4228-8D63-A58EEAA7AAD3}">
      <dgm:prSet/>
      <dgm:spPr/>
      <dgm:t>
        <a:bodyPr/>
        <a:lstStyle/>
        <a:p>
          <a:endParaRPr lang="uk-UA"/>
        </a:p>
      </dgm:t>
    </dgm:pt>
    <dgm:pt modelId="{F41D64D1-1C90-4722-BEEE-A176E4E8516B}">
      <dgm:prSet/>
      <dgm:spPr/>
      <dgm:t>
        <a:bodyPr/>
        <a:lstStyle/>
        <a:p>
          <a:pPr rtl="0"/>
          <a:r>
            <a:rPr lang="uk-UA" smtClean="0"/>
            <a:t>замовити або скасувати додаткові послуги</a:t>
          </a:r>
          <a:endParaRPr lang="uk-UA"/>
        </a:p>
      </dgm:t>
    </dgm:pt>
    <dgm:pt modelId="{D8908A95-9074-4607-9730-69799E054FC5}" type="parTrans" cxnId="{2DF88C0C-A302-4C6F-A151-2F8FF978B351}">
      <dgm:prSet/>
      <dgm:spPr/>
      <dgm:t>
        <a:bodyPr/>
        <a:lstStyle/>
        <a:p>
          <a:endParaRPr lang="uk-UA"/>
        </a:p>
      </dgm:t>
    </dgm:pt>
    <dgm:pt modelId="{335D1461-C90D-44BB-B9F5-6B2F9AA2B382}" type="sibTrans" cxnId="{2DF88C0C-A302-4C6F-A151-2F8FF978B351}">
      <dgm:prSet/>
      <dgm:spPr/>
      <dgm:t>
        <a:bodyPr/>
        <a:lstStyle/>
        <a:p>
          <a:endParaRPr lang="uk-UA"/>
        </a:p>
      </dgm:t>
    </dgm:pt>
    <dgm:pt modelId="{64AA1C14-759A-420E-ACF9-335CB6552394}" type="pres">
      <dgm:prSet presAssocID="{45538F88-5F71-4EFC-97BC-FC2F611BD3EC}" presName="linear" presStyleCnt="0">
        <dgm:presLayoutVars>
          <dgm:animLvl val="lvl"/>
          <dgm:resizeHandles val="exact"/>
        </dgm:presLayoutVars>
      </dgm:prSet>
      <dgm:spPr/>
    </dgm:pt>
    <dgm:pt modelId="{2777114D-F34B-4E07-BDD2-C336BB618FDA}" type="pres">
      <dgm:prSet presAssocID="{7B4C2F56-FD20-488A-9F86-CB7AAFFECDC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4AA393A-B99A-463A-99D1-94CC9B480CCD}" type="pres">
      <dgm:prSet presAssocID="{16391064-7CFC-401E-8527-34BF4C25B0ED}" presName="spacer" presStyleCnt="0"/>
      <dgm:spPr/>
    </dgm:pt>
    <dgm:pt modelId="{69C5B652-BF1B-4F89-8C61-003CA193F666}" type="pres">
      <dgm:prSet presAssocID="{F41D64D1-1C90-4722-BEEE-A176E4E8516B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2DF88C0C-A302-4C6F-A151-2F8FF978B351}" srcId="{45538F88-5F71-4EFC-97BC-FC2F611BD3EC}" destId="{F41D64D1-1C90-4722-BEEE-A176E4E8516B}" srcOrd="1" destOrd="0" parTransId="{D8908A95-9074-4607-9730-69799E054FC5}" sibTransId="{335D1461-C90D-44BB-B9F5-6B2F9AA2B382}"/>
    <dgm:cxn modelId="{0E1AEC9B-02B2-48AF-86C3-2A777A14409D}" type="presOf" srcId="{7B4C2F56-FD20-488A-9F86-CB7AAFFECDC4}" destId="{2777114D-F34B-4E07-BDD2-C336BB618FDA}" srcOrd="0" destOrd="0" presId="urn:microsoft.com/office/officeart/2005/8/layout/vList2"/>
    <dgm:cxn modelId="{F616DA44-2E03-4228-8D63-A58EEAA7AAD3}" srcId="{45538F88-5F71-4EFC-97BC-FC2F611BD3EC}" destId="{7B4C2F56-FD20-488A-9F86-CB7AAFFECDC4}" srcOrd="0" destOrd="0" parTransId="{B7A0A1FE-C164-4D80-9F1E-B4CBE94D211A}" sibTransId="{16391064-7CFC-401E-8527-34BF4C25B0ED}"/>
    <dgm:cxn modelId="{97CC1B3B-2053-4955-9857-8A3B74668B03}" type="presOf" srcId="{F41D64D1-1C90-4722-BEEE-A176E4E8516B}" destId="{69C5B652-BF1B-4F89-8C61-003CA193F666}" srcOrd="0" destOrd="0" presId="urn:microsoft.com/office/officeart/2005/8/layout/vList2"/>
    <dgm:cxn modelId="{08AFB827-8E50-423F-ABDE-EE862D5595AA}" type="presOf" srcId="{45538F88-5F71-4EFC-97BC-FC2F611BD3EC}" destId="{64AA1C14-759A-420E-ACF9-335CB6552394}" srcOrd="0" destOrd="0" presId="urn:microsoft.com/office/officeart/2005/8/layout/vList2"/>
    <dgm:cxn modelId="{DA418CE2-5465-4C42-AB7C-7CB250B66CAD}" type="presParOf" srcId="{64AA1C14-759A-420E-ACF9-335CB6552394}" destId="{2777114D-F34B-4E07-BDD2-C336BB618FDA}" srcOrd="0" destOrd="0" presId="urn:microsoft.com/office/officeart/2005/8/layout/vList2"/>
    <dgm:cxn modelId="{8D183545-3F75-4A56-8873-FA53C6803CBA}" type="presParOf" srcId="{64AA1C14-759A-420E-ACF9-335CB6552394}" destId="{B4AA393A-B99A-463A-99D1-94CC9B480CCD}" srcOrd="1" destOrd="0" presId="urn:microsoft.com/office/officeart/2005/8/layout/vList2"/>
    <dgm:cxn modelId="{EF12902E-344A-4AC9-BC33-F3785D3985A4}" type="presParOf" srcId="{64AA1C14-759A-420E-ACF9-335CB6552394}" destId="{69C5B652-BF1B-4F89-8C61-003CA193F66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D07826-4C1F-4769-9934-6B1BD36E297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6A058B73-A83E-4D8A-9B71-3C59F12C4D37}">
      <dgm:prSet/>
      <dgm:spPr/>
      <dgm:t>
        <a:bodyPr/>
        <a:lstStyle/>
        <a:p>
          <a:pPr rtl="0"/>
          <a:r>
            <a:rPr lang="uk-UA" smtClean="0"/>
            <a:t>Це гібридна хмара, розроблена для підтримки безперервності послуг інформаційного суспільства Естонії, яка включає приватну (індивідуальну) хмару, що надає послуги державним установам, публічні (колективні) хмари, якими керує приватний сектор, і посольства даних, розташовані в інших країнах. </a:t>
          </a:r>
          <a:endParaRPr lang="uk-UA"/>
        </a:p>
      </dgm:t>
    </dgm:pt>
    <dgm:pt modelId="{63078D63-AA57-4E3C-BD9B-6010D9294735}" type="parTrans" cxnId="{B33AA4DC-DA93-4CFB-9131-25EA1382A834}">
      <dgm:prSet/>
      <dgm:spPr/>
      <dgm:t>
        <a:bodyPr/>
        <a:lstStyle/>
        <a:p>
          <a:endParaRPr lang="uk-UA"/>
        </a:p>
      </dgm:t>
    </dgm:pt>
    <dgm:pt modelId="{94D56958-D8B3-41B4-B15A-52CB75CD92AB}" type="sibTrans" cxnId="{B33AA4DC-DA93-4CFB-9131-25EA1382A834}">
      <dgm:prSet/>
      <dgm:spPr/>
      <dgm:t>
        <a:bodyPr/>
        <a:lstStyle/>
        <a:p>
          <a:endParaRPr lang="uk-UA"/>
        </a:p>
      </dgm:t>
    </dgm:pt>
    <dgm:pt modelId="{82B9B7E5-B149-4581-BC72-CFB8CEDBAB43}">
      <dgm:prSet/>
      <dgm:spPr/>
      <dgm:t>
        <a:bodyPr/>
        <a:lstStyle/>
        <a:p>
          <a:pPr rtl="0"/>
          <a:r>
            <a:rPr lang="uk-UA" smtClean="0"/>
            <a:t>Каталог хмарних послуг постійно поповнюється послугами типу </a:t>
          </a:r>
          <a:r>
            <a:rPr lang="en-US" smtClean="0"/>
            <a:t>IaaS,</a:t>
          </a:r>
          <a:r>
            <a:rPr lang="uk-UA" smtClean="0"/>
            <a:t> </a:t>
          </a:r>
          <a:r>
            <a:rPr lang="en-US" smtClean="0"/>
            <a:t>PaaS </a:t>
          </a:r>
          <a:r>
            <a:rPr lang="uk-UA" smtClean="0"/>
            <a:t>і </a:t>
          </a:r>
          <a:r>
            <a:rPr lang="en-US" smtClean="0"/>
            <a:t>SaaS.</a:t>
          </a:r>
          <a:endParaRPr lang="uk-UA"/>
        </a:p>
      </dgm:t>
    </dgm:pt>
    <dgm:pt modelId="{746D3851-8448-45EE-85BB-2B7A8A3B4D70}" type="parTrans" cxnId="{8E6FB3A7-09A6-4CD8-BC24-96D23B0AB0D4}">
      <dgm:prSet/>
      <dgm:spPr/>
      <dgm:t>
        <a:bodyPr/>
        <a:lstStyle/>
        <a:p>
          <a:endParaRPr lang="uk-UA"/>
        </a:p>
      </dgm:t>
    </dgm:pt>
    <dgm:pt modelId="{6BF9AB47-1C6A-49A3-A1BB-D4FEE425B0E0}" type="sibTrans" cxnId="{8E6FB3A7-09A6-4CD8-BC24-96D23B0AB0D4}">
      <dgm:prSet/>
      <dgm:spPr/>
      <dgm:t>
        <a:bodyPr/>
        <a:lstStyle/>
        <a:p>
          <a:endParaRPr lang="uk-UA"/>
        </a:p>
      </dgm:t>
    </dgm:pt>
    <dgm:pt modelId="{FECC40FF-161D-45B1-B794-6232CB8FA24B}" type="pres">
      <dgm:prSet presAssocID="{30D07826-4C1F-4769-9934-6B1BD36E297A}" presName="Name0" presStyleCnt="0">
        <dgm:presLayoutVars>
          <dgm:dir/>
          <dgm:animLvl val="lvl"/>
          <dgm:resizeHandles val="exact"/>
        </dgm:presLayoutVars>
      </dgm:prSet>
      <dgm:spPr/>
    </dgm:pt>
    <dgm:pt modelId="{3CD92ABF-54EB-4D25-84C2-D132C2398B93}" type="pres">
      <dgm:prSet presAssocID="{6A058B73-A83E-4D8A-9B71-3C59F12C4D37}" presName="linNode" presStyleCnt="0"/>
      <dgm:spPr/>
    </dgm:pt>
    <dgm:pt modelId="{A2E9D54E-1226-4F8B-8427-7CA0A58ECDC0}" type="pres">
      <dgm:prSet presAssocID="{6A058B73-A83E-4D8A-9B71-3C59F12C4D37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AEB0EA0E-B4FC-4ECD-B58F-0542085A4C62}" type="pres">
      <dgm:prSet presAssocID="{6A058B73-A83E-4D8A-9B71-3C59F12C4D37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8E6FB3A7-09A6-4CD8-BC24-96D23B0AB0D4}" srcId="{6A058B73-A83E-4D8A-9B71-3C59F12C4D37}" destId="{82B9B7E5-B149-4581-BC72-CFB8CEDBAB43}" srcOrd="0" destOrd="0" parTransId="{746D3851-8448-45EE-85BB-2B7A8A3B4D70}" sibTransId="{6BF9AB47-1C6A-49A3-A1BB-D4FEE425B0E0}"/>
    <dgm:cxn modelId="{DEDFBA1F-555F-4BD2-97A1-CA52A5EB40E1}" type="presOf" srcId="{82B9B7E5-B149-4581-BC72-CFB8CEDBAB43}" destId="{AEB0EA0E-B4FC-4ECD-B58F-0542085A4C62}" srcOrd="0" destOrd="0" presId="urn:microsoft.com/office/officeart/2005/8/layout/vList5"/>
    <dgm:cxn modelId="{EC8DA736-D1D5-4CB8-BEC9-8E9CBD77A000}" type="presOf" srcId="{6A058B73-A83E-4D8A-9B71-3C59F12C4D37}" destId="{A2E9D54E-1226-4F8B-8427-7CA0A58ECDC0}" srcOrd="0" destOrd="0" presId="urn:microsoft.com/office/officeart/2005/8/layout/vList5"/>
    <dgm:cxn modelId="{B33AA4DC-DA93-4CFB-9131-25EA1382A834}" srcId="{30D07826-4C1F-4769-9934-6B1BD36E297A}" destId="{6A058B73-A83E-4D8A-9B71-3C59F12C4D37}" srcOrd="0" destOrd="0" parTransId="{63078D63-AA57-4E3C-BD9B-6010D9294735}" sibTransId="{94D56958-D8B3-41B4-B15A-52CB75CD92AB}"/>
    <dgm:cxn modelId="{AAAADD9C-6527-4216-9167-B82A6BD2DB73}" type="presOf" srcId="{30D07826-4C1F-4769-9934-6B1BD36E297A}" destId="{FECC40FF-161D-45B1-B794-6232CB8FA24B}" srcOrd="0" destOrd="0" presId="urn:microsoft.com/office/officeart/2005/8/layout/vList5"/>
    <dgm:cxn modelId="{A233FC57-C4C9-4A07-BCE8-B5C7EE50F7CC}" type="presParOf" srcId="{FECC40FF-161D-45B1-B794-6232CB8FA24B}" destId="{3CD92ABF-54EB-4D25-84C2-D132C2398B93}" srcOrd="0" destOrd="0" presId="urn:microsoft.com/office/officeart/2005/8/layout/vList5"/>
    <dgm:cxn modelId="{864C179E-8FED-49CA-AE6E-7F1BA9E99D2C}" type="presParOf" srcId="{3CD92ABF-54EB-4D25-84C2-D132C2398B93}" destId="{A2E9D54E-1226-4F8B-8427-7CA0A58ECDC0}" srcOrd="0" destOrd="0" presId="urn:microsoft.com/office/officeart/2005/8/layout/vList5"/>
    <dgm:cxn modelId="{25E9BB33-5A72-4AE7-B2E6-19DD0C959BE4}" type="presParOf" srcId="{3CD92ABF-54EB-4D25-84C2-D132C2398B93}" destId="{AEB0EA0E-B4FC-4ECD-B58F-0542085A4C6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606CC6-B130-4937-91AA-75752F7D62A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59581F3B-7BD2-4683-B953-2C1CBD54E1D1}">
      <dgm:prSet/>
      <dgm:spPr/>
      <dgm:t>
        <a:bodyPr/>
        <a:lstStyle/>
        <a:p>
          <a:pPr rtl="0"/>
          <a:r>
            <a:rPr lang="uk-UA" smtClean="0"/>
            <a:t>Брокери хмарних послуг </a:t>
          </a:r>
          <a:endParaRPr lang="uk-UA"/>
        </a:p>
      </dgm:t>
    </dgm:pt>
    <dgm:pt modelId="{562B1572-DF80-42EC-952E-3D580C6A16BC}" type="parTrans" cxnId="{2EC2A4F4-6E8C-4F08-8952-8E7B17D2C4B0}">
      <dgm:prSet/>
      <dgm:spPr/>
      <dgm:t>
        <a:bodyPr/>
        <a:lstStyle/>
        <a:p>
          <a:endParaRPr lang="uk-UA"/>
        </a:p>
      </dgm:t>
    </dgm:pt>
    <dgm:pt modelId="{B1DDE15F-AAFE-455F-82E2-592984DA2180}" type="sibTrans" cxnId="{2EC2A4F4-6E8C-4F08-8952-8E7B17D2C4B0}">
      <dgm:prSet/>
      <dgm:spPr/>
      <dgm:t>
        <a:bodyPr/>
        <a:lstStyle/>
        <a:p>
          <a:endParaRPr lang="uk-UA"/>
        </a:p>
      </dgm:t>
    </dgm:pt>
    <dgm:pt modelId="{5DDC9BA2-5CE5-42A0-9AB7-090CFD91DE2B}">
      <dgm:prSet/>
      <dgm:spPr/>
      <dgm:t>
        <a:bodyPr/>
        <a:lstStyle/>
        <a:p>
          <a:pPr rtl="0"/>
          <a:r>
            <a:rPr lang="uk-UA" smtClean="0"/>
            <a:t>постачальники, які агрегують декілька різних хмарних послуг для надання їх клієнту уніфікованої пропозиції </a:t>
          </a:r>
          <a:endParaRPr lang="uk-UA"/>
        </a:p>
      </dgm:t>
    </dgm:pt>
    <dgm:pt modelId="{74958DA3-976F-4050-BCAC-4B56FDE4BF49}" type="parTrans" cxnId="{8C993A93-68D1-4107-A1A4-E4C68CD971F4}">
      <dgm:prSet/>
      <dgm:spPr/>
      <dgm:t>
        <a:bodyPr/>
        <a:lstStyle/>
        <a:p>
          <a:endParaRPr lang="uk-UA"/>
        </a:p>
      </dgm:t>
    </dgm:pt>
    <dgm:pt modelId="{794DD532-BB5D-4FE5-8896-EDC671B42D54}" type="sibTrans" cxnId="{8C993A93-68D1-4107-A1A4-E4C68CD971F4}">
      <dgm:prSet/>
      <dgm:spPr/>
      <dgm:t>
        <a:bodyPr/>
        <a:lstStyle/>
        <a:p>
          <a:endParaRPr lang="uk-UA"/>
        </a:p>
      </dgm:t>
    </dgm:pt>
    <dgm:pt modelId="{18144ABD-DE5D-4AA9-8717-808D96A86BBE}">
      <dgm:prSet/>
      <dgm:spPr/>
      <dgm:t>
        <a:bodyPr/>
        <a:lstStyle/>
        <a:p>
          <a:pPr rtl="0"/>
          <a:r>
            <a:rPr lang="uk-UA" smtClean="0"/>
            <a:t>Хмарні біржі </a:t>
          </a:r>
          <a:endParaRPr lang="uk-UA"/>
        </a:p>
      </dgm:t>
    </dgm:pt>
    <dgm:pt modelId="{CC40044C-84AB-4BF2-94ED-CDA01F0E8D10}" type="parTrans" cxnId="{1360FE49-AFD0-4C4A-A5D9-5423F0B9C816}">
      <dgm:prSet/>
      <dgm:spPr/>
      <dgm:t>
        <a:bodyPr/>
        <a:lstStyle/>
        <a:p>
          <a:endParaRPr lang="uk-UA"/>
        </a:p>
      </dgm:t>
    </dgm:pt>
    <dgm:pt modelId="{4F65BEB8-5144-4262-A470-0EF255D741D7}" type="sibTrans" cxnId="{1360FE49-AFD0-4C4A-A5D9-5423F0B9C816}">
      <dgm:prSet/>
      <dgm:spPr/>
      <dgm:t>
        <a:bodyPr/>
        <a:lstStyle/>
        <a:p>
          <a:endParaRPr lang="uk-UA"/>
        </a:p>
      </dgm:t>
    </dgm:pt>
    <dgm:pt modelId="{47738435-4B47-430B-ADF8-9F9B7660E8CB}">
      <dgm:prSet/>
      <dgm:spPr/>
      <dgm:t>
        <a:bodyPr/>
        <a:lstStyle/>
        <a:p>
          <a:pPr rtl="0"/>
          <a:r>
            <a:rPr lang="uk-UA" smtClean="0"/>
            <a:t>постачальники, які пропонують безпосереднє з›єднання між кількома хмарними платформами, дозволяючи їхнім клієнтам отримувати доступ до та переносити свої дані між окремими хмарними платформами, не передавши їх через Інтернет. </a:t>
          </a:r>
          <a:endParaRPr lang="uk-UA"/>
        </a:p>
      </dgm:t>
    </dgm:pt>
    <dgm:pt modelId="{A6C610E5-CBAC-4C90-B16E-A50C443362F5}" type="parTrans" cxnId="{18471AE8-3953-4C0F-B90D-76435C889C66}">
      <dgm:prSet/>
      <dgm:spPr/>
      <dgm:t>
        <a:bodyPr/>
        <a:lstStyle/>
        <a:p>
          <a:endParaRPr lang="uk-UA"/>
        </a:p>
      </dgm:t>
    </dgm:pt>
    <dgm:pt modelId="{D27F99B5-1F11-4781-B68A-BC1588B899B9}" type="sibTrans" cxnId="{18471AE8-3953-4C0F-B90D-76435C889C66}">
      <dgm:prSet/>
      <dgm:spPr/>
      <dgm:t>
        <a:bodyPr/>
        <a:lstStyle/>
        <a:p>
          <a:endParaRPr lang="uk-UA"/>
        </a:p>
      </dgm:t>
    </dgm:pt>
    <dgm:pt modelId="{F51A01DD-152E-4AD9-B80F-5B0ABC01DFA1}" type="pres">
      <dgm:prSet presAssocID="{B7606CC6-B130-4937-91AA-75752F7D62A4}" presName="Name0" presStyleCnt="0">
        <dgm:presLayoutVars>
          <dgm:dir/>
          <dgm:animLvl val="lvl"/>
          <dgm:resizeHandles val="exact"/>
        </dgm:presLayoutVars>
      </dgm:prSet>
      <dgm:spPr/>
    </dgm:pt>
    <dgm:pt modelId="{BE32C658-DDA7-4C7E-91BC-846501B4E98E}" type="pres">
      <dgm:prSet presAssocID="{59581F3B-7BD2-4683-B953-2C1CBD54E1D1}" presName="linNode" presStyleCnt="0"/>
      <dgm:spPr/>
    </dgm:pt>
    <dgm:pt modelId="{9F893FF4-EE33-49D1-9F80-859FECCE9FCA}" type="pres">
      <dgm:prSet presAssocID="{59581F3B-7BD2-4683-B953-2C1CBD54E1D1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66007C79-19CD-4518-BA17-6967462E40EE}" type="pres">
      <dgm:prSet presAssocID="{59581F3B-7BD2-4683-B953-2C1CBD54E1D1}" presName="descendantText" presStyleLbl="alignAccFollowNode1" presStyleIdx="0" presStyleCnt="2">
        <dgm:presLayoutVars>
          <dgm:bulletEnabled val="1"/>
        </dgm:presLayoutVars>
      </dgm:prSet>
      <dgm:spPr/>
    </dgm:pt>
    <dgm:pt modelId="{EDE24758-956A-4798-AEAD-10BBFF74BD73}" type="pres">
      <dgm:prSet presAssocID="{B1DDE15F-AAFE-455F-82E2-592984DA2180}" presName="sp" presStyleCnt="0"/>
      <dgm:spPr/>
    </dgm:pt>
    <dgm:pt modelId="{A6A7E1EA-8D92-4F9A-B403-9F3FE3852C86}" type="pres">
      <dgm:prSet presAssocID="{18144ABD-DE5D-4AA9-8717-808D96A86BBE}" presName="linNode" presStyleCnt="0"/>
      <dgm:spPr/>
    </dgm:pt>
    <dgm:pt modelId="{C8A8A45D-14C6-4CE1-B66F-F397B0D6AD46}" type="pres">
      <dgm:prSet presAssocID="{18144ABD-DE5D-4AA9-8717-808D96A86BBE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155A15DC-545D-4165-A4F8-36A41E950F52}" type="pres">
      <dgm:prSet presAssocID="{18144ABD-DE5D-4AA9-8717-808D96A86BBE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B1285595-112A-4EEC-90C7-BCD730CE0641}" type="presOf" srcId="{47738435-4B47-430B-ADF8-9F9B7660E8CB}" destId="{155A15DC-545D-4165-A4F8-36A41E950F52}" srcOrd="0" destOrd="0" presId="urn:microsoft.com/office/officeart/2005/8/layout/vList5"/>
    <dgm:cxn modelId="{2EC2A4F4-6E8C-4F08-8952-8E7B17D2C4B0}" srcId="{B7606CC6-B130-4937-91AA-75752F7D62A4}" destId="{59581F3B-7BD2-4683-B953-2C1CBD54E1D1}" srcOrd="0" destOrd="0" parTransId="{562B1572-DF80-42EC-952E-3D580C6A16BC}" sibTransId="{B1DDE15F-AAFE-455F-82E2-592984DA2180}"/>
    <dgm:cxn modelId="{E0323618-78FF-4F1C-9F26-C4C33B7EB5F1}" type="presOf" srcId="{59581F3B-7BD2-4683-B953-2C1CBD54E1D1}" destId="{9F893FF4-EE33-49D1-9F80-859FECCE9FCA}" srcOrd="0" destOrd="0" presId="urn:microsoft.com/office/officeart/2005/8/layout/vList5"/>
    <dgm:cxn modelId="{536F072A-5B6D-49FC-AE12-CA5FB8BF10A7}" type="presOf" srcId="{5DDC9BA2-5CE5-42A0-9AB7-090CFD91DE2B}" destId="{66007C79-19CD-4518-BA17-6967462E40EE}" srcOrd="0" destOrd="0" presId="urn:microsoft.com/office/officeart/2005/8/layout/vList5"/>
    <dgm:cxn modelId="{18471AE8-3953-4C0F-B90D-76435C889C66}" srcId="{18144ABD-DE5D-4AA9-8717-808D96A86BBE}" destId="{47738435-4B47-430B-ADF8-9F9B7660E8CB}" srcOrd="0" destOrd="0" parTransId="{A6C610E5-CBAC-4C90-B16E-A50C443362F5}" sibTransId="{D27F99B5-1F11-4781-B68A-BC1588B899B9}"/>
    <dgm:cxn modelId="{E995FD73-6882-40F9-8294-2CD070A53F9B}" type="presOf" srcId="{18144ABD-DE5D-4AA9-8717-808D96A86BBE}" destId="{C8A8A45D-14C6-4CE1-B66F-F397B0D6AD46}" srcOrd="0" destOrd="0" presId="urn:microsoft.com/office/officeart/2005/8/layout/vList5"/>
    <dgm:cxn modelId="{8C993A93-68D1-4107-A1A4-E4C68CD971F4}" srcId="{59581F3B-7BD2-4683-B953-2C1CBD54E1D1}" destId="{5DDC9BA2-5CE5-42A0-9AB7-090CFD91DE2B}" srcOrd="0" destOrd="0" parTransId="{74958DA3-976F-4050-BCAC-4B56FDE4BF49}" sibTransId="{794DD532-BB5D-4FE5-8896-EDC671B42D54}"/>
    <dgm:cxn modelId="{1360FE49-AFD0-4C4A-A5D9-5423F0B9C816}" srcId="{B7606CC6-B130-4937-91AA-75752F7D62A4}" destId="{18144ABD-DE5D-4AA9-8717-808D96A86BBE}" srcOrd="1" destOrd="0" parTransId="{CC40044C-84AB-4BF2-94ED-CDA01F0E8D10}" sibTransId="{4F65BEB8-5144-4262-A470-0EF255D741D7}"/>
    <dgm:cxn modelId="{D53841DF-7A8B-4D12-B534-D7C5B0A822BA}" type="presOf" srcId="{B7606CC6-B130-4937-91AA-75752F7D62A4}" destId="{F51A01DD-152E-4AD9-B80F-5B0ABC01DFA1}" srcOrd="0" destOrd="0" presId="urn:microsoft.com/office/officeart/2005/8/layout/vList5"/>
    <dgm:cxn modelId="{CD5F5E7D-48A5-4624-A690-71A75E59B444}" type="presParOf" srcId="{F51A01DD-152E-4AD9-B80F-5B0ABC01DFA1}" destId="{BE32C658-DDA7-4C7E-91BC-846501B4E98E}" srcOrd="0" destOrd="0" presId="urn:microsoft.com/office/officeart/2005/8/layout/vList5"/>
    <dgm:cxn modelId="{0FCCDA1E-5C7A-4336-9444-088718E6D37F}" type="presParOf" srcId="{BE32C658-DDA7-4C7E-91BC-846501B4E98E}" destId="{9F893FF4-EE33-49D1-9F80-859FECCE9FCA}" srcOrd="0" destOrd="0" presId="urn:microsoft.com/office/officeart/2005/8/layout/vList5"/>
    <dgm:cxn modelId="{6C493C98-FBA9-4411-903C-9F261B4D8314}" type="presParOf" srcId="{BE32C658-DDA7-4C7E-91BC-846501B4E98E}" destId="{66007C79-19CD-4518-BA17-6967462E40EE}" srcOrd="1" destOrd="0" presId="urn:microsoft.com/office/officeart/2005/8/layout/vList5"/>
    <dgm:cxn modelId="{86BEE693-50CC-48ED-A60C-8BE7CACAB5D4}" type="presParOf" srcId="{F51A01DD-152E-4AD9-B80F-5B0ABC01DFA1}" destId="{EDE24758-956A-4798-AEAD-10BBFF74BD73}" srcOrd="1" destOrd="0" presId="urn:microsoft.com/office/officeart/2005/8/layout/vList5"/>
    <dgm:cxn modelId="{02C1EC25-505F-4CB3-9FEA-78D648E5C7A7}" type="presParOf" srcId="{F51A01DD-152E-4AD9-B80F-5B0ABC01DFA1}" destId="{A6A7E1EA-8D92-4F9A-B403-9F3FE3852C86}" srcOrd="2" destOrd="0" presId="urn:microsoft.com/office/officeart/2005/8/layout/vList5"/>
    <dgm:cxn modelId="{90D9E058-F597-4F48-B675-CB5450EA73E5}" type="presParOf" srcId="{A6A7E1EA-8D92-4F9A-B403-9F3FE3852C86}" destId="{C8A8A45D-14C6-4CE1-B66F-F397B0D6AD46}" srcOrd="0" destOrd="0" presId="urn:microsoft.com/office/officeart/2005/8/layout/vList5"/>
    <dgm:cxn modelId="{9B0EDB31-7D0D-4F10-A499-97EB310C716D}" type="presParOf" srcId="{A6A7E1EA-8D92-4F9A-B403-9F3FE3852C86}" destId="{155A15DC-545D-4165-A4F8-36A41E950F5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142666-DC8D-43FC-BAE2-6055302EC67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9E359C23-1CAC-4057-9C34-056F015828A6}">
      <dgm:prSet/>
      <dgm:spPr/>
      <dgm:t>
        <a:bodyPr/>
        <a:lstStyle/>
        <a:p>
          <a:pPr rtl="0"/>
          <a:r>
            <a:rPr lang="uk-UA" smtClean="0"/>
            <a:t>став стандартом, яким можуть керуватися постачальники хмарних послуг для того, щоб забезпечити належний рівень безпеки, конфіденційності даних; </a:t>
          </a:r>
          <a:endParaRPr lang="uk-UA"/>
        </a:p>
      </dgm:t>
    </dgm:pt>
    <dgm:pt modelId="{B989DC2D-F58D-4A8A-AAAE-778E1BC9AFE3}" type="parTrans" cxnId="{0441E04E-738F-4C0A-A57F-119C1AB7D09D}">
      <dgm:prSet/>
      <dgm:spPr/>
      <dgm:t>
        <a:bodyPr/>
        <a:lstStyle/>
        <a:p>
          <a:endParaRPr lang="uk-UA"/>
        </a:p>
      </dgm:t>
    </dgm:pt>
    <dgm:pt modelId="{6752C7AF-4A58-44DD-AEB8-555044E73A2E}" type="sibTrans" cxnId="{0441E04E-738F-4C0A-A57F-119C1AB7D09D}">
      <dgm:prSet/>
      <dgm:spPr/>
      <dgm:t>
        <a:bodyPr/>
        <a:lstStyle/>
        <a:p>
          <a:endParaRPr lang="uk-UA"/>
        </a:p>
      </dgm:t>
    </dgm:pt>
    <dgm:pt modelId="{6C6A044C-A282-4003-8160-583A15FFC514}">
      <dgm:prSet/>
      <dgm:spPr/>
      <dgm:t>
        <a:bodyPr/>
        <a:lstStyle/>
        <a:p>
          <a:pPr rtl="0"/>
          <a:r>
            <a:rPr lang="uk-UA" smtClean="0"/>
            <a:t>забезпечив прозорість та надав можливість користувачам оцінювати ризики, які виникають при використанні хмарних послуг на кожному із рівнів.</a:t>
          </a:r>
          <a:endParaRPr lang="uk-UA"/>
        </a:p>
      </dgm:t>
    </dgm:pt>
    <dgm:pt modelId="{AF27A7A2-B8F7-4A14-AD3A-0457C2BD7E2F}" type="parTrans" cxnId="{C468329C-F435-48F8-8B0C-71AA03324E3C}">
      <dgm:prSet/>
      <dgm:spPr/>
      <dgm:t>
        <a:bodyPr/>
        <a:lstStyle/>
        <a:p>
          <a:endParaRPr lang="uk-UA"/>
        </a:p>
      </dgm:t>
    </dgm:pt>
    <dgm:pt modelId="{DF21A0C1-9920-46F2-B439-9EEF1FE0813A}" type="sibTrans" cxnId="{C468329C-F435-48F8-8B0C-71AA03324E3C}">
      <dgm:prSet/>
      <dgm:spPr/>
      <dgm:t>
        <a:bodyPr/>
        <a:lstStyle/>
        <a:p>
          <a:endParaRPr lang="uk-UA"/>
        </a:p>
      </dgm:t>
    </dgm:pt>
    <dgm:pt modelId="{A9CC3D81-272C-4A96-8E56-A489E79AE369}" type="pres">
      <dgm:prSet presAssocID="{C4142666-DC8D-43FC-BAE2-6055302EC679}" presName="linear" presStyleCnt="0">
        <dgm:presLayoutVars>
          <dgm:animLvl val="lvl"/>
          <dgm:resizeHandles val="exact"/>
        </dgm:presLayoutVars>
      </dgm:prSet>
      <dgm:spPr/>
    </dgm:pt>
    <dgm:pt modelId="{DD6AA00B-E25B-4F82-AA6A-F42CAF5A926D}" type="pres">
      <dgm:prSet presAssocID="{9E359C23-1CAC-4057-9C34-056F015828A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EA66702-C6A9-4D98-99CA-EFA6C1392A97}" type="pres">
      <dgm:prSet presAssocID="{6752C7AF-4A58-44DD-AEB8-555044E73A2E}" presName="spacer" presStyleCnt="0"/>
      <dgm:spPr/>
    </dgm:pt>
    <dgm:pt modelId="{B12B423A-EF55-4B10-8875-F523D2E73F5D}" type="pres">
      <dgm:prSet presAssocID="{6C6A044C-A282-4003-8160-583A15FFC51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441E04E-738F-4C0A-A57F-119C1AB7D09D}" srcId="{C4142666-DC8D-43FC-BAE2-6055302EC679}" destId="{9E359C23-1CAC-4057-9C34-056F015828A6}" srcOrd="0" destOrd="0" parTransId="{B989DC2D-F58D-4A8A-AAAE-778E1BC9AFE3}" sibTransId="{6752C7AF-4A58-44DD-AEB8-555044E73A2E}"/>
    <dgm:cxn modelId="{7277CD7E-CAA4-4410-9AF9-32E9EDD18C63}" type="presOf" srcId="{C4142666-DC8D-43FC-BAE2-6055302EC679}" destId="{A9CC3D81-272C-4A96-8E56-A489E79AE369}" srcOrd="0" destOrd="0" presId="urn:microsoft.com/office/officeart/2005/8/layout/vList2"/>
    <dgm:cxn modelId="{C21A0EB8-9DBC-4880-8F91-7DA99831F3EF}" type="presOf" srcId="{6C6A044C-A282-4003-8160-583A15FFC514}" destId="{B12B423A-EF55-4B10-8875-F523D2E73F5D}" srcOrd="0" destOrd="0" presId="urn:microsoft.com/office/officeart/2005/8/layout/vList2"/>
    <dgm:cxn modelId="{C468329C-F435-48F8-8B0C-71AA03324E3C}" srcId="{C4142666-DC8D-43FC-BAE2-6055302EC679}" destId="{6C6A044C-A282-4003-8160-583A15FFC514}" srcOrd="1" destOrd="0" parTransId="{AF27A7A2-B8F7-4A14-AD3A-0457C2BD7E2F}" sibTransId="{DF21A0C1-9920-46F2-B439-9EEF1FE0813A}"/>
    <dgm:cxn modelId="{6AA47331-474A-45A7-8AD8-5027CFD71374}" type="presOf" srcId="{9E359C23-1CAC-4057-9C34-056F015828A6}" destId="{DD6AA00B-E25B-4F82-AA6A-F42CAF5A926D}" srcOrd="0" destOrd="0" presId="urn:microsoft.com/office/officeart/2005/8/layout/vList2"/>
    <dgm:cxn modelId="{D4DF6926-8099-494B-BA56-C30C28E13127}" type="presParOf" srcId="{A9CC3D81-272C-4A96-8E56-A489E79AE369}" destId="{DD6AA00B-E25B-4F82-AA6A-F42CAF5A926D}" srcOrd="0" destOrd="0" presId="urn:microsoft.com/office/officeart/2005/8/layout/vList2"/>
    <dgm:cxn modelId="{0EB610BF-BFE1-4423-BD8B-D187F72B1533}" type="presParOf" srcId="{A9CC3D81-272C-4A96-8E56-A489E79AE369}" destId="{7EA66702-C6A9-4D98-99CA-EFA6C1392A97}" srcOrd="1" destOrd="0" presId="urn:microsoft.com/office/officeart/2005/8/layout/vList2"/>
    <dgm:cxn modelId="{2844DF92-458D-4A34-A23C-6D6A647E1002}" type="presParOf" srcId="{A9CC3D81-272C-4A96-8E56-A489E79AE369}" destId="{B12B423A-EF55-4B10-8875-F523D2E73F5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938DF2B-326C-45E8-A330-3A38E681795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9F8B0F49-B473-4B8A-A7AE-FC3FC36EB430}">
      <dgm:prSet/>
      <dgm:spPr/>
      <dgm:t>
        <a:bodyPr/>
        <a:lstStyle/>
        <a:p>
          <a:pPr rtl="0"/>
          <a:r>
            <a:rPr lang="uk-UA" smtClean="0"/>
            <a:t>Проект «Німбус» розділений на чотири частини з чотирма окремими тендерами: </a:t>
          </a:r>
          <a:endParaRPr lang="uk-UA"/>
        </a:p>
      </dgm:t>
    </dgm:pt>
    <dgm:pt modelId="{A8529A84-87A5-48D2-91A1-E7446DD7F89E}" type="parTrans" cxnId="{9DC66D4A-086E-48C8-883E-D25F0161978B}">
      <dgm:prSet/>
      <dgm:spPr/>
      <dgm:t>
        <a:bodyPr/>
        <a:lstStyle/>
        <a:p>
          <a:endParaRPr lang="uk-UA"/>
        </a:p>
      </dgm:t>
    </dgm:pt>
    <dgm:pt modelId="{0B44232B-3C7D-4E7B-A50D-5CAA93B2B2F6}" type="sibTrans" cxnId="{9DC66D4A-086E-48C8-883E-D25F0161978B}">
      <dgm:prSet/>
      <dgm:spPr/>
      <dgm:t>
        <a:bodyPr/>
        <a:lstStyle/>
        <a:p>
          <a:endParaRPr lang="uk-UA"/>
        </a:p>
      </dgm:t>
    </dgm:pt>
    <dgm:pt modelId="{5B72D8FD-A406-47F9-B9FB-2F5C0A0A046D}">
      <dgm:prSet/>
      <dgm:spPr/>
      <dgm:t>
        <a:bodyPr/>
        <a:lstStyle/>
        <a:p>
          <a:pPr rtl="0"/>
          <a:r>
            <a:rPr lang="uk-UA" smtClean="0"/>
            <a:t>на будівництво дата-центрів та надання хмарних послуг уряду на публічній платформі – переможцями стали </a:t>
          </a:r>
          <a:r>
            <a:rPr lang="en-US" smtClean="0"/>
            <a:t>Google </a:t>
          </a:r>
          <a:r>
            <a:rPr lang="uk-UA" smtClean="0"/>
            <a:t>та </a:t>
          </a:r>
          <a:r>
            <a:rPr lang="en-US" smtClean="0"/>
            <a:t>Amazon Web Services (AWS); </a:t>
          </a:r>
          <a:endParaRPr lang="uk-UA"/>
        </a:p>
      </dgm:t>
    </dgm:pt>
    <dgm:pt modelId="{EF39F7C2-D44F-4A66-95AB-F4D5A583F7C7}" type="parTrans" cxnId="{4469071A-926B-4E89-BC1E-30905C0EB937}">
      <dgm:prSet/>
      <dgm:spPr/>
      <dgm:t>
        <a:bodyPr/>
        <a:lstStyle/>
        <a:p>
          <a:endParaRPr lang="uk-UA"/>
        </a:p>
      </dgm:t>
    </dgm:pt>
    <dgm:pt modelId="{2E5817F7-8591-4C56-ACFD-0A61AED1B3F4}" type="sibTrans" cxnId="{4469071A-926B-4E89-BC1E-30905C0EB937}">
      <dgm:prSet/>
      <dgm:spPr/>
      <dgm:t>
        <a:bodyPr/>
        <a:lstStyle/>
        <a:p>
          <a:endParaRPr lang="uk-UA"/>
        </a:p>
      </dgm:t>
    </dgm:pt>
    <dgm:pt modelId="{CA30D9E0-0E11-4CAA-A5A5-475CC0B1C859}">
      <dgm:prSet/>
      <dgm:spPr/>
      <dgm:t>
        <a:bodyPr/>
        <a:lstStyle/>
        <a:p>
          <a:pPr rtl="0"/>
          <a:r>
            <a:rPr lang="uk-UA" smtClean="0"/>
            <a:t>на допомогу у складанні стратегії уряду з переходу до </a:t>
          </a:r>
          <a:r>
            <a:rPr lang="ru-RU" smtClean="0"/>
            <a:t>хмарних технологій; </a:t>
          </a:r>
          <a:endParaRPr lang="uk-UA"/>
        </a:p>
      </dgm:t>
    </dgm:pt>
    <dgm:pt modelId="{F7AE2ADA-1AD4-4C7D-B485-3DE3463E2E0F}" type="parTrans" cxnId="{6E3AFD3A-FFBC-44DF-B1DA-EE1DEA1E9191}">
      <dgm:prSet/>
      <dgm:spPr/>
      <dgm:t>
        <a:bodyPr/>
        <a:lstStyle/>
        <a:p>
          <a:endParaRPr lang="uk-UA"/>
        </a:p>
      </dgm:t>
    </dgm:pt>
    <dgm:pt modelId="{AB7AE455-F955-4925-812E-950C1A616ED1}" type="sibTrans" cxnId="{6E3AFD3A-FFBC-44DF-B1DA-EE1DEA1E9191}">
      <dgm:prSet/>
      <dgm:spPr/>
      <dgm:t>
        <a:bodyPr/>
        <a:lstStyle/>
        <a:p>
          <a:endParaRPr lang="uk-UA"/>
        </a:p>
      </dgm:t>
    </dgm:pt>
    <dgm:pt modelId="{C2FEFF80-54E8-4FC6-94C3-26093DD0F494}">
      <dgm:prSet/>
      <dgm:spPr/>
      <dgm:t>
        <a:bodyPr/>
        <a:lstStyle/>
        <a:p>
          <a:pPr rtl="0"/>
          <a:r>
            <a:rPr lang="ru-RU" smtClean="0"/>
            <a:t>на надання технічної допомоги при впровадженні переходу до хмарних технологій; </a:t>
          </a:r>
          <a:endParaRPr lang="uk-UA"/>
        </a:p>
      </dgm:t>
    </dgm:pt>
    <dgm:pt modelId="{B6845080-C2DF-4693-AA4A-2F1EDA2B6FDF}" type="parTrans" cxnId="{E5F88D04-739B-4919-A81A-7204920B9894}">
      <dgm:prSet/>
      <dgm:spPr/>
      <dgm:t>
        <a:bodyPr/>
        <a:lstStyle/>
        <a:p>
          <a:endParaRPr lang="uk-UA"/>
        </a:p>
      </dgm:t>
    </dgm:pt>
    <dgm:pt modelId="{2FEBA047-08BC-4FB9-B776-4DC28E59D40A}" type="sibTrans" cxnId="{E5F88D04-739B-4919-A81A-7204920B9894}">
      <dgm:prSet/>
      <dgm:spPr/>
      <dgm:t>
        <a:bodyPr/>
        <a:lstStyle/>
        <a:p>
          <a:endParaRPr lang="uk-UA"/>
        </a:p>
      </dgm:t>
    </dgm:pt>
    <dgm:pt modelId="{96118CC0-611D-4572-923E-7E9E59676F1C}">
      <dgm:prSet/>
      <dgm:spPr/>
      <dgm:t>
        <a:bodyPr/>
        <a:lstStyle/>
        <a:p>
          <a:pPr rtl="0"/>
          <a:r>
            <a:rPr lang="ru-RU" smtClean="0"/>
            <a:t>на надання послуг щодо оптимізації використання хмарних технологій.</a:t>
          </a:r>
          <a:endParaRPr lang="uk-UA"/>
        </a:p>
      </dgm:t>
    </dgm:pt>
    <dgm:pt modelId="{79FC020E-5EA2-4179-B2D6-A788C2A88EAA}" type="parTrans" cxnId="{87E00A6A-8702-463F-8263-E7AFE489528E}">
      <dgm:prSet/>
      <dgm:spPr/>
      <dgm:t>
        <a:bodyPr/>
        <a:lstStyle/>
        <a:p>
          <a:endParaRPr lang="uk-UA"/>
        </a:p>
      </dgm:t>
    </dgm:pt>
    <dgm:pt modelId="{9D71F046-1BF6-480A-8C44-AD2FC6D22822}" type="sibTrans" cxnId="{87E00A6A-8702-463F-8263-E7AFE489528E}">
      <dgm:prSet/>
      <dgm:spPr/>
      <dgm:t>
        <a:bodyPr/>
        <a:lstStyle/>
        <a:p>
          <a:endParaRPr lang="uk-UA"/>
        </a:p>
      </dgm:t>
    </dgm:pt>
    <dgm:pt modelId="{5A83DDFB-D04C-42D2-9D9D-40183134576B}" type="pres">
      <dgm:prSet presAssocID="{F938DF2B-326C-45E8-A330-3A38E681795C}" presName="linear" presStyleCnt="0">
        <dgm:presLayoutVars>
          <dgm:animLvl val="lvl"/>
          <dgm:resizeHandles val="exact"/>
        </dgm:presLayoutVars>
      </dgm:prSet>
      <dgm:spPr/>
    </dgm:pt>
    <dgm:pt modelId="{8841A038-DE90-4261-ACD4-E7F99D785E11}" type="pres">
      <dgm:prSet presAssocID="{9F8B0F49-B473-4B8A-A7AE-FC3FC36EB430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6F6073E-2BB4-4519-B088-C3E8D374A75D}" type="pres">
      <dgm:prSet presAssocID="{9F8B0F49-B473-4B8A-A7AE-FC3FC36EB430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469071A-926B-4E89-BC1E-30905C0EB937}" srcId="{9F8B0F49-B473-4B8A-A7AE-FC3FC36EB430}" destId="{5B72D8FD-A406-47F9-B9FB-2F5C0A0A046D}" srcOrd="0" destOrd="0" parTransId="{EF39F7C2-D44F-4A66-95AB-F4D5A583F7C7}" sibTransId="{2E5817F7-8591-4C56-ACFD-0A61AED1B3F4}"/>
    <dgm:cxn modelId="{87E00A6A-8702-463F-8263-E7AFE489528E}" srcId="{9F8B0F49-B473-4B8A-A7AE-FC3FC36EB430}" destId="{96118CC0-611D-4572-923E-7E9E59676F1C}" srcOrd="3" destOrd="0" parTransId="{79FC020E-5EA2-4179-B2D6-A788C2A88EAA}" sibTransId="{9D71F046-1BF6-480A-8C44-AD2FC6D22822}"/>
    <dgm:cxn modelId="{6E3AFD3A-FFBC-44DF-B1DA-EE1DEA1E9191}" srcId="{9F8B0F49-B473-4B8A-A7AE-FC3FC36EB430}" destId="{CA30D9E0-0E11-4CAA-A5A5-475CC0B1C859}" srcOrd="1" destOrd="0" parTransId="{F7AE2ADA-1AD4-4C7D-B485-3DE3463E2E0F}" sibTransId="{AB7AE455-F955-4925-812E-950C1A616ED1}"/>
    <dgm:cxn modelId="{B0DAADE3-E104-4595-9751-8FE8DC6E9CFB}" type="presOf" srcId="{9F8B0F49-B473-4B8A-A7AE-FC3FC36EB430}" destId="{8841A038-DE90-4261-ACD4-E7F99D785E11}" srcOrd="0" destOrd="0" presId="urn:microsoft.com/office/officeart/2005/8/layout/vList2"/>
    <dgm:cxn modelId="{2D9A3846-ECF7-4D1F-A5DE-57D420A5DC63}" type="presOf" srcId="{CA30D9E0-0E11-4CAA-A5A5-475CC0B1C859}" destId="{06F6073E-2BB4-4519-B088-C3E8D374A75D}" srcOrd="0" destOrd="1" presId="urn:microsoft.com/office/officeart/2005/8/layout/vList2"/>
    <dgm:cxn modelId="{E5F88D04-739B-4919-A81A-7204920B9894}" srcId="{9F8B0F49-B473-4B8A-A7AE-FC3FC36EB430}" destId="{C2FEFF80-54E8-4FC6-94C3-26093DD0F494}" srcOrd="2" destOrd="0" parTransId="{B6845080-C2DF-4693-AA4A-2F1EDA2B6FDF}" sibTransId="{2FEBA047-08BC-4FB9-B776-4DC28E59D40A}"/>
    <dgm:cxn modelId="{9DC66D4A-086E-48C8-883E-D25F0161978B}" srcId="{F938DF2B-326C-45E8-A330-3A38E681795C}" destId="{9F8B0F49-B473-4B8A-A7AE-FC3FC36EB430}" srcOrd="0" destOrd="0" parTransId="{A8529A84-87A5-48D2-91A1-E7446DD7F89E}" sibTransId="{0B44232B-3C7D-4E7B-A50D-5CAA93B2B2F6}"/>
    <dgm:cxn modelId="{EACD3364-9D51-4EDE-AA52-37DB9AEE3721}" type="presOf" srcId="{C2FEFF80-54E8-4FC6-94C3-26093DD0F494}" destId="{06F6073E-2BB4-4519-B088-C3E8D374A75D}" srcOrd="0" destOrd="2" presId="urn:microsoft.com/office/officeart/2005/8/layout/vList2"/>
    <dgm:cxn modelId="{3FB57443-5684-43E7-8FC2-2407509D30C6}" type="presOf" srcId="{5B72D8FD-A406-47F9-B9FB-2F5C0A0A046D}" destId="{06F6073E-2BB4-4519-B088-C3E8D374A75D}" srcOrd="0" destOrd="0" presId="urn:microsoft.com/office/officeart/2005/8/layout/vList2"/>
    <dgm:cxn modelId="{D6B701A4-6C01-469D-A277-60E7F4B7C1CF}" type="presOf" srcId="{96118CC0-611D-4572-923E-7E9E59676F1C}" destId="{06F6073E-2BB4-4519-B088-C3E8D374A75D}" srcOrd="0" destOrd="3" presId="urn:microsoft.com/office/officeart/2005/8/layout/vList2"/>
    <dgm:cxn modelId="{11C82D11-203F-43CF-A25F-110BFE0BCCC8}" type="presOf" srcId="{F938DF2B-326C-45E8-A330-3A38E681795C}" destId="{5A83DDFB-D04C-42D2-9D9D-40183134576B}" srcOrd="0" destOrd="0" presId="urn:microsoft.com/office/officeart/2005/8/layout/vList2"/>
    <dgm:cxn modelId="{D1026607-E37B-4C61-B032-FBEB2F2702E0}" type="presParOf" srcId="{5A83DDFB-D04C-42D2-9D9D-40183134576B}" destId="{8841A038-DE90-4261-ACD4-E7F99D785E11}" srcOrd="0" destOrd="0" presId="urn:microsoft.com/office/officeart/2005/8/layout/vList2"/>
    <dgm:cxn modelId="{BEBF4416-42FF-4D80-A238-52371B5D2E2F}" type="presParOf" srcId="{5A83DDFB-D04C-42D2-9D9D-40183134576B}" destId="{06F6073E-2BB4-4519-B088-C3E8D374A75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C440E1-E0C1-4C79-B014-A8371E38D794}">
      <dsp:nvSpPr>
        <dsp:cNvPr id="0" name=""/>
        <dsp:cNvSpPr/>
      </dsp:nvSpPr>
      <dsp:spPr>
        <a:xfrm>
          <a:off x="0" y="54731"/>
          <a:ext cx="7498080" cy="11123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органи місцевого самоврядування</a:t>
          </a:r>
          <a:endParaRPr lang="uk-UA" sz="2800" kern="1200"/>
        </a:p>
      </dsp:txBody>
      <dsp:txXfrm>
        <a:off x="54298" y="109029"/>
        <a:ext cx="7389484" cy="1003708"/>
      </dsp:txXfrm>
    </dsp:sp>
    <dsp:sp modelId="{34777EA0-2C83-4B76-9BCB-0CD05A0CE319}">
      <dsp:nvSpPr>
        <dsp:cNvPr id="0" name=""/>
        <dsp:cNvSpPr/>
      </dsp:nvSpPr>
      <dsp:spPr>
        <a:xfrm>
          <a:off x="0" y="1247675"/>
          <a:ext cx="7498080" cy="11123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постачальники критично важливих послуг (оператори критичної інфраструктури)</a:t>
          </a:r>
          <a:endParaRPr lang="uk-UA" sz="2800" kern="1200"/>
        </a:p>
      </dsp:txBody>
      <dsp:txXfrm>
        <a:off x="54298" y="1301973"/>
        <a:ext cx="7389484" cy="1003708"/>
      </dsp:txXfrm>
    </dsp:sp>
    <dsp:sp modelId="{6572353E-0305-4899-9143-A74974D296D4}">
      <dsp:nvSpPr>
        <dsp:cNvPr id="0" name=""/>
        <dsp:cNvSpPr/>
      </dsp:nvSpPr>
      <dsp:spPr>
        <a:xfrm>
          <a:off x="0" y="2440620"/>
          <a:ext cx="7498080" cy="11123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приватні компанії, що надають ІТпослуги державі</a:t>
          </a:r>
          <a:endParaRPr lang="uk-UA" sz="2800" kern="1200"/>
        </a:p>
      </dsp:txBody>
      <dsp:txXfrm>
        <a:off x="54298" y="2494918"/>
        <a:ext cx="7389484" cy="1003708"/>
      </dsp:txXfrm>
    </dsp:sp>
    <dsp:sp modelId="{362941A1-7825-4711-A6A0-FB2780340896}">
      <dsp:nvSpPr>
        <dsp:cNvPr id="0" name=""/>
        <dsp:cNvSpPr/>
      </dsp:nvSpPr>
      <dsp:spPr>
        <a:xfrm>
          <a:off x="0" y="3633564"/>
          <a:ext cx="7498080" cy="11123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постачальники медичних послуг </a:t>
          </a:r>
          <a:endParaRPr lang="uk-UA" sz="2800" kern="1200"/>
        </a:p>
      </dsp:txBody>
      <dsp:txXfrm>
        <a:off x="54298" y="3687862"/>
        <a:ext cx="7389484" cy="10037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77114D-F34B-4E07-BDD2-C336BB618FDA}">
      <dsp:nvSpPr>
        <dsp:cNvPr id="0" name=""/>
        <dsp:cNvSpPr/>
      </dsp:nvSpPr>
      <dsp:spPr>
        <a:xfrm>
          <a:off x="0" y="255960"/>
          <a:ext cx="7498080" cy="20896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smtClean="0"/>
            <a:t>швидко збільшити або зменшити обсяг використовуваних ресурсів відповідно до своїх потреб </a:t>
          </a:r>
          <a:endParaRPr lang="uk-UA" sz="3800" kern="1200"/>
        </a:p>
      </dsp:txBody>
      <dsp:txXfrm>
        <a:off x="102007" y="357967"/>
        <a:ext cx="7294066" cy="1885605"/>
      </dsp:txXfrm>
    </dsp:sp>
    <dsp:sp modelId="{69C5B652-BF1B-4F89-8C61-003CA193F666}">
      <dsp:nvSpPr>
        <dsp:cNvPr id="0" name=""/>
        <dsp:cNvSpPr/>
      </dsp:nvSpPr>
      <dsp:spPr>
        <a:xfrm>
          <a:off x="0" y="2455019"/>
          <a:ext cx="7498080" cy="20896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smtClean="0"/>
            <a:t>замовити або скасувати додаткові послуги</a:t>
          </a:r>
          <a:endParaRPr lang="uk-UA" sz="3800" kern="1200"/>
        </a:p>
      </dsp:txBody>
      <dsp:txXfrm>
        <a:off x="102007" y="2557026"/>
        <a:ext cx="7294066" cy="18856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B0EA0E-B4FC-4ECD-B58F-0542085A4C62}">
      <dsp:nvSpPr>
        <dsp:cNvPr id="0" name=""/>
        <dsp:cNvSpPr/>
      </dsp:nvSpPr>
      <dsp:spPr>
        <a:xfrm rot="5400000">
          <a:off x="3178454" y="914"/>
          <a:ext cx="3840480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285750" lvl="1" indent="-285750" algn="l" defTabSz="1866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4200" kern="1200" smtClean="0"/>
            <a:t>Каталог хмарних послуг постійно поповнюється послугами типу </a:t>
          </a:r>
          <a:r>
            <a:rPr lang="en-US" sz="4200" kern="1200" smtClean="0"/>
            <a:t>IaaS,</a:t>
          </a:r>
          <a:r>
            <a:rPr lang="uk-UA" sz="4200" kern="1200" smtClean="0"/>
            <a:t> </a:t>
          </a:r>
          <a:r>
            <a:rPr lang="en-US" sz="4200" kern="1200" smtClean="0"/>
            <a:t>PaaS </a:t>
          </a:r>
          <a:r>
            <a:rPr lang="uk-UA" sz="4200" kern="1200" smtClean="0"/>
            <a:t>і </a:t>
          </a:r>
          <a:r>
            <a:rPr lang="en-US" sz="4200" kern="1200" smtClean="0"/>
            <a:t>SaaS.</a:t>
          </a:r>
          <a:endParaRPr lang="uk-UA" sz="4200" kern="1200"/>
        </a:p>
      </dsp:txBody>
      <dsp:txXfrm rot="-5400000">
        <a:off x="2699309" y="667537"/>
        <a:ext cx="4611294" cy="3465526"/>
      </dsp:txXfrm>
    </dsp:sp>
    <dsp:sp modelId="{A2E9D54E-1226-4F8B-8427-7CA0A58ECDC0}">
      <dsp:nvSpPr>
        <dsp:cNvPr id="0" name=""/>
        <dsp:cNvSpPr/>
      </dsp:nvSpPr>
      <dsp:spPr>
        <a:xfrm>
          <a:off x="0" y="0"/>
          <a:ext cx="2699308" cy="4800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Це гібридна хмара, розроблена для підтримки безперервності послуг інформаційного суспільства Естонії, яка включає приватну (індивідуальну) хмару, що надає послуги державним установам, публічні (колективні) хмари, якими керує приватний сектор, і посольства даних, розташовані в інших країнах. </a:t>
          </a:r>
          <a:endParaRPr lang="uk-UA" sz="1800" kern="1200"/>
        </a:p>
      </dsp:txBody>
      <dsp:txXfrm>
        <a:off x="131769" y="131769"/>
        <a:ext cx="2435770" cy="45370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007C79-19CD-4518-BA17-6967462E40EE}">
      <dsp:nvSpPr>
        <dsp:cNvPr id="0" name=""/>
        <dsp:cNvSpPr/>
      </dsp:nvSpPr>
      <dsp:spPr>
        <a:xfrm rot="5400000">
          <a:off x="4162014" y="-1228477"/>
          <a:ext cx="1873359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постачальники, які агрегують декілька різних хмарних послуг для надання їх клієнту уніфікованої пропозиції </a:t>
          </a:r>
          <a:endParaRPr lang="uk-UA" sz="1700" kern="1200"/>
        </a:p>
      </dsp:txBody>
      <dsp:txXfrm rot="-5400000">
        <a:off x="2699308" y="325679"/>
        <a:ext cx="4707321" cy="1690459"/>
      </dsp:txXfrm>
    </dsp:sp>
    <dsp:sp modelId="{9F893FF4-EE33-49D1-9F80-859FECCE9FCA}">
      <dsp:nvSpPr>
        <dsp:cNvPr id="0" name=""/>
        <dsp:cNvSpPr/>
      </dsp:nvSpPr>
      <dsp:spPr>
        <a:xfrm>
          <a:off x="0" y="58"/>
          <a:ext cx="2699308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kern="1200" smtClean="0"/>
            <a:t>Брокери хмарних послуг </a:t>
          </a:r>
          <a:endParaRPr lang="uk-UA" sz="4400" kern="1200"/>
        </a:p>
      </dsp:txBody>
      <dsp:txXfrm>
        <a:off x="114312" y="114370"/>
        <a:ext cx="2470684" cy="2113074"/>
      </dsp:txXfrm>
    </dsp:sp>
    <dsp:sp modelId="{155A15DC-545D-4165-A4F8-36A41E950F52}">
      <dsp:nvSpPr>
        <dsp:cNvPr id="0" name=""/>
        <dsp:cNvSpPr/>
      </dsp:nvSpPr>
      <dsp:spPr>
        <a:xfrm rot="5400000">
          <a:off x="4162014" y="1230306"/>
          <a:ext cx="1873359" cy="479877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smtClean="0"/>
            <a:t>постачальники, які пропонують безпосереднє з›єднання між кількома хмарними платформами, дозволяючи їхнім клієнтам отримувати доступ до та переносити свої дані між окремими хмарними платформами, не передавши їх через Інтернет. </a:t>
          </a:r>
          <a:endParaRPr lang="uk-UA" sz="1700" kern="1200"/>
        </a:p>
      </dsp:txBody>
      <dsp:txXfrm rot="-5400000">
        <a:off x="2699308" y="2784462"/>
        <a:ext cx="4707321" cy="1690459"/>
      </dsp:txXfrm>
    </dsp:sp>
    <dsp:sp modelId="{C8A8A45D-14C6-4CE1-B66F-F397B0D6AD46}">
      <dsp:nvSpPr>
        <dsp:cNvPr id="0" name=""/>
        <dsp:cNvSpPr/>
      </dsp:nvSpPr>
      <dsp:spPr>
        <a:xfrm>
          <a:off x="0" y="2458842"/>
          <a:ext cx="2699308" cy="234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kern="1200" smtClean="0"/>
            <a:t>Хмарні біржі </a:t>
          </a:r>
          <a:endParaRPr lang="uk-UA" sz="4400" kern="1200"/>
        </a:p>
      </dsp:txBody>
      <dsp:txXfrm>
        <a:off x="114312" y="2573154"/>
        <a:ext cx="2470684" cy="21130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6AA00B-E25B-4F82-AA6A-F42CAF5A926D}">
      <dsp:nvSpPr>
        <dsp:cNvPr id="0" name=""/>
        <dsp:cNvSpPr/>
      </dsp:nvSpPr>
      <dsp:spPr>
        <a:xfrm>
          <a:off x="0" y="215999"/>
          <a:ext cx="7498080" cy="21411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smtClean="0"/>
            <a:t>став стандартом, яким можуть керуватися постачальники хмарних послуг для того, щоб забезпечити належний рівень безпеки, конфіденційності даних; </a:t>
          </a:r>
          <a:endParaRPr lang="uk-UA" sz="3000" kern="1200"/>
        </a:p>
      </dsp:txBody>
      <dsp:txXfrm>
        <a:off x="104520" y="320519"/>
        <a:ext cx="7289040" cy="1932060"/>
      </dsp:txXfrm>
    </dsp:sp>
    <dsp:sp modelId="{B12B423A-EF55-4B10-8875-F523D2E73F5D}">
      <dsp:nvSpPr>
        <dsp:cNvPr id="0" name=""/>
        <dsp:cNvSpPr/>
      </dsp:nvSpPr>
      <dsp:spPr>
        <a:xfrm>
          <a:off x="0" y="2443500"/>
          <a:ext cx="7498080" cy="21411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smtClean="0"/>
            <a:t>забезпечив прозорість та надав можливість користувачам оцінювати ризики, які виникають при використанні хмарних послуг на кожному із рівнів.</a:t>
          </a:r>
          <a:endParaRPr lang="uk-UA" sz="3000" kern="1200"/>
        </a:p>
      </dsp:txBody>
      <dsp:txXfrm>
        <a:off x="104520" y="2548020"/>
        <a:ext cx="7289040" cy="19320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41A038-DE90-4261-ACD4-E7F99D785E11}">
      <dsp:nvSpPr>
        <dsp:cNvPr id="0" name=""/>
        <dsp:cNvSpPr/>
      </dsp:nvSpPr>
      <dsp:spPr>
        <a:xfrm>
          <a:off x="0" y="189000"/>
          <a:ext cx="7498080" cy="1193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smtClean="0"/>
            <a:t>Проект «Німбус» розділений на чотири частини з чотирма окремими тендерами: </a:t>
          </a:r>
          <a:endParaRPr lang="uk-UA" sz="3000" kern="1200"/>
        </a:p>
      </dsp:txBody>
      <dsp:txXfrm>
        <a:off x="58257" y="247257"/>
        <a:ext cx="7381566" cy="1076886"/>
      </dsp:txXfrm>
    </dsp:sp>
    <dsp:sp modelId="{06F6073E-2BB4-4519-B088-C3E8D374A75D}">
      <dsp:nvSpPr>
        <dsp:cNvPr id="0" name=""/>
        <dsp:cNvSpPr/>
      </dsp:nvSpPr>
      <dsp:spPr>
        <a:xfrm>
          <a:off x="0" y="1382400"/>
          <a:ext cx="7498080" cy="322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064" tIns="38100" rIns="213360" bIns="38100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300" kern="1200" smtClean="0"/>
            <a:t>на будівництво дата-центрів та надання хмарних послуг уряду на публічній платформі – переможцями стали </a:t>
          </a:r>
          <a:r>
            <a:rPr lang="en-US" sz="2300" kern="1200" smtClean="0"/>
            <a:t>Google </a:t>
          </a:r>
          <a:r>
            <a:rPr lang="uk-UA" sz="2300" kern="1200" smtClean="0"/>
            <a:t>та </a:t>
          </a:r>
          <a:r>
            <a:rPr lang="en-US" sz="2300" kern="1200" smtClean="0"/>
            <a:t>Amazon Web Services (AWS); </a:t>
          </a:r>
          <a:endParaRPr lang="uk-UA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300" kern="1200" smtClean="0"/>
            <a:t>на допомогу у складанні стратегії уряду з переходу до </a:t>
          </a:r>
          <a:r>
            <a:rPr lang="ru-RU" sz="2300" kern="1200" smtClean="0"/>
            <a:t>хмарних технологій; </a:t>
          </a:r>
          <a:endParaRPr lang="uk-UA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300" kern="1200" smtClean="0"/>
            <a:t>на надання технічної допомоги при впровадженні переходу до хмарних технологій; </a:t>
          </a:r>
          <a:endParaRPr lang="uk-UA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300" kern="1200" smtClean="0"/>
            <a:t>на надання послуг щодо оптимізації використання хмарних технологій.</a:t>
          </a:r>
          <a:endParaRPr lang="uk-UA" sz="2300" kern="1200"/>
        </a:p>
      </dsp:txBody>
      <dsp:txXfrm>
        <a:off x="0" y="1382400"/>
        <a:ext cx="7498080" cy="3229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і </a:t>
            </a:r>
            <a:r>
              <a:rPr lang="ru-RU" dirty="0" err="1"/>
              <a:t>світові</a:t>
            </a:r>
            <a:r>
              <a:rPr lang="ru-RU" dirty="0"/>
              <a:t> практики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2614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y </a:t>
            </a:r>
            <a:r>
              <a:rPr lang="uk-UA" dirty="0"/>
              <a:t>план міграції та інтеграції до Платформи </a:t>
            </a:r>
            <a:r>
              <a:rPr lang="uk-UA" dirty="0" err="1"/>
              <a:t>ІТ-додатків</a:t>
            </a:r>
            <a:r>
              <a:rPr lang="uk-UA" dirty="0"/>
              <a:t> та електронних публічних послуг установ і органів державної влади, а також перелік органів влади та державних установ, чиї </a:t>
            </a:r>
            <a:r>
              <a:rPr lang="uk-UA" dirty="0" err="1"/>
              <a:t>ІТ-системи</a:t>
            </a:r>
            <a:r>
              <a:rPr lang="uk-UA" dirty="0"/>
              <a:t> та електронні публічні послуги мігрують на Платформу; </a:t>
            </a:r>
          </a:p>
          <a:p>
            <a:r>
              <a:rPr lang="uk-UA" dirty="0"/>
              <a:t>загальні критерії забезпечення конфіденційності, безпеки, сумісності, адаптації до технічних і семантичних стандартів, відповідно продуктивності додатків і хмарних послуг, таких як </a:t>
            </a:r>
            <a:r>
              <a:rPr lang="en-US" dirty="0" err="1"/>
              <a:t>IaaS</a:t>
            </a:r>
            <a:r>
              <a:rPr lang="en-US" dirty="0"/>
              <a:t>, </a:t>
            </a:r>
            <a:r>
              <a:rPr lang="en-US" dirty="0" err="1"/>
              <a:t>PaaS</a:t>
            </a:r>
            <a:r>
              <a:rPr lang="en-US" dirty="0"/>
              <a:t>, </a:t>
            </a:r>
            <a:r>
              <a:rPr lang="en-US" dirty="0" err="1"/>
              <a:t>SaaS</a:t>
            </a:r>
            <a:r>
              <a:rPr lang="en-US" dirty="0"/>
              <a:t>, </a:t>
            </a:r>
            <a:r>
              <a:rPr lang="uk-UA" dirty="0"/>
              <a:t>розміщених на Платформі, включаючи методологічні правила щодо </a:t>
            </a:r>
            <a:r>
              <a:rPr lang="uk-UA" dirty="0" err="1"/>
              <a:t>журналювання</a:t>
            </a:r>
            <a:r>
              <a:rPr lang="uk-UA" dirty="0"/>
              <a:t> подій та доступ органів влади та державних установ до даних, розміщених на Платформі.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Структура Платформи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uk-UA" dirty="0"/>
              <a:t>Платформа складається з двох компонентів: </a:t>
            </a:r>
            <a:endParaRPr lang="uk-UA" dirty="0" smtClean="0"/>
          </a:p>
          <a:p>
            <a:r>
              <a:rPr lang="uk-UA" dirty="0" smtClean="0"/>
              <a:t>(</a:t>
            </a:r>
            <a:r>
              <a:rPr lang="uk-UA" dirty="0"/>
              <a:t>а) компонент приватної хмари, який </a:t>
            </a:r>
            <a:r>
              <a:rPr lang="uk-UA" dirty="0" smtClean="0"/>
              <a:t>називається «приватна </a:t>
            </a:r>
            <a:r>
              <a:rPr lang="uk-UA" dirty="0"/>
              <a:t>(індивідуальна) урядова хмара</a:t>
            </a:r>
            <a:r>
              <a:rPr lang="uk-UA" dirty="0" smtClean="0"/>
              <a:t>»</a:t>
            </a:r>
          </a:p>
          <a:p>
            <a:r>
              <a:rPr lang="uk-UA" dirty="0" smtClean="0"/>
              <a:t>(</a:t>
            </a:r>
            <a:r>
              <a:rPr lang="uk-UA" dirty="0"/>
              <a:t>б) сертифіковані загальнодоступні ресурси та послуги </a:t>
            </a:r>
            <a:r>
              <a:rPr lang="uk-UA" dirty="0" smtClean="0"/>
              <a:t>з інших </a:t>
            </a:r>
            <a:r>
              <a:rPr lang="uk-UA" dirty="0"/>
              <a:t>публічних або приватних хмар («неприватна (колективна) урядова хмара»).</a:t>
            </a:r>
          </a:p>
        </p:txBody>
      </p:sp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Хмарна</a:t>
            </a:r>
            <a:r>
              <a:rPr lang="ru-RU" dirty="0"/>
              <a:t> </a:t>
            </a:r>
            <a:r>
              <a:rPr lang="ru-RU" dirty="0" err="1"/>
              <a:t>рамкова</a:t>
            </a:r>
            <a:r>
              <a:rPr lang="ru-RU" dirty="0"/>
              <a:t> </a:t>
            </a:r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Британії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Лот 1: Хмарний </a:t>
            </a:r>
            <a:r>
              <a:rPr lang="uk-UA" dirty="0" err="1"/>
              <a:t>хостинг</a:t>
            </a:r>
            <a:r>
              <a:rPr lang="uk-UA" dirty="0"/>
              <a:t> (</a:t>
            </a:r>
            <a:r>
              <a:rPr lang="en-US" dirty="0" err="1"/>
              <a:t>IaaS</a:t>
            </a:r>
            <a:r>
              <a:rPr lang="en-US" dirty="0"/>
              <a:t> </a:t>
            </a:r>
            <a:r>
              <a:rPr lang="uk-UA" dirty="0"/>
              <a:t>та </a:t>
            </a:r>
            <a:r>
              <a:rPr lang="en-US" dirty="0" err="1"/>
              <a:t>PaaS</a:t>
            </a:r>
            <a:r>
              <a:rPr lang="en-US" dirty="0" smtClean="0"/>
              <a:t>)</a:t>
            </a:r>
            <a:endParaRPr lang="uk-UA" dirty="0" smtClean="0"/>
          </a:p>
          <a:p>
            <a:r>
              <a:rPr lang="ru-RU" dirty="0"/>
              <a:t>Лот 2: </a:t>
            </a:r>
            <a:r>
              <a:rPr lang="ru-RU" dirty="0" err="1"/>
              <a:t>Хмарне</a:t>
            </a:r>
            <a:r>
              <a:rPr lang="ru-RU" dirty="0"/>
              <a:t> </a:t>
            </a:r>
            <a:r>
              <a:rPr lang="ru-RU" dirty="0" err="1"/>
              <a:t>програмне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(</a:t>
            </a:r>
            <a:r>
              <a:rPr lang="ru-RU" dirty="0" err="1"/>
              <a:t>SaaS</a:t>
            </a:r>
            <a:r>
              <a:rPr lang="ru-RU" dirty="0" smtClean="0"/>
              <a:t>)</a:t>
            </a:r>
          </a:p>
          <a:p>
            <a:r>
              <a:rPr lang="uk-UA" dirty="0"/>
              <a:t>Лот 3: Підтримка </a:t>
            </a:r>
            <a:r>
              <a:rPr lang="uk-UA" dirty="0" smtClean="0"/>
              <a:t>хмари</a:t>
            </a:r>
          </a:p>
          <a:p>
            <a:r>
              <a:rPr lang="uk-UA" dirty="0"/>
              <a:t>Лот 4: Хмарна міграція</a:t>
            </a:r>
          </a:p>
        </p:txBody>
      </p:sp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Лот 1: Хмарний </a:t>
            </a:r>
            <a:r>
              <a:rPr lang="uk-UA" dirty="0" err="1"/>
              <a:t>хостинг</a:t>
            </a:r>
            <a:r>
              <a:rPr lang="uk-UA" dirty="0"/>
              <a:t> (</a:t>
            </a:r>
            <a:r>
              <a:rPr lang="en-US" dirty="0" err="1"/>
              <a:t>IaaS</a:t>
            </a:r>
            <a:r>
              <a:rPr lang="en-US" dirty="0"/>
              <a:t> </a:t>
            </a:r>
            <a:r>
              <a:rPr lang="uk-UA" dirty="0"/>
              <a:t>та </a:t>
            </a:r>
            <a:r>
              <a:rPr lang="en-US" dirty="0" err="1"/>
              <a:t>PaaS</a:t>
            </a:r>
            <a:r>
              <a:rPr lang="en-US" dirty="0"/>
              <a:t>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Цей</a:t>
            </a:r>
            <a:r>
              <a:rPr lang="ru-RU" dirty="0"/>
              <a:t> Лот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хмарні</a:t>
            </a:r>
            <a:r>
              <a:rPr lang="ru-RU" dirty="0"/>
              <a:t> </a:t>
            </a:r>
            <a:r>
              <a:rPr lang="ru-RU" dirty="0" err="1"/>
              <a:t>платформи</a:t>
            </a:r>
            <a:r>
              <a:rPr lang="ru-RU" dirty="0"/>
              <a:t> та </a:t>
            </a:r>
            <a:r>
              <a:rPr lang="ru-RU" dirty="0" err="1"/>
              <a:t>інфраструктурні</a:t>
            </a:r>
            <a:r>
              <a:rPr lang="ru-RU" dirty="0"/>
              <a:t> </a:t>
            </a:r>
            <a:r>
              <a:rPr lang="ru-RU" dirty="0" err="1"/>
              <a:t>сервіси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покупцям</a:t>
            </a:r>
            <a:r>
              <a:rPr lang="ru-RU" dirty="0"/>
              <a:t> </a:t>
            </a:r>
            <a:r>
              <a:rPr lang="ru-RU" dirty="0" err="1" smtClean="0"/>
              <a:t>розгортати</a:t>
            </a:r>
            <a:r>
              <a:rPr lang="ru-RU" dirty="0" smtClean="0"/>
              <a:t>, </a:t>
            </a:r>
            <a:r>
              <a:rPr lang="ru-RU" dirty="0" err="1" smtClean="0"/>
              <a:t>керувати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запускати</a:t>
            </a:r>
            <a:r>
              <a:rPr lang="ru-RU" dirty="0"/>
              <a:t> </a:t>
            </a:r>
            <a:r>
              <a:rPr lang="ru-RU" dirty="0" err="1"/>
              <a:t>програмне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надавати</a:t>
            </a:r>
            <a:r>
              <a:rPr lang="ru-RU" dirty="0"/>
              <a:t> та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smtClean="0"/>
              <a:t>для </a:t>
            </a:r>
            <a:r>
              <a:rPr lang="ru-RU" dirty="0" err="1" smtClean="0"/>
              <a:t>обчислень</a:t>
            </a:r>
            <a:r>
              <a:rPr lang="ru-RU" dirty="0"/>
              <a:t>,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Лот 2: </a:t>
            </a:r>
            <a:r>
              <a:rPr lang="ru-RU" dirty="0" err="1"/>
              <a:t>Хмарне</a:t>
            </a:r>
            <a:r>
              <a:rPr lang="ru-RU" dirty="0"/>
              <a:t> </a:t>
            </a:r>
            <a:r>
              <a:rPr lang="ru-RU" dirty="0" err="1"/>
              <a:t>програмне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(</a:t>
            </a:r>
            <a:r>
              <a:rPr lang="ru-RU" dirty="0" err="1"/>
              <a:t>SaaS</a:t>
            </a:r>
            <a:r>
              <a:rPr lang="ru-RU" dirty="0"/>
              <a:t>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Цей</a:t>
            </a:r>
            <a:r>
              <a:rPr lang="ru-RU" dirty="0"/>
              <a:t> Лот </a:t>
            </a:r>
            <a:r>
              <a:rPr lang="ru-RU" dirty="0" err="1"/>
              <a:t>призначений</a:t>
            </a:r>
            <a:r>
              <a:rPr lang="ru-RU" dirty="0"/>
              <a:t> для </a:t>
            </a:r>
            <a:r>
              <a:rPr lang="ru-RU" dirty="0" err="1"/>
              <a:t>додатків</a:t>
            </a:r>
            <a:r>
              <a:rPr lang="ru-RU" dirty="0"/>
              <a:t>, до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звертаються</a:t>
            </a:r>
            <a:r>
              <a:rPr lang="ru-RU" dirty="0"/>
              <a:t> через </a:t>
            </a:r>
            <a:r>
              <a:rPr lang="ru-RU" dirty="0" err="1"/>
              <a:t>публічну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 smtClean="0"/>
              <a:t>приватну</a:t>
            </a:r>
            <a:r>
              <a:rPr lang="ru-RU" dirty="0" smtClean="0"/>
              <a:t> мережу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Інтернет</a:t>
            </a:r>
            <a:r>
              <a:rPr lang="ru-RU" dirty="0"/>
              <a:t>, та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в </a:t>
            </a:r>
            <a:r>
              <a:rPr lang="ru-RU" dirty="0" err="1"/>
              <a:t>хмарі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Лот 3: Підтримка хмари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Цей</a:t>
            </a:r>
            <a:r>
              <a:rPr lang="ru-RU" dirty="0"/>
              <a:t> Лот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допомагають</a:t>
            </a:r>
            <a:r>
              <a:rPr lang="ru-RU" dirty="0"/>
              <a:t> </a:t>
            </a:r>
            <a:r>
              <a:rPr lang="ru-RU" dirty="0" err="1"/>
              <a:t>покупцям</a:t>
            </a:r>
            <a:r>
              <a:rPr lang="ru-RU" dirty="0"/>
              <a:t> </a:t>
            </a:r>
            <a:r>
              <a:rPr lang="ru-RU" dirty="0" err="1"/>
              <a:t>налаштовувати</a:t>
            </a:r>
            <a:r>
              <a:rPr lang="ru-RU" dirty="0"/>
              <a:t> та </a:t>
            </a:r>
            <a:r>
              <a:rPr lang="ru-RU" dirty="0" err="1"/>
              <a:t>підтримувати</a:t>
            </a:r>
            <a:r>
              <a:rPr lang="ru-RU" dirty="0"/>
              <a:t> </a:t>
            </a:r>
            <a:r>
              <a:rPr lang="ru-RU" dirty="0" err="1"/>
              <a:t>їхнє</a:t>
            </a:r>
            <a:r>
              <a:rPr lang="ru-RU" dirty="0"/>
              <a:t> </a:t>
            </a:r>
            <a:r>
              <a:rPr lang="ru-RU" dirty="0" err="1" smtClean="0"/>
              <a:t>хмарне</a:t>
            </a:r>
            <a:r>
              <a:rPr lang="ru-RU" dirty="0" smtClean="0"/>
              <a:t> </a:t>
            </a:r>
            <a:r>
              <a:rPr lang="ru-RU" dirty="0" err="1" smtClean="0"/>
              <a:t>програмне</a:t>
            </a:r>
            <a:r>
              <a:rPr lang="ru-RU" dirty="0" smtClean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хостинг-</a:t>
            </a:r>
            <a:r>
              <a:rPr lang="ru-RU" dirty="0" err="1"/>
              <a:t>сервіси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Лот 4: Хмарна міграція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 Це включає планування, налаштування, хмарні міграційні послуги, </a:t>
            </a:r>
            <a:r>
              <a:rPr lang="uk-UA" dirty="0" err="1"/>
              <a:t>послуги</a:t>
            </a:r>
            <a:r>
              <a:rPr lang="uk-UA" dirty="0"/>
              <a:t> </a:t>
            </a:r>
            <a:r>
              <a:rPr lang="uk-UA" dirty="0" smtClean="0"/>
              <a:t>забезпечення безпеки</a:t>
            </a:r>
            <a:r>
              <a:rPr lang="uk-UA" dirty="0"/>
              <a:t>, постійну підтримку та інше. Постачальники, що входять до цього Лоту, мають надавати всі </a:t>
            </a:r>
            <a:r>
              <a:rPr lang="uk-UA" dirty="0" smtClean="0"/>
              <a:t>ці послуги</a:t>
            </a:r>
            <a:r>
              <a:rPr lang="uk-UA" dirty="0"/>
              <a:t>, та проходитимуть відбір, щоб до нього потрапити, адже кількість місць для участі обмежена.</a:t>
            </a:r>
          </a:p>
        </p:txBody>
      </p:sp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DPIA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Це </a:t>
            </a:r>
            <a:r>
              <a:rPr lang="uk-UA" dirty="0"/>
              <a:t>процес оцінки ризиків, </a:t>
            </a:r>
            <a:r>
              <a:rPr lang="uk-UA" dirty="0" smtClean="0"/>
              <a:t>пов’язаних </a:t>
            </a:r>
            <a:r>
              <a:rPr lang="uk-UA" dirty="0"/>
              <a:t>з обробкою персональних </a:t>
            </a:r>
            <a:r>
              <a:rPr lang="uk-UA" dirty="0" smtClean="0"/>
              <a:t>даних, який </a:t>
            </a:r>
            <a:r>
              <a:rPr lang="uk-UA" dirty="0"/>
              <a:t>повинен бути виконаний згідно із Загальним регламентом захисту даних (</a:t>
            </a:r>
            <a:r>
              <a:rPr lang="en-US" dirty="0"/>
              <a:t>GDPR) </a:t>
            </a:r>
            <a:r>
              <a:rPr lang="uk-UA" dirty="0"/>
              <a:t>ЄС, який </a:t>
            </a:r>
            <a:r>
              <a:rPr lang="uk-UA" dirty="0" smtClean="0"/>
              <a:t>встиг стати </a:t>
            </a:r>
            <a:r>
              <a:rPr lang="uk-UA" dirty="0"/>
              <a:t>частиною законодавства Великої Британії до виходу з ЄС. </a:t>
            </a:r>
            <a:endParaRPr lang="uk-UA" dirty="0" smtClean="0"/>
          </a:p>
          <a:p>
            <a:r>
              <a:rPr lang="uk-UA" dirty="0" smtClean="0"/>
              <a:t>Оцінка </a:t>
            </a:r>
            <a:r>
              <a:rPr lang="uk-UA" dirty="0"/>
              <a:t>з використанням принципів</a:t>
            </a:r>
          </a:p>
          <a:p>
            <a:r>
              <a:rPr lang="uk-UA" dirty="0"/>
              <a:t>хмарної безпеки – це важлива складова в оцінці ризиків, </a:t>
            </a:r>
            <a:r>
              <a:rPr lang="uk-UA" dirty="0" err="1"/>
              <a:t>пов›язаних</a:t>
            </a:r>
            <a:r>
              <a:rPr lang="uk-UA" dirty="0"/>
              <a:t> з використанням хмарних </a:t>
            </a:r>
            <a:r>
              <a:rPr lang="uk-UA" dirty="0" smtClean="0"/>
              <a:t>послуг, проте </a:t>
            </a:r>
            <a:r>
              <a:rPr lang="en-US" dirty="0"/>
              <a:t>DPIA </a:t>
            </a:r>
            <a:r>
              <a:rPr lang="uk-UA" dirty="0"/>
              <a:t>необхідно виконувати окремо, оскільки вона охоплює ширший спектр ризиків, </a:t>
            </a:r>
            <a:r>
              <a:rPr lang="uk-UA" dirty="0" smtClean="0"/>
              <a:t>пов’язаних з </a:t>
            </a:r>
            <a:r>
              <a:rPr lang="uk-UA" dirty="0"/>
              <a:t>обробкою персональних даних.</a:t>
            </a:r>
          </a:p>
        </p:txBody>
      </p:sp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В екосистемі хмарної індустрії Великої Британії </a:t>
            </a:r>
            <a:r>
              <a:rPr lang="uk-UA" dirty="0" smtClean="0"/>
              <a:t>існують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2362161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Національна хмарна модель Сінгапуру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У рамках проекту уряд Сінгапуру забезпечив інтегровану та централізовану </a:t>
            </a:r>
            <a:r>
              <a:rPr lang="uk-UA" dirty="0" smtClean="0"/>
              <a:t>інфраструктуру, </a:t>
            </a:r>
            <a:r>
              <a:rPr lang="uk-UA" dirty="0"/>
              <a:t>яка дозволяє урядовим агенціям швидко розгортати та керувати додатками, а також забезпечує масштабування, високу доступність та безпеку даних. </a:t>
            </a:r>
            <a:endParaRPr lang="uk-UA" dirty="0" smtClean="0"/>
          </a:p>
          <a:p>
            <a:r>
              <a:rPr lang="uk-UA" dirty="0" smtClean="0"/>
              <a:t>Це </a:t>
            </a:r>
            <a:r>
              <a:rPr lang="uk-UA" dirty="0"/>
              <a:t>дозволяє урядовим агенціям зосередитись на наданні кращих державних послуг громадянам та підприємствам, а також забезпечити швидку та ефективну взаємодію між різними урядовими агенціями.</a:t>
            </a:r>
          </a:p>
        </p:txBody>
      </p:sp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Національна хмара Естонії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Riigipilv</a:t>
            </a:r>
            <a:r>
              <a:rPr lang="en-US" dirty="0" smtClean="0"/>
              <a:t> </a:t>
            </a:r>
            <a:r>
              <a:rPr lang="en-US" dirty="0"/>
              <a:t>— </a:t>
            </a:r>
            <a:r>
              <a:rPr lang="uk-UA" dirty="0"/>
              <a:t>це хмарне середовище, кероване державою, яке дає змогу пропонувати </a:t>
            </a:r>
            <a:r>
              <a:rPr lang="uk-UA" dirty="0" smtClean="0"/>
              <a:t>державному сектору </a:t>
            </a:r>
            <a:r>
              <a:rPr lang="uk-UA" dirty="0"/>
              <a:t>централізовані хмарні рішення та супутні послуги. </a:t>
            </a:r>
            <a:endParaRPr lang="uk-UA" dirty="0" smtClean="0"/>
          </a:p>
          <a:p>
            <a:r>
              <a:rPr lang="uk-UA" dirty="0" smtClean="0"/>
              <a:t>Для </a:t>
            </a:r>
            <a:r>
              <a:rPr lang="uk-UA" dirty="0"/>
              <a:t>створення та розгортання платформи через державні закупівлі було залучено консорціум, </a:t>
            </a:r>
            <a:r>
              <a:rPr lang="uk-UA" dirty="0" smtClean="0"/>
              <a:t>до складу </a:t>
            </a:r>
            <a:r>
              <a:rPr lang="uk-UA" dirty="0"/>
              <a:t>якого входять </a:t>
            </a:r>
            <a:r>
              <a:rPr lang="en-US" dirty="0" err="1"/>
              <a:t>Cybernetica</a:t>
            </a:r>
            <a:r>
              <a:rPr lang="en-US" dirty="0"/>
              <a:t> AS, Dell EMC, Ericsson </a:t>
            </a:r>
            <a:r>
              <a:rPr lang="en-US" dirty="0" err="1"/>
              <a:t>Eesti</a:t>
            </a:r>
            <a:r>
              <a:rPr lang="en-US" dirty="0"/>
              <a:t> AS, </a:t>
            </a:r>
            <a:r>
              <a:rPr lang="en-US" dirty="0" err="1"/>
              <a:t>OpenNode</a:t>
            </a:r>
            <a:r>
              <a:rPr lang="en-US" dirty="0"/>
              <a:t> OÜ </a:t>
            </a:r>
            <a:r>
              <a:rPr lang="uk-UA" dirty="0"/>
              <a:t>і </a:t>
            </a:r>
            <a:r>
              <a:rPr lang="en-US" dirty="0" err="1"/>
              <a:t>Telia</a:t>
            </a:r>
            <a:r>
              <a:rPr lang="en-US" dirty="0"/>
              <a:t> </a:t>
            </a:r>
            <a:r>
              <a:rPr lang="en-US" dirty="0" err="1"/>
              <a:t>Eesti</a:t>
            </a:r>
            <a:r>
              <a:rPr lang="en-US" dirty="0"/>
              <a:t> AS.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1550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«Платформа розумної нації»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96752"/>
            <a:ext cx="7668344" cy="5046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Стандарт </a:t>
            </a:r>
            <a:r>
              <a:rPr lang="en-US" dirty="0"/>
              <a:t>SS 584 (MTCS)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5643623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SS 584 (MTCS) </a:t>
            </a:r>
            <a:r>
              <a:rPr lang="uk-UA" sz="2400" dirty="0"/>
              <a:t>охоплює 535 </a:t>
            </a:r>
            <a:r>
              <a:rPr lang="uk-UA" sz="2400" dirty="0" err="1"/>
              <a:t>безпекових</a:t>
            </a:r>
            <a:r>
              <a:rPr lang="uk-UA" sz="2400" dirty="0"/>
              <a:t> контролів для трьох різних рівнів безпеки у </a:t>
            </a:r>
            <a:r>
              <a:rPr lang="uk-UA" sz="2400" dirty="0" smtClean="0"/>
              <a:t>хмарі</a:t>
            </a: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TIER / </a:t>
            </a:r>
            <a:r>
              <a:rPr lang="uk-UA" dirty="0"/>
              <a:t>РІВЕНЬ 1: </a:t>
            </a:r>
            <a:endParaRPr lang="uk-UA" dirty="0" smtClean="0"/>
          </a:p>
          <a:p>
            <a:r>
              <a:rPr lang="uk-UA" dirty="0" smtClean="0"/>
              <a:t>Призначений </a:t>
            </a:r>
            <a:r>
              <a:rPr lang="uk-UA" dirty="0"/>
              <a:t>для некритичних даних та систем, які мають базовий рівень безпеки, що враховує ризики та загрози безпеці, які спрямовані на системи з низьким рівнем впливу. (наприклад: </a:t>
            </a:r>
            <a:r>
              <a:rPr lang="uk-UA" dirty="0" err="1"/>
              <a:t>хостинг</a:t>
            </a:r>
            <a:r>
              <a:rPr lang="uk-UA" dirty="0"/>
              <a:t> веб-сайту з публічною інформацією). </a:t>
            </a:r>
          </a:p>
        </p:txBody>
      </p:sp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TIER / </a:t>
            </a:r>
            <a:r>
              <a:rPr lang="uk-UA" dirty="0"/>
              <a:t>РІВЕНЬ 2: 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Призначений </a:t>
            </a:r>
            <a:r>
              <a:rPr lang="uk-UA" dirty="0"/>
              <a:t>для організацій, які використовують хмарні сервіси для захисту бізнесової або особистої інформації та запускають критичні бізнес-дані та системи в інформаційних системах середнього рівня впливу. Постачальники хмарних послуг на цьому рівні мають більш жорсткі заходи безпеки (наприклад: </a:t>
            </a:r>
            <a:r>
              <a:rPr lang="en-US" dirty="0"/>
              <a:t>Email / CRM - </a:t>
            </a:r>
            <a:r>
              <a:rPr lang="uk-UA" dirty="0"/>
              <a:t>системи управління взаємовідносинами з клієнтами).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TIER / </a:t>
            </a:r>
            <a:r>
              <a:rPr lang="uk-UA" dirty="0"/>
              <a:t>РІВЕНЬ 3: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Призначений </a:t>
            </a:r>
            <a:r>
              <a:rPr lang="uk-UA" dirty="0"/>
              <a:t>для компаній зі специфічними потребами та більш жорсткими вимогами до безпеки. Для адресування ризиків та загроз безпеці в інформаційних системах з високим рівнем впливу, які використовують хмарні сервіси, можуть також застосовуватися галузеві регулятивні вимоги (наприклад, фінансові / медичні дані).</a:t>
            </a:r>
          </a:p>
        </p:txBody>
      </p:sp>
    </p:spTree>
    <p:extLst>
      <p:ext uri="{BB962C8B-B14F-4D97-AF65-F5344CB8AC3E}">
        <p14:creationId xmlns:p14="http://schemas.microsoft.com/office/powerpoint/2010/main" val="12297256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Урядова хмарна інфраструктура Ізраїлю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Урядова хмарна стратегія, оприлюднена 11 грудня 2022 року, була сформульована в рамках проекту «Німбус» спільними зусиллями Національного цифрового агентства, Держзакупівель, Національного </a:t>
            </a:r>
            <a:r>
              <a:rPr lang="uk-UA" dirty="0" err="1"/>
              <a:t>кіберагентства</a:t>
            </a:r>
            <a:r>
              <a:rPr lang="uk-UA" dirty="0"/>
              <a:t>, Директора з бюджету Міністерства фінансів та Відділу уряду та суспільства в Офісі Прем’єр-міністра. 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8265197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Проект «Німбус»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9408058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65197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Сполучені Штати: від </a:t>
            </a:r>
            <a:r>
              <a:rPr lang="en-US" dirty="0"/>
              <a:t>Cloud First </a:t>
            </a:r>
            <a:r>
              <a:rPr lang="uk-UA" dirty="0"/>
              <a:t>до </a:t>
            </a:r>
            <a:r>
              <a:rPr lang="en-US" dirty="0"/>
              <a:t>Cloud Smart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Розроблена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через десять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попередника</a:t>
            </a:r>
            <a:r>
              <a:rPr lang="ru-RU" dirty="0"/>
              <a:t>, </a:t>
            </a:r>
            <a:r>
              <a:rPr lang="ru-RU" dirty="0" err="1"/>
              <a:t>стратегія</a:t>
            </a:r>
            <a:r>
              <a:rPr lang="ru-RU" dirty="0"/>
              <a:t> «</a:t>
            </a:r>
            <a:r>
              <a:rPr lang="ru-RU" dirty="0" err="1"/>
              <a:t>Cloud</a:t>
            </a:r>
            <a:r>
              <a:rPr lang="ru-RU" dirty="0"/>
              <a:t> </a:t>
            </a:r>
            <a:r>
              <a:rPr lang="ru-RU" dirty="0" err="1"/>
              <a:t>Smart</a:t>
            </a:r>
            <a:r>
              <a:rPr lang="ru-RU" dirty="0"/>
              <a:t> </a:t>
            </a:r>
            <a:r>
              <a:rPr lang="ru-RU" dirty="0" err="1"/>
              <a:t>надає</a:t>
            </a:r>
            <a:r>
              <a:rPr lang="ru-RU" dirty="0"/>
              <a:t> агентствам </a:t>
            </a:r>
            <a:r>
              <a:rPr lang="ru-RU" dirty="0" err="1"/>
              <a:t>корисну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рекомендації</a:t>
            </a:r>
            <a:r>
              <a:rPr lang="ru-RU" dirty="0"/>
              <a:t> та </a:t>
            </a:r>
            <a:r>
              <a:rPr lang="ru-RU" dirty="0" err="1"/>
              <a:t>широкі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для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хмарних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 Нова </a:t>
            </a:r>
            <a:r>
              <a:rPr lang="ru-RU" dirty="0" err="1"/>
              <a:t>стратегія</a:t>
            </a:r>
            <a:r>
              <a:rPr lang="ru-RU" dirty="0"/>
              <a:t>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стовпах</a:t>
            </a:r>
            <a:r>
              <a:rPr lang="ru-RU" dirty="0"/>
              <a:t> </a:t>
            </a:r>
            <a:r>
              <a:rPr lang="ru-RU" dirty="0" err="1"/>
              <a:t>успішного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хмари: </a:t>
            </a:r>
            <a:r>
              <a:rPr lang="ru-RU" dirty="0" err="1"/>
              <a:t>безпека</a:t>
            </a:r>
            <a:r>
              <a:rPr lang="ru-RU" dirty="0"/>
              <a:t>, </a:t>
            </a:r>
            <a:r>
              <a:rPr lang="ru-RU" dirty="0" err="1"/>
              <a:t>закупівлі</a:t>
            </a:r>
            <a:r>
              <a:rPr lang="ru-RU" dirty="0"/>
              <a:t> та </a:t>
            </a:r>
            <a:r>
              <a:rPr lang="ru-RU" dirty="0" err="1"/>
              <a:t>кваліфікований</a:t>
            </a:r>
            <a:r>
              <a:rPr lang="ru-RU" dirty="0"/>
              <a:t> персонал.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265197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Стратегія </a:t>
            </a:r>
            <a:r>
              <a:rPr lang="en-US" dirty="0"/>
              <a:t>Cloud Smart </a:t>
            </a:r>
            <a:r>
              <a:rPr lang="uk-UA" dirty="0"/>
              <a:t>заохочує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Агентства </a:t>
            </a:r>
            <a:r>
              <a:rPr lang="uk-UA" dirty="0"/>
              <a:t>розглядати хмару як набір рішень, які пропонують багато можливостей і опцій управління для покращення виконання завдань та надання послуг. </a:t>
            </a:r>
            <a:endParaRPr lang="uk-UA" dirty="0" smtClean="0"/>
          </a:p>
          <a:p>
            <a:r>
              <a:rPr lang="en-US" dirty="0" smtClean="0"/>
              <a:t>Cloud </a:t>
            </a:r>
            <a:r>
              <a:rPr lang="en-US" dirty="0"/>
              <a:t>Smart </a:t>
            </a:r>
            <a:r>
              <a:rPr lang="uk-UA" dirty="0"/>
              <a:t>працює за принципом, згідно з яким агентства повинні мати можливість оцінити варіанти хмарних рішень на основі своїх потреб у послугах і завдань, технічних вимог і існуючих регуляторних обмежень.</a:t>
            </a:r>
          </a:p>
        </p:txBody>
      </p:sp>
    </p:spTree>
    <p:extLst>
      <p:ext uri="{BB962C8B-B14F-4D97-AF65-F5344CB8AC3E}">
        <p14:creationId xmlns:p14="http://schemas.microsoft.com/office/powerpoint/2010/main" val="37546867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Безпека. Три рівня впливу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наслідків </a:t>
            </a:r>
            <a:r>
              <a:rPr lang="uk-UA" dirty="0"/>
              <a:t>від втрати конфіденційності, </a:t>
            </a:r>
            <a:endParaRPr lang="uk-UA" dirty="0" smtClean="0"/>
          </a:p>
          <a:p>
            <a:r>
              <a:rPr lang="uk-UA" dirty="0" smtClean="0"/>
              <a:t>цілісності</a:t>
            </a:r>
            <a:r>
              <a:rPr lang="uk-UA" dirty="0"/>
              <a:t>, </a:t>
            </a:r>
            <a:endParaRPr lang="uk-UA" dirty="0" smtClean="0"/>
          </a:p>
          <a:p>
            <a:r>
              <a:rPr lang="uk-UA" dirty="0" smtClean="0"/>
              <a:t>доступності інформації</a:t>
            </a:r>
          </a:p>
          <a:p>
            <a:pPr lvl="1"/>
            <a:r>
              <a:rPr lang="uk-UA" dirty="0" smtClean="0"/>
              <a:t>низького</a:t>
            </a:r>
            <a:r>
              <a:rPr lang="uk-UA" dirty="0"/>
              <a:t>, середнього та високого. </a:t>
            </a:r>
          </a:p>
        </p:txBody>
      </p:sp>
    </p:spTree>
    <p:extLst>
      <p:ext uri="{BB962C8B-B14F-4D97-AF65-F5344CB8AC3E}">
        <p14:creationId xmlns:p14="http://schemas.microsoft.com/office/powerpoint/2010/main" val="375468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</a:t>
            </a:r>
            <a:r>
              <a:rPr lang="uk-UA" dirty="0"/>
              <a:t>національної хмари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Метою національної хмари є зробити державні послуги стійкішими, швидшими та </a:t>
            </a:r>
            <a:r>
              <a:rPr lang="uk-UA" dirty="0" smtClean="0"/>
              <a:t>зручнішими, відповідаючи </a:t>
            </a:r>
            <a:r>
              <a:rPr lang="uk-UA" dirty="0"/>
              <a:t>високим вимогам безпеки та потребам цифрового суспільства Естонії, а </a:t>
            </a:r>
            <a:r>
              <a:rPr lang="uk-UA" dirty="0" smtClean="0"/>
              <a:t>також забезпечити </a:t>
            </a:r>
            <a:r>
              <a:rPr lang="uk-UA" dirty="0"/>
              <a:t>більш економічне управління державними установами в довгостроковій перспективі.</a:t>
            </a:r>
          </a:p>
        </p:txBody>
      </p:sp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На кожний рівень впливу </a:t>
            </a:r>
            <a:r>
              <a:rPr lang="en-US" dirty="0"/>
              <a:t>NIST </a:t>
            </a:r>
            <a:r>
              <a:rPr lang="uk-UA" dirty="0"/>
              <a:t>встановлює технічні вимоги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/>
              <a:t>NIST </a:t>
            </a:r>
            <a:r>
              <a:rPr lang="uk-UA" dirty="0"/>
              <a:t>забезпечує підтримку та оновлення керівних принципів та технічних стандартів, що становлять основу системи оцінювання </a:t>
            </a:r>
            <a:r>
              <a:rPr lang="en-US" dirty="0" err="1"/>
              <a:t>FedRAMP</a:t>
            </a:r>
            <a:r>
              <a:rPr lang="en-US" dirty="0"/>
              <a:t>. </a:t>
            </a:r>
            <a:endParaRPr lang="uk-UA" dirty="0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endParaRPr lang="uk-UA" dirty="0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uk-UA" dirty="0" smtClean="0"/>
              <a:t>Чим </a:t>
            </a:r>
            <a:r>
              <a:rPr lang="uk-UA" dirty="0"/>
              <a:t>вищий рівень впливу, тим більше базових засобів контролю потрібно: </a:t>
            </a:r>
            <a:endParaRPr lang="uk-UA" dirty="0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uk-UA" dirty="0" smtClean="0"/>
              <a:t>123 </a:t>
            </a:r>
            <a:r>
              <a:rPr lang="uk-UA" dirty="0"/>
              <a:t>елементи контролю для систем з низьким рівнем впливу, </a:t>
            </a:r>
            <a:endParaRPr lang="uk-UA" dirty="0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uk-UA" dirty="0" smtClean="0"/>
              <a:t>325 </a:t>
            </a:r>
            <a:r>
              <a:rPr lang="uk-UA" dirty="0"/>
              <a:t>– для систем з помірним впливом </a:t>
            </a:r>
            <a:endParaRPr lang="uk-UA" dirty="0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uk-UA" dirty="0" smtClean="0"/>
              <a:t>421 </a:t>
            </a:r>
            <a:r>
              <a:rPr lang="uk-UA" dirty="0"/>
              <a:t>– для систем з високим впливом. </a:t>
            </a:r>
          </a:p>
        </p:txBody>
      </p:sp>
    </p:spTree>
    <p:extLst>
      <p:ext uri="{BB962C8B-B14F-4D97-AF65-F5344CB8AC3E}">
        <p14:creationId xmlns:p14="http://schemas.microsoft.com/office/powerpoint/2010/main" val="37546867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Ризики </a:t>
            </a:r>
            <a:r>
              <a:rPr lang="uk-UA" dirty="0"/>
              <a:t>включають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uk-UA" dirty="0"/>
              <a:t>Ризики з низьким рівнем впливу включають дані, які призначені для загального використання, тому будь-яка втрата даних не пошкодить місію, безпеку, фінанси або репутацію агентства. </a:t>
            </a:r>
            <a:endParaRPr lang="uk-UA" dirty="0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uk-UA" dirty="0" smtClean="0"/>
              <a:t>Ризики </a:t>
            </a:r>
            <a:r>
              <a:rPr lang="uk-UA" dirty="0"/>
              <a:t>з помірним впливом </a:t>
            </a:r>
            <a:r>
              <a:rPr lang="ru-RU" dirty="0" err="1"/>
              <a:t>включають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доступні</a:t>
            </a:r>
            <a:r>
              <a:rPr lang="ru-RU" dirty="0"/>
              <a:t> для </a:t>
            </a:r>
            <a:r>
              <a:rPr lang="ru-RU" dirty="0" err="1"/>
              <a:t>громадськості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 </a:t>
            </a:r>
            <a:r>
              <a:rPr lang="ru-RU" dirty="0" err="1"/>
              <a:t>особисту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тому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серйозно</a:t>
            </a:r>
            <a:r>
              <a:rPr lang="ru-RU" dirty="0"/>
              <a:t> </a:t>
            </a:r>
            <a:r>
              <a:rPr lang="ru-RU" dirty="0" err="1"/>
              <a:t>вплинути</a:t>
            </a:r>
            <a:r>
              <a:rPr lang="ru-RU" dirty="0"/>
              <a:t> на </a:t>
            </a:r>
            <a:r>
              <a:rPr lang="ru-RU" dirty="0" err="1"/>
              <a:t>діяльність</a:t>
            </a:r>
            <a:r>
              <a:rPr lang="ru-RU" dirty="0"/>
              <a:t> агентства.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546867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Cloud Smart </a:t>
            </a:r>
            <a:r>
              <a:rPr lang="uk-UA" dirty="0"/>
              <a:t>пропонує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двосторонній </a:t>
            </a:r>
            <a:r>
              <a:rPr lang="uk-UA" dirty="0"/>
              <a:t>підхід до розумнішого придбання та використання хмарних сервісів федеральними відомствами за допомогою вдосконалення використання </a:t>
            </a:r>
            <a:r>
              <a:rPr lang="en-US" dirty="0"/>
              <a:t>SLA (</a:t>
            </a:r>
            <a:r>
              <a:rPr lang="uk-UA" dirty="0"/>
              <a:t>Угоди про рівень обслуговування) між замовником і постачальником послуг.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Стандартизація </a:t>
            </a:r>
            <a:r>
              <a:rPr lang="en-US" dirty="0"/>
              <a:t>SLA </a:t>
            </a:r>
            <a:r>
              <a:rPr lang="uk-UA" dirty="0"/>
              <a:t>має забезпечити більшу ефективність хмарних закупівель для агентств, дозволить детально сформулювати ролі та обов’язки, встановити чіткі показники ефективності та впровадити плани усунення невідповідності.</a:t>
            </a:r>
          </a:p>
        </p:txBody>
      </p:sp>
    </p:spTree>
    <p:extLst>
      <p:ext uri="{BB962C8B-B14F-4D97-AF65-F5344CB8AC3E}">
        <p14:creationId xmlns:p14="http://schemas.microsoft.com/office/powerpoint/2010/main" val="21740049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3211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Користувачами </a:t>
            </a:r>
            <a:r>
              <a:rPr lang="uk-UA" dirty="0"/>
              <a:t>хмари є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3531468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Користувачі національної хмари можуть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2607391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Естонська національна хмара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8838161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Рівень </a:t>
            </a:r>
            <a:r>
              <a:rPr lang="uk-UA" dirty="0"/>
              <a:t>безпеки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Національна хмара відповідає найвищому рівню безпеки (</a:t>
            </a:r>
            <a:r>
              <a:rPr lang="en-US" dirty="0"/>
              <a:t>ISKE H), </a:t>
            </a:r>
            <a:r>
              <a:rPr lang="uk-UA" dirty="0"/>
              <a:t>встановленому в </a:t>
            </a:r>
            <a:r>
              <a:rPr lang="uk-UA" dirty="0" smtClean="0"/>
              <a:t>естонському національному </a:t>
            </a:r>
            <a:r>
              <a:rPr lang="uk-UA" dirty="0"/>
              <a:t>стандарті безпеки інформаційних систем, який повинен забезпечувати </a:t>
            </a:r>
            <a:r>
              <a:rPr lang="uk-UA" dirty="0" smtClean="0"/>
              <a:t>конфіденційність і </a:t>
            </a:r>
            <a:r>
              <a:rPr lang="uk-UA" dirty="0"/>
              <a:t>цілісність </a:t>
            </a:r>
            <a:r>
              <a:rPr lang="uk-UA" dirty="0" err="1"/>
              <a:t>ІТ-інфраструктури</a:t>
            </a:r>
            <a:r>
              <a:rPr lang="uk-UA" dirty="0"/>
              <a:t> та інформації. </a:t>
            </a:r>
            <a:endParaRPr lang="uk-UA" dirty="0" smtClean="0"/>
          </a:p>
          <a:p>
            <a:r>
              <a:rPr lang="uk-UA" dirty="0" smtClean="0"/>
              <a:t>Абонент </a:t>
            </a:r>
            <a:r>
              <a:rPr lang="uk-UA" dirty="0"/>
              <a:t>також може вибрати з каталогу </a:t>
            </a:r>
            <a:r>
              <a:rPr lang="uk-UA" dirty="0" err="1" smtClean="0"/>
              <a:t>послугпослуги</a:t>
            </a:r>
            <a:r>
              <a:rPr lang="uk-UA" dirty="0" smtClean="0"/>
              <a:t> </a:t>
            </a:r>
            <a:r>
              <a:rPr lang="uk-UA" dirty="0"/>
              <a:t>з іншим рівнем безпеки, ніж </a:t>
            </a:r>
            <a:r>
              <a:rPr lang="en-US" dirty="0"/>
              <a:t>ISKE H.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Архітектура національної хмари Естонії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1857374"/>
            <a:ext cx="7022691" cy="373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Румунська урядова хмара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uk-UA" dirty="0"/>
              <a:t>Розпорядженням Уряду Румунії у січні 2023 року було затверджено Інструкцію з управління </a:t>
            </a:r>
            <a:r>
              <a:rPr lang="uk-UA" dirty="0" smtClean="0"/>
              <a:t>урядовою хмарною платформою, </a:t>
            </a:r>
            <a:r>
              <a:rPr lang="uk-UA" dirty="0"/>
              <a:t>що має на </a:t>
            </a:r>
            <a:r>
              <a:rPr lang="uk-UA" dirty="0" smtClean="0"/>
              <a:t>меті:</a:t>
            </a:r>
          </a:p>
          <a:p>
            <a:r>
              <a:rPr lang="uk-UA" dirty="0"/>
              <a:t>встановлення стандартів, правил і зобов’язань, необхідних для операційної, процедурної та технічної діяльності з організації та експлуатації </a:t>
            </a:r>
            <a:r>
              <a:rPr lang="uk-UA" dirty="0" err="1"/>
              <a:t>ІТ-інфраструктури</a:t>
            </a:r>
            <a:r>
              <a:rPr lang="uk-UA" dirty="0"/>
              <a:t> та хмарних послуг; </a:t>
            </a:r>
            <a:endParaRPr lang="uk-UA" dirty="0" smtClean="0"/>
          </a:p>
          <a:p>
            <a:r>
              <a:rPr lang="en-US" dirty="0" smtClean="0"/>
              <a:t>y </a:t>
            </a:r>
            <a:r>
              <a:rPr lang="uk-UA" dirty="0"/>
              <a:t>визначення структури управління та зберігання даних на Платформі та встановлення категорій даних, що обробляються та/або розміщуються на Платформі, у тому числі в державному приватному (індивідуальному) хмарному компоненті; 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41434652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</TotalTime>
  <Words>1518</Words>
  <Application>Microsoft Office PowerPoint</Application>
  <PresentationFormat>Экран (4:3)</PresentationFormat>
  <Paragraphs>101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Солнцестояние</vt:lpstr>
      <vt:lpstr>Міжнародний досвід і світові практики</vt:lpstr>
      <vt:lpstr>Національна хмара Естонії</vt:lpstr>
      <vt:lpstr>Мета національної хмари </vt:lpstr>
      <vt:lpstr>Користувачами хмари є </vt:lpstr>
      <vt:lpstr>Користувачі національної хмари можуть </vt:lpstr>
      <vt:lpstr>Естонська національна хмара </vt:lpstr>
      <vt:lpstr>Рівень безпеки</vt:lpstr>
      <vt:lpstr>Архітектура національної хмари Естонії</vt:lpstr>
      <vt:lpstr>Румунська урядова хмара</vt:lpstr>
      <vt:lpstr>Мета</vt:lpstr>
      <vt:lpstr>Структура Платформи</vt:lpstr>
      <vt:lpstr>Хмарна рамкова програма Великої Британії</vt:lpstr>
      <vt:lpstr>Лот 1: Хмарний хостинг (IaaS та PaaS)</vt:lpstr>
      <vt:lpstr>Лот 2: Хмарне програмне забезпечення (SaaS)</vt:lpstr>
      <vt:lpstr>Лот 3: Підтримка хмари</vt:lpstr>
      <vt:lpstr>Лот 4: Хмарна міграція</vt:lpstr>
      <vt:lpstr>DPIA</vt:lpstr>
      <vt:lpstr>В екосистемі хмарної індустрії Великої Британії існують</vt:lpstr>
      <vt:lpstr>Національна хмарна модель Сінгапуру</vt:lpstr>
      <vt:lpstr>«Платформа розумної нації»</vt:lpstr>
      <vt:lpstr>Стандарт SS 584 (MTCS)</vt:lpstr>
      <vt:lpstr>SS 584 (MTCS) охоплює 535 безпекових контролів для трьох різних рівнів безпеки у хмарі</vt:lpstr>
      <vt:lpstr>TIER / РІВЕНЬ 2:  </vt:lpstr>
      <vt:lpstr>TIER / РІВЕНЬ 3: </vt:lpstr>
      <vt:lpstr>Урядова хмарна інфраструктура Ізраїлю </vt:lpstr>
      <vt:lpstr>Проект «Німбус»</vt:lpstr>
      <vt:lpstr>Сполучені Штати: від Cloud First до Cloud Smart</vt:lpstr>
      <vt:lpstr>Стратегія Cloud Smart заохочує</vt:lpstr>
      <vt:lpstr>Безпека. Три рівня впливу</vt:lpstr>
      <vt:lpstr>На кожний рівень впливу NIST встановлює технічні вимоги</vt:lpstr>
      <vt:lpstr>Ризики включають</vt:lpstr>
      <vt:lpstr>Cloud Smart пропонує 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Міжнародний досвід і світові практики</dc:title>
  <dc:creator>sky</dc:creator>
  <cp:lastModifiedBy>Сергей Иванов</cp:lastModifiedBy>
  <cp:revision>4</cp:revision>
  <dcterms:created xsi:type="dcterms:W3CDTF">2025-10-12T16:02:20Z</dcterms:created>
  <dcterms:modified xsi:type="dcterms:W3CDTF">2025-10-12T16:35:19Z</dcterms:modified>
</cp:coreProperties>
</file>