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F8CC31-8845-4AA7-953D-1871481034BD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14200" y="357120"/>
            <a:ext cx="8714880" cy="6000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Практичне</a:t>
            </a:r>
            <a:r>
              <a:rPr lang="ru-RU" sz="4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заняття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Т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ема 1.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Вступ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до курсу «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Біохімія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лікарських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рослин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».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Основні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поняття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курсу.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Накопичення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біологічно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активних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речовин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. </a:t>
            </a:r>
            <a:endParaRPr lang="ru-RU" sz="3600" b="1" strike="noStrike" spc="-1" dirty="0" smtClean="0">
              <a:solidFill>
                <a:srgbClr val="7030A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7030A0"/>
                </a:solidFill>
                <a:latin typeface="Calibri"/>
              </a:rPr>
              <a:t>Т</a:t>
            </a:r>
            <a:r>
              <a:rPr lang="ru-RU" sz="3600" b="1" spc="-1" dirty="0">
                <a:solidFill>
                  <a:srgbClr val="7030A0"/>
                </a:solidFill>
                <a:latin typeface="Calibri"/>
              </a:rPr>
              <a:t>ема </a:t>
            </a:r>
            <a:r>
              <a:rPr lang="ru-RU" sz="3600" b="1" spc="-1" dirty="0" smtClean="0">
                <a:solidFill>
                  <a:srgbClr val="7030A0"/>
                </a:solidFill>
                <a:latin typeface="Calibri"/>
              </a:rPr>
              <a:t>2. </a:t>
            </a:r>
            <a:r>
              <a:rPr lang="ru-RU" sz="3600" b="1" spc="-1" dirty="0">
                <a:solidFill>
                  <a:srgbClr val="7030A0"/>
                </a:solidFill>
                <a:latin typeface="Calibri"/>
              </a:rPr>
              <a:t>Система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стандартизації</a:t>
            </a:r>
            <a:r>
              <a:rPr lang="ru-RU" sz="36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 в </a:t>
            </a:r>
            <a:r>
              <a:rPr lang="ru-RU" sz="3600" b="1" strike="noStrike" spc="-1" dirty="0" err="1">
                <a:solidFill>
                  <a:srgbClr val="7030A0"/>
                </a:solidFill>
                <a:latin typeface="Calibri"/>
                <a:ea typeface="DejaVu Sans"/>
              </a:rPr>
              <a:t>Україні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МЕТА ЗАНЯТТЯ: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ознайомитися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основними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поняттями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курсу БЛР, системою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стандартизації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Україні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за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допомогою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якісних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хімічних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реакцій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зробити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аналіз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біоматеріалу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попелу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рослин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і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встановити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його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мікрохімічний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склад.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0"/>
            <a:ext cx="82288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FF0000"/>
                </a:solidFill>
                <a:latin typeface="Calibri"/>
              </a:rPr>
              <a:t>Питання для самопідготовки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14200" y="642960"/>
            <a:ext cx="8714880" cy="57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Вступ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до курсу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2400" b="1" i="1" spc="-1" dirty="0" err="1" smtClean="0">
                <a:solidFill>
                  <a:srgbClr val="000000"/>
                </a:solidFill>
                <a:latin typeface="Calibri"/>
              </a:rPr>
              <a:t>Л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latin typeface="Calibri"/>
              </a:rPr>
              <a:t>ікарські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latin typeface="Calibri"/>
              </a:rPr>
              <a:t>рослини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»,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завдання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курсу. </a:t>
            </a:r>
            <a:endParaRPr lang="ru-RU" sz="24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Основні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поняття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курсу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2400" b="1" i="1" spc="-1" dirty="0" err="1" smtClean="0">
                <a:solidFill>
                  <a:srgbClr val="000000"/>
                </a:solidFill>
                <a:latin typeface="Calibri"/>
              </a:rPr>
              <a:t>Л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latin typeface="Calibri"/>
              </a:rPr>
              <a:t>ікарські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latin typeface="Calibri"/>
              </a:rPr>
              <a:t>рослини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».</a:t>
            </a:r>
            <a:endParaRPr lang="ru-RU" sz="24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3. Короткий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історичний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нарис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latin typeface="Calibri"/>
              </a:rPr>
              <a:t>розвитку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Фармакогнозії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» та «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latin typeface="Calibri"/>
              </a:rPr>
              <a:t>Фітотерапії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Calibri"/>
              </a:rPr>
              <a:t>».</a:t>
            </a:r>
            <a:endParaRPr lang="ru-RU" sz="24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4.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Хімічний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склад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лікарських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рослин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4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5.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Органічні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сполуки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рослин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Поняття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про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діючі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супутні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баластні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речовини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4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6.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Мінливість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хімічного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складу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лікарських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рослин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4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7.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Заготівля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лікарської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рослинної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сировини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збирання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сушіння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приведення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сировини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до стандартного стану,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пакування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маркірування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й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транспортування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лікарської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сировини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400" b="0" strike="noStrike" spc="-1" dirty="0"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8.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Стандартизація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лікарської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рослинної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сировини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Аналітична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 нормативна </a:t>
            </a:r>
            <a:r>
              <a:rPr lang="ru-RU" sz="2400" b="1" i="1" strike="noStrike" spc="-1" dirty="0" err="1">
                <a:solidFill>
                  <a:srgbClr val="000000"/>
                </a:solidFill>
                <a:latin typeface="Calibri"/>
              </a:rPr>
              <a:t>документація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2400" b="0" strike="noStrike" spc="-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2"/>
          <a:srcRect l="36210" t="19478" r="38393" b="15689"/>
          <a:stretch/>
        </p:blipFill>
        <p:spPr>
          <a:xfrm>
            <a:off x="2160000" y="72000"/>
            <a:ext cx="4968000" cy="671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/>
          <p:cNvPicPr/>
          <p:nvPr/>
        </p:nvPicPr>
        <p:blipFill>
          <a:blip r:embed="rId2"/>
          <a:srcRect l="35239" t="20433" r="35623" b="13730"/>
          <a:stretch/>
        </p:blipFill>
        <p:spPr>
          <a:xfrm>
            <a:off x="2088000" y="89640"/>
            <a:ext cx="5328000" cy="676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88000" y="288000"/>
            <a:ext cx="8582400" cy="648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Завдання 4. Індивідуальне практичне завдання (виконується на занятті або в якості домашнього завдання).</a:t>
            </a:r>
            <a:endParaRPr lang="ru-RU" sz="1800" b="0" strike="noStrike" spc="-1">
              <a:latin typeface="Arial"/>
            </a:endParaRPr>
          </a:p>
          <a:p>
            <a:r>
              <a:rPr lang="ru-RU" sz="1800" b="0" strike="noStrike" spc="-1">
                <a:latin typeface="Arial"/>
              </a:rPr>
              <a:t>Використовуючи матеріали лекції, основної та додаткової рекомендованої літератури, виконайте задачу "Визначення тотожності та доброякісності ЛРС".</a:t>
            </a:r>
          </a:p>
          <a:p>
            <a:r>
              <a:rPr lang="ru-RU" sz="1800" b="1" i="1" strike="noStrike" spc="-1">
                <a:latin typeface="Arial"/>
              </a:rPr>
              <a:t>Варіант 1. В контрольно-аналітичну лабораторію надійшов зразок цільної лікарської рослинної сировини (ЛРС) кореневища гірчака (рос. назва - змеевик, горец) масою 200 г.</a:t>
            </a:r>
            <a:endParaRPr lang="ru-RU" sz="1800" b="0" strike="noStrike" spc="-1">
              <a:latin typeface="Arial"/>
            </a:endParaRPr>
          </a:p>
          <a:p>
            <a:r>
              <a:rPr lang="ru-RU" sz="1800" b="0" strike="noStrike" spc="-1">
                <a:latin typeface="Arial"/>
              </a:rPr>
              <a:t>Визначити її доброякісність за результатами аналізу та оформити протокол у вигляді таблиці.</a:t>
            </a:r>
          </a:p>
          <a:p>
            <a:r>
              <a:rPr lang="ru-RU" sz="1800" b="1" strike="noStrike" spc="-1">
                <a:solidFill>
                  <a:srgbClr val="C9211E"/>
                </a:solidFill>
                <a:latin typeface="Arial"/>
              </a:rPr>
              <a:t>Результати, отримані при аналізі:</a:t>
            </a:r>
            <a:endParaRPr lang="ru-RU" sz="1800" b="0" strike="noStrike" spc="-1">
              <a:latin typeface="Arial"/>
            </a:endParaRPr>
          </a:p>
          <a:p>
            <a:r>
              <a:rPr lang="ru-RU" sz="1800" b="0" strike="noStrike" spc="-1">
                <a:latin typeface="Arial"/>
              </a:rPr>
              <a:t>а) вага пустого тигля 21,1020 г,</a:t>
            </a:r>
          </a:p>
          <a:p>
            <a:r>
              <a:rPr lang="ru-RU" sz="1800" b="0" strike="noStrike" spc="-1">
                <a:latin typeface="Arial"/>
              </a:rPr>
              <a:t>вага тигля з наважкою сировини 24,3200 г, вага тигля із золою 21,3573 г;</a:t>
            </a:r>
          </a:p>
          <a:p>
            <a:r>
              <a:rPr lang="ru-RU" sz="1800" b="0" strike="noStrike" spc="-1">
                <a:latin typeface="Arial"/>
              </a:rPr>
              <a:t>б) вологість 12%;</a:t>
            </a:r>
          </a:p>
          <a:p>
            <a:r>
              <a:rPr lang="ru-RU" sz="1800" b="0" strike="noStrike" spc="-1">
                <a:latin typeface="Arial"/>
              </a:rPr>
              <a:t>в) кореневища чорного кольору на зломі 16 г, </a:t>
            </a:r>
          </a:p>
          <a:p>
            <a:r>
              <a:rPr lang="ru-RU" sz="1800" b="0" strike="noStrike" spc="-1">
                <a:latin typeface="Arial"/>
              </a:rPr>
              <a:t>г) залишків листя та стебел 1,5 г, </a:t>
            </a:r>
          </a:p>
          <a:p>
            <a:r>
              <a:rPr lang="ru-RU" sz="1800" b="0" strike="noStrike" spc="-1">
                <a:latin typeface="Arial"/>
              </a:rPr>
              <a:t>д) кореневищ пирію 0,5 г, </a:t>
            </a:r>
          </a:p>
          <a:p>
            <a:r>
              <a:rPr lang="ru-RU" sz="1800" b="0" strike="noStrike" spc="-1">
                <a:latin typeface="Arial"/>
              </a:rPr>
              <a:t>е) землі 1,4 г.</a:t>
            </a:r>
          </a:p>
          <a:p>
            <a:r>
              <a:rPr lang="ru-RU" sz="1800" b="1" strike="noStrike" spc="-1">
                <a:solidFill>
                  <a:srgbClr val="C9211E"/>
                </a:solidFill>
                <a:latin typeface="Arial"/>
              </a:rPr>
              <a:t>Виписка зі статті 71 ДФ ХI «Кореневища гірчака»</a:t>
            </a:r>
            <a:endParaRPr lang="ru-RU" sz="1800" b="0" strike="noStrike" spc="-1">
              <a:latin typeface="Arial"/>
            </a:endParaRPr>
          </a:p>
          <a:p>
            <a:r>
              <a:rPr lang="ru-RU" sz="1800" b="0" strike="noStrike" spc="-1">
                <a:latin typeface="Arial"/>
              </a:rPr>
              <a:t>Числові показники: вологість не більше 13%; золи загальної не більше 10%; кореневищ, чорних на зломі, не більше 10%; коренів, залишків листя та стебел, у тому числі відокремлених при аналізі, не більше 1%; органічних домішок не більше 0,5%; мінеральних домішок не більше 1%.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/>
          <a:srcRect l="1713" t="1984" r="1369" b="17380"/>
          <a:stretch/>
        </p:blipFill>
        <p:spPr>
          <a:xfrm>
            <a:off x="1296000" y="16560"/>
            <a:ext cx="6552000" cy="684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44000" y="144000"/>
            <a:ext cx="547200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1800" b="1" strike="noStrike" spc="-1" dirty="0">
                <a:latin typeface="Arial"/>
              </a:rPr>
              <a:t>ЛАБОРАТОРНА РОБОТА № 1</a:t>
            </a:r>
          </a:p>
          <a:p>
            <a:pPr algn="ctr"/>
            <a:r>
              <a:rPr lang="ru-RU" sz="1800" b="1" strike="noStrike" spc="-1" dirty="0">
                <a:latin typeface="Arial"/>
              </a:rPr>
              <a:t>Тема: МІКРОХІМІЧНИЙ АНАЛІЗ ЛІКАРСЬКОЇ РОСЛИННОЇ СИРОВИНИ</a:t>
            </a:r>
          </a:p>
        </p:txBody>
      </p:sp>
      <p:sp>
        <p:nvSpPr>
          <p:cNvPr id="122" name="TextShape 2"/>
          <p:cNvSpPr txBox="1"/>
          <p:nvPr/>
        </p:nvSpPr>
        <p:spPr>
          <a:xfrm>
            <a:off x="432000" y="1008000"/>
            <a:ext cx="63788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i="1" strike="noStrike" spc="-1">
                <a:solidFill>
                  <a:srgbClr val="C9211E"/>
                </a:solidFill>
                <a:latin typeface="Arial"/>
              </a:rPr>
              <a:t>Матеріал для досліддження: Зола </a:t>
            </a:r>
          </a:p>
          <a:p>
            <a:r>
              <a:rPr lang="ru-RU" sz="1800" b="1" i="1" strike="noStrike" spc="-1">
                <a:solidFill>
                  <a:srgbClr val="C9211E"/>
                </a:solidFill>
                <a:latin typeface="Arial"/>
              </a:rPr>
              <a:t>Рослина: Грицики звичайні (Capsella bursa-pastoris L.)</a:t>
            </a:r>
          </a:p>
        </p:txBody>
      </p:sp>
      <p:pic>
        <p:nvPicPr>
          <p:cNvPr id="123" name="Рисунок 122"/>
          <p:cNvPicPr/>
          <p:nvPr/>
        </p:nvPicPr>
        <p:blipFill>
          <a:blip r:embed="rId2"/>
          <a:stretch/>
        </p:blipFill>
        <p:spPr>
          <a:xfrm>
            <a:off x="6909120" y="72000"/>
            <a:ext cx="2162880" cy="266436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3"/>
          <a:srcRect l="30513" t="17638" r="31686" b="15128"/>
          <a:stretch/>
        </p:blipFill>
        <p:spPr>
          <a:xfrm>
            <a:off x="72000" y="1800000"/>
            <a:ext cx="4464000" cy="4608000"/>
          </a:xfrm>
          <a:prstGeom prst="rect">
            <a:avLst/>
          </a:prstGeom>
          <a:ln>
            <a:noFill/>
          </a:ln>
        </p:spPr>
      </p:pic>
      <p:sp>
        <p:nvSpPr>
          <p:cNvPr id="125" name="TextShape 3"/>
          <p:cNvSpPr txBox="1"/>
          <p:nvPr/>
        </p:nvSpPr>
        <p:spPr>
          <a:xfrm>
            <a:off x="792000" y="6408000"/>
            <a:ext cx="910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магній</a:t>
            </a:r>
          </a:p>
        </p:txBody>
      </p:sp>
      <p:sp>
        <p:nvSpPr>
          <p:cNvPr id="126" name="TextShape 4"/>
          <p:cNvSpPr txBox="1"/>
          <p:nvPr/>
        </p:nvSpPr>
        <p:spPr>
          <a:xfrm>
            <a:off x="2880000" y="6408000"/>
            <a:ext cx="1296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кальцій</a:t>
            </a:r>
          </a:p>
        </p:txBody>
      </p:sp>
      <p:sp>
        <p:nvSpPr>
          <p:cNvPr id="127" name="TextShape 5"/>
          <p:cNvSpPr txBox="1"/>
          <p:nvPr/>
        </p:nvSpPr>
        <p:spPr>
          <a:xfrm>
            <a:off x="1800000" y="1512000"/>
            <a:ext cx="117756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фосфор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8" name="Рисунок 127"/>
          <p:cNvPicPr/>
          <p:nvPr/>
        </p:nvPicPr>
        <p:blipFill>
          <a:blip r:embed="rId4"/>
          <a:stretch/>
        </p:blipFill>
        <p:spPr>
          <a:xfrm>
            <a:off x="4548960" y="2304000"/>
            <a:ext cx="2363400" cy="324720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28"/>
          <p:cNvPicPr/>
          <p:nvPr/>
        </p:nvPicPr>
        <p:blipFill>
          <a:blip r:embed="rId5"/>
          <a:srcRect l="6661" r="24450" b="23339"/>
          <a:stretch/>
        </p:blipFill>
        <p:spPr>
          <a:xfrm>
            <a:off x="6912360" y="3456360"/>
            <a:ext cx="2231640" cy="3311640"/>
          </a:xfrm>
          <a:prstGeom prst="rect">
            <a:avLst/>
          </a:prstGeom>
          <a:ln>
            <a:noFill/>
          </a:ln>
        </p:spPr>
      </p:pic>
      <p:sp>
        <p:nvSpPr>
          <p:cNvPr id="130" name="TextShape 6"/>
          <p:cNvSpPr txBox="1"/>
          <p:nvPr/>
        </p:nvSpPr>
        <p:spPr>
          <a:xfrm>
            <a:off x="7272000" y="3096000"/>
            <a:ext cx="64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Fe</a:t>
            </a:r>
          </a:p>
        </p:txBody>
      </p:sp>
      <p:sp>
        <p:nvSpPr>
          <p:cNvPr id="131" name="TextShape 7"/>
          <p:cNvSpPr txBox="1"/>
          <p:nvPr/>
        </p:nvSpPr>
        <p:spPr>
          <a:xfrm>
            <a:off x="8280000" y="3096000"/>
            <a:ext cx="539640" cy="41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latin typeface="Arial"/>
              </a:rPr>
              <a:t>Cl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403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subject/>
  <dc:creator>hp</dc:creator>
  <dc:description/>
  <cp:lastModifiedBy>User</cp:lastModifiedBy>
  <cp:revision>189</cp:revision>
  <dcterms:created xsi:type="dcterms:W3CDTF">2018-09-16T21:40:10Z</dcterms:created>
  <dcterms:modified xsi:type="dcterms:W3CDTF">2024-09-16T05:33:25Z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